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1" r:id="rId1"/>
  </p:sldMasterIdLst>
  <p:notesMasterIdLst>
    <p:notesMasterId r:id="rId56"/>
  </p:notesMasterIdLst>
  <p:handoutMasterIdLst>
    <p:handoutMasterId r:id="rId57"/>
  </p:handoutMasterIdLst>
  <p:sldIdLst>
    <p:sldId id="273" r:id="rId2"/>
    <p:sldId id="298" r:id="rId3"/>
    <p:sldId id="256" r:id="rId4"/>
    <p:sldId id="258" r:id="rId5"/>
    <p:sldId id="259" r:id="rId6"/>
    <p:sldId id="260" r:id="rId7"/>
    <p:sldId id="326" r:id="rId8"/>
    <p:sldId id="301" r:id="rId9"/>
    <p:sldId id="287" r:id="rId10"/>
    <p:sldId id="278" r:id="rId11"/>
    <p:sldId id="281" r:id="rId12"/>
    <p:sldId id="279" r:id="rId13"/>
    <p:sldId id="300" r:id="rId14"/>
    <p:sldId id="285" r:id="rId15"/>
    <p:sldId id="283" r:id="rId16"/>
    <p:sldId id="302" r:id="rId17"/>
    <p:sldId id="291" r:id="rId18"/>
    <p:sldId id="292" r:id="rId19"/>
    <p:sldId id="293" r:id="rId20"/>
    <p:sldId id="296" r:id="rId21"/>
    <p:sldId id="294" r:id="rId22"/>
    <p:sldId id="318" r:id="rId23"/>
    <p:sldId id="288" r:id="rId24"/>
    <p:sldId id="297" r:id="rId25"/>
    <p:sldId id="312" r:id="rId26"/>
    <p:sldId id="313" r:id="rId27"/>
    <p:sldId id="280" r:id="rId28"/>
    <p:sldId id="290" r:id="rId29"/>
    <p:sldId id="284" r:id="rId30"/>
    <p:sldId id="316" r:id="rId31"/>
    <p:sldId id="317" r:id="rId32"/>
    <p:sldId id="257" r:id="rId33"/>
    <p:sldId id="299" r:id="rId34"/>
    <p:sldId id="282" r:id="rId35"/>
    <p:sldId id="286" r:id="rId36"/>
    <p:sldId id="289" r:id="rId37"/>
    <p:sldId id="303" r:id="rId38"/>
    <p:sldId id="305" r:id="rId39"/>
    <p:sldId id="306" r:id="rId40"/>
    <p:sldId id="327" r:id="rId41"/>
    <p:sldId id="321" r:id="rId42"/>
    <p:sldId id="307" r:id="rId43"/>
    <p:sldId id="319" r:id="rId44"/>
    <p:sldId id="308" r:id="rId45"/>
    <p:sldId id="320" r:id="rId46"/>
    <p:sldId id="309" r:id="rId47"/>
    <p:sldId id="323" r:id="rId48"/>
    <p:sldId id="310" r:id="rId49"/>
    <p:sldId id="311" r:id="rId50"/>
    <p:sldId id="322" r:id="rId51"/>
    <p:sldId id="314" r:id="rId52"/>
    <p:sldId id="315" r:id="rId53"/>
    <p:sldId id="324" r:id="rId54"/>
    <p:sldId id="325" r:id="rId55"/>
  </p:sldIdLst>
  <p:sldSz cx="9144000" cy="6858000" type="screen4x3"/>
  <p:notesSz cx="6797675" cy="99282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38" d="100"/>
          <a:sy n="38" d="100"/>
        </p:scale>
        <p:origin x="540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3" Type="http://schemas.openxmlformats.org/officeDocument/2006/relationships/image" Target="../media/image6.emf"/><Relationship Id="rId7" Type="http://schemas.openxmlformats.org/officeDocument/2006/relationships/image" Target="../media/image10.emf"/><Relationship Id="rId2" Type="http://schemas.openxmlformats.org/officeDocument/2006/relationships/image" Target="../media/image5.emf"/><Relationship Id="rId1" Type="http://schemas.openxmlformats.org/officeDocument/2006/relationships/image" Target="../media/image4.emf"/><Relationship Id="rId6" Type="http://schemas.openxmlformats.org/officeDocument/2006/relationships/image" Target="../media/image9.emf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71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836" y="0"/>
            <a:ext cx="2945659" cy="49871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9517"/>
            <a:ext cx="2945659" cy="49870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836" y="9429517"/>
            <a:ext cx="2945659" cy="49870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2AA002-1AEA-4070-BF0A-03C4B10AECB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45700235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71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836" y="0"/>
            <a:ext cx="2945659" cy="49871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M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M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961"/>
            <a:ext cx="5438140" cy="39092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9517"/>
            <a:ext cx="2945659" cy="49870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836" y="9429517"/>
            <a:ext cx="2945659" cy="49870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DF27D9-FADC-4122-A74B-E6E1BF762764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843892767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F27D9-FADC-4122-A74B-E6E1BF762764}" type="slidenum">
              <a:rPr lang="en-MY" smtClean="0"/>
              <a:t>1</a:t>
            </a:fld>
            <a:endParaRPr lang="en-MY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562315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71316" cy="6874935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50000"/>
                <a:alpha val="7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lumMod val="75000"/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8/25/2020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883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8/25/2020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221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8/25/2020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023431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8/25/2020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1078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8/25/2020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918459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8/25/2020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3957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8/25/2020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3602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8/25/2020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279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8/25/2020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63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8/25/2020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110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8/25/2020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79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8/25/2020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963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8/25/2020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054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8/25/2020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322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8/25/2020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415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D058F-B960-4439-B370-43D89816EE05}" type="datetimeFigureOut">
              <a:rPr lang="en-US" smtClean="0"/>
              <a:t>8/25/2020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29B06-CF2A-459A-8CBC-F18C1D67D2B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56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71317" cy="6874935"/>
            <a:chOff x="-8467" y="-8468"/>
            <a:chExt cx="9171317" cy="6874935"/>
          </a:xfrm>
        </p:grpSpPr>
        <p:cxnSp>
          <p:nvCxnSpPr>
            <p:cNvPr id="7" name="Straight Connector 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Freeform 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50000"/>
                <a:alpha val="7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8/25/2020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028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3" r:id="rId12"/>
    <p:sldLayoutId id="2147483704" r:id="rId13"/>
    <p:sldLayoutId id="2147483705" r:id="rId14"/>
    <p:sldLayoutId id="2147483706" r:id="rId15"/>
    <p:sldLayoutId id="214748370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4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8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2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2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11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8.emf"/><Relationship Id="rId17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0.e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e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7.emf"/><Relationship Id="rId4" Type="http://schemas.openxmlformats.org/officeDocument/2006/relationships/image" Target="../media/image4.e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9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1752600"/>
            <a:ext cx="6946605" cy="2298236"/>
          </a:xfrm>
        </p:spPr>
        <p:txBody>
          <a:bodyPr/>
          <a:lstStyle/>
          <a:p>
            <a:pPr algn="l"/>
            <a:r>
              <a:rPr lang="en-MY" sz="7200" dirty="0" err="1" smtClean="0">
                <a:solidFill>
                  <a:srgbClr val="7030A0"/>
                </a:solidFill>
              </a:rPr>
              <a:t>Topik</a:t>
            </a:r>
            <a:r>
              <a:rPr lang="en-MY" sz="7200" dirty="0" smtClean="0">
                <a:solidFill>
                  <a:srgbClr val="7030A0"/>
                </a:solidFill>
              </a:rPr>
              <a:t> 2:</a:t>
            </a:r>
            <a:br>
              <a:rPr lang="en-MY" sz="7200" dirty="0" smtClean="0">
                <a:solidFill>
                  <a:srgbClr val="7030A0"/>
                </a:solidFill>
              </a:rPr>
            </a:br>
            <a:r>
              <a:rPr lang="en-MY" sz="7200" dirty="0" smtClean="0"/>
              <a:t>GET LOGIK ASAS</a:t>
            </a:r>
            <a:endParaRPr lang="en-MY" sz="7200" b="1" dirty="0">
              <a:solidFill>
                <a:srgbClr val="7030A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6946605" cy="2578566"/>
          </a:xfrm>
        </p:spPr>
        <p:txBody>
          <a:bodyPr>
            <a:normAutofit fontScale="92500" lnSpcReduction="10000"/>
          </a:bodyPr>
          <a:lstStyle/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MY" sz="2800" b="1" dirty="0" smtClean="0">
                <a:solidFill>
                  <a:srgbClr val="0070C0"/>
                </a:solidFill>
              </a:rPr>
              <a:t>GET LOGIK (TAK, DAN, ATAU, TAKDAN, TAKATAU, EKSKLUSIF-ATAU, EKSKLUSIF-TAKATAU)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MY" sz="2800" b="1" dirty="0" smtClean="0">
                <a:solidFill>
                  <a:srgbClr val="0070C0"/>
                </a:solidFill>
              </a:rPr>
              <a:t>FUNGSI GET LOGIK (JADUAL KEBENARAN)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MY" sz="2800" b="1" dirty="0" smtClean="0">
                <a:solidFill>
                  <a:srgbClr val="0070C0"/>
                </a:solidFill>
              </a:rPr>
              <a:t>LITAR BERSEPADU TAK, DAN, TAKDAN, TAKATAU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endParaRPr lang="en-MY" sz="28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4221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bject 29"/>
          <p:cNvSpPr/>
          <p:nvPr/>
        </p:nvSpPr>
        <p:spPr>
          <a:xfrm>
            <a:off x="0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38100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lnTo>
                  <a:pt x="381000" y="685800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57200" y="0"/>
            <a:ext cx="2743200" cy="1167129"/>
          </a:xfrm>
          <a:custGeom>
            <a:avLst/>
            <a:gdLst/>
            <a:ahLst/>
            <a:cxnLst/>
            <a:rect l="l" t="t" r="r" b="b"/>
            <a:pathLst>
              <a:path w="2743200" h="1167129">
                <a:moveTo>
                  <a:pt x="304800" y="1167129"/>
                </a:moveTo>
                <a:lnTo>
                  <a:pt x="304800" y="1056639"/>
                </a:lnTo>
                <a:lnTo>
                  <a:pt x="305528" y="1047285"/>
                </a:lnTo>
                <a:lnTo>
                  <a:pt x="308163" y="1022635"/>
                </a:lnTo>
                <a:lnTo>
                  <a:pt x="312216" y="997714"/>
                </a:lnTo>
                <a:lnTo>
                  <a:pt x="318141" y="972612"/>
                </a:lnTo>
                <a:lnTo>
                  <a:pt x="326390" y="947420"/>
                </a:lnTo>
                <a:lnTo>
                  <a:pt x="334552" y="928817"/>
                </a:lnTo>
                <a:lnTo>
                  <a:pt x="346163" y="905621"/>
                </a:lnTo>
                <a:lnTo>
                  <a:pt x="359302" y="883128"/>
                </a:lnTo>
                <a:lnTo>
                  <a:pt x="373900" y="862095"/>
                </a:lnTo>
                <a:lnTo>
                  <a:pt x="389890" y="843279"/>
                </a:lnTo>
                <a:lnTo>
                  <a:pt x="403473" y="830357"/>
                </a:lnTo>
                <a:lnTo>
                  <a:pt x="424641" y="813665"/>
                </a:lnTo>
                <a:lnTo>
                  <a:pt x="446960" y="798842"/>
                </a:lnTo>
                <a:lnTo>
                  <a:pt x="468905" y="786180"/>
                </a:lnTo>
                <a:lnTo>
                  <a:pt x="488950" y="775970"/>
                </a:lnTo>
                <a:lnTo>
                  <a:pt x="561340" y="762000"/>
                </a:lnTo>
                <a:lnTo>
                  <a:pt x="603250" y="764539"/>
                </a:lnTo>
                <a:lnTo>
                  <a:pt x="2743200" y="762000"/>
                </a:lnTo>
                <a:lnTo>
                  <a:pt x="2743200" y="0"/>
                </a:lnTo>
                <a:lnTo>
                  <a:pt x="0" y="0"/>
                </a:lnTo>
                <a:lnTo>
                  <a:pt x="0" y="1167129"/>
                </a:lnTo>
                <a:lnTo>
                  <a:pt x="304800" y="1167129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09600" y="1981200"/>
            <a:ext cx="7010400" cy="317500"/>
          </a:xfrm>
          <a:custGeom>
            <a:avLst/>
            <a:gdLst/>
            <a:ahLst/>
            <a:cxnLst/>
            <a:rect l="l" t="t" r="r" b="b"/>
            <a:pathLst>
              <a:path w="7010400" h="317500">
                <a:moveTo>
                  <a:pt x="0" y="0"/>
                </a:moveTo>
                <a:lnTo>
                  <a:pt x="0" y="317500"/>
                </a:lnTo>
                <a:lnTo>
                  <a:pt x="7010400" y="317500"/>
                </a:lnTo>
                <a:lnTo>
                  <a:pt x="70104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28600" y="1981200"/>
            <a:ext cx="393700" cy="318770"/>
          </a:xfrm>
          <a:custGeom>
            <a:avLst/>
            <a:gdLst/>
            <a:ahLst/>
            <a:cxnLst/>
            <a:rect l="l" t="t" r="r" b="b"/>
            <a:pathLst>
              <a:path w="393700" h="318770">
                <a:moveTo>
                  <a:pt x="196850" y="0"/>
                </a:moveTo>
                <a:lnTo>
                  <a:pt x="181947" y="595"/>
                </a:lnTo>
                <a:lnTo>
                  <a:pt x="167137" y="2339"/>
                </a:lnTo>
                <a:lnTo>
                  <a:pt x="152493" y="5170"/>
                </a:lnTo>
                <a:lnTo>
                  <a:pt x="138088" y="9027"/>
                </a:lnTo>
                <a:lnTo>
                  <a:pt x="123996" y="13847"/>
                </a:lnTo>
                <a:lnTo>
                  <a:pt x="110289" y="19569"/>
                </a:lnTo>
                <a:lnTo>
                  <a:pt x="97042" y="26132"/>
                </a:lnTo>
                <a:lnTo>
                  <a:pt x="84328" y="33472"/>
                </a:lnTo>
                <a:lnTo>
                  <a:pt x="72220" y="41530"/>
                </a:lnTo>
                <a:lnTo>
                  <a:pt x="60791" y="50242"/>
                </a:lnTo>
                <a:lnTo>
                  <a:pt x="50115" y="59547"/>
                </a:lnTo>
                <a:lnTo>
                  <a:pt x="40265" y="69384"/>
                </a:lnTo>
                <a:lnTo>
                  <a:pt x="31314" y="79690"/>
                </a:lnTo>
                <a:lnTo>
                  <a:pt x="23336" y="90403"/>
                </a:lnTo>
                <a:lnTo>
                  <a:pt x="10592" y="112807"/>
                </a:lnTo>
                <a:lnTo>
                  <a:pt x="2620" y="136101"/>
                </a:lnTo>
                <a:lnTo>
                  <a:pt x="0" y="158750"/>
                </a:lnTo>
                <a:lnTo>
                  <a:pt x="723" y="170756"/>
                </a:lnTo>
                <a:lnTo>
                  <a:pt x="6290" y="194528"/>
                </a:lnTo>
                <a:lnTo>
                  <a:pt x="16867" y="217577"/>
                </a:lnTo>
                <a:lnTo>
                  <a:pt x="31873" y="239421"/>
                </a:lnTo>
                <a:lnTo>
                  <a:pt x="40855" y="249741"/>
                </a:lnTo>
                <a:lnTo>
                  <a:pt x="50726" y="259579"/>
                </a:lnTo>
                <a:lnTo>
                  <a:pt x="61414" y="268875"/>
                </a:lnTo>
                <a:lnTo>
                  <a:pt x="72846" y="277568"/>
                </a:lnTo>
                <a:lnTo>
                  <a:pt x="84949" y="285600"/>
                </a:lnTo>
                <a:lnTo>
                  <a:pt x="97650" y="292908"/>
                </a:lnTo>
                <a:lnTo>
                  <a:pt x="110878" y="299433"/>
                </a:lnTo>
                <a:lnTo>
                  <a:pt x="124559" y="305115"/>
                </a:lnTo>
                <a:lnTo>
                  <a:pt x="138620" y="309894"/>
                </a:lnTo>
                <a:lnTo>
                  <a:pt x="152989" y="313709"/>
                </a:lnTo>
                <a:lnTo>
                  <a:pt x="167594" y="316500"/>
                </a:lnTo>
                <a:lnTo>
                  <a:pt x="182361" y="318207"/>
                </a:lnTo>
                <a:lnTo>
                  <a:pt x="196850" y="318770"/>
                </a:lnTo>
                <a:lnTo>
                  <a:pt x="393700" y="318770"/>
                </a:lnTo>
                <a:lnTo>
                  <a:pt x="393700" y="0"/>
                </a:lnTo>
                <a:lnTo>
                  <a:pt x="19685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911860" y="815340"/>
            <a:ext cx="6327140" cy="978264"/>
          </a:xfrm>
          <a:prstGeom prst="rect">
            <a:avLst/>
          </a:prstGeom>
        </p:spPr>
        <p:txBody>
          <a:bodyPr wrap="square" lIns="0" tIns="24003" rIns="0" bIns="0" rtlCol="0">
            <a:noAutofit/>
          </a:bodyPr>
          <a:lstStyle/>
          <a:p>
            <a:pPr marL="12700">
              <a:lnSpc>
                <a:spcPts val="3779"/>
              </a:lnSpc>
            </a:pPr>
            <a:r>
              <a:rPr lang="en-MY" sz="3600" b="1" spc="-1" dirty="0" err="1" smtClean="0">
                <a:solidFill>
                  <a:srgbClr val="006666"/>
                </a:solidFill>
                <a:latin typeface="Arial"/>
                <a:cs typeface="Arial"/>
              </a:rPr>
              <a:t>Simbol</a:t>
            </a:r>
            <a:r>
              <a:rPr lang="en-MY" sz="3600" b="1" spc="-1" dirty="0" smtClean="0">
                <a:solidFill>
                  <a:srgbClr val="006666"/>
                </a:solidFill>
                <a:latin typeface="Arial"/>
                <a:cs typeface="Arial"/>
              </a:rPr>
              <a:t> Get </a:t>
            </a:r>
            <a:r>
              <a:rPr lang="en-MY" sz="3600" b="1" spc="-1" dirty="0" err="1" smtClean="0">
                <a:solidFill>
                  <a:srgbClr val="006666"/>
                </a:solidFill>
                <a:latin typeface="Arial"/>
                <a:cs typeface="Arial"/>
              </a:rPr>
              <a:t>Logik</a:t>
            </a:r>
            <a:r>
              <a:rPr lang="en-MY" sz="3600" b="1" spc="-1" dirty="0" smtClean="0">
                <a:solidFill>
                  <a:srgbClr val="006666"/>
                </a:solidFill>
                <a:latin typeface="Arial"/>
                <a:cs typeface="Arial"/>
              </a:rPr>
              <a:t> DAN</a:t>
            </a:r>
          </a:p>
          <a:p>
            <a:pPr marL="12700">
              <a:lnSpc>
                <a:spcPts val="3779"/>
              </a:lnSpc>
            </a:pPr>
            <a:r>
              <a:rPr lang="en-MY" sz="3600" b="1" i="1" dirty="0" smtClean="0">
                <a:solidFill>
                  <a:srgbClr val="006666"/>
                </a:solidFill>
                <a:latin typeface="Arial"/>
                <a:cs typeface="Arial"/>
              </a:rPr>
              <a:t>(Symbol </a:t>
            </a:r>
            <a:r>
              <a:rPr lang="en-MY" sz="3600" b="1" i="1" dirty="0">
                <a:solidFill>
                  <a:srgbClr val="006666"/>
                </a:solidFill>
                <a:latin typeface="Arial"/>
                <a:cs typeface="Arial"/>
              </a:rPr>
              <a:t>of </a:t>
            </a:r>
            <a:r>
              <a:rPr lang="en-MY" sz="3600" b="1" i="1" dirty="0" smtClean="0">
                <a:solidFill>
                  <a:srgbClr val="006666"/>
                </a:solidFill>
                <a:latin typeface="Arial"/>
                <a:cs typeface="Arial"/>
              </a:rPr>
              <a:t>AND Logic </a:t>
            </a:r>
            <a:r>
              <a:rPr lang="en-MY" sz="3600" b="1" i="1" dirty="0">
                <a:solidFill>
                  <a:srgbClr val="006666"/>
                </a:solidFill>
                <a:latin typeface="Arial"/>
                <a:cs typeface="Arial"/>
              </a:rPr>
              <a:t>Gate)</a:t>
            </a:r>
            <a:endParaRPr lang="en-MY" sz="3600" i="1" dirty="0">
              <a:latin typeface="Arial"/>
              <a:cs typeface="Arial"/>
            </a:endParaRPr>
          </a:p>
          <a:p>
            <a:pPr marL="12700">
              <a:lnSpc>
                <a:spcPts val="3779"/>
              </a:lnSpc>
            </a:pPr>
            <a:endParaRPr sz="3600" dirty="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09600" y="1981200"/>
            <a:ext cx="7010400" cy="3175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pic>
        <p:nvPicPr>
          <p:cNvPr id="3076" name="Picture 4" descr="http://3.bp.blogspot.com/_Bi3uYnfGo_s/TPBKqIY7wiI/AAAAAAAABFM/kXFOGRSLvcw/s1600/Logik+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594975"/>
            <a:ext cx="5019429" cy="234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03000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bject 25"/>
          <p:cNvSpPr/>
          <p:nvPr/>
        </p:nvSpPr>
        <p:spPr>
          <a:xfrm>
            <a:off x="8570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38100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lnTo>
                  <a:pt x="381000" y="685800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57200" y="0"/>
            <a:ext cx="2743200" cy="1167129"/>
          </a:xfrm>
          <a:custGeom>
            <a:avLst/>
            <a:gdLst/>
            <a:ahLst/>
            <a:cxnLst/>
            <a:rect l="l" t="t" r="r" b="b"/>
            <a:pathLst>
              <a:path w="2743200" h="1167129">
                <a:moveTo>
                  <a:pt x="304800" y="1167129"/>
                </a:moveTo>
                <a:lnTo>
                  <a:pt x="304800" y="1056639"/>
                </a:lnTo>
                <a:lnTo>
                  <a:pt x="305528" y="1047285"/>
                </a:lnTo>
                <a:lnTo>
                  <a:pt x="308163" y="1022635"/>
                </a:lnTo>
                <a:lnTo>
                  <a:pt x="312216" y="997714"/>
                </a:lnTo>
                <a:lnTo>
                  <a:pt x="318141" y="972612"/>
                </a:lnTo>
                <a:lnTo>
                  <a:pt x="326390" y="947420"/>
                </a:lnTo>
                <a:lnTo>
                  <a:pt x="334552" y="928817"/>
                </a:lnTo>
                <a:lnTo>
                  <a:pt x="346163" y="905621"/>
                </a:lnTo>
                <a:lnTo>
                  <a:pt x="359302" y="883128"/>
                </a:lnTo>
                <a:lnTo>
                  <a:pt x="373900" y="862095"/>
                </a:lnTo>
                <a:lnTo>
                  <a:pt x="389890" y="843279"/>
                </a:lnTo>
                <a:lnTo>
                  <a:pt x="403473" y="830357"/>
                </a:lnTo>
                <a:lnTo>
                  <a:pt x="424641" y="813665"/>
                </a:lnTo>
                <a:lnTo>
                  <a:pt x="446960" y="798842"/>
                </a:lnTo>
                <a:lnTo>
                  <a:pt x="468905" y="786180"/>
                </a:lnTo>
                <a:lnTo>
                  <a:pt x="488950" y="775970"/>
                </a:lnTo>
                <a:lnTo>
                  <a:pt x="561340" y="762000"/>
                </a:lnTo>
                <a:lnTo>
                  <a:pt x="603250" y="764539"/>
                </a:lnTo>
                <a:lnTo>
                  <a:pt x="2743200" y="762000"/>
                </a:lnTo>
                <a:lnTo>
                  <a:pt x="2743200" y="0"/>
                </a:lnTo>
                <a:lnTo>
                  <a:pt x="0" y="0"/>
                </a:lnTo>
                <a:lnTo>
                  <a:pt x="0" y="1167129"/>
                </a:lnTo>
                <a:lnTo>
                  <a:pt x="304800" y="1167129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09600" y="1981200"/>
            <a:ext cx="7010400" cy="317500"/>
          </a:xfrm>
          <a:custGeom>
            <a:avLst/>
            <a:gdLst/>
            <a:ahLst/>
            <a:cxnLst/>
            <a:rect l="l" t="t" r="r" b="b"/>
            <a:pathLst>
              <a:path w="7010400" h="317500">
                <a:moveTo>
                  <a:pt x="0" y="0"/>
                </a:moveTo>
                <a:lnTo>
                  <a:pt x="0" y="317500"/>
                </a:lnTo>
                <a:lnTo>
                  <a:pt x="7010400" y="317500"/>
                </a:lnTo>
                <a:lnTo>
                  <a:pt x="70104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28600" y="1981200"/>
            <a:ext cx="393700" cy="318770"/>
          </a:xfrm>
          <a:custGeom>
            <a:avLst/>
            <a:gdLst/>
            <a:ahLst/>
            <a:cxnLst/>
            <a:rect l="l" t="t" r="r" b="b"/>
            <a:pathLst>
              <a:path w="393700" h="318770">
                <a:moveTo>
                  <a:pt x="196850" y="0"/>
                </a:moveTo>
                <a:lnTo>
                  <a:pt x="181947" y="595"/>
                </a:lnTo>
                <a:lnTo>
                  <a:pt x="167137" y="2339"/>
                </a:lnTo>
                <a:lnTo>
                  <a:pt x="152493" y="5170"/>
                </a:lnTo>
                <a:lnTo>
                  <a:pt x="138088" y="9027"/>
                </a:lnTo>
                <a:lnTo>
                  <a:pt x="123996" y="13847"/>
                </a:lnTo>
                <a:lnTo>
                  <a:pt x="110289" y="19569"/>
                </a:lnTo>
                <a:lnTo>
                  <a:pt x="97042" y="26132"/>
                </a:lnTo>
                <a:lnTo>
                  <a:pt x="84328" y="33472"/>
                </a:lnTo>
                <a:lnTo>
                  <a:pt x="72220" y="41530"/>
                </a:lnTo>
                <a:lnTo>
                  <a:pt x="60791" y="50242"/>
                </a:lnTo>
                <a:lnTo>
                  <a:pt x="50115" y="59547"/>
                </a:lnTo>
                <a:lnTo>
                  <a:pt x="40265" y="69384"/>
                </a:lnTo>
                <a:lnTo>
                  <a:pt x="31314" y="79690"/>
                </a:lnTo>
                <a:lnTo>
                  <a:pt x="23336" y="90403"/>
                </a:lnTo>
                <a:lnTo>
                  <a:pt x="10592" y="112807"/>
                </a:lnTo>
                <a:lnTo>
                  <a:pt x="2620" y="136101"/>
                </a:lnTo>
                <a:lnTo>
                  <a:pt x="0" y="158750"/>
                </a:lnTo>
                <a:lnTo>
                  <a:pt x="723" y="170756"/>
                </a:lnTo>
                <a:lnTo>
                  <a:pt x="6290" y="194528"/>
                </a:lnTo>
                <a:lnTo>
                  <a:pt x="16867" y="217577"/>
                </a:lnTo>
                <a:lnTo>
                  <a:pt x="31873" y="239421"/>
                </a:lnTo>
                <a:lnTo>
                  <a:pt x="40855" y="249741"/>
                </a:lnTo>
                <a:lnTo>
                  <a:pt x="50726" y="259579"/>
                </a:lnTo>
                <a:lnTo>
                  <a:pt x="61414" y="268875"/>
                </a:lnTo>
                <a:lnTo>
                  <a:pt x="72846" y="277568"/>
                </a:lnTo>
                <a:lnTo>
                  <a:pt x="84949" y="285600"/>
                </a:lnTo>
                <a:lnTo>
                  <a:pt x="97650" y="292908"/>
                </a:lnTo>
                <a:lnTo>
                  <a:pt x="110878" y="299433"/>
                </a:lnTo>
                <a:lnTo>
                  <a:pt x="124559" y="305115"/>
                </a:lnTo>
                <a:lnTo>
                  <a:pt x="138620" y="309894"/>
                </a:lnTo>
                <a:lnTo>
                  <a:pt x="152989" y="313709"/>
                </a:lnTo>
                <a:lnTo>
                  <a:pt x="167594" y="316500"/>
                </a:lnTo>
                <a:lnTo>
                  <a:pt x="182361" y="318207"/>
                </a:lnTo>
                <a:lnTo>
                  <a:pt x="196850" y="318770"/>
                </a:lnTo>
                <a:lnTo>
                  <a:pt x="393700" y="318770"/>
                </a:lnTo>
                <a:lnTo>
                  <a:pt x="393700" y="0"/>
                </a:lnTo>
                <a:lnTo>
                  <a:pt x="19685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911860" y="793830"/>
            <a:ext cx="6250940" cy="1000298"/>
          </a:xfrm>
          <a:prstGeom prst="rect">
            <a:avLst/>
          </a:prstGeom>
        </p:spPr>
        <p:txBody>
          <a:bodyPr wrap="square" lIns="0" tIns="21399" rIns="0" bIns="0" rtlCol="0">
            <a:noAutofit/>
          </a:bodyPr>
          <a:lstStyle/>
          <a:p>
            <a:pPr marL="12700">
              <a:lnSpc>
                <a:spcPts val="3779"/>
              </a:lnSpc>
            </a:pPr>
            <a:r>
              <a:rPr lang="en-MY" sz="3200" b="1" spc="-1" dirty="0" err="1" smtClean="0">
                <a:solidFill>
                  <a:srgbClr val="006666"/>
                </a:solidFill>
                <a:latin typeface="Arial"/>
                <a:cs typeface="Arial"/>
              </a:rPr>
              <a:t>Operasi</a:t>
            </a:r>
            <a:r>
              <a:rPr lang="en-MY" sz="3200" b="1" spc="-1" dirty="0" smtClean="0">
                <a:solidFill>
                  <a:srgbClr val="006666"/>
                </a:solidFill>
                <a:latin typeface="Arial"/>
                <a:cs typeface="Arial"/>
              </a:rPr>
              <a:t> Get </a:t>
            </a:r>
            <a:r>
              <a:rPr lang="en-MY" sz="3200" b="1" spc="-1" dirty="0" err="1">
                <a:solidFill>
                  <a:srgbClr val="006666"/>
                </a:solidFill>
                <a:latin typeface="Arial"/>
                <a:cs typeface="Arial"/>
              </a:rPr>
              <a:t>Logik</a:t>
            </a:r>
            <a:r>
              <a:rPr lang="en-MY" sz="3200" b="1" spc="-1" dirty="0">
                <a:solidFill>
                  <a:srgbClr val="006666"/>
                </a:solidFill>
                <a:latin typeface="Arial"/>
                <a:cs typeface="Arial"/>
              </a:rPr>
              <a:t> DAN</a:t>
            </a:r>
          </a:p>
          <a:p>
            <a:pPr marL="12700">
              <a:lnSpc>
                <a:spcPts val="3779"/>
              </a:lnSpc>
            </a:pPr>
            <a:r>
              <a:rPr lang="en-MY" sz="3200" b="1" i="1" dirty="0" smtClean="0">
                <a:solidFill>
                  <a:srgbClr val="006666"/>
                </a:solidFill>
                <a:latin typeface="Arial"/>
                <a:cs typeface="Arial"/>
              </a:rPr>
              <a:t>(Operational of AND Logic </a:t>
            </a:r>
            <a:r>
              <a:rPr lang="en-MY" sz="3200" b="1" i="1" dirty="0">
                <a:solidFill>
                  <a:srgbClr val="006666"/>
                </a:solidFill>
                <a:latin typeface="Arial"/>
                <a:cs typeface="Arial"/>
              </a:rPr>
              <a:t>Gate)</a:t>
            </a:r>
            <a:endParaRPr lang="en-MY" sz="3200" i="1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728210" y="4821888"/>
            <a:ext cx="90601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dirty="0" smtClean="0">
                <a:solidFill>
                  <a:srgbClr val="003366"/>
                </a:solidFill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09600" y="1981200"/>
            <a:ext cx="7010400" cy="3175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pic>
        <p:nvPicPr>
          <p:cNvPr id="2050" name="Picture 2" descr="http://3.bp.blogspot.com/_Bi3uYnfGo_s/TPBNGP2YsdI/AAAAAAAABFY/cv-IRyFeedg/s1600/Logik+1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485772"/>
            <a:ext cx="4267200" cy="140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2.bp.blogspot.com/_Bi3uYnfGo_s/TPBNnye7LnI/AAAAAAAABFc/NSjMfjLRYuA/s1600/Logik+1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4080876"/>
            <a:ext cx="4548133" cy="1857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4583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bject 25"/>
          <p:cNvSpPr/>
          <p:nvPr/>
        </p:nvSpPr>
        <p:spPr>
          <a:xfrm>
            <a:off x="8570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38100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lnTo>
                  <a:pt x="381000" y="685800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57200" y="0"/>
            <a:ext cx="2743200" cy="1167129"/>
          </a:xfrm>
          <a:custGeom>
            <a:avLst/>
            <a:gdLst/>
            <a:ahLst/>
            <a:cxnLst/>
            <a:rect l="l" t="t" r="r" b="b"/>
            <a:pathLst>
              <a:path w="2743200" h="1167129">
                <a:moveTo>
                  <a:pt x="304800" y="1167129"/>
                </a:moveTo>
                <a:lnTo>
                  <a:pt x="304800" y="1056639"/>
                </a:lnTo>
                <a:lnTo>
                  <a:pt x="305528" y="1047285"/>
                </a:lnTo>
                <a:lnTo>
                  <a:pt x="308163" y="1022635"/>
                </a:lnTo>
                <a:lnTo>
                  <a:pt x="312216" y="997714"/>
                </a:lnTo>
                <a:lnTo>
                  <a:pt x="318141" y="972612"/>
                </a:lnTo>
                <a:lnTo>
                  <a:pt x="326390" y="947420"/>
                </a:lnTo>
                <a:lnTo>
                  <a:pt x="334552" y="928817"/>
                </a:lnTo>
                <a:lnTo>
                  <a:pt x="346163" y="905621"/>
                </a:lnTo>
                <a:lnTo>
                  <a:pt x="359302" y="883128"/>
                </a:lnTo>
                <a:lnTo>
                  <a:pt x="373900" y="862095"/>
                </a:lnTo>
                <a:lnTo>
                  <a:pt x="389890" y="843279"/>
                </a:lnTo>
                <a:lnTo>
                  <a:pt x="403473" y="830357"/>
                </a:lnTo>
                <a:lnTo>
                  <a:pt x="424641" y="813665"/>
                </a:lnTo>
                <a:lnTo>
                  <a:pt x="446960" y="798842"/>
                </a:lnTo>
                <a:lnTo>
                  <a:pt x="468905" y="786180"/>
                </a:lnTo>
                <a:lnTo>
                  <a:pt x="488950" y="775970"/>
                </a:lnTo>
                <a:lnTo>
                  <a:pt x="561340" y="762000"/>
                </a:lnTo>
                <a:lnTo>
                  <a:pt x="603250" y="764539"/>
                </a:lnTo>
                <a:lnTo>
                  <a:pt x="2743200" y="762000"/>
                </a:lnTo>
                <a:lnTo>
                  <a:pt x="2743200" y="0"/>
                </a:lnTo>
                <a:lnTo>
                  <a:pt x="0" y="0"/>
                </a:lnTo>
                <a:lnTo>
                  <a:pt x="0" y="1167129"/>
                </a:lnTo>
                <a:lnTo>
                  <a:pt x="304800" y="1167129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09600" y="1981200"/>
            <a:ext cx="7010400" cy="317500"/>
          </a:xfrm>
          <a:custGeom>
            <a:avLst/>
            <a:gdLst/>
            <a:ahLst/>
            <a:cxnLst/>
            <a:rect l="l" t="t" r="r" b="b"/>
            <a:pathLst>
              <a:path w="7010400" h="317500">
                <a:moveTo>
                  <a:pt x="0" y="0"/>
                </a:moveTo>
                <a:lnTo>
                  <a:pt x="0" y="317500"/>
                </a:lnTo>
                <a:lnTo>
                  <a:pt x="7010400" y="317500"/>
                </a:lnTo>
                <a:lnTo>
                  <a:pt x="70104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28600" y="1981200"/>
            <a:ext cx="393700" cy="318770"/>
          </a:xfrm>
          <a:custGeom>
            <a:avLst/>
            <a:gdLst/>
            <a:ahLst/>
            <a:cxnLst/>
            <a:rect l="l" t="t" r="r" b="b"/>
            <a:pathLst>
              <a:path w="393700" h="318770">
                <a:moveTo>
                  <a:pt x="196850" y="0"/>
                </a:moveTo>
                <a:lnTo>
                  <a:pt x="181947" y="595"/>
                </a:lnTo>
                <a:lnTo>
                  <a:pt x="167137" y="2339"/>
                </a:lnTo>
                <a:lnTo>
                  <a:pt x="152493" y="5170"/>
                </a:lnTo>
                <a:lnTo>
                  <a:pt x="138088" y="9027"/>
                </a:lnTo>
                <a:lnTo>
                  <a:pt x="123996" y="13847"/>
                </a:lnTo>
                <a:lnTo>
                  <a:pt x="110289" y="19569"/>
                </a:lnTo>
                <a:lnTo>
                  <a:pt x="97042" y="26132"/>
                </a:lnTo>
                <a:lnTo>
                  <a:pt x="84328" y="33472"/>
                </a:lnTo>
                <a:lnTo>
                  <a:pt x="72220" y="41530"/>
                </a:lnTo>
                <a:lnTo>
                  <a:pt x="60791" y="50242"/>
                </a:lnTo>
                <a:lnTo>
                  <a:pt x="50115" y="59547"/>
                </a:lnTo>
                <a:lnTo>
                  <a:pt x="40265" y="69384"/>
                </a:lnTo>
                <a:lnTo>
                  <a:pt x="31314" y="79690"/>
                </a:lnTo>
                <a:lnTo>
                  <a:pt x="23336" y="90403"/>
                </a:lnTo>
                <a:lnTo>
                  <a:pt x="10592" y="112807"/>
                </a:lnTo>
                <a:lnTo>
                  <a:pt x="2620" y="136101"/>
                </a:lnTo>
                <a:lnTo>
                  <a:pt x="0" y="158750"/>
                </a:lnTo>
                <a:lnTo>
                  <a:pt x="723" y="170756"/>
                </a:lnTo>
                <a:lnTo>
                  <a:pt x="6290" y="194528"/>
                </a:lnTo>
                <a:lnTo>
                  <a:pt x="16867" y="217577"/>
                </a:lnTo>
                <a:lnTo>
                  <a:pt x="31873" y="239421"/>
                </a:lnTo>
                <a:lnTo>
                  <a:pt x="40855" y="249741"/>
                </a:lnTo>
                <a:lnTo>
                  <a:pt x="50726" y="259579"/>
                </a:lnTo>
                <a:lnTo>
                  <a:pt x="61414" y="268875"/>
                </a:lnTo>
                <a:lnTo>
                  <a:pt x="72846" y="277568"/>
                </a:lnTo>
                <a:lnTo>
                  <a:pt x="84949" y="285600"/>
                </a:lnTo>
                <a:lnTo>
                  <a:pt x="97650" y="292908"/>
                </a:lnTo>
                <a:lnTo>
                  <a:pt x="110878" y="299433"/>
                </a:lnTo>
                <a:lnTo>
                  <a:pt x="124559" y="305115"/>
                </a:lnTo>
                <a:lnTo>
                  <a:pt x="138620" y="309894"/>
                </a:lnTo>
                <a:lnTo>
                  <a:pt x="152989" y="313709"/>
                </a:lnTo>
                <a:lnTo>
                  <a:pt x="167594" y="316500"/>
                </a:lnTo>
                <a:lnTo>
                  <a:pt x="182361" y="318207"/>
                </a:lnTo>
                <a:lnTo>
                  <a:pt x="196850" y="318770"/>
                </a:lnTo>
                <a:lnTo>
                  <a:pt x="393700" y="318770"/>
                </a:lnTo>
                <a:lnTo>
                  <a:pt x="393700" y="0"/>
                </a:lnTo>
                <a:lnTo>
                  <a:pt x="19685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028700" y="2444670"/>
            <a:ext cx="7420140" cy="1016000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 marR="38100">
              <a:lnSpc>
                <a:spcPts val="2145"/>
              </a:lnSpc>
            </a:pPr>
            <a:r>
              <a:rPr lang="en-MY" sz="2000" spc="0" dirty="0" smtClean="0">
                <a:solidFill>
                  <a:srgbClr val="C00000"/>
                </a:solidFill>
                <a:latin typeface="Arial"/>
                <a:cs typeface="Arial"/>
              </a:rPr>
              <a:t>Get DAN </a:t>
            </a:r>
            <a:r>
              <a:rPr lang="en-MY" sz="2000" spc="0" dirty="0" err="1" smtClean="0">
                <a:solidFill>
                  <a:srgbClr val="C00000"/>
                </a:solidFill>
                <a:latin typeface="Arial"/>
                <a:cs typeface="Arial"/>
              </a:rPr>
              <a:t>seperti</a:t>
            </a:r>
            <a:r>
              <a:rPr lang="en-MY" sz="2000" spc="0" dirty="0" smtClean="0">
                <a:solidFill>
                  <a:srgbClr val="C00000"/>
                </a:solidFill>
                <a:latin typeface="Arial"/>
                <a:cs typeface="Arial"/>
              </a:rPr>
              <a:t> 2 </a:t>
            </a:r>
            <a:r>
              <a:rPr lang="en-MY" sz="2000" spc="0" dirty="0" err="1" smtClean="0">
                <a:solidFill>
                  <a:srgbClr val="C00000"/>
                </a:solidFill>
                <a:latin typeface="Arial"/>
                <a:cs typeface="Arial"/>
              </a:rPr>
              <a:t>atau</a:t>
            </a:r>
            <a:r>
              <a:rPr lang="en-MY" sz="2000" spc="0" dirty="0" smtClean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lang="en-MY" sz="2000" spc="0" dirty="0" err="1" smtClean="0">
                <a:solidFill>
                  <a:srgbClr val="C00000"/>
                </a:solidFill>
                <a:latin typeface="Arial"/>
                <a:cs typeface="Arial"/>
              </a:rPr>
              <a:t>lebih</a:t>
            </a:r>
            <a:r>
              <a:rPr lang="en-MY" sz="2000" spc="0" dirty="0" smtClean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lang="en-MY" sz="2000" spc="0" dirty="0" err="1" smtClean="0">
                <a:solidFill>
                  <a:srgbClr val="C00000"/>
                </a:solidFill>
                <a:latin typeface="Arial"/>
                <a:cs typeface="Arial"/>
              </a:rPr>
              <a:t>suis</a:t>
            </a:r>
            <a:r>
              <a:rPr lang="en-MY" sz="2000" spc="0" dirty="0" smtClean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lang="en-MY" sz="2000" spc="0" dirty="0" err="1" smtClean="0">
                <a:solidFill>
                  <a:srgbClr val="C00000"/>
                </a:solidFill>
                <a:latin typeface="Arial"/>
                <a:cs typeface="Arial"/>
              </a:rPr>
              <a:t>disambung</a:t>
            </a:r>
            <a:r>
              <a:rPr lang="en-MY" sz="2000" spc="0" dirty="0" smtClean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lang="en-MY" sz="2000" spc="0" dirty="0" err="1" smtClean="0">
                <a:solidFill>
                  <a:srgbClr val="C00000"/>
                </a:solidFill>
                <a:latin typeface="Arial"/>
                <a:cs typeface="Arial"/>
              </a:rPr>
              <a:t>secara</a:t>
            </a:r>
            <a:r>
              <a:rPr lang="en-MY" sz="2000" spc="0" dirty="0" smtClean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lang="en-MY" sz="2000" spc="0" dirty="0" err="1" smtClean="0">
                <a:solidFill>
                  <a:srgbClr val="C00000"/>
                </a:solidFill>
                <a:latin typeface="Arial"/>
                <a:cs typeface="Arial"/>
              </a:rPr>
              <a:t>siri</a:t>
            </a:r>
            <a:r>
              <a:rPr lang="en-MY" sz="2000" spc="0" dirty="0" smtClean="0">
                <a:solidFill>
                  <a:srgbClr val="C00000"/>
                </a:solidFill>
                <a:latin typeface="Arial"/>
                <a:cs typeface="Arial"/>
              </a:rPr>
              <a:t>.</a:t>
            </a:r>
            <a:endParaRPr sz="2000" dirty="0">
              <a:solidFill>
                <a:srgbClr val="C00000"/>
              </a:solidFill>
              <a:latin typeface="Arial"/>
              <a:cs typeface="Arial"/>
            </a:endParaRPr>
          </a:p>
          <a:p>
            <a:pPr marL="12700" marR="38100">
              <a:lnSpc>
                <a:spcPct val="95825"/>
              </a:lnSpc>
              <a:spcBef>
                <a:spcPts val="492"/>
              </a:spcBef>
            </a:pPr>
            <a:r>
              <a:rPr lang="en-MY" sz="2000" spc="1" dirty="0" err="1" smtClean="0">
                <a:solidFill>
                  <a:srgbClr val="C00000"/>
                </a:solidFill>
                <a:latin typeface="Arial"/>
                <a:cs typeface="Arial"/>
              </a:rPr>
              <a:t>Kedua-dua</a:t>
            </a:r>
            <a:r>
              <a:rPr lang="en-MY" sz="2000" spc="1" dirty="0" smtClean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lang="en-MY" sz="2000" spc="1" dirty="0" err="1" smtClean="0">
                <a:solidFill>
                  <a:srgbClr val="C00000"/>
                </a:solidFill>
                <a:latin typeface="Arial"/>
                <a:cs typeface="Arial"/>
              </a:rPr>
              <a:t>suis</a:t>
            </a:r>
            <a:r>
              <a:rPr lang="en-MY" sz="2000" spc="1" dirty="0" smtClean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lang="en-MY" sz="2000" spc="1" dirty="0" err="1" smtClean="0">
                <a:solidFill>
                  <a:srgbClr val="C00000"/>
                </a:solidFill>
                <a:latin typeface="Arial"/>
                <a:cs typeface="Arial"/>
              </a:rPr>
              <a:t>mesti</a:t>
            </a:r>
            <a:r>
              <a:rPr lang="en-MY" sz="2000" spc="1" dirty="0" smtClean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lang="en-MY" sz="2000" spc="1" dirty="0" err="1" smtClean="0">
                <a:solidFill>
                  <a:srgbClr val="C00000"/>
                </a:solidFill>
                <a:latin typeface="Arial"/>
                <a:cs typeface="Arial"/>
              </a:rPr>
              <a:t>ditutup</a:t>
            </a:r>
            <a:r>
              <a:rPr lang="en-MY" sz="2000" spc="1" dirty="0" smtClean="0">
                <a:solidFill>
                  <a:srgbClr val="C00000"/>
                </a:solidFill>
                <a:latin typeface="Arial"/>
                <a:cs typeface="Arial"/>
              </a:rPr>
              <a:t> (ON) </a:t>
            </a:r>
            <a:r>
              <a:rPr lang="en-MY" sz="2000" spc="1" dirty="0" err="1" smtClean="0">
                <a:solidFill>
                  <a:srgbClr val="C00000"/>
                </a:solidFill>
                <a:latin typeface="Arial"/>
                <a:cs typeface="Arial"/>
              </a:rPr>
              <a:t>supaya</a:t>
            </a:r>
            <a:r>
              <a:rPr lang="en-MY" sz="2000" spc="1" dirty="0" smtClean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lang="en-MY" sz="2000" spc="1" dirty="0" err="1" smtClean="0">
                <a:solidFill>
                  <a:srgbClr val="C00000"/>
                </a:solidFill>
                <a:latin typeface="Arial"/>
                <a:cs typeface="Arial"/>
              </a:rPr>
              <a:t>lampu</a:t>
            </a:r>
            <a:r>
              <a:rPr lang="en-MY" sz="2000" spc="1" dirty="0" smtClean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lang="en-MY" sz="2000" spc="1" dirty="0" err="1" smtClean="0">
                <a:solidFill>
                  <a:srgbClr val="C00000"/>
                </a:solidFill>
                <a:latin typeface="Arial"/>
                <a:cs typeface="Arial"/>
              </a:rPr>
              <a:t>menyala</a:t>
            </a:r>
            <a:r>
              <a:rPr lang="en-MY" sz="2000" spc="1" dirty="0" smtClean="0">
                <a:solidFill>
                  <a:srgbClr val="C00000"/>
                </a:solidFill>
                <a:latin typeface="Arial"/>
                <a:cs typeface="Arial"/>
              </a:rPr>
              <a:t>.</a:t>
            </a:r>
            <a:endParaRPr sz="2000" dirty="0" smtClean="0">
              <a:solidFill>
                <a:srgbClr val="C00000"/>
              </a:solidFill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600"/>
              </a:spcBef>
            </a:pPr>
            <a:r>
              <a:rPr lang="en-MY" sz="2000" spc="2" dirty="0" err="1" smtClean="0">
                <a:solidFill>
                  <a:srgbClr val="C00000"/>
                </a:solidFill>
                <a:latin typeface="Arial"/>
                <a:cs typeface="Arial"/>
              </a:rPr>
              <a:t>Ini</a:t>
            </a:r>
            <a:r>
              <a:rPr lang="en-MY" sz="2000" spc="2" dirty="0" smtClean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lang="en-MY" sz="2000" spc="2" dirty="0" err="1" smtClean="0">
                <a:solidFill>
                  <a:srgbClr val="C00000"/>
                </a:solidFill>
                <a:latin typeface="Arial"/>
                <a:cs typeface="Arial"/>
              </a:rPr>
              <a:t>bermakna</a:t>
            </a:r>
            <a:r>
              <a:rPr lang="en-MY" sz="2000" spc="2" dirty="0" smtClean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lang="en-MY" sz="2000" spc="2" dirty="0" err="1" smtClean="0">
                <a:solidFill>
                  <a:srgbClr val="C00000"/>
                </a:solidFill>
                <a:latin typeface="Arial"/>
                <a:cs typeface="Arial"/>
              </a:rPr>
              <a:t>jika</a:t>
            </a:r>
            <a:r>
              <a:rPr lang="en-MY" sz="2000" spc="2" dirty="0" smtClean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lang="en-MY" sz="2000" spc="2" dirty="0" err="1" smtClean="0">
                <a:solidFill>
                  <a:srgbClr val="C00000"/>
                </a:solidFill>
                <a:latin typeface="Arial"/>
                <a:cs typeface="Arial"/>
              </a:rPr>
              <a:t>salah</a:t>
            </a:r>
            <a:r>
              <a:rPr lang="en-MY" sz="2000" spc="2" dirty="0" smtClean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lang="en-MY" sz="2000" spc="2" dirty="0" err="1" smtClean="0">
                <a:solidFill>
                  <a:srgbClr val="C00000"/>
                </a:solidFill>
                <a:latin typeface="Arial"/>
                <a:cs typeface="Arial"/>
              </a:rPr>
              <a:t>satu</a:t>
            </a:r>
            <a:r>
              <a:rPr lang="en-MY" sz="2000" spc="2" dirty="0" smtClean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lang="en-MY" sz="2000" spc="2" dirty="0" err="1" smtClean="0">
                <a:solidFill>
                  <a:srgbClr val="C00000"/>
                </a:solidFill>
                <a:latin typeface="Arial"/>
                <a:cs typeface="Arial"/>
              </a:rPr>
              <a:t>suis</a:t>
            </a:r>
            <a:r>
              <a:rPr lang="en-MY" sz="2000" spc="2" dirty="0" smtClean="0">
                <a:solidFill>
                  <a:srgbClr val="C00000"/>
                </a:solidFill>
                <a:latin typeface="Arial"/>
                <a:cs typeface="Arial"/>
              </a:rPr>
              <a:t> (</a:t>
            </a:r>
            <a:r>
              <a:rPr lang="en-MY" sz="2000" spc="2" dirty="0" err="1" smtClean="0">
                <a:solidFill>
                  <a:srgbClr val="C00000"/>
                </a:solidFill>
                <a:latin typeface="Arial"/>
                <a:cs typeface="Arial"/>
              </a:rPr>
              <a:t>masukan</a:t>
            </a:r>
            <a:r>
              <a:rPr lang="en-MY" sz="2000" spc="2" dirty="0" smtClean="0">
                <a:solidFill>
                  <a:srgbClr val="C00000"/>
                </a:solidFill>
                <a:latin typeface="Arial"/>
                <a:cs typeface="Arial"/>
              </a:rPr>
              <a:t>) </a:t>
            </a:r>
            <a:r>
              <a:rPr lang="en-MY" sz="2000" spc="2" dirty="0" err="1" smtClean="0">
                <a:solidFill>
                  <a:srgbClr val="C00000"/>
                </a:solidFill>
                <a:latin typeface="Arial"/>
                <a:cs typeface="Arial"/>
              </a:rPr>
              <a:t>tidak</a:t>
            </a:r>
            <a:r>
              <a:rPr lang="en-MY" sz="2000" spc="2" dirty="0" smtClean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lang="en-MY" sz="2000" spc="2" dirty="0" err="1" smtClean="0">
                <a:solidFill>
                  <a:srgbClr val="C00000"/>
                </a:solidFill>
                <a:latin typeface="Arial"/>
                <a:cs typeface="Arial"/>
              </a:rPr>
              <a:t>diONkan</a:t>
            </a:r>
            <a:r>
              <a:rPr lang="en-MY" sz="2000" spc="2" dirty="0" smtClean="0">
                <a:solidFill>
                  <a:srgbClr val="C00000"/>
                </a:solidFill>
                <a:latin typeface="Arial"/>
                <a:cs typeface="Arial"/>
              </a:rPr>
              <a:t>,</a:t>
            </a:r>
            <a:endParaRPr sz="2000" dirty="0">
              <a:solidFill>
                <a:srgbClr val="C00000"/>
              </a:solidFill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08037" y="2298700"/>
            <a:ext cx="342900" cy="1562100"/>
          </a:xfrm>
          <a:prstGeom prst="rect">
            <a:avLst/>
          </a:prstGeom>
        </p:spPr>
        <p:txBody>
          <a:bodyPr wrap="square" lIns="0" tIns="9842" rIns="0" bIns="0" rtlCol="0">
            <a:noAutofit/>
          </a:bodyPr>
          <a:lstStyle/>
          <a:p>
            <a:pPr marL="12700">
              <a:lnSpc>
                <a:spcPct val="150000"/>
              </a:lnSpc>
            </a:pPr>
            <a:r>
              <a:rPr lang="en-MY" sz="1600" b="1" spc="807" dirty="0" smtClean="0">
                <a:solidFill>
                  <a:srgbClr val="0033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/>
                <a:cs typeface="Symbol"/>
              </a:rPr>
              <a:t>-</a:t>
            </a:r>
            <a:endParaRPr lang="en-MY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mbol"/>
              <a:cs typeface="Symbol"/>
            </a:endParaRPr>
          </a:p>
          <a:p>
            <a:pPr marL="12700">
              <a:lnSpc>
                <a:spcPct val="150000"/>
              </a:lnSpc>
            </a:pPr>
            <a:r>
              <a:rPr lang="en-MY" sz="1600" b="1" spc="807" dirty="0" smtClean="0">
                <a:solidFill>
                  <a:srgbClr val="0033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/>
                <a:cs typeface="Symbol"/>
              </a:rPr>
              <a:t>-</a:t>
            </a:r>
            <a:endParaRPr lang="en-MY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mbol"/>
              <a:cs typeface="Symbol"/>
            </a:endParaRPr>
          </a:p>
          <a:p>
            <a:pPr marL="12700">
              <a:lnSpc>
                <a:spcPct val="150000"/>
              </a:lnSpc>
            </a:pPr>
            <a:r>
              <a:rPr lang="en-MY" sz="1600" b="1" spc="807" dirty="0" smtClean="0">
                <a:solidFill>
                  <a:srgbClr val="0033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/>
                <a:cs typeface="Symbol"/>
              </a:rPr>
              <a:t>-</a:t>
            </a:r>
            <a:endParaRPr lang="en-MY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mbol"/>
              <a:cs typeface="Symbo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028700" y="3486070"/>
            <a:ext cx="4255870" cy="322664"/>
          </a:xfrm>
          <a:prstGeom prst="rect">
            <a:avLst/>
          </a:prstGeom>
        </p:spPr>
        <p:txBody>
          <a:bodyPr wrap="square" lIns="0" tIns="15652" rIns="0" bIns="0" rtlCol="0">
            <a:noAutofit/>
          </a:bodyPr>
          <a:lstStyle/>
          <a:p>
            <a:pPr marL="12700">
              <a:lnSpc>
                <a:spcPts val="2465"/>
              </a:lnSpc>
            </a:pPr>
            <a:r>
              <a:rPr lang="en-MY" sz="2000" spc="-16" dirty="0" err="1" smtClean="0">
                <a:solidFill>
                  <a:srgbClr val="C00000"/>
                </a:solidFill>
                <a:latin typeface="Arial"/>
                <a:cs typeface="Arial"/>
              </a:rPr>
              <a:t>lampu</a:t>
            </a:r>
            <a:r>
              <a:rPr lang="en-MY" sz="2000" spc="-16" dirty="0" smtClean="0">
                <a:solidFill>
                  <a:srgbClr val="C00000"/>
                </a:solidFill>
                <a:latin typeface="Arial"/>
                <a:cs typeface="Arial"/>
              </a:rPr>
              <a:t> (</a:t>
            </a:r>
            <a:r>
              <a:rPr lang="en-MY" sz="2000" spc="-16" dirty="0" err="1" smtClean="0">
                <a:solidFill>
                  <a:srgbClr val="C00000"/>
                </a:solidFill>
                <a:latin typeface="Arial"/>
                <a:cs typeface="Arial"/>
              </a:rPr>
              <a:t>keluaran</a:t>
            </a:r>
            <a:r>
              <a:rPr lang="en-MY" sz="2000" spc="-16" dirty="0" smtClean="0">
                <a:solidFill>
                  <a:srgbClr val="C00000"/>
                </a:solidFill>
                <a:latin typeface="Arial"/>
                <a:cs typeface="Arial"/>
              </a:rPr>
              <a:t>) </a:t>
            </a:r>
            <a:r>
              <a:rPr lang="en-MY" sz="2000" spc="-16" dirty="0" err="1" smtClean="0">
                <a:solidFill>
                  <a:srgbClr val="C00000"/>
                </a:solidFill>
                <a:latin typeface="Arial"/>
                <a:cs typeface="Arial"/>
              </a:rPr>
              <a:t>tidak</a:t>
            </a:r>
            <a:r>
              <a:rPr lang="en-MY" sz="2000" spc="-16" dirty="0" smtClean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lang="en-MY" sz="2000" spc="-16" dirty="0" err="1" smtClean="0">
                <a:solidFill>
                  <a:srgbClr val="C00000"/>
                </a:solidFill>
                <a:latin typeface="Arial"/>
                <a:cs typeface="Arial"/>
              </a:rPr>
              <a:t>akan</a:t>
            </a:r>
            <a:r>
              <a:rPr lang="en-MY" sz="2000" spc="-16" dirty="0" smtClean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lang="en-MY" sz="2000" spc="-16" dirty="0" err="1" smtClean="0">
                <a:solidFill>
                  <a:srgbClr val="C00000"/>
                </a:solidFill>
                <a:latin typeface="Arial"/>
                <a:cs typeface="Arial"/>
              </a:rPr>
              <a:t>menyala</a:t>
            </a:r>
            <a:r>
              <a:rPr lang="en-MY" sz="2000" spc="-16" dirty="0" smtClean="0">
                <a:solidFill>
                  <a:srgbClr val="C00000"/>
                </a:solidFill>
                <a:latin typeface="Arial"/>
                <a:cs typeface="Arial"/>
              </a:rPr>
              <a:t>.</a:t>
            </a:r>
            <a:endParaRPr sz="2000" dirty="0">
              <a:solidFill>
                <a:srgbClr val="C00000"/>
              </a:solidFill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728210" y="4821888"/>
            <a:ext cx="90601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dirty="0" smtClean="0">
                <a:solidFill>
                  <a:srgbClr val="003366"/>
                </a:solidFill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09600" y="1981200"/>
            <a:ext cx="7010400" cy="3175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pic>
        <p:nvPicPr>
          <p:cNvPr id="5122" name="Picture 2" descr="http://1.bp.blogspot.com/_Bi3uYnfGo_s/TPBLPe1soWI/AAAAAAAABFQ/9pi3iCSn8AY/s1600/Logik+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4070002"/>
            <a:ext cx="3127158" cy="1503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object 24"/>
          <p:cNvSpPr txBox="1"/>
          <p:nvPr/>
        </p:nvSpPr>
        <p:spPr>
          <a:xfrm>
            <a:off x="770570" y="793830"/>
            <a:ext cx="7916230" cy="1000298"/>
          </a:xfrm>
          <a:prstGeom prst="rect">
            <a:avLst/>
          </a:prstGeom>
        </p:spPr>
        <p:txBody>
          <a:bodyPr wrap="square" lIns="0" tIns="21399" rIns="0" bIns="0" rtlCol="0">
            <a:noAutofit/>
          </a:bodyPr>
          <a:lstStyle/>
          <a:p>
            <a:pPr marL="12700">
              <a:lnSpc>
                <a:spcPts val="3779"/>
              </a:lnSpc>
            </a:pPr>
            <a:r>
              <a:rPr lang="en-MY" sz="3200" b="1" spc="-1" dirty="0" err="1" smtClean="0">
                <a:solidFill>
                  <a:srgbClr val="006666"/>
                </a:solidFill>
                <a:latin typeface="Arial"/>
                <a:cs typeface="Arial"/>
              </a:rPr>
              <a:t>Prinsip</a:t>
            </a:r>
            <a:r>
              <a:rPr lang="en-MY" sz="3200" b="1" spc="-1" dirty="0" smtClean="0">
                <a:solidFill>
                  <a:srgbClr val="006666"/>
                </a:solidFill>
                <a:latin typeface="Arial"/>
                <a:cs typeface="Arial"/>
              </a:rPr>
              <a:t> </a:t>
            </a:r>
            <a:r>
              <a:rPr lang="en-MY" sz="3200" b="1" spc="-1" dirty="0" err="1" smtClean="0">
                <a:solidFill>
                  <a:srgbClr val="006666"/>
                </a:solidFill>
                <a:latin typeface="Arial"/>
                <a:cs typeface="Arial"/>
              </a:rPr>
              <a:t>Kendalian</a:t>
            </a:r>
            <a:r>
              <a:rPr lang="en-MY" sz="3200" b="1" spc="-1" dirty="0" smtClean="0">
                <a:solidFill>
                  <a:srgbClr val="006666"/>
                </a:solidFill>
                <a:latin typeface="Arial"/>
                <a:cs typeface="Arial"/>
              </a:rPr>
              <a:t> Get </a:t>
            </a:r>
            <a:r>
              <a:rPr lang="en-MY" sz="3200" b="1" spc="-1" dirty="0" err="1">
                <a:solidFill>
                  <a:srgbClr val="006666"/>
                </a:solidFill>
                <a:latin typeface="Arial"/>
                <a:cs typeface="Arial"/>
              </a:rPr>
              <a:t>Logik</a:t>
            </a:r>
            <a:r>
              <a:rPr lang="en-MY" sz="3200" b="1" spc="-1" dirty="0">
                <a:solidFill>
                  <a:srgbClr val="006666"/>
                </a:solidFill>
                <a:latin typeface="Arial"/>
                <a:cs typeface="Arial"/>
              </a:rPr>
              <a:t> </a:t>
            </a:r>
            <a:r>
              <a:rPr lang="en-MY" sz="3200" b="1" spc="-1" dirty="0" smtClean="0">
                <a:solidFill>
                  <a:srgbClr val="006666"/>
                </a:solidFill>
                <a:latin typeface="Arial"/>
                <a:cs typeface="Arial"/>
              </a:rPr>
              <a:t>DAN</a:t>
            </a:r>
            <a:endParaRPr lang="en-MY" sz="3200" b="1" spc="-1" dirty="0">
              <a:solidFill>
                <a:srgbClr val="006666"/>
              </a:solidFill>
              <a:latin typeface="Arial"/>
              <a:cs typeface="Arial"/>
            </a:endParaRPr>
          </a:p>
          <a:p>
            <a:pPr marL="12700">
              <a:lnSpc>
                <a:spcPts val="3779"/>
              </a:lnSpc>
            </a:pPr>
            <a:r>
              <a:rPr lang="en-MY" sz="3200" b="1" i="1" dirty="0" smtClean="0">
                <a:solidFill>
                  <a:srgbClr val="006666"/>
                </a:solidFill>
                <a:latin typeface="Arial"/>
                <a:cs typeface="Arial"/>
              </a:rPr>
              <a:t>(Operating Principle </a:t>
            </a:r>
            <a:r>
              <a:rPr lang="en-MY" sz="3200" b="1" i="1" dirty="0">
                <a:solidFill>
                  <a:srgbClr val="006666"/>
                </a:solidFill>
                <a:latin typeface="Arial"/>
                <a:cs typeface="Arial"/>
              </a:rPr>
              <a:t>of </a:t>
            </a:r>
            <a:r>
              <a:rPr lang="en-MY" sz="3200" b="1" i="1" dirty="0" smtClean="0">
                <a:solidFill>
                  <a:srgbClr val="006666"/>
                </a:solidFill>
                <a:latin typeface="Arial"/>
                <a:cs typeface="Arial"/>
              </a:rPr>
              <a:t>AND Logic </a:t>
            </a:r>
            <a:r>
              <a:rPr lang="en-MY" sz="3200" b="1" i="1" dirty="0">
                <a:solidFill>
                  <a:srgbClr val="006666"/>
                </a:solidFill>
                <a:latin typeface="Arial"/>
                <a:cs typeface="Arial"/>
              </a:rPr>
              <a:t>Gate)</a:t>
            </a:r>
            <a:endParaRPr lang="en-MY" sz="3200" i="1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50148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bject 29"/>
          <p:cNvSpPr/>
          <p:nvPr/>
        </p:nvSpPr>
        <p:spPr>
          <a:xfrm>
            <a:off x="0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38100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lnTo>
                  <a:pt x="381000" y="685800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57200" y="0"/>
            <a:ext cx="2743200" cy="1167129"/>
          </a:xfrm>
          <a:custGeom>
            <a:avLst/>
            <a:gdLst/>
            <a:ahLst/>
            <a:cxnLst/>
            <a:rect l="l" t="t" r="r" b="b"/>
            <a:pathLst>
              <a:path w="2743200" h="1167129">
                <a:moveTo>
                  <a:pt x="304800" y="1167129"/>
                </a:moveTo>
                <a:lnTo>
                  <a:pt x="304800" y="1056639"/>
                </a:lnTo>
                <a:lnTo>
                  <a:pt x="305528" y="1047285"/>
                </a:lnTo>
                <a:lnTo>
                  <a:pt x="308163" y="1022635"/>
                </a:lnTo>
                <a:lnTo>
                  <a:pt x="312216" y="997714"/>
                </a:lnTo>
                <a:lnTo>
                  <a:pt x="318141" y="972612"/>
                </a:lnTo>
                <a:lnTo>
                  <a:pt x="326390" y="947420"/>
                </a:lnTo>
                <a:lnTo>
                  <a:pt x="334552" y="928817"/>
                </a:lnTo>
                <a:lnTo>
                  <a:pt x="346163" y="905621"/>
                </a:lnTo>
                <a:lnTo>
                  <a:pt x="359302" y="883128"/>
                </a:lnTo>
                <a:lnTo>
                  <a:pt x="373900" y="862095"/>
                </a:lnTo>
                <a:lnTo>
                  <a:pt x="389890" y="843279"/>
                </a:lnTo>
                <a:lnTo>
                  <a:pt x="403473" y="830357"/>
                </a:lnTo>
                <a:lnTo>
                  <a:pt x="424641" y="813665"/>
                </a:lnTo>
                <a:lnTo>
                  <a:pt x="446960" y="798842"/>
                </a:lnTo>
                <a:lnTo>
                  <a:pt x="468905" y="786180"/>
                </a:lnTo>
                <a:lnTo>
                  <a:pt x="488950" y="775970"/>
                </a:lnTo>
                <a:lnTo>
                  <a:pt x="561340" y="762000"/>
                </a:lnTo>
                <a:lnTo>
                  <a:pt x="603250" y="764539"/>
                </a:lnTo>
                <a:lnTo>
                  <a:pt x="2743200" y="762000"/>
                </a:lnTo>
                <a:lnTo>
                  <a:pt x="2743200" y="0"/>
                </a:lnTo>
                <a:lnTo>
                  <a:pt x="0" y="0"/>
                </a:lnTo>
                <a:lnTo>
                  <a:pt x="0" y="1167129"/>
                </a:lnTo>
                <a:lnTo>
                  <a:pt x="304800" y="1167129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09600" y="1981200"/>
            <a:ext cx="7010400" cy="317500"/>
          </a:xfrm>
          <a:custGeom>
            <a:avLst/>
            <a:gdLst/>
            <a:ahLst/>
            <a:cxnLst/>
            <a:rect l="l" t="t" r="r" b="b"/>
            <a:pathLst>
              <a:path w="7010400" h="317500">
                <a:moveTo>
                  <a:pt x="0" y="0"/>
                </a:moveTo>
                <a:lnTo>
                  <a:pt x="0" y="317500"/>
                </a:lnTo>
                <a:lnTo>
                  <a:pt x="7010400" y="317500"/>
                </a:lnTo>
                <a:lnTo>
                  <a:pt x="70104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28600" y="1981200"/>
            <a:ext cx="393700" cy="318770"/>
          </a:xfrm>
          <a:custGeom>
            <a:avLst/>
            <a:gdLst/>
            <a:ahLst/>
            <a:cxnLst/>
            <a:rect l="l" t="t" r="r" b="b"/>
            <a:pathLst>
              <a:path w="393700" h="318770">
                <a:moveTo>
                  <a:pt x="196850" y="0"/>
                </a:moveTo>
                <a:lnTo>
                  <a:pt x="181947" y="595"/>
                </a:lnTo>
                <a:lnTo>
                  <a:pt x="167137" y="2339"/>
                </a:lnTo>
                <a:lnTo>
                  <a:pt x="152493" y="5170"/>
                </a:lnTo>
                <a:lnTo>
                  <a:pt x="138088" y="9027"/>
                </a:lnTo>
                <a:lnTo>
                  <a:pt x="123996" y="13847"/>
                </a:lnTo>
                <a:lnTo>
                  <a:pt x="110289" y="19569"/>
                </a:lnTo>
                <a:lnTo>
                  <a:pt x="97042" y="26132"/>
                </a:lnTo>
                <a:lnTo>
                  <a:pt x="84328" y="33472"/>
                </a:lnTo>
                <a:lnTo>
                  <a:pt x="72220" y="41530"/>
                </a:lnTo>
                <a:lnTo>
                  <a:pt x="60791" y="50242"/>
                </a:lnTo>
                <a:lnTo>
                  <a:pt x="50115" y="59547"/>
                </a:lnTo>
                <a:lnTo>
                  <a:pt x="40265" y="69384"/>
                </a:lnTo>
                <a:lnTo>
                  <a:pt x="31314" y="79690"/>
                </a:lnTo>
                <a:lnTo>
                  <a:pt x="23336" y="90403"/>
                </a:lnTo>
                <a:lnTo>
                  <a:pt x="10592" y="112807"/>
                </a:lnTo>
                <a:lnTo>
                  <a:pt x="2620" y="136101"/>
                </a:lnTo>
                <a:lnTo>
                  <a:pt x="0" y="158750"/>
                </a:lnTo>
                <a:lnTo>
                  <a:pt x="723" y="170756"/>
                </a:lnTo>
                <a:lnTo>
                  <a:pt x="6290" y="194528"/>
                </a:lnTo>
                <a:lnTo>
                  <a:pt x="16867" y="217577"/>
                </a:lnTo>
                <a:lnTo>
                  <a:pt x="31873" y="239421"/>
                </a:lnTo>
                <a:lnTo>
                  <a:pt x="40855" y="249741"/>
                </a:lnTo>
                <a:lnTo>
                  <a:pt x="50726" y="259579"/>
                </a:lnTo>
                <a:lnTo>
                  <a:pt x="61414" y="268875"/>
                </a:lnTo>
                <a:lnTo>
                  <a:pt x="72846" y="277568"/>
                </a:lnTo>
                <a:lnTo>
                  <a:pt x="84949" y="285600"/>
                </a:lnTo>
                <a:lnTo>
                  <a:pt x="97650" y="292908"/>
                </a:lnTo>
                <a:lnTo>
                  <a:pt x="110878" y="299433"/>
                </a:lnTo>
                <a:lnTo>
                  <a:pt x="124559" y="305115"/>
                </a:lnTo>
                <a:lnTo>
                  <a:pt x="138620" y="309894"/>
                </a:lnTo>
                <a:lnTo>
                  <a:pt x="152989" y="313709"/>
                </a:lnTo>
                <a:lnTo>
                  <a:pt x="167594" y="316500"/>
                </a:lnTo>
                <a:lnTo>
                  <a:pt x="182361" y="318207"/>
                </a:lnTo>
                <a:lnTo>
                  <a:pt x="196850" y="318770"/>
                </a:lnTo>
                <a:lnTo>
                  <a:pt x="393700" y="318770"/>
                </a:lnTo>
                <a:lnTo>
                  <a:pt x="393700" y="0"/>
                </a:lnTo>
                <a:lnTo>
                  <a:pt x="19685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911860" y="815340"/>
            <a:ext cx="6327140" cy="978264"/>
          </a:xfrm>
          <a:prstGeom prst="rect">
            <a:avLst/>
          </a:prstGeom>
        </p:spPr>
        <p:txBody>
          <a:bodyPr wrap="square" lIns="0" tIns="24003" rIns="0" bIns="0" rtlCol="0">
            <a:noAutofit/>
          </a:bodyPr>
          <a:lstStyle/>
          <a:p>
            <a:pPr marL="12700">
              <a:lnSpc>
                <a:spcPts val="3779"/>
              </a:lnSpc>
            </a:pPr>
            <a:r>
              <a:rPr lang="en-MY" sz="3600" b="1" spc="-1" dirty="0" err="1" smtClean="0">
                <a:solidFill>
                  <a:srgbClr val="006666"/>
                </a:solidFill>
                <a:latin typeface="Arial"/>
                <a:cs typeface="Arial"/>
              </a:rPr>
              <a:t>Simbol</a:t>
            </a:r>
            <a:r>
              <a:rPr lang="en-MY" sz="3600" b="1" spc="-1" dirty="0" smtClean="0">
                <a:solidFill>
                  <a:srgbClr val="006666"/>
                </a:solidFill>
                <a:latin typeface="Arial"/>
                <a:cs typeface="Arial"/>
              </a:rPr>
              <a:t> Get </a:t>
            </a:r>
            <a:r>
              <a:rPr lang="en-MY" sz="3600" b="1" spc="-1" dirty="0" err="1" smtClean="0">
                <a:solidFill>
                  <a:srgbClr val="006666"/>
                </a:solidFill>
                <a:latin typeface="Arial"/>
                <a:cs typeface="Arial"/>
              </a:rPr>
              <a:t>Logik</a:t>
            </a:r>
            <a:r>
              <a:rPr lang="en-MY" sz="3600" b="1" spc="-1" dirty="0" smtClean="0">
                <a:solidFill>
                  <a:srgbClr val="006666"/>
                </a:solidFill>
                <a:latin typeface="Arial"/>
                <a:cs typeface="Arial"/>
              </a:rPr>
              <a:t> ATAU</a:t>
            </a:r>
          </a:p>
          <a:p>
            <a:pPr marL="12700">
              <a:lnSpc>
                <a:spcPts val="3779"/>
              </a:lnSpc>
            </a:pPr>
            <a:r>
              <a:rPr lang="en-MY" sz="3600" b="1" i="1" dirty="0" smtClean="0">
                <a:solidFill>
                  <a:srgbClr val="006666"/>
                </a:solidFill>
                <a:latin typeface="Arial"/>
                <a:cs typeface="Arial"/>
              </a:rPr>
              <a:t>(Symbol </a:t>
            </a:r>
            <a:r>
              <a:rPr lang="en-MY" sz="3600" b="1" i="1" dirty="0">
                <a:solidFill>
                  <a:srgbClr val="006666"/>
                </a:solidFill>
                <a:latin typeface="Arial"/>
                <a:cs typeface="Arial"/>
              </a:rPr>
              <a:t>of </a:t>
            </a:r>
            <a:r>
              <a:rPr lang="en-MY" sz="3600" b="1" i="1" dirty="0" smtClean="0">
                <a:solidFill>
                  <a:srgbClr val="006666"/>
                </a:solidFill>
                <a:latin typeface="Arial"/>
                <a:cs typeface="Arial"/>
              </a:rPr>
              <a:t>OR Logic </a:t>
            </a:r>
            <a:r>
              <a:rPr lang="en-MY" sz="3600" b="1" i="1" dirty="0">
                <a:solidFill>
                  <a:srgbClr val="006666"/>
                </a:solidFill>
                <a:latin typeface="Arial"/>
                <a:cs typeface="Arial"/>
              </a:rPr>
              <a:t>Gate)</a:t>
            </a:r>
            <a:endParaRPr lang="en-MY" sz="3600" i="1" dirty="0">
              <a:latin typeface="Arial"/>
              <a:cs typeface="Arial"/>
            </a:endParaRPr>
          </a:p>
          <a:p>
            <a:pPr marL="12700">
              <a:lnSpc>
                <a:spcPts val="3779"/>
              </a:lnSpc>
            </a:pPr>
            <a:endParaRPr sz="3600" dirty="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09600" y="1981200"/>
            <a:ext cx="7010400" cy="3175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pic>
        <p:nvPicPr>
          <p:cNvPr id="3074" name="Picture 2" descr="http://3.bp.blogspot.com/_Bi3uYnfGo_s/TPBOdZMRDhI/AAAAAAAABFg/8yZ89EpOMtM/s1600/Logik+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620375"/>
            <a:ext cx="3749541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46911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bject 25"/>
          <p:cNvSpPr/>
          <p:nvPr/>
        </p:nvSpPr>
        <p:spPr>
          <a:xfrm>
            <a:off x="8570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38100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lnTo>
                  <a:pt x="381000" y="685800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57200" y="0"/>
            <a:ext cx="2743200" cy="1167129"/>
          </a:xfrm>
          <a:custGeom>
            <a:avLst/>
            <a:gdLst/>
            <a:ahLst/>
            <a:cxnLst/>
            <a:rect l="l" t="t" r="r" b="b"/>
            <a:pathLst>
              <a:path w="2743200" h="1167129">
                <a:moveTo>
                  <a:pt x="304800" y="1167129"/>
                </a:moveTo>
                <a:lnTo>
                  <a:pt x="304800" y="1056639"/>
                </a:lnTo>
                <a:lnTo>
                  <a:pt x="305528" y="1047285"/>
                </a:lnTo>
                <a:lnTo>
                  <a:pt x="308163" y="1022635"/>
                </a:lnTo>
                <a:lnTo>
                  <a:pt x="312216" y="997714"/>
                </a:lnTo>
                <a:lnTo>
                  <a:pt x="318141" y="972612"/>
                </a:lnTo>
                <a:lnTo>
                  <a:pt x="326390" y="947420"/>
                </a:lnTo>
                <a:lnTo>
                  <a:pt x="334552" y="928817"/>
                </a:lnTo>
                <a:lnTo>
                  <a:pt x="346163" y="905621"/>
                </a:lnTo>
                <a:lnTo>
                  <a:pt x="359302" y="883128"/>
                </a:lnTo>
                <a:lnTo>
                  <a:pt x="373900" y="862095"/>
                </a:lnTo>
                <a:lnTo>
                  <a:pt x="389890" y="843279"/>
                </a:lnTo>
                <a:lnTo>
                  <a:pt x="403473" y="830357"/>
                </a:lnTo>
                <a:lnTo>
                  <a:pt x="424641" y="813665"/>
                </a:lnTo>
                <a:lnTo>
                  <a:pt x="446960" y="798842"/>
                </a:lnTo>
                <a:lnTo>
                  <a:pt x="468905" y="786180"/>
                </a:lnTo>
                <a:lnTo>
                  <a:pt x="488950" y="775970"/>
                </a:lnTo>
                <a:lnTo>
                  <a:pt x="561340" y="762000"/>
                </a:lnTo>
                <a:lnTo>
                  <a:pt x="603250" y="764539"/>
                </a:lnTo>
                <a:lnTo>
                  <a:pt x="2743200" y="762000"/>
                </a:lnTo>
                <a:lnTo>
                  <a:pt x="2743200" y="0"/>
                </a:lnTo>
                <a:lnTo>
                  <a:pt x="0" y="0"/>
                </a:lnTo>
                <a:lnTo>
                  <a:pt x="0" y="1167129"/>
                </a:lnTo>
                <a:lnTo>
                  <a:pt x="304800" y="1167129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09600" y="1981200"/>
            <a:ext cx="7010400" cy="317500"/>
          </a:xfrm>
          <a:custGeom>
            <a:avLst/>
            <a:gdLst/>
            <a:ahLst/>
            <a:cxnLst/>
            <a:rect l="l" t="t" r="r" b="b"/>
            <a:pathLst>
              <a:path w="7010400" h="317500">
                <a:moveTo>
                  <a:pt x="0" y="0"/>
                </a:moveTo>
                <a:lnTo>
                  <a:pt x="0" y="317500"/>
                </a:lnTo>
                <a:lnTo>
                  <a:pt x="7010400" y="317500"/>
                </a:lnTo>
                <a:lnTo>
                  <a:pt x="70104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28600" y="1981200"/>
            <a:ext cx="393700" cy="318770"/>
          </a:xfrm>
          <a:custGeom>
            <a:avLst/>
            <a:gdLst/>
            <a:ahLst/>
            <a:cxnLst/>
            <a:rect l="l" t="t" r="r" b="b"/>
            <a:pathLst>
              <a:path w="393700" h="318770">
                <a:moveTo>
                  <a:pt x="196850" y="0"/>
                </a:moveTo>
                <a:lnTo>
                  <a:pt x="181947" y="595"/>
                </a:lnTo>
                <a:lnTo>
                  <a:pt x="167137" y="2339"/>
                </a:lnTo>
                <a:lnTo>
                  <a:pt x="152493" y="5170"/>
                </a:lnTo>
                <a:lnTo>
                  <a:pt x="138088" y="9027"/>
                </a:lnTo>
                <a:lnTo>
                  <a:pt x="123996" y="13847"/>
                </a:lnTo>
                <a:lnTo>
                  <a:pt x="110289" y="19569"/>
                </a:lnTo>
                <a:lnTo>
                  <a:pt x="97042" y="26132"/>
                </a:lnTo>
                <a:lnTo>
                  <a:pt x="84328" y="33472"/>
                </a:lnTo>
                <a:lnTo>
                  <a:pt x="72220" y="41530"/>
                </a:lnTo>
                <a:lnTo>
                  <a:pt x="60791" y="50242"/>
                </a:lnTo>
                <a:lnTo>
                  <a:pt x="50115" y="59547"/>
                </a:lnTo>
                <a:lnTo>
                  <a:pt x="40265" y="69384"/>
                </a:lnTo>
                <a:lnTo>
                  <a:pt x="31314" y="79690"/>
                </a:lnTo>
                <a:lnTo>
                  <a:pt x="23336" y="90403"/>
                </a:lnTo>
                <a:lnTo>
                  <a:pt x="10592" y="112807"/>
                </a:lnTo>
                <a:lnTo>
                  <a:pt x="2620" y="136101"/>
                </a:lnTo>
                <a:lnTo>
                  <a:pt x="0" y="158750"/>
                </a:lnTo>
                <a:lnTo>
                  <a:pt x="723" y="170756"/>
                </a:lnTo>
                <a:lnTo>
                  <a:pt x="6290" y="194528"/>
                </a:lnTo>
                <a:lnTo>
                  <a:pt x="16867" y="217577"/>
                </a:lnTo>
                <a:lnTo>
                  <a:pt x="31873" y="239421"/>
                </a:lnTo>
                <a:lnTo>
                  <a:pt x="40855" y="249741"/>
                </a:lnTo>
                <a:lnTo>
                  <a:pt x="50726" y="259579"/>
                </a:lnTo>
                <a:lnTo>
                  <a:pt x="61414" y="268875"/>
                </a:lnTo>
                <a:lnTo>
                  <a:pt x="72846" y="277568"/>
                </a:lnTo>
                <a:lnTo>
                  <a:pt x="84949" y="285600"/>
                </a:lnTo>
                <a:lnTo>
                  <a:pt x="97650" y="292908"/>
                </a:lnTo>
                <a:lnTo>
                  <a:pt x="110878" y="299433"/>
                </a:lnTo>
                <a:lnTo>
                  <a:pt x="124559" y="305115"/>
                </a:lnTo>
                <a:lnTo>
                  <a:pt x="138620" y="309894"/>
                </a:lnTo>
                <a:lnTo>
                  <a:pt x="152989" y="313709"/>
                </a:lnTo>
                <a:lnTo>
                  <a:pt x="167594" y="316500"/>
                </a:lnTo>
                <a:lnTo>
                  <a:pt x="182361" y="318207"/>
                </a:lnTo>
                <a:lnTo>
                  <a:pt x="196850" y="318770"/>
                </a:lnTo>
                <a:lnTo>
                  <a:pt x="393700" y="318770"/>
                </a:lnTo>
                <a:lnTo>
                  <a:pt x="393700" y="0"/>
                </a:lnTo>
                <a:lnTo>
                  <a:pt x="19685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911860" y="793830"/>
            <a:ext cx="6250940" cy="1000298"/>
          </a:xfrm>
          <a:prstGeom prst="rect">
            <a:avLst/>
          </a:prstGeom>
        </p:spPr>
        <p:txBody>
          <a:bodyPr wrap="square" lIns="0" tIns="21399" rIns="0" bIns="0" rtlCol="0">
            <a:noAutofit/>
          </a:bodyPr>
          <a:lstStyle/>
          <a:p>
            <a:pPr marL="12700">
              <a:lnSpc>
                <a:spcPts val="3779"/>
              </a:lnSpc>
            </a:pPr>
            <a:r>
              <a:rPr lang="en-MY" sz="3200" b="1" spc="-1" dirty="0" err="1" smtClean="0">
                <a:solidFill>
                  <a:srgbClr val="006666"/>
                </a:solidFill>
                <a:latin typeface="Arial"/>
                <a:cs typeface="Arial"/>
              </a:rPr>
              <a:t>Operasi</a:t>
            </a:r>
            <a:r>
              <a:rPr lang="en-MY" sz="3200" b="1" spc="-1" dirty="0" smtClean="0">
                <a:solidFill>
                  <a:srgbClr val="006666"/>
                </a:solidFill>
                <a:latin typeface="Arial"/>
                <a:cs typeface="Arial"/>
              </a:rPr>
              <a:t> Get </a:t>
            </a:r>
            <a:r>
              <a:rPr lang="en-MY" sz="3200" b="1" spc="-1" dirty="0" err="1">
                <a:solidFill>
                  <a:srgbClr val="006666"/>
                </a:solidFill>
                <a:latin typeface="Arial"/>
                <a:cs typeface="Arial"/>
              </a:rPr>
              <a:t>Logik</a:t>
            </a:r>
            <a:r>
              <a:rPr lang="en-MY" sz="3200" b="1" spc="-1" dirty="0">
                <a:solidFill>
                  <a:srgbClr val="006666"/>
                </a:solidFill>
                <a:latin typeface="Arial"/>
                <a:cs typeface="Arial"/>
              </a:rPr>
              <a:t> </a:t>
            </a:r>
            <a:r>
              <a:rPr lang="en-MY" sz="3200" b="1" spc="-1" dirty="0" smtClean="0">
                <a:solidFill>
                  <a:srgbClr val="006666"/>
                </a:solidFill>
                <a:latin typeface="Arial"/>
                <a:cs typeface="Arial"/>
              </a:rPr>
              <a:t>ATAU</a:t>
            </a:r>
            <a:endParaRPr lang="en-MY" sz="3200" b="1" spc="-1" dirty="0">
              <a:solidFill>
                <a:srgbClr val="006666"/>
              </a:solidFill>
              <a:latin typeface="Arial"/>
              <a:cs typeface="Arial"/>
            </a:endParaRPr>
          </a:p>
          <a:p>
            <a:pPr marL="12700">
              <a:lnSpc>
                <a:spcPts val="3779"/>
              </a:lnSpc>
            </a:pPr>
            <a:r>
              <a:rPr lang="en-MY" sz="3200" b="1" i="1" dirty="0" smtClean="0">
                <a:solidFill>
                  <a:srgbClr val="006666"/>
                </a:solidFill>
                <a:latin typeface="Arial"/>
                <a:cs typeface="Arial"/>
              </a:rPr>
              <a:t>(Operational of Logic Gate OR)</a:t>
            </a:r>
            <a:endParaRPr lang="en-MY" sz="3200" i="1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728210" y="4821888"/>
            <a:ext cx="90601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dirty="0" smtClean="0">
                <a:solidFill>
                  <a:srgbClr val="003366"/>
                </a:solidFill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09600" y="1981200"/>
            <a:ext cx="7010400" cy="3175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pic>
        <p:nvPicPr>
          <p:cNvPr id="7170" name="Picture 2" descr="http://2.bp.blogspot.com/_Bi3uYnfGo_s/TPBP_H2FPXI/AAAAAAAABFs/hCzHuHHeeyU/s1600/Logik+1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199" y="2414969"/>
            <a:ext cx="4395733" cy="1992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http://3.bp.blogspot.com/_Bi3uYnfGo_s/TPBQd1zwMQI/AAAAAAAABFw/tv-M0Pr5Ecg/s1600/Logik+1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198" y="4221812"/>
            <a:ext cx="4191001" cy="1650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7397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bject 25"/>
          <p:cNvSpPr/>
          <p:nvPr/>
        </p:nvSpPr>
        <p:spPr>
          <a:xfrm>
            <a:off x="8570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38100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lnTo>
                  <a:pt x="381000" y="685800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57200" y="0"/>
            <a:ext cx="2743200" cy="1167129"/>
          </a:xfrm>
          <a:custGeom>
            <a:avLst/>
            <a:gdLst/>
            <a:ahLst/>
            <a:cxnLst/>
            <a:rect l="l" t="t" r="r" b="b"/>
            <a:pathLst>
              <a:path w="2743200" h="1167129">
                <a:moveTo>
                  <a:pt x="304800" y="1167129"/>
                </a:moveTo>
                <a:lnTo>
                  <a:pt x="304800" y="1056639"/>
                </a:lnTo>
                <a:lnTo>
                  <a:pt x="305528" y="1047285"/>
                </a:lnTo>
                <a:lnTo>
                  <a:pt x="308163" y="1022635"/>
                </a:lnTo>
                <a:lnTo>
                  <a:pt x="312216" y="997714"/>
                </a:lnTo>
                <a:lnTo>
                  <a:pt x="318141" y="972612"/>
                </a:lnTo>
                <a:lnTo>
                  <a:pt x="326390" y="947420"/>
                </a:lnTo>
                <a:lnTo>
                  <a:pt x="334552" y="928817"/>
                </a:lnTo>
                <a:lnTo>
                  <a:pt x="346163" y="905621"/>
                </a:lnTo>
                <a:lnTo>
                  <a:pt x="359302" y="883128"/>
                </a:lnTo>
                <a:lnTo>
                  <a:pt x="373900" y="862095"/>
                </a:lnTo>
                <a:lnTo>
                  <a:pt x="389890" y="843279"/>
                </a:lnTo>
                <a:lnTo>
                  <a:pt x="403473" y="830357"/>
                </a:lnTo>
                <a:lnTo>
                  <a:pt x="424641" y="813665"/>
                </a:lnTo>
                <a:lnTo>
                  <a:pt x="446960" y="798842"/>
                </a:lnTo>
                <a:lnTo>
                  <a:pt x="468905" y="786180"/>
                </a:lnTo>
                <a:lnTo>
                  <a:pt x="488950" y="775970"/>
                </a:lnTo>
                <a:lnTo>
                  <a:pt x="561340" y="762000"/>
                </a:lnTo>
                <a:lnTo>
                  <a:pt x="603250" y="764539"/>
                </a:lnTo>
                <a:lnTo>
                  <a:pt x="2743200" y="762000"/>
                </a:lnTo>
                <a:lnTo>
                  <a:pt x="2743200" y="0"/>
                </a:lnTo>
                <a:lnTo>
                  <a:pt x="0" y="0"/>
                </a:lnTo>
                <a:lnTo>
                  <a:pt x="0" y="1167129"/>
                </a:lnTo>
                <a:lnTo>
                  <a:pt x="304800" y="1167129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09600" y="1981200"/>
            <a:ext cx="7010400" cy="317500"/>
          </a:xfrm>
          <a:custGeom>
            <a:avLst/>
            <a:gdLst/>
            <a:ahLst/>
            <a:cxnLst/>
            <a:rect l="l" t="t" r="r" b="b"/>
            <a:pathLst>
              <a:path w="7010400" h="317500">
                <a:moveTo>
                  <a:pt x="0" y="0"/>
                </a:moveTo>
                <a:lnTo>
                  <a:pt x="0" y="317500"/>
                </a:lnTo>
                <a:lnTo>
                  <a:pt x="7010400" y="317500"/>
                </a:lnTo>
                <a:lnTo>
                  <a:pt x="70104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28600" y="1981200"/>
            <a:ext cx="393700" cy="318770"/>
          </a:xfrm>
          <a:custGeom>
            <a:avLst/>
            <a:gdLst/>
            <a:ahLst/>
            <a:cxnLst/>
            <a:rect l="l" t="t" r="r" b="b"/>
            <a:pathLst>
              <a:path w="393700" h="318770">
                <a:moveTo>
                  <a:pt x="196850" y="0"/>
                </a:moveTo>
                <a:lnTo>
                  <a:pt x="181947" y="595"/>
                </a:lnTo>
                <a:lnTo>
                  <a:pt x="167137" y="2339"/>
                </a:lnTo>
                <a:lnTo>
                  <a:pt x="152493" y="5170"/>
                </a:lnTo>
                <a:lnTo>
                  <a:pt x="138088" y="9027"/>
                </a:lnTo>
                <a:lnTo>
                  <a:pt x="123996" y="13847"/>
                </a:lnTo>
                <a:lnTo>
                  <a:pt x="110289" y="19569"/>
                </a:lnTo>
                <a:lnTo>
                  <a:pt x="97042" y="26132"/>
                </a:lnTo>
                <a:lnTo>
                  <a:pt x="84328" y="33472"/>
                </a:lnTo>
                <a:lnTo>
                  <a:pt x="72220" y="41530"/>
                </a:lnTo>
                <a:lnTo>
                  <a:pt x="60791" y="50242"/>
                </a:lnTo>
                <a:lnTo>
                  <a:pt x="50115" y="59547"/>
                </a:lnTo>
                <a:lnTo>
                  <a:pt x="40265" y="69384"/>
                </a:lnTo>
                <a:lnTo>
                  <a:pt x="31314" y="79690"/>
                </a:lnTo>
                <a:lnTo>
                  <a:pt x="23336" y="90403"/>
                </a:lnTo>
                <a:lnTo>
                  <a:pt x="10592" y="112807"/>
                </a:lnTo>
                <a:lnTo>
                  <a:pt x="2620" y="136101"/>
                </a:lnTo>
                <a:lnTo>
                  <a:pt x="0" y="158750"/>
                </a:lnTo>
                <a:lnTo>
                  <a:pt x="723" y="170756"/>
                </a:lnTo>
                <a:lnTo>
                  <a:pt x="6290" y="194528"/>
                </a:lnTo>
                <a:lnTo>
                  <a:pt x="16867" y="217577"/>
                </a:lnTo>
                <a:lnTo>
                  <a:pt x="31873" y="239421"/>
                </a:lnTo>
                <a:lnTo>
                  <a:pt x="40855" y="249741"/>
                </a:lnTo>
                <a:lnTo>
                  <a:pt x="50726" y="259579"/>
                </a:lnTo>
                <a:lnTo>
                  <a:pt x="61414" y="268875"/>
                </a:lnTo>
                <a:lnTo>
                  <a:pt x="72846" y="277568"/>
                </a:lnTo>
                <a:lnTo>
                  <a:pt x="84949" y="285600"/>
                </a:lnTo>
                <a:lnTo>
                  <a:pt x="97650" y="292908"/>
                </a:lnTo>
                <a:lnTo>
                  <a:pt x="110878" y="299433"/>
                </a:lnTo>
                <a:lnTo>
                  <a:pt x="124559" y="305115"/>
                </a:lnTo>
                <a:lnTo>
                  <a:pt x="138620" y="309894"/>
                </a:lnTo>
                <a:lnTo>
                  <a:pt x="152989" y="313709"/>
                </a:lnTo>
                <a:lnTo>
                  <a:pt x="167594" y="316500"/>
                </a:lnTo>
                <a:lnTo>
                  <a:pt x="182361" y="318207"/>
                </a:lnTo>
                <a:lnTo>
                  <a:pt x="196850" y="318770"/>
                </a:lnTo>
                <a:lnTo>
                  <a:pt x="393700" y="318770"/>
                </a:lnTo>
                <a:lnTo>
                  <a:pt x="393700" y="0"/>
                </a:lnTo>
                <a:lnTo>
                  <a:pt x="19685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770570" y="793830"/>
            <a:ext cx="7678270" cy="1000298"/>
          </a:xfrm>
          <a:prstGeom prst="rect">
            <a:avLst/>
          </a:prstGeom>
        </p:spPr>
        <p:txBody>
          <a:bodyPr wrap="square" lIns="0" tIns="21399" rIns="0" bIns="0" rtlCol="0">
            <a:noAutofit/>
          </a:bodyPr>
          <a:lstStyle/>
          <a:p>
            <a:pPr marL="12700">
              <a:lnSpc>
                <a:spcPts val="3779"/>
              </a:lnSpc>
            </a:pPr>
            <a:r>
              <a:rPr lang="en-MY" sz="3200" b="1" spc="-1" dirty="0" err="1" smtClean="0">
                <a:solidFill>
                  <a:srgbClr val="006666"/>
                </a:solidFill>
                <a:latin typeface="Arial"/>
                <a:cs typeface="Arial"/>
              </a:rPr>
              <a:t>Prinsip</a:t>
            </a:r>
            <a:r>
              <a:rPr lang="en-MY" sz="3200" b="1" spc="-1" dirty="0" smtClean="0">
                <a:solidFill>
                  <a:srgbClr val="006666"/>
                </a:solidFill>
                <a:latin typeface="Arial"/>
                <a:cs typeface="Arial"/>
              </a:rPr>
              <a:t> </a:t>
            </a:r>
            <a:r>
              <a:rPr lang="en-MY" sz="3200" b="1" spc="-1" dirty="0" err="1" smtClean="0">
                <a:solidFill>
                  <a:srgbClr val="006666"/>
                </a:solidFill>
                <a:latin typeface="Arial"/>
                <a:cs typeface="Arial"/>
              </a:rPr>
              <a:t>Kendalian</a:t>
            </a:r>
            <a:r>
              <a:rPr lang="en-MY" sz="3200" b="1" spc="-1" dirty="0" smtClean="0">
                <a:solidFill>
                  <a:srgbClr val="006666"/>
                </a:solidFill>
                <a:latin typeface="Arial"/>
                <a:cs typeface="Arial"/>
              </a:rPr>
              <a:t> Get </a:t>
            </a:r>
            <a:r>
              <a:rPr lang="en-MY" sz="3200" b="1" spc="-1" dirty="0" err="1">
                <a:solidFill>
                  <a:srgbClr val="006666"/>
                </a:solidFill>
                <a:latin typeface="Arial"/>
                <a:cs typeface="Arial"/>
              </a:rPr>
              <a:t>Logik</a:t>
            </a:r>
            <a:r>
              <a:rPr lang="en-MY" sz="3200" b="1" spc="-1" dirty="0">
                <a:solidFill>
                  <a:srgbClr val="006666"/>
                </a:solidFill>
                <a:latin typeface="Arial"/>
                <a:cs typeface="Arial"/>
              </a:rPr>
              <a:t> </a:t>
            </a:r>
            <a:r>
              <a:rPr lang="en-MY" sz="3200" b="1" spc="-1" dirty="0" smtClean="0">
                <a:solidFill>
                  <a:srgbClr val="006666"/>
                </a:solidFill>
                <a:latin typeface="Arial"/>
                <a:cs typeface="Arial"/>
              </a:rPr>
              <a:t>ATAU</a:t>
            </a:r>
            <a:endParaRPr lang="en-MY" sz="3200" b="1" spc="-1" dirty="0">
              <a:solidFill>
                <a:srgbClr val="006666"/>
              </a:solidFill>
              <a:latin typeface="Arial"/>
              <a:cs typeface="Arial"/>
            </a:endParaRPr>
          </a:p>
          <a:p>
            <a:pPr marL="12700">
              <a:lnSpc>
                <a:spcPts val="3779"/>
              </a:lnSpc>
            </a:pPr>
            <a:r>
              <a:rPr lang="en-MY" sz="3200" b="1" i="1" dirty="0" smtClean="0">
                <a:solidFill>
                  <a:srgbClr val="006666"/>
                </a:solidFill>
                <a:latin typeface="Arial"/>
                <a:cs typeface="Arial"/>
              </a:rPr>
              <a:t>(</a:t>
            </a:r>
            <a:r>
              <a:rPr lang="en-MY" sz="3200" b="1" i="1" dirty="0">
                <a:solidFill>
                  <a:srgbClr val="006666"/>
                </a:solidFill>
                <a:latin typeface="Arial"/>
                <a:cs typeface="Arial"/>
              </a:rPr>
              <a:t>Operating Principle </a:t>
            </a:r>
            <a:r>
              <a:rPr lang="en-MY" sz="3200" b="1" i="1" dirty="0" smtClean="0">
                <a:solidFill>
                  <a:srgbClr val="006666"/>
                </a:solidFill>
                <a:latin typeface="Arial"/>
                <a:cs typeface="Arial"/>
              </a:rPr>
              <a:t>of OR Logic </a:t>
            </a:r>
            <a:r>
              <a:rPr lang="en-MY" sz="3200" b="1" i="1" dirty="0">
                <a:solidFill>
                  <a:srgbClr val="006666"/>
                </a:solidFill>
                <a:latin typeface="Arial"/>
                <a:cs typeface="Arial"/>
              </a:rPr>
              <a:t>Gate)</a:t>
            </a:r>
            <a:endParaRPr lang="en-MY" sz="3200" i="1" dirty="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028700" y="2444670"/>
            <a:ext cx="7420140" cy="1016000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 marR="38100">
              <a:lnSpc>
                <a:spcPts val="2145"/>
              </a:lnSpc>
            </a:pPr>
            <a:r>
              <a:rPr lang="en-MY" sz="2000" spc="0" dirty="0" smtClean="0">
                <a:solidFill>
                  <a:srgbClr val="C00000"/>
                </a:solidFill>
                <a:latin typeface="Arial"/>
                <a:cs typeface="Arial"/>
              </a:rPr>
              <a:t>Get </a:t>
            </a:r>
            <a:r>
              <a:rPr lang="en-MY" sz="2000" dirty="0" smtClean="0">
                <a:solidFill>
                  <a:srgbClr val="C00000"/>
                </a:solidFill>
                <a:latin typeface="Arial"/>
                <a:cs typeface="Arial"/>
              </a:rPr>
              <a:t>OR</a:t>
            </a:r>
            <a:r>
              <a:rPr lang="en-MY" sz="2000" spc="0" dirty="0" smtClean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lang="en-MY" sz="2000" spc="0" dirty="0" err="1" smtClean="0">
                <a:solidFill>
                  <a:srgbClr val="C00000"/>
                </a:solidFill>
                <a:latin typeface="Arial"/>
                <a:cs typeface="Arial"/>
              </a:rPr>
              <a:t>seperti</a:t>
            </a:r>
            <a:r>
              <a:rPr lang="en-MY" sz="2000" spc="0" dirty="0" smtClean="0">
                <a:solidFill>
                  <a:srgbClr val="C00000"/>
                </a:solidFill>
                <a:latin typeface="Arial"/>
                <a:cs typeface="Arial"/>
              </a:rPr>
              <a:t> 2 </a:t>
            </a:r>
            <a:r>
              <a:rPr lang="en-MY" sz="2000" spc="0" dirty="0" err="1" smtClean="0">
                <a:solidFill>
                  <a:srgbClr val="C00000"/>
                </a:solidFill>
                <a:latin typeface="Arial"/>
                <a:cs typeface="Arial"/>
              </a:rPr>
              <a:t>atau</a:t>
            </a:r>
            <a:r>
              <a:rPr lang="en-MY" sz="2000" spc="0" dirty="0" smtClean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lang="en-MY" sz="2000" spc="0" dirty="0" err="1" smtClean="0">
                <a:solidFill>
                  <a:srgbClr val="C00000"/>
                </a:solidFill>
                <a:latin typeface="Arial"/>
                <a:cs typeface="Arial"/>
              </a:rPr>
              <a:t>lebih</a:t>
            </a:r>
            <a:r>
              <a:rPr lang="en-MY" sz="2000" spc="0" dirty="0" smtClean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lang="en-MY" sz="2000" spc="0" dirty="0" err="1" smtClean="0">
                <a:solidFill>
                  <a:srgbClr val="C00000"/>
                </a:solidFill>
                <a:latin typeface="Arial"/>
                <a:cs typeface="Arial"/>
              </a:rPr>
              <a:t>susis</a:t>
            </a:r>
            <a:r>
              <a:rPr lang="en-MY" sz="2000" spc="0" dirty="0" smtClean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lang="en-MY" sz="2000" spc="0" dirty="0" err="1" smtClean="0">
                <a:solidFill>
                  <a:srgbClr val="C00000"/>
                </a:solidFill>
                <a:latin typeface="Arial"/>
                <a:cs typeface="Arial"/>
              </a:rPr>
              <a:t>disambung</a:t>
            </a:r>
            <a:r>
              <a:rPr lang="en-MY" sz="2000" spc="0" dirty="0" smtClean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lang="en-MY" sz="2000" spc="0" dirty="0" err="1" smtClean="0">
                <a:solidFill>
                  <a:srgbClr val="C00000"/>
                </a:solidFill>
                <a:latin typeface="Arial"/>
                <a:cs typeface="Arial"/>
              </a:rPr>
              <a:t>secara</a:t>
            </a:r>
            <a:r>
              <a:rPr lang="en-MY" sz="2000" spc="0" dirty="0" smtClean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lang="en-MY" sz="2000" spc="0" dirty="0" err="1" smtClean="0">
                <a:solidFill>
                  <a:srgbClr val="C00000"/>
                </a:solidFill>
                <a:latin typeface="Arial"/>
                <a:cs typeface="Arial"/>
              </a:rPr>
              <a:t>selari</a:t>
            </a:r>
            <a:r>
              <a:rPr lang="en-MY" sz="2000" spc="0" dirty="0" smtClean="0">
                <a:solidFill>
                  <a:srgbClr val="C00000"/>
                </a:solidFill>
                <a:latin typeface="Arial"/>
                <a:cs typeface="Arial"/>
              </a:rPr>
              <a:t>.</a:t>
            </a:r>
            <a:endParaRPr sz="2000" dirty="0">
              <a:solidFill>
                <a:srgbClr val="C00000"/>
              </a:solidFill>
              <a:latin typeface="Arial"/>
              <a:cs typeface="Arial"/>
            </a:endParaRPr>
          </a:p>
          <a:p>
            <a:pPr marL="12700" marR="38100">
              <a:lnSpc>
                <a:spcPct val="95825"/>
              </a:lnSpc>
              <a:spcBef>
                <a:spcPts val="492"/>
              </a:spcBef>
            </a:pPr>
            <a:r>
              <a:rPr lang="en-MY" sz="2000" spc="1" dirty="0" smtClean="0">
                <a:solidFill>
                  <a:srgbClr val="C00000"/>
                </a:solidFill>
                <a:latin typeface="Arial"/>
                <a:cs typeface="Arial"/>
              </a:rPr>
              <a:t>Salah </a:t>
            </a:r>
            <a:r>
              <a:rPr lang="en-MY" sz="2000" spc="1" dirty="0" err="1" smtClean="0">
                <a:solidFill>
                  <a:srgbClr val="C00000"/>
                </a:solidFill>
                <a:latin typeface="Arial"/>
                <a:cs typeface="Arial"/>
              </a:rPr>
              <a:t>satu</a:t>
            </a:r>
            <a:r>
              <a:rPr lang="en-MY" sz="2000" spc="1" dirty="0" smtClean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lang="en-MY" sz="2000" spc="1" dirty="0" err="1" smtClean="0">
                <a:solidFill>
                  <a:srgbClr val="C00000"/>
                </a:solidFill>
                <a:latin typeface="Arial"/>
                <a:cs typeface="Arial"/>
              </a:rPr>
              <a:t>suis</a:t>
            </a:r>
            <a:r>
              <a:rPr lang="en-MY" sz="2000" spc="1" dirty="0" smtClean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lang="en-MY" sz="2000" spc="1" dirty="0" err="1" smtClean="0">
                <a:solidFill>
                  <a:srgbClr val="C00000"/>
                </a:solidFill>
                <a:latin typeface="Arial"/>
                <a:cs typeface="Arial"/>
              </a:rPr>
              <a:t>mesti</a:t>
            </a:r>
            <a:r>
              <a:rPr lang="en-MY" sz="2000" spc="1" dirty="0" smtClean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lang="en-MY" sz="2000" spc="1" dirty="0" err="1" smtClean="0">
                <a:solidFill>
                  <a:srgbClr val="C00000"/>
                </a:solidFill>
                <a:latin typeface="Arial"/>
                <a:cs typeface="Arial"/>
              </a:rPr>
              <a:t>ditutup</a:t>
            </a:r>
            <a:r>
              <a:rPr lang="en-MY" sz="2000" spc="1" dirty="0" smtClean="0">
                <a:solidFill>
                  <a:srgbClr val="C00000"/>
                </a:solidFill>
                <a:latin typeface="Arial"/>
                <a:cs typeface="Arial"/>
              </a:rPr>
              <a:t> (ON) </a:t>
            </a:r>
            <a:r>
              <a:rPr lang="en-MY" sz="2000" spc="1" dirty="0" err="1" smtClean="0">
                <a:solidFill>
                  <a:srgbClr val="C00000"/>
                </a:solidFill>
                <a:latin typeface="Arial"/>
                <a:cs typeface="Arial"/>
              </a:rPr>
              <a:t>supaya</a:t>
            </a:r>
            <a:r>
              <a:rPr lang="en-MY" sz="2000" spc="1" dirty="0" smtClean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lang="en-MY" sz="2000" spc="1" dirty="0" err="1" smtClean="0">
                <a:solidFill>
                  <a:srgbClr val="C00000"/>
                </a:solidFill>
                <a:latin typeface="Arial"/>
                <a:cs typeface="Arial"/>
              </a:rPr>
              <a:t>lampu</a:t>
            </a:r>
            <a:r>
              <a:rPr lang="en-MY" sz="2000" spc="1" dirty="0" smtClean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lang="en-MY" sz="2000" spc="1" dirty="0" err="1" smtClean="0">
                <a:solidFill>
                  <a:srgbClr val="C00000"/>
                </a:solidFill>
                <a:latin typeface="Arial"/>
                <a:cs typeface="Arial"/>
              </a:rPr>
              <a:t>menyala</a:t>
            </a:r>
            <a:r>
              <a:rPr lang="en-MY" sz="2000" spc="1" dirty="0" smtClean="0">
                <a:solidFill>
                  <a:srgbClr val="C00000"/>
                </a:solidFill>
                <a:latin typeface="Arial"/>
                <a:cs typeface="Arial"/>
              </a:rPr>
              <a:t>.</a:t>
            </a:r>
            <a:endParaRPr sz="2000" dirty="0" smtClean="0">
              <a:solidFill>
                <a:srgbClr val="C00000"/>
              </a:solidFill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600"/>
              </a:spcBef>
            </a:pPr>
            <a:r>
              <a:rPr lang="en-MY" sz="2000" spc="2" dirty="0" err="1" smtClean="0">
                <a:solidFill>
                  <a:srgbClr val="C00000"/>
                </a:solidFill>
                <a:latin typeface="Arial"/>
                <a:cs typeface="Arial"/>
              </a:rPr>
              <a:t>Ini</a:t>
            </a:r>
            <a:r>
              <a:rPr lang="en-MY" sz="2000" spc="2" dirty="0" smtClean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lang="en-MY" sz="2000" spc="2" dirty="0" err="1" smtClean="0">
                <a:solidFill>
                  <a:srgbClr val="C00000"/>
                </a:solidFill>
                <a:latin typeface="Arial"/>
                <a:cs typeface="Arial"/>
              </a:rPr>
              <a:t>bermakna</a:t>
            </a:r>
            <a:r>
              <a:rPr lang="en-MY" sz="2000" spc="2" dirty="0" smtClean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lang="en-MY" sz="2000" spc="2" dirty="0" err="1" smtClean="0">
                <a:solidFill>
                  <a:srgbClr val="C00000"/>
                </a:solidFill>
                <a:latin typeface="Arial"/>
                <a:cs typeface="Arial"/>
              </a:rPr>
              <a:t>jika</a:t>
            </a:r>
            <a:r>
              <a:rPr lang="en-MY" sz="2000" spc="2" dirty="0" smtClean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lang="en-MY" sz="2000" spc="2" dirty="0" err="1" smtClean="0">
                <a:solidFill>
                  <a:srgbClr val="C00000"/>
                </a:solidFill>
                <a:latin typeface="Arial"/>
                <a:cs typeface="Arial"/>
              </a:rPr>
              <a:t>salah</a:t>
            </a:r>
            <a:r>
              <a:rPr lang="en-MY" sz="2000" spc="2" dirty="0" smtClean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lang="en-MY" sz="2000" spc="2" dirty="0" err="1" smtClean="0">
                <a:solidFill>
                  <a:srgbClr val="C00000"/>
                </a:solidFill>
                <a:latin typeface="Arial"/>
                <a:cs typeface="Arial"/>
              </a:rPr>
              <a:t>satu</a:t>
            </a:r>
            <a:r>
              <a:rPr lang="en-MY" sz="2000" spc="2" dirty="0" smtClean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lang="en-MY" sz="2000" spc="2" dirty="0" err="1" smtClean="0">
                <a:solidFill>
                  <a:srgbClr val="C00000"/>
                </a:solidFill>
                <a:latin typeface="Arial"/>
                <a:cs typeface="Arial"/>
              </a:rPr>
              <a:t>suis</a:t>
            </a:r>
            <a:r>
              <a:rPr lang="en-MY" sz="2000" spc="2" dirty="0" smtClean="0">
                <a:solidFill>
                  <a:srgbClr val="C00000"/>
                </a:solidFill>
                <a:latin typeface="Arial"/>
                <a:cs typeface="Arial"/>
              </a:rPr>
              <a:t> (</a:t>
            </a:r>
            <a:r>
              <a:rPr lang="en-MY" sz="2000" spc="2" dirty="0" err="1" smtClean="0">
                <a:solidFill>
                  <a:srgbClr val="C00000"/>
                </a:solidFill>
                <a:latin typeface="Arial"/>
                <a:cs typeface="Arial"/>
              </a:rPr>
              <a:t>masukan</a:t>
            </a:r>
            <a:r>
              <a:rPr lang="en-MY" sz="2000" spc="2" dirty="0" smtClean="0">
                <a:solidFill>
                  <a:srgbClr val="C00000"/>
                </a:solidFill>
                <a:latin typeface="Arial"/>
                <a:cs typeface="Arial"/>
              </a:rPr>
              <a:t>) </a:t>
            </a:r>
            <a:r>
              <a:rPr lang="en-MY" sz="2000" spc="2" dirty="0" err="1" smtClean="0">
                <a:solidFill>
                  <a:srgbClr val="C00000"/>
                </a:solidFill>
                <a:latin typeface="Arial"/>
                <a:cs typeface="Arial"/>
              </a:rPr>
              <a:t>diONkan</a:t>
            </a:r>
            <a:r>
              <a:rPr lang="en-MY" sz="2000" spc="2" dirty="0" smtClean="0">
                <a:solidFill>
                  <a:srgbClr val="C00000"/>
                </a:solidFill>
                <a:latin typeface="Arial"/>
                <a:cs typeface="Arial"/>
              </a:rPr>
              <a:t>, </a:t>
            </a:r>
            <a:r>
              <a:rPr lang="en-MY" sz="2000" spc="2" dirty="0" err="1" smtClean="0">
                <a:solidFill>
                  <a:srgbClr val="C00000"/>
                </a:solidFill>
                <a:latin typeface="Arial"/>
                <a:cs typeface="Arial"/>
              </a:rPr>
              <a:t>maka</a:t>
            </a:r>
            <a:endParaRPr sz="2000" dirty="0">
              <a:solidFill>
                <a:srgbClr val="C00000"/>
              </a:solidFill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08037" y="2298700"/>
            <a:ext cx="342900" cy="1562100"/>
          </a:xfrm>
          <a:prstGeom prst="rect">
            <a:avLst/>
          </a:prstGeom>
        </p:spPr>
        <p:txBody>
          <a:bodyPr wrap="square" lIns="0" tIns="9842" rIns="0" bIns="0" rtlCol="0">
            <a:noAutofit/>
          </a:bodyPr>
          <a:lstStyle/>
          <a:p>
            <a:pPr marL="12700">
              <a:lnSpc>
                <a:spcPct val="150000"/>
              </a:lnSpc>
            </a:pPr>
            <a:r>
              <a:rPr lang="en-MY" sz="1600" b="1" spc="807" dirty="0" smtClean="0">
                <a:solidFill>
                  <a:srgbClr val="0033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/>
                <a:cs typeface="Symbol"/>
              </a:rPr>
              <a:t>-</a:t>
            </a:r>
            <a:endParaRPr lang="en-MY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mbol"/>
              <a:cs typeface="Symbol"/>
            </a:endParaRPr>
          </a:p>
          <a:p>
            <a:pPr marL="12700">
              <a:lnSpc>
                <a:spcPct val="150000"/>
              </a:lnSpc>
            </a:pPr>
            <a:r>
              <a:rPr lang="en-MY" sz="1600" b="1" spc="807" dirty="0" smtClean="0">
                <a:solidFill>
                  <a:srgbClr val="0033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/>
                <a:cs typeface="Symbol"/>
              </a:rPr>
              <a:t>-</a:t>
            </a:r>
            <a:endParaRPr lang="en-MY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mbol"/>
              <a:cs typeface="Symbol"/>
            </a:endParaRPr>
          </a:p>
          <a:p>
            <a:pPr marL="12700">
              <a:lnSpc>
                <a:spcPct val="150000"/>
              </a:lnSpc>
            </a:pPr>
            <a:r>
              <a:rPr lang="en-MY" sz="1600" b="1" spc="807" dirty="0" smtClean="0">
                <a:solidFill>
                  <a:srgbClr val="0033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/>
                <a:cs typeface="Symbol"/>
              </a:rPr>
              <a:t>-</a:t>
            </a:r>
            <a:endParaRPr lang="en-MY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mbol"/>
              <a:cs typeface="Symbo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028700" y="3486070"/>
            <a:ext cx="4255870" cy="322664"/>
          </a:xfrm>
          <a:prstGeom prst="rect">
            <a:avLst/>
          </a:prstGeom>
        </p:spPr>
        <p:txBody>
          <a:bodyPr wrap="square" lIns="0" tIns="15652" rIns="0" bIns="0" rtlCol="0">
            <a:noAutofit/>
          </a:bodyPr>
          <a:lstStyle/>
          <a:p>
            <a:pPr marL="12700">
              <a:lnSpc>
                <a:spcPts val="2465"/>
              </a:lnSpc>
            </a:pPr>
            <a:r>
              <a:rPr lang="en-MY" sz="2000" spc="-16" dirty="0" err="1" smtClean="0">
                <a:solidFill>
                  <a:srgbClr val="C00000"/>
                </a:solidFill>
                <a:latin typeface="Arial"/>
                <a:cs typeface="Arial"/>
              </a:rPr>
              <a:t>lampu</a:t>
            </a:r>
            <a:r>
              <a:rPr lang="en-MY" sz="2000" spc="-16" dirty="0" smtClean="0">
                <a:solidFill>
                  <a:srgbClr val="C00000"/>
                </a:solidFill>
                <a:latin typeface="Arial"/>
                <a:cs typeface="Arial"/>
              </a:rPr>
              <a:t> (</a:t>
            </a:r>
            <a:r>
              <a:rPr lang="en-MY" sz="2000" spc="-16" dirty="0" err="1" smtClean="0">
                <a:solidFill>
                  <a:srgbClr val="C00000"/>
                </a:solidFill>
                <a:latin typeface="Arial"/>
                <a:cs typeface="Arial"/>
              </a:rPr>
              <a:t>keluaran</a:t>
            </a:r>
            <a:r>
              <a:rPr lang="en-MY" sz="2000" spc="-16" dirty="0" smtClean="0">
                <a:solidFill>
                  <a:srgbClr val="C00000"/>
                </a:solidFill>
                <a:latin typeface="Arial"/>
                <a:cs typeface="Arial"/>
              </a:rPr>
              <a:t>) </a:t>
            </a:r>
            <a:r>
              <a:rPr lang="en-MY" sz="2000" spc="-16" dirty="0" err="1" smtClean="0">
                <a:solidFill>
                  <a:srgbClr val="C00000"/>
                </a:solidFill>
                <a:latin typeface="Arial"/>
                <a:cs typeface="Arial"/>
              </a:rPr>
              <a:t>akan</a:t>
            </a:r>
            <a:r>
              <a:rPr lang="en-MY" sz="2000" spc="-16" dirty="0" smtClean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lang="en-MY" sz="2000" spc="-16" dirty="0" err="1" smtClean="0">
                <a:solidFill>
                  <a:srgbClr val="C00000"/>
                </a:solidFill>
                <a:latin typeface="Arial"/>
                <a:cs typeface="Arial"/>
              </a:rPr>
              <a:t>menyala</a:t>
            </a:r>
            <a:r>
              <a:rPr lang="en-MY" sz="2000" spc="-16" dirty="0" smtClean="0">
                <a:solidFill>
                  <a:srgbClr val="C00000"/>
                </a:solidFill>
                <a:latin typeface="Arial"/>
                <a:cs typeface="Arial"/>
              </a:rPr>
              <a:t>.</a:t>
            </a:r>
            <a:endParaRPr sz="2000" dirty="0">
              <a:solidFill>
                <a:srgbClr val="C00000"/>
              </a:solidFill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728210" y="4821888"/>
            <a:ext cx="90601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dirty="0" smtClean="0">
                <a:solidFill>
                  <a:srgbClr val="003366"/>
                </a:solidFill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09600" y="1981200"/>
            <a:ext cx="7010400" cy="3175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pic>
        <p:nvPicPr>
          <p:cNvPr id="4098" name="Picture 2" descr="http://4.bp.blogspot.com/_Bi3uYnfGo_s/TPBPI5ru7aI/AAAAAAAABFk/STsP-ZpUnFo/s1600/Logik+1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1935" y="4030661"/>
            <a:ext cx="3161665" cy="1791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711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bject 29"/>
          <p:cNvSpPr/>
          <p:nvPr/>
        </p:nvSpPr>
        <p:spPr>
          <a:xfrm>
            <a:off x="0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38100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lnTo>
                  <a:pt x="381000" y="685800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57200" y="0"/>
            <a:ext cx="2743200" cy="1167129"/>
          </a:xfrm>
          <a:custGeom>
            <a:avLst/>
            <a:gdLst/>
            <a:ahLst/>
            <a:cxnLst/>
            <a:rect l="l" t="t" r="r" b="b"/>
            <a:pathLst>
              <a:path w="2743200" h="1167129">
                <a:moveTo>
                  <a:pt x="304800" y="1167129"/>
                </a:moveTo>
                <a:lnTo>
                  <a:pt x="304800" y="1056639"/>
                </a:lnTo>
                <a:lnTo>
                  <a:pt x="305528" y="1047285"/>
                </a:lnTo>
                <a:lnTo>
                  <a:pt x="308163" y="1022635"/>
                </a:lnTo>
                <a:lnTo>
                  <a:pt x="312216" y="997714"/>
                </a:lnTo>
                <a:lnTo>
                  <a:pt x="318141" y="972612"/>
                </a:lnTo>
                <a:lnTo>
                  <a:pt x="326390" y="947420"/>
                </a:lnTo>
                <a:lnTo>
                  <a:pt x="334552" y="928817"/>
                </a:lnTo>
                <a:lnTo>
                  <a:pt x="346163" y="905621"/>
                </a:lnTo>
                <a:lnTo>
                  <a:pt x="359302" y="883128"/>
                </a:lnTo>
                <a:lnTo>
                  <a:pt x="373900" y="862095"/>
                </a:lnTo>
                <a:lnTo>
                  <a:pt x="389890" y="843279"/>
                </a:lnTo>
                <a:lnTo>
                  <a:pt x="403473" y="830357"/>
                </a:lnTo>
                <a:lnTo>
                  <a:pt x="424641" y="813665"/>
                </a:lnTo>
                <a:lnTo>
                  <a:pt x="446960" y="798842"/>
                </a:lnTo>
                <a:lnTo>
                  <a:pt x="468905" y="786180"/>
                </a:lnTo>
                <a:lnTo>
                  <a:pt x="488950" y="775970"/>
                </a:lnTo>
                <a:lnTo>
                  <a:pt x="561340" y="762000"/>
                </a:lnTo>
                <a:lnTo>
                  <a:pt x="603250" y="764539"/>
                </a:lnTo>
                <a:lnTo>
                  <a:pt x="2743200" y="762000"/>
                </a:lnTo>
                <a:lnTo>
                  <a:pt x="2743200" y="0"/>
                </a:lnTo>
                <a:lnTo>
                  <a:pt x="0" y="0"/>
                </a:lnTo>
                <a:lnTo>
                  <a:pt x="0" y="1167129"/>
                </a:lnTo>
                <a:lnTo>
                  <a:pt x="304800" y="1167129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09600" y="1981200"/>
            <a:ext cx="7010400" cy="317500"/>
          </a:xfrm>
          <a:custGeom>
            <a:avLst/>
            <a:gdLst/>
            <a:ahLst/>
            <a:cxnLst/>
            <a:rect l="l" t="t" r="r" b="b"/>
            <a:pathLst>
              <a:path w="7010400" h="317500">
                <a:moveTo>
                  <a:pt x="0" y="0"/>
                </a:moveTo>
                <a:lnTo>
                  <a:pt x="0" y="317500"/>
                </a:lnTo>
                <a:lnTo>
                  <a:pt x="7010400" y="317500"/>
                </a:lnTo>
                <a:lnTo>
                  <a:pt x="70104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28600" y="1981200"/>
            <a:ext cx="393700" cy="318770"/>
          </a:xfrm>
          <a:custGeom>
            <a:avLst/>
            <a:gdLst/>
            <a:ahLst/>
            <a:cxnLst/>
            <a:rect l="l" t="t" r="r" b="b"/>
            <a:pathLst>
              <a:path w="393700" h="318770">
                <a:moveTo>
                  <a:pt x="196850" y="0"/>
                </a:moveTo>
                <a:lnTo>
                  <a:pt x="181947" y="595"/>
                </a:lnTo>
                <a:lnTo>
                  <a:pt x="167137" y="2339"/>
                </a:lnTo>
                <a:lnTo>
                  <a:pt x="152493" y="5170"/>
                </a:lnTo>
                <a:lnTo>
                  <a:pt x="138088" y="9027"/>
                </a:lnTo>
                <a:lnTo>
                  <a:pt x="123996" y="13847"/>
                </a:lnTo>
                <a:lnTo>
                  <a:pt x="110289" y="19569"/>
                </a:lnTo>
                <a:lnTo>
                  <a:pt x="97042" y="26132"/>
                </a:lnTo>
                <a:lnTo>
                  <a:pt x="84328" y="33472"/>
                </a:lnTo>
                <a:lnTo>
                  <a:pt x="72220" y="41530"/>
                </a:lnTo>
                <a:lnTo>
                  <a:pt x="60791" y="50242"/>
                </a:lnTo>
                <a:lnTo>
                  <a:pt x="50115" y="59547"/>
                </a:lnTo>
                <a:lnTo>
                  <a:pt x="40265" y="69384"/>
                </a:lnTo>
                <a:lnTo>
                  <a:pt x="31314" y="79690"/>
                </a:lnTo>
                <a:lnTo>
                  <a:pt x="23336" y="90403"/>
                </a:lnTo>
                <a:lnTo>
                  <a:pt x="10592" y="112807"/>
                </a:lnTo>
                <a:lnTo>
                  <a:pt x="2620" y="136101"/>
                </a:lnTo>
                <a:lnTo>
                  <a:pt x="0" y="158750"/>
                </a:lnTo>
                <a:lnTo>
                  <a:pt x="723" y="170756"/>
                </a:lnTo>
                <a:lnTo>
                  <a:pt x="6290" y="194528"/>
                </a:lnTo>
                <a:lnTo>
                  <a:pt x="16867" y="217577"/>
                </a:lnTo>
                <a:lnTo>
                  <a:pt x="31873" y="239421"/>
                </a:lnTo>
                <a:lnTo>
                  <a:pt x="40855" y="249741"/>
                </a:lnTo>
                <a:lnTo>
                  <a:pt x="50726" y="259579"/>
                </a:lnTo>
                <a:lnTo>
                  <a:pt x="61414" y="268875"/>
                </a:lnTo>
                <a:lnTo>
                  <a:pt x="72846" y="277568"/>
                </a:lnTo>
                <a:lnTo>
                  <a:pt x="84949" y="285600"/>
                </a:lnTo>
                <a:lnTo>
                  <a:pt x="97650" y="292908"/>
                </a:lnTo>
                <a:lnTo>
                  <a:pt x="110878" y="299433"/>
                </a:lnTo>
                <a:lnTo>
                  <a:pt x="124559" y="305115"/>
                </a:lnTo>
                <a:lnTo>
                  <a:pt x="138620" y="309894"/>
                </a:lnTo>
                <a:lnTo>
                  <a:pt x="152989" y="313709"/>
                </a:lnTo>
                <a:lnTo>
                  <a:pt x="167594" y="316500"/>
                </a:lnTo>
                <a:lnTo>
                  <a:pt x="182361" y="318207"/>
                </a:lnTo>
                <a:lnTo>
                  <a:pt x="196850" y="318770"/>
                </a:lnTo>
                <a:lnTo>
                  <a:pt x="393700" y="318770"/>
                </a:lnTo>
                <a:lnTo>
                  <a:pt x="393700" y="0"/>
                </a:lnTo>
                <a:lnTo>
                  <a:pt x="19685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911860" y="815340"/>
            <a:ext cx="7165340" cy="978264"/>
          </a:xfrm>
          <a:prstGeom prst="rect">
            <a:avLst/>
          </a:prstGeom>
        </p:spPr>
        <p:txBody>
          <a:bodyPr wrap="square" lIns="0" tIns="24003" rIns="0" bIns="0" rtlCol="0">
            <a:noAutofit/>
          </a:bodyPr>
          <a:lstStyle/>
          <a:p>
            <a:pPr marL="12700">
              <a:lnSpc>
                <a:spcPts val="3779"/>
              </a:lnSpc>
            </a:pPr>
            <a:r>
              <a:rPr lang="en-MY" sz="3600" b="1" spc="-1" dirty="0" err="1" smtClean="0">
                <a:solidFill>
                  <a:srgbClr val="006666"/>
                </a:solidFill>
                <a:latin typeface="Arial"/>
                <a:cs typeface="Arial"/>
              </a:rPr>
              <a:t>Simbol</a:t>
            </a:r>
            <a:r>
              <a:rPr lang="en-MY" sz="3600" b="1" spc="-1" dirty="0" smtClean="0">
                <a:solidFill>
                  <a:srgbClr val="006666"/>
                </a:solidFill>
                <a:latin typeface="Arial"/>
                <a:cs typeface="Arial"/>
              </a:rPr>
              <a:t> Get </a:t>
            </a:r>
            <a:r>
              <a:rPr lang="en-MY" sz="3600" b="1" spc="-1" dirty="0" err="1" smtClean="0">
                <a:solidFill>
                  <a:srgbClr val="006666"/>
                </a:solidFill>
                <a:latin typeface="Arial"/>
                <a:cs typeface="Arial"/>
              </a:rPr>
              <a:t>Logik</a:t>
            </a:r>
            <a:r>
              <a:rPr lang="en-MY" sz="3600" b="1" spc="-1" dirty="0" smtClean="0">
                <a:solidFill>
                  <a:srgbClr val="006666"/>
                </a:solidFill>
                <a:latin typeface="Arial"/>
                <a:cs typeface="Arial"/>
              </a:rPr>
              <a:t> TAKDAN</a:t>
            </a:r>
          </a:p>
          <a:p>
            <a:pPr marL="12700">
              <a:lnSpc>
                <a:spcPts val="3779"/>
              </a:lnSpc>
            </a:pPr>
            <a:r>
              <a:rPr lang="en-MY" sz="3600" b="1" i="1" dirty="0" smtClean="0">
                <a:solidFill>
                  <a:srgbClr val="006666"/>
                </a:solidFill>
                <a:latin typeface="Arial"/>
                <a:cs typeface="Arial"/>
              </a:rPr>
              <a:t>(Symbol of Logic Gate NAND)</a:t>
            </a:r>
            <a:endParaRPr lang="en-MY" sz="3600" i="1" dirty="0">
              <a:latin typeface="Arial"/>
              <a:cs typeface="Arial"/>
            </a:endParaRPr>
          </a:p>
          <a:p>
            <a:pPr marL="12700">
              <a:lnSpc>
                <a:spcPts val="3779"/>
              </a:lnSpc>
            </a:pPr>
            <a:endParaRPr sz="3600" dirty="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09600" y="1981200"/>
            <a:ext cx="7010400" cy="3175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pic>
        <p:nvPicPr>
          <p:cNvPr id="1026" name="Picture 2" descr="http://4.bp.blogspot.com/_Bi3uYnfGo_s/TPBSNDPdKTI/AAAAAAAABGA/8hdryfkXsak/s1600/Logik+2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430190"/>
            <a:ext cx="4376738" cy="2141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41567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bject 25"/>
          <p:cNvSpPr/>
          <p:nvPr/>
        </p:nvSpPr>
        <p:spPr>
          <a:xfrm>
            <a:off x="8570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38100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lnTo>
                  <a:pt x="381000" y="685800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57200" y="0"/>
            <a:ext cx="2743200" cy="1167129"/>
          </a:xfrm>
          <a:custGeom>
            <a:avLst/>
            <a:gdLst/>
            <a:ahLst/>
            <a:cxnLst/>
            <a:rect l="l" t="t" r="r" b="b"/>
            <a:pathLst>
              <a:path w="2743200" h="1167129">
                <a:moveTo>
                  <a:pt x="304800" y="1167129"/>
                </a:moveTo>
                <a:lnTo>
                  <a:pt x="304800" y="1056639"/>
                </a:lnTo>
                <a:lnTo>
                  <a:pt x="305528" y="1047285"/>
                </a:lnTo>
                <a:lnTo>
                  <a:pt x="308163" y="1022635"/>
                </a:lnTo>
                <a:lnTo>
                  <a:pt x="312216" y="997714"/>
                </a:lnTo>
                <a:lnTo>
                  <a:pt x="318141" y="972612"/>
                </a:lnTo>
                <a:lnTo>
                  <a:pt x="326390" y="947420"/>
                </a:lnTo>
                <a:lnTo>
                  <a:pt x="334552" y="928817"/>
                </a:lnTo>
                <a:lnTo>
                  <a:pt x="346163" y="905621"/>
                </a:lnTo>
                <a:lnTo>
                  <a:pt x="359302" y="883128"/>
                </a:lnTo>
                <a:lnTo>
                  <a:pt x="373900" y="862095"/>
                </a:lnTo>
                <a:lnTo>
                  <a:pt x="389890" y="843279"/>
                </a:lnTo>
                <a:lnTo>
                  <a:pt x="403473" y="830357"/>
                </a:lnTo>
                <a:lnTo>
                  <a:pt x="424641" y="813665"/>
                </a:lnTo>
                <a:lnTo>
                  <a:pt x="446960" y="798842"/>
                </a:lnTo>
                <a:lnTo>
                  <a:pt x="468905" y="786180"/>
                </a:lnTo>
                <a:lnTo>
                  <a:pt x="488950" y="775970"/>
                </a:lnTo>
                <a:lnTo>
                  <a:pt x="561340" y="762000"/>
                </a:lnTo>
                <a:lnTo>
                  <a:pt x="603250" y="764539"/>
                </a:lnTo>
                <a:lnTo>
                  <a:pt x="2743200" y="762000"/>
                </a:lnTo>
                <a:lnTo>
                  <a:pt x="2743200" y="0"/>
                </a:lnTo>
                <a:lnTo>
                  <a:pt x="0" y="0"/>
                </a:lnTo>
                <a:lnTo>
                  <a:pt x="0" y="1167129"/>
                </a:lnTo>
                <a:lnTo>
                  <a:pt x="304800" y="1167129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09600" y="1981200"/>
            <a:ext cx="7010400" cy="317500"/>
          </a:xfrm>
          <a:custGeom>
            <a:avLst/>
            <a:gdLst/>
            <a:ahLst/>
            <a:cxnLst/>
            <a:rect l="l" t="t" r="r" b="b"/>
            <a:pathLst>
              <a:path w="7010400" h="317500">
                <a:moveTo>
                  <a:pt x="0" y="0"/>
                </a:moveTo>
                <a:lnTo>
                  <a:pt x="0" y="317500"/>
                </a:lnTo>
                <a:lnTo>
                  <a:pt x="7010400" y="317500"/>
                </a:lnTo>
                <a:lnTo>
                  <a:pt x="70104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28600" y="1981200"/>
            <a:ext cx="393700" cy="318770"/>
          </a:xfrm>
          <a:custGeom>
            <a:avLst/>
            <a:gdLst/>
            <a:ahLst/>
            <a:cxnLst/>
            <a:rect l="l" t="t" r="r" b="b"/>
            <a:pathLst>
              <a:path w="393700" h="318770">
                <a:moveTo>
                  <a:pt x="196850" y="0"/>
                </a:moveTo>
                <a:lnTo>
                  <a:pt x="181947" y="595"/>
                </a:lnTo>
                <a:lnTo>
                  <a:pt x="167137" y="2339"/>
                </a:lnTo>
                <a:lnTo>
                  <a:pt x="152493" y="5170"/>
                </a:lnTo>
                <a:lnTo>
                  <a:pt x="138088" y="9027"/>
                </a:lnTo>
                <a:lnTo>
                  <a:pt x="123996" y="13847"/>
                </a:lnTo>
                <a:lnTo>
                  <a:pt x="110289" y="19569"/>
                </a:lnTo>
                <a:lnTo>
                  <a:pt x="97042" y="26132"/>
                </a:lnTo>
                <a:lnTo>
                  <a:pt x="84328" y="33472"/>
                </a:lnTo>
                <a:lnTo>
                  <a:pt x="72220" y="41530"/>
                </a:lnTo>
                <a:lnTo>
                  <a:pt x="60791" y="50242"/>
                </a:lnTo>
                <a:lnTo>
                  <a:pt x="50115" y="59547"/>
                </a:lnTo>
                <a:lnTo>
                  <a:pt x="40265" y="69384"/>
                </a:lnTo>
                <a:lnTo>
                  <a:pt x="31314" y="79690"/>
                </a:lnTo>
                <a:lnTo>
                  <a:pt x="23336" y="90403"/>
                </a:lnTo>
                <a:lnTo>
                  <a:pt x="10592" y="112807"/>
                </a:lnTo>
                <a:lnTo>
                  <a:pt x="2620" y="136101"/>
                </a:lnTo>
                <a:lnTo>
                  <a:pt x="0" y="158750"/>
                </a:lnTo>
                <a:lnTo>
                  <a:pt x="723" y="170756"/>
                </a:lnTo>
                <a:lnTo>
                  <a:pt x="6290" y="194528"/>
                </a:lnTo>
                <a:lnTo>
                  <a:pt x="16867" y="217577"/>
                </a:lnTo>
                <a:lnTo>
                  <a:pt x="31873" y="239421"/>
                </a:lnTo>
                <a:lnTo>
                  <a:pt x="40855" y="249741"/>
                </a:lnTo>
                <a:lnTo>
                  <a:pt x="50726" y="259579"/>
                </a:lnTo>
                <a:lnTo>
                  <a:pt x="61414" y="268875"/>
                </a:lnTo>
                <a:lnTo>
                  <a:pt x="72846" y="277568"/>
                </a:lnTo>
                <a:lnTo>
                  <a:pt x="84949" y="285600"/>
                </a:lnTo>
                <a:lnTo>
                  <a:pt x="97650" y="292908"/>
                </a:lnTo>
                <a:lnTo>
                  <a:pt x="110878" y="299433"/>
                </a:lnTo>
                <a:lnTo>
                  <a:pt x="124559" y="305115"/>
                </a:lnTo>
                <a:lnTo>
                  <a:pt x="138620" y="309894"/>
                </a:lnTo>
                <a:lnTo>
                  <a:pt x="152989" y="313709"/>
                </a:lnTo>
                <a:lnTo>
                  <a:pt x="167594" y="316500"/>
                </a:lnTo>
                <a:lnTo>
                  <a:pt x="182361" y="318207"/>
                </a:lnTo>
                <a:lnTo>
                  <a:pt x="196850" y="318770"/>
                </a:lnTo>
                <a:lnTo>
                  <a:pt x="393700" y="318770"/>
                </a:lnTo>
                <a:lnTo>
                  <a:pt x="393700" y="0"/>
                </a:lnTo>
                <a:lnTo>
                  <a:pt x="19685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836930" y="773216"/>
            <a:ext cx="6555740" cy="1000298"/>
          </a:xfrm>
          <a:prstGeom prst="rect">
            <a:avLst/>
          </a:prstGeom>
        </p:spPr>
        <p:txBody>
          <a:bodyPr wrap="square" lIns="0" tIns="21399" rIns="0" bIns="0" rtlCol="0">
            <a:noAutofit/>
          </a:bodyPr>
          <a:lstStyle/>
          <a:p>
            <a:pPr marL="12700">
              <a:lnSpc>
                <a:spcPts val="3779"/>
              </a:lnSpc>
            </a:pPr>
            <a:r>
              <a:rPr lang="en-MY" sz="3200" b="1" spc="-1" dirty="0" err="1" smtClean="0">
                <a:solidFill>
                  <a:srgbClr val="006666"/>
                </a:solidFill>
                <a:latin typeface="Arial"/>
                <a:cs typeface="Arial"/>
              </a:rPr>
              <a:t>Operasi</a:t>
            </a:r>
            <a:r>
              <a:rPr lang="en-MY" sz="3200" b="1" spc="-1" dirty="0" smtClean="0">
                <a:solidFill>
                  <a:srgbClr val="006666"/>
                </a:solidFill>
                <a:latin typeface="Arial"/>
                <a:cs typeface="Arial"/>
              </a:rPr>
              <a:t> Get </a:t>
            </a:r>
            <a:r>
              <a:rPr lang="en-MY" sz="3200" b="1" spc="-1" dirty="0" err="1">
                <a:solidFill>
                  <a:srgbClr val="006666"/>
                </a:solidFill>
                <a:latin typeface="Arial"/>
                <a:cs typeface="Arial"/>
              </a:rPr>
              <a:t>Logik</a:t>
            </a:r>
            <a:r>
              <a:rPr lang="en-MY" sz="3200" b="1" spc="-1" dirty="0">
                <a:solidFill>
                  <a:srgbClr val="006666"/>
                </a:solidFill>
                <a:latin typeface="Arial"/>
                <a:cs typeface="Arial"/>
              </a:rPr>
              <a:t> </a:t>
            </a:r>
            <a:r>
              <a:rPr lang="en-MY" sz="3200" b="1" spc="-1" dirty="0" smtClean="0">
                <a:solidFill>
                  <a:srgbClr val="006666"/>
                </a:solidFill>
                <a:latin typeface="Arial"/>
                <a:cs typeface="Arial"/>
              </a:rPr>
              <a:t>TAKDAN</a:t>
            </a:r>
            <a:endParaRPr lang="en-MY" sz="3200" b="1" spc="-1" dirty="0">
              <a:solidFill>
                <a:srgbClr val="006666"/>
              </a:solidFill>
              <a:latin typeface="Arial"/>
              <a:cs typeface="Arial"/>
            </a:endParaRPr>
          </a:p>
          <a:p>
            <a:pPr marL="12700">
              <a:lnSpc>
                <a:spcPts val="3779"/>
              </a:lnSpc>
            </a:pPr>
            <a:r>
              <a:rPr lang="en-MY" sz="3200" b="1" i="1" dirty="0" smtClean="0">
                <a:solidFill>
                  <a:srgbClr val="006666"/>
                </a:solidFill>
                <a:latin typeface="Arial"/>
                <a:cs typeface="Arial"/>
              </a:rPr>
              <a:t>(Operational of Logic Gate NAND)</a:t>
            </a:r>
            <a:endParaRPr lang="en-MY" sz="3200" i="1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728210" y="4821888"/>
            <a:ext cx="90601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dirty="0" smtClean="0">
                <a:solidFill>
                  <a:srgbClr val="003366"/>
                </a:solidFill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09600" y="1981200"/>
            <a:ext cx="7010400" cy="3175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pic>
        <p:nvPicPr>
          <p:cNvPr id="12290" name="Picture 2" descr="http://1.bp.blogspot.com/_Bi3uYnfGo_s/TPBTMEvPNSI/AAAAAAAABGI/brRXo0yj9oU/s1600/Logik+2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509520"/>
            <a:ext cx="4389776" cy="1168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http://4.bp.blogspot.com/_Bi3uYnfGo_s/TPBTfg6u0OI/AAAAAAAABGM/me71nBmbFQ8/s1600/Logik+2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8713" y="3875736"/>
            <a:ext cx="4082087" cy="1286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0755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bject 25"/>
          <p:cNvSpPr/>
          <p:nvPr/>
        </p:nvSpPr>
        <p:spPr>
          <a:xfrm>
            <a:off x="8570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38100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lnTo>
                  <a:pt x="381000" y="685800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57200" y="0"/>
            <a:ext cx="2743200" cy="1167129"/>
          </a:xfrm>
          <a:custGeom>
            <a:avLst/>
            <a:gdLst/>
            <a:ahLst/>
            <a:cxnLst/>
            <a:rect l="l" t="t" r="r" b="b"/>
            <a:pathLst>
              <a:path w="2743200" h="1167129">
                <a:moveTo>
                  <a:pt x="304800" y="1167129"/>
                </a:moveTo>
                <a:lnTo>
                  <a:pt x="304800" y="1056639"/>
                </a:lnTo>
                <a:lnTo>
                  <a:pt x="305528" y="1047285"/>
                </a:lnTo>
                <a:lnTo>
                  <a:pt x="308163" y="1022635"/>
                </a:lnTo>
                <a:lnTo>
                  <a:pt x="312216" y="997714"/>
                </a:lnTo>
                <a:lnTo>
                  <a:pt x="318141" y="972612"/>
                </a:lnTo>
                <a:lnTo>
                  <a:pt x="326390" y="947420"/>
                </a:lnTo>
                <a:lnTo>
                  <a:pt x="334552" y="928817"/>
                </a:lnTo>
                <a:lnTo>
                  <a:pt x="346163" y="905621"/>
                </a:lnTo>
                <a:lnTo>
                  <a:pt x="359302" y="883128"/>
                </a:lnTo>
                <a:lnTo>
                  <a:pt x="373900" y="862095"/>
                </a:lnTo>
                <a:lnTo>
                  <a:pt x="389890" y="843279"/>
                </a:lnTo>
                <a:lnTo>
                  <a:pt x="403473" y="830357"/>
                </a:lnTo>
                <a:lnTo>
                  <a:pt x="424641" y="813665"/>
                </a:lnTo>
                <a:lnTo>
                  <a:pt x="446960" y="798842"/>
                </a:lnTo>
                <a:lnTo>
                  <a:pt x="468905" y="786180"/>
                </a:lnTo>
                <a:lnTo>
                  <a:pt x="488950" y="775970"/>
                </a:lnTo>
                <a:lnTo>
                  <a:pt x="561340" y="762000"/>
                </a:lnTo>
                <a:lnTo>
                  <a:pt x="603250" y="764539"/>
                </a:lnTo>
                <a:lnTo>
                  <a:pt x="2743200" y="762000"/>
                </a:lnTo>
                <a:lnTo>
                  <a:pt x="2743200" y="0"/>
                </a:lnTo>
                <a:lnTo>
                  <a:pt x="0" y="0"/>
                </a:lnTo>
                <a:lnTo>
                  <a:pt x="0" y="1167129"/>
                </a:lnTo>
                <a:lnTo>
                  <a:pt x="304800" y="1167129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09600" y="1981200"/>
            <a:ext cx="7010400" cy="317500"/>
          </a:xfrm>
          <a:custGeom>
            <a:avLst/>
            <a:gdLst/>
            <a:ahLst/>
            <a:cxnLst/>
            <a:rect l="l" t="t" r="r" b="b"/>
            <a:pathLst>
              <a:path w="7010400" h="317500">
                <a:moveTo>
                  <a:pt x="0" y="0"/>
                </a:moveTo>
                <a:lnTo>
                  <a:pt x="0" y="317500"/>
                </a:lnTo>
                <a:lnTo>
                  <a:pt x="7010400" y="317500"/>
                </a:lnTo>
                <a:lnTo>
                  <a:pt x="70104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28600" y="1981200"/>
            <a:ext cx="393700" cy="318770"/>
          </a:xfrm>
          <a:custGeom>
            <a:avLst/>
            <a:gdLst/>
            <a:ahLst/>
            <a:cxnLst/>
            <a:rect l="l" t="t" r="r" b="b"/>
            <a:pathLst>
              <a:path w="393700" h="318770">
                <a:moveTo>
                  <a:pt x="196850" y="0"/>
                </a:moveTo>
                <a:lnTo>
                  <a:pt x="181947" y="595"/>
                </a:lnTo>
                <a:lnTo>
                  <a:pt x="167137" y="2339"/>
                </a:lnTo>
                <a:lnTo>
                  <a:pt x="152493" y="5170"/>
                </a:lnTo>
                <a:lnTo>
                  <a:pt x="138088" y="9027"/>
                </a:lnTo>
                <a:lnTo>
                  <a:pt x="123996" y="13847"/>
                </a:lnTo>
                <a:lnTo>
                  <a:pt x="110289" y="19569"/>
                </a:lnTo>
                <a:lnTo>
                  <a:pt x="97042" y="26132"/>
                </a:lnTo>
                <a:lnTo>
                  <a:pt x="84328" y="33472"/>
                </a:lnTo>
                <a:lnTo>
                  <a:pt x="72220" y="41530"/>
                </a:lnTo>
                <a:lnTo>
                  <a:pt x="60791" y="50242"/>
                </a:lnTo>
                <a:lnTo>
                  <a:pt x="50115" y="59547"/>
                </a:lnTo>
                <a:lnTo>
                  <a:pt x="40265" y="69384"/>
                </a:lnTo>
                <a:lnTo>
                  <a:pt x="31314" y="79690"/>
                </a:lnTo>
                <a:lnTo>
                  <a:pt x="23336" y="90403"/>
                </a:lnTo>
                <a:lnTo>
                  <a:pt x="10592" y="112807"/>
                </a:lnTo>
                <a:lnTo>
                  <a:pt x="2620" y="136101"/>
                </a:lnTo>
                <a:lnTo>
                  <a:pt x="0" y="158750"/>
                </a:lnTo>
                <a:lnTo>
                  <a:pt x="723" y="170756"/>
                </a:lnTo>
                <a:lnTo>
                  <a:pt x="6290" y="194528"/>
                </a:lnTo>
                <a:lnTo>
                  <a:pt x="16867" y="217577"/>
                </a:lnTo>
                <a:lnTo>
                  <a:pt x="31873" y="239421"/>
                </a:lnTo>
                <a:lnTo>
                  <a:pt x="40855" y="249741"/>
                </a:lnTo>
                <a:lnTo>
                  <a:pt x="50726" y="259579"/>
                </a:lnTo>
                <a:lnTo>
                  <a:pt x="61414" y="268875"/>
                </a:lnTo>
                <a:lnTo>
                  <a:pt x="72846" y="277568"/>
                </a:lnTo>
                <a:lnTo>
                  <a:pt x="84949" y="285600"/>
                </a:lnTo>
                <a:lnTo>
                  <a:pt x="97650" y="292908"/>
                </a:lnTo>
                <a:lnTo>
                  <a:pt x="110878" y="299433"/>
                </a:lnTo>
                <a:lnTo>
                  <a:pt x="124559" y="305115"/>
                </a:lnTo>
                <a:lnTo>
                  <a:pt x="138620" y="309894"/>
                </a:lnTo>
                <a:lnTo>
                  <a:pt x="152989" y="313709"/>
                </a:lnTo>
                <a:lnTo>
                  <a:pt x="167594" y="316500"/>
                </a:lnTo>
                <a:lnTo>
                  <a:pt x="182361" y="318207"/>
                </a:lnTo>
                <a:lnTo>
                  <a:pt x="196850" y="318770"/>
                </a:lnTo>
                <a:lnTo>
                  <a:pt x="393700" y="318770"/>
                </a:lnTo>
                <a:lnTo>
                  <a:pt x="393700" y="0"/>
                </a:lnTo>
                <a:lnTo>
                  <a:pt x="19685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028700" y="2444670"/>
            <a:ext cx="7420140" cy="1416130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 marR="38100">
              <a:lnSpc>
                <a:spcPts val="2145"/>
              </a:lnSpc>
            </a:pPr>
            <a:r>
              <a:rPr lang="en-MY" sz="2000" spc="0" dirty="0" err="1" smtClean="0">
                <a:solidFill>
                  <a:srgbClr val="C00000"/>
                </a:solidFill>
                <a:latin typeface="Arial"/>
                <a:cs typeface="Arial"/>
              </a:rPr>
              <a:t>Jika</a:t>
            </a:r>
            <a:r>
              <a:rPr lang="en-MY" sz="2000" spc="0" dirty="0" smtClean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lang="en-MY" sz="2000" spc="0" dirty="0" err="1" smtClean="0">
                <a:solidFill>
                  <a:srgbClr val="C00000"/>
                </a:solidFill>
                <a:latin typeface="Arial"/>
                <a:cs typeface="Arial"/>
              </a:rPr>
              <a:t>semua</a:t>
            </a:r>
            <a:r>
              <a:rPr lang="en-MY" sz="2000" spc="0" dirty="0" smtClean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lang="en-MY" sz="2000" spc="0" dirty="0" err="1" smtClean="0">
                <a:solidFill>
                  <a:srgbClr val="C00000"/>
                </a:solidFill>
                <a:latin typeface="Arial"/>
                <a:cs typeface="Arial"/>
              </a:rPr>
              <a:t>masukan</a:t>
            </a:r>
            <a:r>
              <a:rPr lang="en-MY" sz="2000" spc="0" dirty="0" smtClean="0">
                <a:solidFill>
                  <a:srgbClr val="C00000"/>
                </a:solidFill>
                <a:latin typeface="Arial"/>
                <a:cs typeface="Arial"/>
              </a:rPr>
              <a:t> ‘1’ </a:t>
            </a:r>
            <a:r>
              <a:rPr lang="en-MY" sz="2000" spc="0" dirty="0" err="1" smtClean="0">
                <a:solidFill>
                  <a:srgbClr val="C00000"/>
                </a:solidFill>
                <a:latin typeface="Arial"/>
                <a:cs typeface="Arial"/>
              </a:rPr>
              <a:t>maka</a:t>
            </a:r>
            <a:r>
              <a:rPr lang="en-MY" sz="2000" spc="0" dirty="0" smtClean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lang="en-MY" sz="2000" spc="0" dirty="0" err="1" smtClean="0">
                <a:solidFill>
                  <a:srgbClr val="C00000"/>
                </a:solidFill>
                <a:latin typeface="Arial"/>
                <a:cs typeface="Arial"/>
              </a:rPr>
              <a:t>keluaran</a:t>
            </a:r>
            <a:r>
              <a:rPr lang="en-MY" sz="2000" spc="0" dirty="0" smtClean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lang="en-MY" sz="2000" spc="0" dirty="0" err="1" smtClean="0">
                <a:solidFill>
                  <a:srgbClr val="C00000"/>
                </a:solidFill>
                <a:latin typeface="Arial"/>
                <a:cs typeface="Arial"/>
              </a:rPr>
              <a:t>adalah</a:t>
            </a:r>
            <a:r>
              <a:rPr lang="en-MY" sz="2000" spc="0" dirty="0" smtClean="0">
                <a:solidFill>
                  <a:srgbClr val="C00000"/>
                </a:solidFill>
                <a:latin typeface="Arial"/>
                <a:cs typeface="Arial"/>
              </a:rPr>
              <a:t> ‘0’. </a:t>
            </a:r>
            <a:r>
              <a:rPr lang="en-MY" sz="2000" spc="0" dirty="0" err="1" smtClean="0">
                <a:solidFill>
                  <a:srgbClr val="C00000"/>
                </a:solidFill>
                <a:latin typeface="Arial"/>
                <a:cs typeface="Arial"/>
              </a:rPr>
              <a:t>Lampu</a:t>
            </a:r>
            <a:r>
              <a:rPr lang="en-MY" sz="2000" spc="0" dirty="0" smtClean="0">
                <a:solidFill>
                  <a:srgbClr val="C00000"/>
                </a:solidFill>
                <a:latin typeface="Arial"/>
                <a:cs typeface="Arial"/>
              </a:rPr>
              <a:t> </a:t>
            </a:r>
          </a:p>
          <a:p>
            <a:pPr marL="12700" marR="38100">
              <a:lnSpc>
                <a:spcPts val="2145"/>
              </a:lnSpc>
            </a:pPr>
            <a:r>
              <a:rPr lang="en-MY" sz="2000" spc="0" dirty="0" err="1" smtClean="0">
                <a:solidFill>
                  <a:srgbClr val="C00000"/>
                </a:solidFill>
                <a:latin typeface="Arial"/>
                <a:cs typeface="Arial"/>
              </a:rPr>
              <a:t>akan</a:t>
            </a:r>
            <a:r>
              <a:rPr lang="en-MY" sz="2000" spc="0" dirty="0" smtClean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lang="en-MY" sz="2000" spc="0" dirty="0" err="1" smtClean="0">
                <a:solidFill>
                  <a:srgbClr val="C00000"/>
                </a:solidFill>
                <a:latin typeface="Arial"/>
                <a:cs typeface="Arial"/>
              </a:rPr>
              <a:t>menyala</a:t>
            </a:r>
            <a:r>
              <a:rPr lang="en-MY" sz="2000" spc="0" dirty="0" smtClean="0">
                <a:solidFill>
                  <a:srgbClr val="C00000"/>
                </a:solidFill>
                <a:latin typeface="Arial"/>
                <a:cs typeface="Arial"/>
              </a:rPr>
              <a:t>. </a:t>
            </a:r>
            <a:endParaRPr sz="2000" dirty="0">
              <a:solidFill>
                <a:srgbClr val="C00000"/>
              </a:solidFill>
              <a:latin typeface="Arial"/>
              <a:cs typeface="Arial"/>
            </a:endParaRPr>
          </a:p>
          <a:p>
            <a:pPr marL="12700" marR="38100">
              <a:lnSpc>
                <a:spcPct val="95825"/>
              </a:lnSpc>
              <a:spcBef>
                <a:spcPts val="492"/>
              </a:spcBef>
            </a:pPr>
            <a:r>
              <a:rPr lang="en-MY" sz="2000" spc="1" dirty="0" err="1" smtClean="0">
                <a:solidFill>
                  <a:srgbClr val="C00000"/>
                </a:solidFill>
                <a:latin typeface="Arial"/>
                <a:cs typeface="Arial"/>
              </a:rPr>
              <a:t>Jika</a:t>
            </a:r>
            <a:r>
              <a:rPr lang="en-MY" sz="2000" spc="1" dirty="0" smtClean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lang="en-MY" sz="2000" spc="1" dirty="0" err="1" smtClean="0">
                <a:solidFill>
                  <a:srgbClr val="C00000"/>
                </a:solidFill>
                <a:latin typeface="Arial"/>
                <a:cs typeface="Arial"/>
              </a:rPr>
              <a:t>salah</a:t>
            </a:r>
            <a:r>
              <a:rPr lang="en-MY" sz="2000" spc="1" dirty="0" smtClean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lang="en-MY" sz="2000" spc="1" dirty="0" err="1" smtClean="0">
                <a:solidFill>
                  <a:srgbClr val="C00000"/>
                </a:solidFill>
                <a:latin typeface="Arial"/>
                <a:cs typeface="Arial"/>
              </a:rPr>
              <a:t>satu</a:t>
            </a:r>
            <a:r>
              <a:rPr lang="en-MY" sz="2000" spc="1" dirty="0" smtClean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lang="en-MY" sz="2000" spc="1" dirty="0" err="1" smtClean="0">
                <a:solidFill>
                  <a:srgbClr val="C00000"/>
                </a:solidFill>
                <a:latin typeface="Arial"/>
                <a:cs typeface="Arial"/>
              </a:rPr>
              <a:t>isyarat</a:t>
            </a:r>
            <a:r>
              <a:rPr lang="en-MY" sz="2000" spc="1" dirty="0" smtClean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lang="en-MY" sz="2000" spc="1" dirty="0" err="1" smtClean="0">
                <a:solidFill>
                  <a:srgbClr val="C00000"/>
                </a:solidFill>
                <a:latin typeface="Arial"/>
                <a:cs typeface="Arial"/>
              </a:rPr>
              <a:t>masukan</a:t>
            </a:r>
            <a:r>
              <a:rPr lang="en-MY" sz="2000" spc="1" dirty="0" smtClean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lang="en-MY" sz="2000" spc="1" dirty="0" err="1" smtClean="0">
                <a:solidFill>
                  <a:srgbClr val="C00000"/>
                </a:solidFill>
                <a:latin typeface="Arial"/>
                <a:cs typeface="Arial"/>
              </a:rPr>
              <a:t>adalah</a:t>
            </a:r>
            <a:r>
              <a:rPr lang="en-MY" sz="2000" spc="1" dirty="0" smtClean="0">
                <a:solidFill>
                  <a:srgbClr val="C00000"/>
                </a:solidFill>
                <a:latin typeface="Arial"/>
                <a:cs typeface="Arial"/>
              </a:rPr>
              <a:t> ‘0’ </a:t>
            </a:r>
            <a:r>
              <a:rPr lang="en-MY" sz="2000" spc="1" dirty="0" err="1" smtClean="0">
                <a:solidFill>
                  <a:srgbClr val="C00000"/>
                </a:solidFill>
                <a:latin typeface="Arial"/>
                <a:cs typeface="Arial"/>
              </a:rPr>
              <a:t>maka</a:t>
            </a:r>
            <a:r>
              <a:rPr lang="en-MY" sz="2000" spc="1" dirty="0" smtClean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lang="en-MY" sz="2000" spc="1" dirty="0" err="1" smtClean="0">
                <a:solidFill>
                  <a:srgbClr val="C00000"/>
                </a:solidFill>
                <a:latin typeface="Arial"/>
                <a:cs typeface="Arial"/>
              </a:rPr>
              <a:t>keluaran</a:t>
            </a:r>
            <a:r>
              <a:rPr lang="en-MY" sz="2000" dirty="0" smtClean="0">
                <a:solidFill>
                  <a:srgbClr val="C00000"/>
                </a:solidFill>
                <a:latin typeface="Arial"/>
                <a:cs typeface="Arial"/>
              </a:rPr>
              <a:t>         </a:t>
            </a:r>
            <a:r>
              <a:rPr lang="en-MY" sz="2000" spc="2" dirty="0" err="1" smtClean="0">
                <a:solidFill>
                  <a:srgbClr val="C00000"/>
                </a:solidFill>
                <a:latin typeface="Arial"/>
                <a:cs typeface="Arial"/>
              </a:rPr>
              <a:t>adalah</a:t>
            </a:r>
            <a:r>
              <a:rPr lang="en-MY" sz="2000" spc="2" dirty="0" smtClean="0">
                <a:solidFill>
                  <a:srgbClr val="C00000"/>
                </a:solidFill>
                <a:latin typeface="Arial"/>
                <a:cs typeface="Arial"/>
              </a:rPr>
              <a:t> ‘1’. </a:t>
            </a:r>
            <a:r>
              <a:rPr lang="en-MY" sz="2000" spc="2" dirty="0" err="1" smtClean="0">
                <a:solidFill>
                  <a:srgbClr val="C00000"/>
                </a:solidFill>
                <a:latin typeface="Arial"/>
                <a:cs typeface="Arial"/>
              </a:rPr>
              <a:t>Lampu</a:t>
            </a:r>
            <a:r>
              <a:rPr lang="en-MY" sz="2000" spc="2" dirty="0" smtClean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lang="en-MY" sz="2000" spc="2" dirty="0" err="1" smtClean="0">
                <a:solidFill>
                  <a:srgbClr val="C00000"/>
                </a:solidFill>
                <a:latin typeface="Arial"/>
                <a:cs typeface="Arial"/>
              </a:rPr>
              <a:t>tidak</a:t>
            </a:r>
            <a:r>
              <a:rPr lang="en-MY" sz="2000" spc="2" dirty="0" smtClean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lang="en-MY" sz="2000" spc="2" dirty="0" err="1" smtClean="0">
                <a:solidFill>
                  <a:srgbClr val="C00000"/>
                </a:solidFill>
                <a:latin typeface="Arial"/>
                <a:cs typeface="Arial"/>
              </a:rPr>
              <a:t>menyala</a:t>
            </a:r>
            <a:r>
              <a:rPr lang="en-MY" sz="2000" spc="2" dirty="0" smtClean="0">
                <a:solidFill>
                  <a:srgbClr val="C00000"/>
                </a:solidFill>
                <a:latin typeface="Arial"/>
                <a:cs typeface="Arial"/>
              </a:rPr>
              <a:t>.</a:t>
            </a:r>
            <a:endParaRPr sz="2000" dirty="0">
              <a:solidFill>
                <a:srgbClr val="C00000"/>
              </a:solidFill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08037" y="2298700"/>
            <a:ext cx="342900" cy="1562100"/>
          </a:xfrm>
          <a:prstGeom prst="rect">
            <a:avLst/>
          </a:prstGeom>
        </p:spPr>
        <p:txBody>
          <a:bodyPr wrap="square" lIns="0" tIns="9842" rIns="0" bIns="0" rtlCol="0">
            <a:noAutofit/>
          </a:bodyPr>
          <a:lstStyle/>
          <a:p>
            <a:pPr marL="12700">
              <a:lnSpc>
                <a:spcPct val="150000"/>
              </a:lnSpc>
            </a:pPr>
            <a:r>
              <a:rPr lang="en-MY" sz="1600" b="1" spc="807" dirty="0" smtClean="0">
                <a:solidFill>
                  <a:srgbClr val="0033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/>
                <a:cs typeface="Symbol"/>
              </a:rPr>
              <a:t>-</a:t>
            </a:r>
            <a:endParaRPr lang="en-MY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mbol"/>
              <a:cs typeface="Symbol"/>
            </a:endParaRPr>
          </a:p>
          <a:p>
            <a:pPr marL="12700">
              <a:lnSpc>
                <a:spcPct val="150000"/>
              </a:lnSpc>
            </a:pPr>
            <a:endParaRPr lang="en-MY" sz="1600" b="1" spc="807" dirty="0" smtClean="0">
              <a:solidFill>
                <a:srgbClr val="0033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mbol"/>
              <a:cs typeface="Symbol"/>
            </a:endParaRPr>
          </a:p>
          <a:p>
            <a:pPr marL="12700">
              <a:lnSpc>
                <a:spcPct val="150000"/>
              </a:lnSpc>
            </a:pPr>
            <a:r>
              <a:rPr lang="en-MY" sz="1600" b="1" spc="807" dirty="0" smtClean="0">
                <a:solidFill>
                  <a:srgbClr val="0033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/>
                <a:cs typeface="Symbol"/>
              </a:rPr>
              <a:t>-</a:t>
            </a:r>
            <a:endParaRPr lang="en-MY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mbol"/>
              <a:cs typeface="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728210" y="4821888"/>
            <a:ext cx="90601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dirty="0" smtClean="0">
                <a:solidFill>
                  <a:srgbClr val="003366"/>
                </a:solidFill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09600" y="1981200"/>
            <a:ext cx="7010400" cy="3175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5" name="object 24"/>
          <p:cNvSpPr txBox="1"/>
          <p:nvPr/>
        </p:nvSpPr>
        <p:spPr>
          <a:xfrm>
            <a:off x="808037" y="793830"/>
            <a:ext cx="8183563" cy="1000298"/>
          </a:xfrm>
          <a:prstGeom prst="rect">
            <a:avLst/>
          </a:prstGeom>
        </p:spPr>
        <p:txBody>
          <a:bodyPr wrap="square" lIns="0" tIns="21399" rIns="0" bIns="0" rtlCol="0">
            <a:noAutofit/>
          </a:bodyPr>
          <a:lstStyle/>
          <a:p>
            <a:pPr marL="12700">
              <a:lnSpc>
                <a:spcPts val="3779"/>
              </a:lnSpc>
            </a:pPr>
            <a:r>
              <a:rPr lang="en-MY" sz="3200" b="1" spc="-1" dirty="0" err="1" smtClean="0">
                <a:solidFill>
                  <a:srgbClr val="006666"/>
                </a:solidFill>
                <a:latin typeface="Arial"/>
                <a:cs typeface="Arial"/>
              </a:rPr>
              <a:t>Prinsip</a:t>
            </a:r>
            <a:r>
              <a:rPr lang="en-MY" sz="3200" b="1" spc="-1" dirty="0" smtClean="0">
                <a:solidFill>
                  <a:srgbClr val="006666"/>
                </a:solidFill>
                <a:latin typeface="Arial"/>
                <a:cs typeface="Arial"/>
              </a:rPr>
              <a:t> </a:t>
            </a:r>
            <a:r>
              <a:rPr lang="en-MY" sz="3200" b="1" spc="-1" dirty="0" err="1" smtClean="0">
                <a:solidFill>
                  <a:srgbClr val="006666"/>
                </a:solidFill>
                <a:latin typeface="Arial"/>
                <a:cs typeface="Arial"/>
              </a:rPr>
              <a:t>Kendalian</a:t>
            </a:r>
            <a:r>
              <a:rPr lang="en-MY" sz="3200" b="1" spc="-1" dirty="0" smtClean="0">
                <a:solidFill>
                  <a:srgbClr val="006666"/>
                </a:solidFill>
                <a:latin typeface="Arial"/>
                <a:cs typeface="Arial"/>
              </a:rPr>
              <a:t> Get </a:t>
            </a:r>
            <a:r>
              <a:rPr lang="en-MY" sz="3200" b="1" spc="-1" dirty="0" err="1">
                <a:solidFill>
                  <a:srgbClr val="006666"/>
                </a:solidFill>
                <a:latin typeface="Arial"/>
                <a:cs typeface="Arial"/>
              </a:rPr>
              <a:t>Logik</a:t>
            </a:r>
            <a:r>
              <a:rPr lang="en-MY" sz="3200" b="1" spc="-1" dirty="0">
                <a:solidFill>
                  <a:srgbClr val="006666"/>
                </a:solidFill>
                <a:latin typeface="Arial"/>
                <a:cs typeface="Arial"/>
              </a:rPr>
              <a:t> </a:t>
            </a:r>
            <a:r>
              <a:rPr lang="en-MY" sz="3200" b="1" spc="-1" dirty="0" smtClean="0">
                <a:solidFill>
                  <a:srgbClr val="006666"/>
                </a:solidFill>
                <a:latin typeface="Arial"/>
                <a:cs typeface="Arial"/>
              </a:rPr>
              <a:t>TAKDAN</a:t>
            </a:r>
            <a:endParaRPr lang="en-MY" sz="3200" b="1" spc="-1" dirty="0">
              <a:solidFill>
                <a:srgbClr val="006666"/>
              </a:solidFill>
              <a:latin typeface="Arial"/>
              <a:cs typeface="Arial"/>
            </a:endParaRPr>
          </a:p>
          <a:p>
            <a:pPr marL="12700">
              <a:lnSpc>
                <a:spcPts val="3779"/>
              </a:lnSpc>
            </a:pPr>
            <a:r>
              <a:rPr lang="en-MY" sz="3200" b="1" i="1" dirty="0" smtClean="0">
                <a:solidFill>
                  <a:srgbClr val="006666"/>
                </a:solidFill>
                <a:latin typeface="Arial"/>
                <a:cs typeface="Arial"/>
              </a:rPr>
              <a:t>(</a:t>
            </a:r>
            <a:r>
              <a:rPr lang="en-MY" sz="3200" b="1" i="1" dirty="0">
                <a:solidFill>
                  <a:srgbClr val="006666"/>
                </a:solidFill>
                <a:latin typeface="Arial"/>
                <a:cs typeface="Arial"/>
              </a:rPr>
              <a:t>Operating Principle of </a:t>
            </a:r>
            <a:r>
              <a:rPr lang="en-MY" sz="3200" b="1" i="1" dirty="0" smtClean="0">
                <a:solidFill>
                  <a:srgbClr val="006666"/>
                </a:solidFill>
                <a:latin typeface="Arial"/>
                <a:cs typeface="Arial"/>
              </a:rPr>
              <a:t>NAND Logic Gate)</a:t>
            </a:r>
            <a:endParaRPr lang="en-MY" sz="3200" i="1" dirty="0">
              <a:latin typeface="Arial"/>
              <a:cs typeface="Arial"/>
            </a:endParaRPr>
          </a:p>
        </p:txBody>
      </p:sp>
      <p:pic>
        <p:nvPicPr>
          <p:cNvPr id="13314" name="Picture 2" descr="http://2.bp.blogspot.com/_Bi3uYnfGo_s/TPBUAGnQH1I/AAAAAAAABGQ/TndWBU0lsSE/s1600/Logik+2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394" y="3925566"/>
            <a:ext cx="3603912" cy="1228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 descr="http://4.bp.blogspot.com/_Bi3uYnfGo_s/TPBUL0fMSZI/AAAAAAAABGU/nUxtkyx4-IA/s1600/Logik+3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0748" y="5116520"/>
            <a:ext cx="3697205" cy="1115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9806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bject 29"/>
          <p:cNvSpPr/>
          <p:nvPr/>
        </p:nvSpPr>
        <p:spPr>
          <a:xfrm>
            <a:off x="0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38100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lnTo>
                  <a:pt x="381000" y="685800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57200" y="0"/>
            <a:ext cx="2743200" cy="1167129"/>
          </a:xfrm>
          <a:custGeom>
            <a:avLst/>
            <a:gdLst/>
            <a:ahLst/>
            <a:cxnLst/>
            <a:rect l="l" t="t" r="r" b="b"/>
            <a:pathLst>
              <a:path w="2743200" h="1167129">
                <a:moveTo>
                  <a:pt x="304800" y="1167129"/>
                </a:moveTo>
                <a:lnTo>
                  <a:pt x="304800" y="1056639"/>
                </a:lnTo>
                <a:lnTo>
                  <a:pt x="305528" y="1047285"/>
                </a:lnTo>
                <a:lnTo>
                  <a:pt x="308163" y="1022635"/>
                </a:lnTo>
                <a:lnTo>
                  <a:pt x="312216" y="997714"/>
                </a:lnTo>
                <a:lnTo>
                  <a:pt x="318141" y="972612"/>
                </a:lnTo>
                <a:lnTo>
                  <a:pt x="326390" y="947420"/>
                </a:lnTo>
                <a:lnTo>
                  <a:pt x="334552" y="928817"/>
                </a:lnTo>
                <a:lnTo>
                  <a:pt x="346163" y="905621"/>
                </a:lnTo>
                <a:lnTo>
                  <a:pt x="359302" y="883128"/>
                </a:lnTo>
                <a:lnTo>
                  <a:pt x="373900" y="862095"/>
                </a:lnTo>
                <a:lnTo>
                  <a:pt x="389890" y="843279"/>
                </a:lnTo>
                <a:lnTo>
                  <a:pt x="403473" y="830357"/>
                </a:lnTo>
                <a:lnTo>
                  <a:pt x="424641" y="813665"/>
                </a:lnTo>
                <a:lnTo>
                  <a:pt x="446960" y="798842"/>
                </a:lnTo>
                <a:lnTo>
                  <a:pt x="468905" y="786180"/>
                </a:lnTo>
                <a:lnTo>
                  <a:pt x="488950" y="775970"/>
                </a:lnTo>
                <a:lnTo>
                  <a:pt x="561340" y="762000"/>
                </a:lnTo>
                <a:lnTo>
                  <a:pt x="603250" y="764539"/>
                </a:lnTo>
                <a:lnTo>
                  <a:pt x="2743200" y="762000"/>
                </a:lnTo>
                <a:lnTo>
                  <a:pt x="2743200" y="0"/>
                </a:lnTo>
                <a:lnTo>
                  <a:pt x="0" y="0"/>
                </a:lnTo>
                <a:lnTo>
                  <a:pt x="0" y="1167129"/>
                </a:lnTo>
                <a:lnTo>
                  <a:pt x="304800" y="1167129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09600" y="1981200"/>
            <a:ext cx="7010400" cy="317500"/>
          </a:xfrm>
          <a:custGeom>
            <a:avLst/>
            <a:gdLst/>
            <a:ahLst/>
            <a:cxnLst/>
            <a:rect l="l" t="t" r="r" b="b"/>
            <a:pathLst>
              <a:path w="7010400" h="317500">
                <a:moveTo>
                  <a:pt x="0" y="0"/>
                </a:moveTo>
                <a:lnTo>
                  <a:pt x="0" y="317500"/>
                </a:lnTo>
                <a:lnTo>
                  <a:pt x="7010400" y="317500"/>
                </a:lnTo>
                <a:lnTo>
                  <a:pt x="70104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28600" y="1981200"/>
            <a:ext cx="393700" cy="318770"/>
          </a:xfrm>
          <a:custGeom>
            <a:avLst/>
            <a:gdLst/>
            <a:ahLst/>
            <a:cxnLst/>
            <a:rect l="l" t="t" r="r" b="b"/>
            <a:pathLst>
              <a:path w="393700" h="318770">
                <a:moveTo>
                  <a:pt x="196850" y="0"/>
                </a:moveTo>
                <a:lnTo>
                  <a:pt x="181947" y="595"/>
                </a:lnTo>
                <a:lnTo>
                  <a:pt x="167137" y="2339"/>
                </a:lnTo>
                <a:lnTo>
                  <a:pt x="152493" y="5170"/>
                </a:lnTo>
                <a:lnTo>
                  <a:pt x="138088" y="9027"/>
                </a:lnTo>
                <a:lnTo>
                  <a:pt x="123996" y="13847"/>
                </a:lnTo>
                <a:lnTo>
                  <a:pt x="110289" y="19569"/>
                </a:lnTo>
                <a:lnTo>
                  <a:pt x="97042" y="26132"/>
                </a:lnTo>
                <a:lnTo>
                  <a:pt x="84328" y="33472"/>
                </a:lnTo>
                <a:lnTo>
                  <a:pt x="72220" y="41530"/>
                </a:lnTo>
                <a:lnTo>
                  <a:pt x="60791" y="50242"/>
                </a:lnTo>
                <a:lnTo>
                  <a:pt x="50115" y="59547"/>
                </a:lnTo>
                <a:lnTo>
                  <a:pt x="40265" y="69384"/>
                </a:lnTo>
                <a:lnTo>
                  <a:pt x="31314" y="79690"/>
                </a:lnTo>
                <a:lnTo>
                  <a:pt x="23336" y="90403"/>
                </a:lnTo>
                <a:lnTo>
                  <a:pt x="10592" y="112807"/>
                </a:lnTo>
                <a:lnTo>
                  <a:pt x="2620" y="136101"/>
                </a:lnTo>
                <a:lnTo>
                  <a:pt x="0" y="158750"/>
                </a:lnTo>
                <a:lnTo>
                  <a:pt x="723" y="170756"/>
                </a:lnTo>
                <a:lnTo>
                  <a:pt x="6290" y="194528"/>
                </a:lnTo>
                <a:lnTo>
                  <a:pt x="16867" y="217577"/>
                </a:lnTo>
                <a:lnTo>
                  <a:pt x="31873" y="239421"/>
                </a:lnTo>
                <a:lnTo>
                  <a:pt x="40855" y="249741"/>
                </a:lnTo>
                <a:lnTo>
                  <a:pt x="50726" y="259579"/>
                </a:lnTo>
                <a:lnTo>
                  <a:pt x="61414" y="268875"/>
                </a:lnTo>
                <a:lnTo>
                  <a:pt x="72846" y="277568"/>
                </a:lnTo>
                <a:lnTo>
                  <a:pt x="84949" y="285600"/>
                </a:lnTo>
                <a:lnTo>
                  <a:pt x="97650" y="292908"/>
                </a:lnTo>
                <a:lnTo>
                  <a:pt x="110878" y="299433"/>
                </a:lnTo>
                <a:lnTo>
                  <a:pt x="124559" y="305115"/>
                </a:lnTo>
                <a:lnTo>
                  <a:pt x="138620" y="309894"/>
                </a:lnTo>
                <a:lnTo>
                  <a:pt x="152989" y="313709"/>
                </a:lnTo>
                <a:lnTo>
                  <a:pt x="167594" y="316500"/>
                </a:lnTo>
                <a:lnTo>
                  <a:pt x="182361" y="318207"/>
                </a:lnTo>
                <a:lnTo>
                  <a:pt x="196850" y="318770"/>
                </a:lnTo>
                <a:lnTo>
                  <a:pt x="393700" y="318770"/>
                </a:lnTo>
                <a:lnTo>
                  <a:pt x="393700" y="0"/>
                </a:lnTo>
                <a:lnTo>
                  <a:pt x="19685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762000" y="815340"/>
            <a:ext cx="8077200" cy="978264"/>
          </a:xfrm>
          <a:prstGeom prst="rect">
            <a:avLst/>
          </a:prstGeom>
        </p:spPr>
        <p:txBody>
          <a:bodyPr wrap="square" lIns="0" tIns="24003" rIns="0" bIns="0" rtlCol="0">
            <a:noAutofit/>
          </a:bodyPr>
          <a:lstStyle/>
          <a:p>
            <a:pPr marL="12700">
              <a:lnSpc>
                <a:spcPts val="3779"/>
              </a:lnSpc>
            </a:pPr>
            <a:r>
              <a:rPr lang="en-MY" sz="3600" b="1" spc="-1" dirty="0" err="1" smtClean="0">
                <a:solidFill>
                  <a:srgbClr val="006666"/>
                </a:solidFill>
                <a:latin typeface="Arial"/>
                <a:cs typeface="Arial"/>
              </a:rPr>
              <a:t>Simbol</a:t>
            </a:r>
            <a:r>
              <a:rPr lang="en-MY" sz="3600" b="1" spc="-1" dirty="0" smtClean="0">
                <a:solidFill>
                  <a:srgbClr val="006666"/>
                </a:solidFill>
                <a:latin typeface="Arial"/>
                <a:cs typeface="Arial"/>
              </a:rPr>
              <a:t> Get </a:t>
            </a:r>
            <a:r>
              <a:rPr lang="en-MY" sz="3600" b="1" spc="-1" dirty="0" err="1" smtClean="0">
                <a:solidFill>
                  <a:srgbClr val="006666"/>
                </a:solidFill>
                <a:latin typeface="Arial"/>
                <a:cs typeface="Arial"/>
              </a:rPr>
              <a:t>Logik</a:t>
            </a:r>
            <a:r>
              <a:rPr lang="en-MY" sz="3600" b="1" spc="-1" dirty="0" smtClean="0">
                <a:solidFill>
                  <a:srgbClr val="006666"/>
                </a:solidFill>
                <a:latin typeface="Arial"/>
                <a:cs typeface="Arial"/>
              </a:rPr>
              <a:t> TAKATAU</a:t>
            </a:r>
          </a:p>
          <a:p>
            <a:pPr marL="12700">
              <a:lnSpc>
                <a:spcPts val="3779"/>
              </a:lnSpc>
            </a:pPr>
            <a:r>
              <a:rPr lang="en-MY" sz="3600" b="1" i="1" dirty="0" smtClean="0">
                <a:solidFill>
                  <a:srgbClr val="006666"/>
                </a:solidFill>
                <a:latin typeface="Arial"/>
                <a:cs typeface="Arial"/>
              </a:rPr>
              <a:t>(Symbol of Logic Gate NOR)</a:t>
            </a:r>
            <a:endParaRPr lang="en-MY" sz="3600" i="1" dirty="0">
              <a:latin typeface="Arial"/>
              <a:cs typeface="Arial"/>
            </a:endParaRPr>
          </a:p>
          <a:p>
            <a:pPr marL="12700">
              <a:lnSpc>
                <a:spcPts val="3779"/>
              </a:lnSpc>
            </a:pPr>
            <a:endParaRPr sz="3600" dirty="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09600" y="1981200"/>
            <a:ext cx="7010400" cy="3175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pic>
        <p:nvPicPr>
          <p:cNvPr id="17410" name="Picture 2" descr="http://3.bp.blogspot.com/_Bi3uYnfGo_s/TPBUh6VmltI/AAAAAAAABGY/D1QdqYjCLAY/s1600/Logik+3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486296"/>
            <a:ext cx="3612354" cy="1742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8898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0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38100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lnTo>
                  <a:pt x="381000" y="685800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57200" y="0"/>
            <a:ext cx="2743200" cy="1167129"/>
          </a:xfrm>
          <a:custGeom>
            <a:avLst/>
            <a:gdLst/>
            <a:ahLst/>
            <a:cxnLst/>
            <a:rect l="l" t="t" r="r" b="b"/>
            <a:pathLst>
              <a:path w="2743200" h="1167129">
                <a:moveTo>
                  <a:pt x="304800" y="1167129"/>
                </a:moveTo>
                <a:lnTo>
                  <a:pt x="304800" y="1056639"/>
                </a:lnTo>
                <a:lnTo>
                  <a:pt x="305528" y="1047285"/>
                </a:lnTo>
                <a:lnTo>
                  <a:pt x="308163" y="1022635"/>
                </a:lnTo>
                <a:lnTo>
                  <a:pt x="312216" y="997714"/>
                </a:lnTo>
                <a:lnTo>
                  <a:pt x="318141" y="972612"/>
                </a:lnTo>
                <a:lnTo>
                  <a:pt x="326390" y="947420"/>
                </a:lnTo>
                <a:lnTo>
                  <a:pt x="334552" y="928817"/>
                </a:lnTo>
                <a:lnTo>
                  <a:pt x="346163" y="905621"/>
                </a:lnTo>
                <a:lnTo>
                  <a:pt x="359302" y="883128"/>
                </a:lnTo>
                <a:lnTo>
                  <a:pt x="373900" y="862095"/>
                </a:lnTo>
                <a:lnTo>
                  <a:pt x="389890" y="843279"/>
                </a:lnTo>
                <a:lnTo>
                  <a:pt x="403473" y="830357"/>
                </a:lnTo>
                <a:lnTo>
                  <a:pt x="424641" y="813665"/>
                </a:lnTo>
                <a:lnTo>
                  <a:pt x="446960" y="798842"/>
                </a:lnTo>
                <a:lnTo>
                  <a:pt x="468905" y="786180"/>
                </a:lnTo>
                <a:lnTo>
                  <a:pt x="488950" y="775970"/>
                </a:lnTo>
                <a:lnTo>
                  <a:pt x="561340" y="762000"/>
                </a:lnTo>
                <a:lnTo>
                  <a:pt x="603250" y="764539"/>
                </a:lnTo>
                <a:lnTo>
                  <a:pt x="2743200" y="762000"/>
                </a:lnTo>
                <a:lnTo>
                  <a:pt x="2743200" y="0"/>
                </a:lnTo>
                <a:lnTo>
                  <a:pt x="0" y="0"/>
                </a:lnTo>
                <a:lnTo>
                  <a:pt x="0" y="1167129"/>
                </a:lnTo>
                <a:lnTo>
                  <a:pt x="304800" y="1167129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09600" y="1981200"/>
            <a:ext cx="7010400" cy="317500"/>
          </a:xfrm>
          <a:custGeom>
            <a:avLst/>
            <a:gdLst/>
            <a:ahLst/>
            <a:cxnLst/>
            <a:rect l="l" t="t" r="r" b="b"/>
            <a:pathLst>
              <a:path w="7010400" h="317500">
                <a:moveTo>
                  <a:pt x="0" y="0"/>
                </a:moveTo>
                <a:lnTo>
                  <a:pt x="0" y="317500"/>
                </a:lnTo>
                <a:lnTo>
                  <a:pt x="7010400" y="317500"/>
                </a:lnTo>
                <a:lnTo>
                  <a:pt x="70104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28600" y="1981200"/>
            <a:ext cx="393700" cy="318770"/>
          </a:xfrm>
          <a:custGeom>
            <a:avLst/>
            <a:gdLst/>
            <a:ahLst/>
            <a:cxnLst/>
            <a:rect l="l" t="t" r="r" b="b"/>
            <a:pathLst>
              <a:path w="393700" h="318770">
                <a:moveTo>
                  <a:pt x="196850" y="0"/>
                </a:moveTo>
                <a:lnTo>
                  <a:pt x="181947" y="595"/>
                </a:lnTo>
                <a:lnTo>
                  <a:pt x="167137" y="2339"/>
                </a:lnTo>
                <a:lnTo>
                  <a:pt x="152493" y="5170"/>
                </a:lnTo>
                <a:lnTo>
                  <a:pt x="138088" y="9027"/>
                </a:lnTo>
                <a:lnTo>
                  <a:pt x="123996" y="13847"/>
                </a:lnTo>
                <a:lnTo>
                  <a:pt x="110289" y="19569"/>
                </a:lnTo>
                <a:lnTo>
                  <a:pt x="97042" y="26132"/>
                </a:lnTo>
                <a:lnTo>
                  <a:pt x="84328" y="33472"/>
                </a:lnTo>
                <a:lnTo>
                  <a:pt x="72220" y="41530"/>
                </a:lnTo>
                <a:lnTo>
                  <a:pt x="60791" y="50242"/>
                </a:lnTo>
                <a:lnTo>
                  <a:pt x="50115" y="59547"/>
                </a:lnTo>
                <a:lnTo>
                  <a:pt x="40265" y="69384"/>
                </a:lnTo>
                <a:lnTo>
                  <a:pt x="31314" y="79690"/>
                </a:lnTo>
                <a:lnTo>
                  <a:pt x="23336" y="90403"/>
                </a:lnTo>
                <a:lnTo>
                  <a:pt x="10592" y="112807"/>
                </a:lnTo>
                <a:lnTo>
                  <a:pt x="2620" y="136101"/>
                </a:lnTo>
                <a:lnTo>
                  <a:pt x="0" y="158750"/>
                </a:lnTo>
                <a:lnTo>
                  <a:pt x="723" y="170756"/>
                </a:lnTo>
                <a:lnTo>
                  <a:pt x="6290" y="194528"/>
                </a:lnTo>
                <a:lnTo>
                  <a:pt x="16867" y="217577"/>
                </a:lnTo>
                <a:lnTo>
                  <a:pt x="31873" y="239421"/>
                </a:lnTo>
                <a:lnTo>
                  <a:pt x="40855" y="249741"/>
                </a:lnTo>
                <a:lnTo>
                  <a:pt x="50726" y="259579"/>
                </a:lnTo>
                <a:lnTo>
                  <a:pt x="61414" y="268875"/>
                </a:lnTo>
                <a:lnTo>
                  <a:pt x="72846" y="277568"/>
                </a:lnTo>
                <a:lnTo>
                  <a:pt x="84949" y="285600"/>
                </a:lnTo>
                <a:lnTo>
                  <a:pt x="97650" y="292908"/>
                </a:lnTo>
                <a:lnTo>
                  <a:pt x="110878" y="299433"/>
                </a:lnTo>
                <a:lnTo>
                  <a:pt x="124559" y="305115"/>
                </a:lnTo>
                <a:lnTo>
                  <a:pt x="138620" y="309894"/>
                </a:lnTo>
                <a:lnTo>
                  <a:pt x="152989" y="313709"/>
                </a:lnTo>
                <a:lnTo>
                  <a:pt x="167594" y="316500"/>
                </a:lnTo>
                <a:lnTo>
                  <a:pt x="182361" y="318207"/>
                </a:lnTo>
                <a:lnTo>
                  <a:pt x="196850" y="318770"/>
                </a:lnTo>
                <a:lnTo>
                  <a:pt x="393700" y="318770"/>
                </a:lnTo>
                <a:lnTo>
                  <a:pt x="393700" y="0"/>
                </a:lnTo>
                <a:lnTo>
                  <a:pt x="19685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19865" y="839335"/>
            <a:ext cx="8534400" cy="955404"/>
          </a:xfrm>
          <a:prstGeom prst="rect">
            <a:avLst/>
          </a:prstGeom>
        </p:spPr>
        <p:txBody>
          <a:bodyPr wrap="square" lIns="0" tIns="24003" rIns="0" bIns="0" rtlCol="0">
            <a:noAutofit/>
          </a:bodyPr>
          <a:lstStyle/>
          <a:p>
            <a:pPr marL="12700">
              <a:lnSpc>
                <a:spcPts val="3779"/>
              </a:lnSpc>
            </a:pPr>
            <a:r>
              <a:rPr lang="en-MY" sz="3000" b="1" spc="-5" dirty="0" smtClean="0">
                <a:solidFill>
                  <a:srgbClr val="7030A0"/>
                </a:solidFill>
                <a:latin typeface="Arial"/>
                <a:cs typeface="Arial"/>
              </a:rPr>
              <a:t>GET LOGIK – </a:t>
            </a:r>
            <a:r>
              <a:rPr lang="en-MY" sz="3000" b="1" spc="-5" dirty="0" err="1" smtClean="0">
                <a:solidFill>
                  <a:srgbClr val="7030A0"/>
                </a:solidFill>
                <a:latin typeface="Arial"/>
                <a:cs typeface="Arial"/>
              </a:rPr>
              <a:t>Simbol</a:t>
            </a:r>
            <a:r>
              <a:rPr lang="en-MY" sz="3000" b="1" spc="-5" dirty="0" smtClean="0">
                <a:solidFill>
                  <a:srgbClr val="7030A0"/>
                </a:solidFill>
                <a:latin typeface="Arial"/>
                <a:cs typeface="Arial"/>
              </a:rPr>
              <a:t>, </a:t>
            </a:r>
            <a:r>
              <a:rPr lang="en-MY" sz="3000" b="1" spc="-5" dirty="0" err="1" smtClean="0">
                <a:solidFill>
                  <a:srgbClr val="7030A0"/>
                </a:solidFill>
                <a:latin typeface="Arial"/>
                <a:cs typeface="Arial"/>
              </a:rPr>
              <a:t>Operasi</a:t>
            </a:r>
            <a:r>
              <a:rPr lang="en-MY" sz="3000" b="1" spc="-5" dirty="0" smtClean="0">
                <a:solidFill>
                  <a:srgbClr val="7030A0"/>
                </a:solidFill>
                <a:latin typeface="Arial"/>
                <a:cs typeface="Arial"/>
              </a:rPr>
              <a:t>, </a:t>
            </a:r>
            <a:r>
              <a:rPr lang="en-MY" sz="3000" b="1" spc="-5" dirty="0" err="1" smtClean="0">
                <a:solidFill>
                  <a:srgbClr val="7030A0"/>
                </a:solidFill>
                <a:latin typeface="Arial"/>
                <a:cs typeface="Arial"/>
              </a:rPr>
              <a:t>Aplikasi</a:t>
            </a:r>
            <a:r>
              <a:rPr lang="en-MY" sz="3000" b="1" spc="-5" dirty="0" smtClean="0">
                <a:solidFill>
                  <a:srgbClr val="7030A0"/>
                </a:solidFill>
                <a:latin typeface="Arial"/>
                <a:cs typeface="Arial"/>
              </a:rPr>
              <a:t> </a:t>
            </a:r>
          </a:p>
          <a:p>
            <a:pPr marL="12700">
              <a:lnSpc>
                <a:spcPts val="3779"/>
              </a:lnSpc>
            </a:pPr>
            <a:r>
              <a:rPr lang="en-MY" sz="3000" b="1" i="1" spc="-5" dirty="0" smtClean="0">
                <a:solidFill>
                  <a:srgbClr val="7030A0"/>
                </a:solidFill>
                <a:latin typeface="Arial"/>
                <a:cs typeface="Arial"/>
              </a:rPr>
              <a:t>(LOGIC GATES-</a:t>
            </a:r>
            <a:r>
              <a:rPr lang="en-MY" sz="3000" b="1" i="1" spc="-5" dirty="0" err="1" smtClean="0">
                <a:solidFill>
                  <a:srgbClr val="7030A0"/>
                </a:solidFill>
                <a:latin typeface="Arial"/>
                <a:cs typeface="Arial"/>
              </a:rPr>
              <a:t>Symbol,Operation,Application</a:t>
            </a:r>
            <a:r>
              <a:rPr lang="en-MY" sz="3000" b="1" i="1" spc="-5" dirty="0" smtClean="0">
                <a:solidFill>
                  <a:srgbClr val="7030A0"/>
                </a:solidFill>
                <a:latin typeface="Arial"/>
                <a:cs typeface="Arial"/>
              </a:rPr>
              <a:t>)</a:t>
            </a:r>
            <a:endParaRPr sz="3000" i="1" dirty="0">
              <a:solidFill>
                <a:srgbClr val="7030A0"/>
              </a:solidFill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58570" y="2454306"/>
            <a:ext cx="6894830" cy="4403694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 marR="39873">
              <a:lnSpc>
                <a:spcPts val="2555"/>
              </a:lnSpc>
            </a:pPr>
            <a:r>
              <a:rPr lang="en-MY" sz="2400" spc="0" dirty="0" err="1" smtClean="0">
                <a:solidFill>
                  <a:srgbClr val="C00000"/>
                </a:solidFill>
                <a:latin typeface="Arial"/>
                <a:cs typeface="Arial"/>
              </a:rPr>
              <a:t>Logik</a:t>
            </a:r>
            <a:r>
              <a:rPr lang="en-MY" sz="2400" spc="0" dirty="0" smtClean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lang="en-MY" sz="2400" spc="0" dirty="0" err="1" smtClean="0">
                <a:solidFill>
                  <a:srgbClr val="C00000"/>
                </a:solidFill>
                <a:latin typeface="Arial"/>
                <a:cs typeface="Arial"/>
              </a:rPr>
              <a:t>dalam</a:t>
            </a:r>
            <a:r>
              <a:rPr lang="en-MY" sz="2400" spc="0" dirty="0" smtClean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lang="en-MY" sz="2400" spc="0" dirty="0" err="1" smtClean="0">
                <a:solidFill>
                  <a:srgbClr val="C00000"/>
                </a:solidFill>
                <a:latin typeface="Arial"/>
                <a:cs typeface="Arial"/>
              </a:rPr>
              <a:t>sistem</a:t>
            </a:r>
            <a:r>
              <a:rPr lang="en-MY" sz="2400" spc="0" dirty="0" smtClean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lang="en-MY" sz="2400" spc="0" dirty="0" err="1" smtClean="0">
                <a:solidFill>
                  <a:srgbClr val="C00000"/>
                </a:solidFill>
                <a:latin typeface="Arial"/>
                <a:cs typeface="Arial"/>
              </a:rPr>
              <a:t>Binari</a:t>
            </a:r>
            <a:r>
              <a:rPr lang="en-MY" sz="2400" spc="0" dirty="0" smtClean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lang="en-MY" sz="2400" spc="0" dirty="0" err="1" smtClean="0">
                <a:solidFill>
                  <a:srgbClr val="C00000"/>
                </a:solidFill>
                <a:latin typeface="Arial"/>
                <a:cs typeface="Arial"/>
              </a:rPr>
              <a:t>digunakan</a:t>
            </a:r>
            <a:r>
              <a:rPr lang="en-MY" sz="2400" spc="0" dirty="0" smtClean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lang="en-MY" sz="2400" spc="0" dirty="0" err="1" smtClean="0">
                <a:solidFill>
                  <a:srgbClr val="C00000"/>
                </a:solidFill>
                <a:latin typeface="Arial"/>
                <a:cs typeface="Arial"/>
              </a:rPr>
              <a:t>untuk</a:t>
            </a:r>
            <a:r>
              <a:rPr lang="en-MY" sz="2400" spc="0" dirty="0" smtClean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lang="en-MY" sz="2400" spc="0" dirty="0" err="1" smtClean="0">
                <a:solidFill>
                  <a:srgbClr val="C00000"/>
                </a:solidFill>
                <a:latin typeface="Arial"/>
                <a:cs typeface="Arial"/>
              </a:rPr>
              <a:t>menyatakan</a:t>
            </a:r>
            <a:r>
              <a:rPr lang="en-MY" sz="2400" spc="0" dirty="0" smtClean="0">
                <a:solidFill>
                  <a:srgbClr val="C00000"/>
                </a:solidFill>
                <a:latin typeface="Arial"/>
                <a:cs typeface="Arial"/>
              </a:rPr>
              <a:t> proses </a:t>
            </a:r>
            <a:r>
              <a:rPr lang="en-MY" sz="2400" spc="0" dirty="0" err="1" smtClean="0">
                <a:solidFill>
                  <a:srgbClr val="C00000"/>
                </a:solidFill>
                <a:latin typeface="Arial"/>
                <a:cs typeface="Arial"/>
              </a:rPr>
              <a:t>dan</a:t>
            </a:r>
            <a:r>
              <a:rPr lang="en-MY" sz="2400" spc="0" dirty="0" smtClean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lang="en-MY" sz="2400" spc="0" dirty="0" err="1" smtClean="0">
                <a:solidFill>
                  <a:srgbClr val="C00000"/>
                </a:solidFill>
                <a:latin typeface="Arial"/>
                <a:cs typeface="Arial"/>
              </a:rPr>
              <a:t>operasi</a:t>
            </a:r>
            <a:r>
              <a:rPr lang="en-MY" sz="2400" spc="0" dirty="0" smtClean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lang="en-MY" sz="2400" spc="0" dirty="0" err="1" smtClean="0">
                <a:solidFill>
                  <a:srgbClr val="C00000"/>
                </a:solidFill>
                <a:latin typeface="Arial"/>
                <a:cs typeface="Arial"/>
              </a:rPr>
              <a:t>sesuatu</a:t>
            </a:r>
            <a:r>
              <a:rPr lang="en-MY" sz="2400" spc="0" dirty="0" smtClean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lang="en-MY" sz="2400" spc="0" dirty="0" err="1" smtClean="0">
                <a:solidFill>
                  <a:srgbClr val="C00000"/>
                </a:solidFill>
                <a:latin typeface="Arial"/>
                <a:cs typeface="Arial"/>
              </a:rPr>
              <a:t>maklumat</a:t>
            </a:r>
            <a:r>
              <a:rPr lang="en-MY" sz="2400" spc="0" dirty="0" smtClean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lang="en-MY" sz="2400" spc="0" dirty="0" err="1" smtClean="0">
                <a:solidFill>
                  <a:srgbClr val="C00000"/>
                </a:solidFill>
                <a:latin typeface="Arial"/>
                <a:cs typeface="Arial"/>
              </a:rPr>
              <a:t>binari</a:t>
            </a:r>
            <a:r>
              <a:rPr lang="en-MY" sz="2400" spc="0" dirty="0" smtClean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lang="en-MY" sz="2400" spc="0" dirty="0" err="1" smtClean="0">
                <a:solidFill>
                  <a:srgbClr val="C00000"/>
                </a:solidFill>
                <a:latin typeface="Arial"/>
                <a:cs typeface="Arial"/>
              </a:rPr>
              <a:t>dari</a:t>
            </a:r>
            <a:r>
              <a:rPr lang="en-MY" sz="2400" spc="0" dirty="0" smtClean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lang="en-MY" sz="2400" spc="0" dirty="0" err="1" smtClean="0">
                <a:solidFill>
                  <a:srgbClr val="C00000"/>
                </a:solidFill>
                <a:latin typeface="Arial"/>
                <a:cs typeface="Arial"/>
              </a:rPr>
              <a:t>segi</a:t>
            </a:r>
            <a:r>
              <a:rPr lang="en-MY" sz="2400" spc="0" dirty="0" smtClean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lang="en-MY" sz="2400" spc="0" dirty="0" err="1" smtClean="0">
                <a:solidFill>
                  <a:srgbClr val="C00000"/>
                </a:solidFill>
                <a:latin typeface="Arial"/>
                <a:cs typeface="Arial"/>
              </a:rPr>
              <a:t>pernyataan</a:t>
            </a:r>
            <a:r>
              <a:rPr lang="en-MY" sz="2400" spc="0" dirty="0" smtClean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lang="en-MY" sz="2400" spc="0" dirty="0" err="1" smtClean="0">
                <a:solidFill>
                  <a:srgbClr val="C00000"/>
                </a:solidFill>
                <a:latin typeface="Arial"/>
                <a:cs typeface="Arial"/>
              </a:rPr>
              <a:t>matematik</a:t>
            </a:r>
            <a:r>
              <a:rPr sz="2400" spc="0" dirty="0" smtClean="0">
                <a:solidFill>
                  <a:srgbClr val="C00000"/>
                </a:solidFill>
                <a:latin typeface="Arial"/>
                <a:cs typeface="Arial"/>
              </a:rPr>
              <a:t>.</a:t>
            </a:r>
            <a:endParaRPr sz="2400" dirty="0" smtClean="0">
              <a:solidFill>
                <a:srgbClr val="C00000"/>
              </a:solidFill>
              <a:latin typeface="Arial"/>
              <a:cs typeface="Arial"/>
            </a:endParaRPr>
          </a:p>
          <a:p>
            <a:pPr marL="12700" marR="594669">
              <a:lnSpc>
                <a:spcPct val="100041"/>
              </a:lnSpc>
              <a:spcBef>
                <a:spcPts val="602"/>
              </a:spcBef>
            </a:pPr>
            <a:r>
              <a:rPr lang="en-MY" sz="2400" spc="0" dirty="0" err="1" smtClean="0">
                <a:solidFill>
                  <a:srgbClr val="C00000"/>
                </a:solidFill>
                <a:latin typeface="Arial"/>
                <a:cs typeface="Arial"/>
              </a:rPr>
              <a:t>Logik</a:t>
            </a:r>
            <a:r>
              <a:rPr lang="en-MY" sz="2400" spc="0" dirty="0" smtClean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lang="en-MY" sz="2400" spc="0" dirty="0" err="1" smtClean="0">
                <a:solidFill>
                  <a:srgbClr val="C00000"/>
                </a:solidFill>
                <a:latin typeface="Arial"/>
                <a:cs typeface="Arial"/>
              </a:rPr>
              <a:t>binari</a:t>
            </a:r>
            <a:r>
              <a:rPr lang="en-MY" sz="2400" spc="0" dirty="0" smtClean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lang="en-MY" sz="2400" spc="0" dirty="0" err="1" smtClean="0">
                <a:solidFill>
                  <a:srgbClr val="C00000"/>
                </a:solidFill>
                <a:latin typeface="Arial"/>
                <a:cs typeface="Arial"/>
              </a:rPr>
              <a:t>terdiri</a:t>
            </a:r>
            <a:r>
              <a:rPr lang="en-MY" sz="2400" spc="0" dirty="0" smtClean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lang="en-MY" sz="2400" spc="0" dirty="0" err="1" smtClean="0">
                <a:solidFill>
                  <a:srgbClr val="C00000"/>
                </a:solidFill>
                <a:latin typeface="Arial"/>
                <a:cs typeface="Arial"/>
              </a:rPr>
              <a:t>dari</a:t>
            </a:r>
            <a:r>
              <a:rPr lang="en-MY" sz="2400" spc="0" dirty="0" smtClean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lang="en-MY" sz="2400" spc="0" dirty="0" err="1" smtClean="0">
                <a:solidFill>
                  <a:srgbClr val="C00000"/>
                </a:solidFill>
                <a:latin typeface="Arial"/>
                <a:cs typeface="Arial"/>
              </a:rPr>
              <a:t>pembolehubah</a:t>
            </a:r>
            <a:r>
              <a:rPr lang="en-MY" sz="2400" spc="0" dirty="0" smtClean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lang="en-MY" sz="2400" spc="0" dirty="0" err="1" smtClean="0">
                <a:solidFill>
                  <a:srgbClr val="C00000"/>
                </a:solidFill>
                <a:latin typeface="Arial"/>
                <a:cs typeface="Arial"/>
              </a:rPr>
              <a:t>binari</a:t>
            </a:r>
            <a:r>
              <a:rPr lang="en-MY" sz="2400" spc="0" dirty="0" smtClean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lang="en-MY" sz="2400" spc="0" dirty="0" err="1" smtClean="0">
                <a:solidFill>
                  <a:srgbClr val="C00000"/>
                </a:solidFill>
                <a:latin typeface="Arial"/>
                <a:cs typeface="Arial"/>
              </a:rPr>
              <a:t>dan</a:t>
            </a:r>
            <a:r>
              <a:rPr lang="en-MY" sz="2400" spc="0" dirty="0" smtClean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lang="en-MY" sz="2400" spc="0" dirty="0" err="1" smtClean="0">
                <a:solidFill>
                  <a:srgbClr val="C00000"/>
                </a:solidFill>
                <a:latin typeface="Arial"/>
                <a:cs typeface="Arial"/>
              </a:rPr>
              <a:t>juga</a:t>
            </a:r>
            <a:r>
              <a:rPr lang="en-MY" sz="2400" spc="0" dirty="0" smtClean="0">
                <a:solidFill>
                  <a:srgbClr val="C00000"/>
                </a:solidFill>
                <a:latin typeface="Arial"/>
                <a:cs typeface="Arial"/>
              </a:rPr>
              <a:t> ‘</a:t>
            </a:r>
            <a:r>
              <a:rPr lang="en-MY" sz="2400" spc="0" dirty="0" err="1" smtClean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operasi</a:t>
            </a:r>
            <a:r>
              <a:rPr lang="en-MY" sz="2400" spc="0" dirty="0" smtClean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MY" sz="2400" spc="0" dirty="0" err="1" smtClean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logik</a:t>
            </a:r>
            <a:r>
              <a:rPr lang="en-MY" sz="2400" spc="0" dirty="0" smtClean="0">
                <a:solidFill>
                  <a:srgbClr val="C00000"/>
                </a:solidFill>
                <a:latin typeface="Arial"/>
                <a:cs typeface="Arial"/>
              </a:rPr>
              <a:t>’ </a:t>
            </a:r>
          </a:p>
          <a:p>
            <a:pPr marL="12700" marR="594669">
              <a:lnSpc>
                <a:spcPct val="100041"/>
              </a:lnSpc>
              <a:spcBef>
                <a:spcPts val="602"/>
              </a:spcBef>
            </a:pPr>
            <a:r>
              <a:rPr lang="en-MY" sz="2400" dirty="0" err="1" smtClean="0">
                <a:solidFill>
                  <a:srgbClr val="C00000"/>
                </a:solidFill>
                <a:latin typeface="Arial"/>
                <a:cs typeface="Arial"/>
              </a:rPr>
              <a:t>Operasi</a:t>
            </a:r>
            <a:r>
              <a:rPr lang="en-MY" sz="2400" dirty="0" smtClean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lang="en-MY" sz="2400" dirty="0" err="1" smtClean="0">
                <a:solidFill>
                  <a:srgbClr val="C00000"/>
                </a:solidFill>
                <a:latin typeface="Arial"/>
                <a:cs typeface="Arial"/>
              </a:rPr>
              <a:t>ini</a:t>
            </a:r>
            <a:r>
              <a:rPr lang="en-MY" sz="2400" dirty="0" smtClean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lang="en-MY" sz="2400" dirty="0" err="1" smtClean="0">
                <a:solidFill>
                  <a:srgbClr val="C00000"/>
                </a:solidFill>
                <a:latin typeface="Arial"/>
                <a:cs typeface="Arial"/>
              </a:rPr>
              <a:t>memerlukan</a:t>
            </a:r>
            <a:r>
              <a:rPr lang="en-MY" sz="2400" dirty="0" smtClean="0">
                <a:solidFill>
                  <a:srgbClr val="C00000"/>
                </a:solidFill>
                <a:latin typeface="Arial"/>
                <a:cs typeface="Arial"/>
              </a:rPr>
              <a:t> get </a:t>
            </a:r>
            <a:r>
              <a:rPr lang="en-MY" sz="2400" dirty="0" err="1" smtClean="0">
                <a:solidFill>
                  <a:srgbClr val="C00000"/>
                </a:solidFill>
                <a:latin typeface="Arial"/>
                <a:cs typeface="Arial"/>
              </a:rPr>
              <a:t>logik</a:t>
            </a:r>
            <a:r>
              <a:rPr lang="en-MY" sz="2400" dirty="0" smtClean="0">
                <a:solidFill>
                  <a:srgbClr val="C00000"/>
                </a:solidFill>
                <a:latin typeface="Arial"/>
                <a:cs typeface="Arial"/>
              </a:rPr>
              <a:t>.</a:t>
            </a:r>
          </a:p>
          <a:p>
            <a:pPr marL="12700" marR="594669">
              <a:lnSpc>
                <a:spcPct val="100041"/>
              </a:lnSpc>
              <a:spcBef>
                <a:spcPts val="602"/>
              </a:spcBef>
            </a:pPr>
            <a:r>
              <a:rPr lang="en-MY" sz="2400" b="1" dirty="0" smtClean="0">
                <a:solidFill>
                  <a:srgbClr val="00B0F0"/>
                </a:solidFill>
                <a:latin typeface="Arial"/>
                <a:cs typeface="Arial"/>
              </a:rPr>
              <a:t>GET </a:t>
            </a:r>
            <a:r>
              <a:rPr lang="en-MY" sz="2400" dirty="0" smtClean="0">
                <a:solidFill>
                  <a:srgbClr val="C00000"/>
                </a:solidFill>
                <a:latin typeface="Arial"/>
                <a:cs typeface="Arial"/>
              </a:rPr>
              <a:t>– </a:t>
            </a:r>
            <a:r>
              <a:rPr lang="en-MY" sz="2400" dirty="0" err="1" smtClean="0">
                <a:solidFill>
                  <a:srgbClr val="C00000"/>
                </a:solidFill>
                <a:latin typeface="Arial"/>
                <a:cs typeface="Arial"/>
              </a:rPr>
              <a:t>Peranti</a:t>
            </a:r>
            <a:r>
              <a:rPr lang="en-MY" sz="2400" dirty="0" smtClean="0">
                <a:solidFill>
                  <a:srgbClr val="C00000"/>
                </a:solidFill>
                <a:latin typeface="Arial"/>
                <a:cs typeface="Arial"/>
              </a:rPr>
              <a:t> yang </a:t>
            </a:r>
            <a:r>
              <a:rPr lang="en-MY" sz="2400" dirty="0" err="1" smtClean="0">
                <a:solidFill>
                  <a:srgbClr val="C00000"/>
                </a:solidFill>
                <a:latin typeface="Arial"/>
                <a:cs typeface="Arial"/>
              </a:rPr>
              <a:t>melakukan</a:t>
            </a:r>
            <a:r>
              <a:rPr lang="en-MY" sz="2400" dirty="0" smtClean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lang="en-MY" sz="2400" dirty="0" err="1" smtClean="0">
                <a:solidFill>
                  <a:srgbClr val="C00000"/>
                </a:solidFill>
                <a:latin typeface="Arial"/>
                <a:cs typeface="Arial"/>
              </a:rPr>
              <a:t>operasi</a:t>
            </a:r>
            <a:r>
              <a:rPr lang="en-MY" sz="2400" dirty="0" smtClean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lang="en-MY" sz="2400" dirty="0" err="1" smtClean="0">
                <a:solidFill>
                  <a:srgbClr val="C00000"/>
                </a:solidFill>
                <a:latin typeface="Arial"/>
                <a:cs typeface="Arial"/>
              </a:rPr>
              <a:t>asas</a:t>
            </a:r>
            <a:r>
              <a:rPr lang="en-MY" sz="2400" dirty="0" smtClean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lang="en-MY" sz="2400" dirty="0" err="1" smtClean="0">
                <a:solidFill>
                  <a:srgbClr val="C00000"/>
                </a:solidFill>
                <a:latin typeface="Arial"/>
                <a:cs typeface="Arial"/>
              </a:rPr>
              <a:t>pada</a:t>
            </a:r>
            <a:r>
              <a:rPr lang="en-MY" sz="2400" dirty="0" smtClean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lang="en-MY" sz="2400" dirty="0" err="1" smtClean="0">
                <a:solidFill>
                  <a:srgbClr val="C00000"/>
                </a:solidFill>
                <a:latin typeface="Arial"/>
                <a:cs typeface="Arial"/>
              </a:rPr>
              <a:t>isyarat</a:t>
            </a:r>
            <a:r>
              <a:rPr lang="en-MY" sz="2400" dirty="0" smtClean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lang="en-MY" sz="2400" dirty="0" err="1" smtClean="0">
                <a:solidFill>
                  <a:srgbClr val="C00000"/>
                </a:solidFill>
                <a:latin typeface="Arial"/>
                <a:cs typeface="Arial"/>
              </a:rPr>
              <a:t>elektrik</a:t>
            </a:r>
            <a:endParaRPr lang="en-MY" sz="2400" dirty="0" smtClean="0">
              <a:solidFill>
                <a:srgbClr val="C00000"/>
              </a:solidFill>
              <a:latin typeface="Arial"/>
              <a:cs typeface="Arial"/>
            </a:endParaRPr>
          </a:p>
          <a:p>
            <a:pPr marL="12700" marR="594669">
              <a:lnSpc>
                <a:spcPct val="100041"/>
              </a:lnSpc>
              <a:spcBef>
                <a:spcPts val="602"/>
              </a:spcBef>
            </a:pPr>
            <a:r>
              <a:rPr lang="en-MY" sz="2400" b="1" dirty="0" smtClean="0">
                <a:solidFill>
                  <a:srgbClr val="7030A0"/>
                </a:solidFill>
                <a:latin typeface="Arial"/>
                <a:cs typeface="Arial"/>
              </a:rPr>
              <a:t>LITAR</a:t>
            </a:r>
            <a:r>
              <a:rPr lang="en-MY" sz="2400" dirty="0" smtClean="0">
                <a:solidFill>
                  <a:srgbClr val="C00000"/>
                </a:solidFill>
                <a:latin typeface="Arial"/>
                <a:cs typeface="Arial"/>
              </a:rPr>
              <a:t> – Get-get </a:t>
            </a:r>
            <a:r>
              <a:rPr lang="en-MY" sz="2400" dirty="0" err="1" smtClean="0">
                <a:solidFill>
                  <a:srgbClr val="C00000"/>
                </a:solidFill>
                <a:latin typeface="Arial"/>
                <a:cs typeface="Arial"/>
              </a:rPr>
              <a:t>logik</a:t>
            </a:r>
            <a:r>
              <a:rPr lang="en-MY" sz="2400" dirty="0" smtClean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lang="en-MY" sz="2400" dirty="0" err="1" smtClean="0">
                <a:solidFill>
                  <a:srgbClr val="C00000"/>
                </a:solidFill>
                <a:latin typeface="Arial"/>
                <a:cs typeface="Arial"/>
              </a:rPr>
              <a:t>digabungkan</a:t>
            </a:r>
            <a:r>
              <a:rPr lang="en-MY" sz="2400" dirty="0" smtClean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lang="en-MY" sz="2400" dirty="0" err="1" smtClean="0">
                <a:solidFill>
                  <a:srgbClr val="C00000"/>
                </a:solidFill>
                <a:latin typeface="Arial"/>
                <a:cs typeface="Arial"/>
              </a:rPr>
              <a:t>untuk</a:t>
            </a:r>
            <a:r>
              <a:rPr lang="en-MY" sz="2400" dirty="0" smtClean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lang="en-MY" sz="2400" dirty="0" err="1" smtClean="0">
                <a:solidFill>
                  <a:srgbClr val="C00000"/>
                </a:solidFill>
                <a:latin typeface="Arial"/>
                <a:cs typeface="Arial"/>
              </a:rPr>
              <a:t>melakukan</a:t>
            </a:r>
            <a:r>
              <a:rPr lang="en-MY" sz="2400" dirty="0" smtClean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lang="en-MY" sz="2400" dirty="0" err="1" smtClean="0">
                <a:solidFill>
                  <a:srgbClr val="C00000"/>
                </a:solidFill>
                <a:latin typeface="Arial"/>
                <a:cs typeface="Arial"/>
              </a:rPr>
              <a:t>banyak</a:t>
            </a:r>
            <a:r>
              <a:rPr lang="en-MY" sz="2400" dirty="0" smtClean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lang="en-MY" sz="2400" dirty="0" err="1" smtClean="0">
                <a:solidFill>
                  <a:srgbClr val="C00000"/>
                </a:solidFill>
                <a:latin typeface="Arial"/>
                <a:cs typeface="Arial"/>
              </a:rPr>
              <a:t>tugas</a:t>
            </a:r>
            <a:r>
              <a:rPr lang="en-MY" sz="2400" dirty="0" smtClean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lang="en-MY" sz="2400" dirty="0" err="1" smtClean="0">
                <a:solidFill>
                  <a:srgbClr val="C00000"/>
                </a:solidFill>
                <a:latin typeface="Arial"/>
                <a:cs typeface="Arial"/>
              </a:rPr>
              <a:t>rumit</a:t>
            </a:r>
            <a:r>
              <a:rPr lang="en-MY" sz="2400" dirty="0" smtClean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lang="en-MY" sz="2400" dirty="0" err="1" smtClean="0">
                <a:solidFill>
                  <a:srgbClr val="C00000"/>
                </a:solidFill>
                <a:latin typeface="Arial"/>
                <a:cs typeface="Arial"/>
              </a:rPr>
              <a:t>melibatkan</a:t>
            </a:r>
            <a:r>
              <a:rPr lang="en-MY" sz="2400" dirty="0" smtClean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lang="en-MY" sz="2400" dirty="0" err="1" smtClean="0">
                <a:solidFill>
                  <a:srgbClr val="C00000"/>
                </a:solidFill>
                <a:latin typeface="Arial"/>
                <a:cs typeface="Arial"/>
              </a:rPr>
              <a:t>isyarat</a:t>
            </a:r>
            <a:r>
              <a:rPr lang="en-MY" sz="2400" dirty="0" smtClean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lang="en-MY" sz="2400" dirty="0" err="1" smtClean="0">
                <a:solidFill>
                  <a:srgbClr val="C00000"/>
                </a:solidFill>
                <a:latin typeface="Arial"/>
                <a:cs typeface="Arial"/>
              </a:rPr>
              <a:t>masukan</a:t>
            </a:r>
            <a:endParaRPr sz="2400" dirty="0">
              <a:solidFill>
                <a:srgbClr val="C00000"/>
              </a:solidFill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5669" y="2477520"/>
            <a:ext cx="288290" cy="254000"/>
          </a:xfrm>
          <a:prstGeom prst="rect">
            <a:avLst/>
          </a:prstGeom>
        </p:spPr>
        <p:txBody>
          <a:bodyPr wrap="square" lIns="0" tIns="11652" rIns="0" bIns="0" rtlCol="0">
            <a:noAutofit/>
          </a:bodyPr>
          <a:lstStyle/>
          <a:p>
            <a:pPr marL="12700">
              <a:lnSpc>
                <a:spcPts val="1835"/>
              </a:lnSpc>
            </a:pPr>
            <a:r>
              <a:rPr lang="en-MY" b="1" spc="807" dirty="0" smtClean="0">
                <a:solidFill>
                  <a:srgbClr val="0033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/>
                <a:cs typeface="Symbol"/>
              </a:rPr>
              <a:t>-</a:t>
            </a:r>
            <a:endParaRPr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mbol"/>
              <a:cs typeface="Symbo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70280" y="4752114"/>
            <a:ext cx="288290" cy="254000"/>
          </a:xfrm>
          <a:prstGeom prst="rect">
            <a:avLst/>
          </a:prstGeom>
        </p:spPr>
        <p:txBody>
          <a:bodyPr wrap="square" lIns="0" tIns="11652" rIns="0" bIns="0" rtlCol="0">
            <a:noAutofit/>
          </a:bodyPr>
          <a:lstStyle/>
          <a:p>
            <a:pPr marL="12700">
              <a:lnSpc>
                <a:spcPts val="1835"/>
              </a:lnSpc>
            </a:pPr>
            <a:r>
              <a:rPr lang="en-MY" b="1" spc="807" dirty="0" smtClean="0">
                <a:solidFill>
                  <a:srgbClr val="0033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/>
                <a:cs typeface="Symbol"/>
              </a:rPr>
              <a:t>-</a:t>
            </a:r>
            <a:endParaRPr lang="en-MY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mbol"/>
              <a:cs typeface="Symbo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09600" y="1981200"/>
            <a:ext cx="7010400" cy="3175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3" name="object 5"/>
          <p:cNvSpPr txBox="1"/>
          <p:nvPr/>
        </p:nvSpPr>
        <p:spPr>
          <a:xfrm>
            <a:off x="957580" y="3946254"/>
            <a:ext cx="288290" cy="254000"/>
          </a:xfrm>
          <a:prstGeom prst="rect">
            <a:avLst/>
          </a:prstGeom>
        </p:spPr>
        <p:txBody>
          <a:bodyPr wrap="square" lIns="0" tIns="11652" rIns="0" bIns="0" rtlCol="0">
            <a:noAutofit/>
          </a:bodyPr>
          <a:lstStyle/>
          <a:p>
            <a:pPr marL="12700">
              <a:lnSpc>
                <a:spcPts val="1835"/>
              </a:lnSpc>
            </a:pPr>
            <a:r>
              <a:rPr lang="en-MY" b="1" spc="807" dirty="0" smtClean="0">
                <a:solidFill>
                  <a:srgbClr val="0033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/>
                <a:cs typeface="Symbol"/>
              </a:rPr>
              <a:t>-</a:t>
            </a:r>
            <a:endParaRPr lang="en-MY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mbol"/>
              <a:cs typeface="Symbol"/>
            </a:endParaRPr>
          </a:p>
        </p:txBody>
      </p:sp>
      <p:sp>
        <p:nvSpPr>
          <p:cNvPr id="14" name="object 5"/>
          <p:cNvSpPr txBox="1"/>
          <p:nvPr/>
        </p:nvSpPr>
        <p:spPr>
          <a:xfrm>
            <a:off x="942975" y="5678057"/>
            <a:ext cx="288290" cy="254000"/>
          </a:xfrm>
          <a:prstGeom prst="rect">
            <a:avLst/>
          </a:prstGeom>
        </p:spPr>
        <p:txBody>
          <a:bodyPr wrap="square" lIns="0" tIns="11652" rIns="0" bIns="0" rtlCol="0">
            <a:noAutofit/>
          </a:bodyPr>
          <a:lstStyle/>
          <a:p>
            <a:pPr marL="12700">
              <a:lnSpc>
                <a:spcPts val="1835"/>
              </a:lnSpc>
            </a:pPr>
            <a:r>
              <a:rPr lang="en-MY" b="1" spc="807" dirty="0" smtClean="0">
                <a:solidFill>
                  <a:srgbClr val="0033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/>
                <a:cs typeface="Symbol"/>
              </a:rPr>
              <a:t>-</a:t>
            </a:r>
            <a:endParaRPr lang="en-MY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mbol"/>
              <a:cs typeface="Symbol"/>
            </a:endParaRPr>
          </a:p>
        </p:txBody>
      </p:sp>
    </p:spTree>
    <p:extLst>
      <p:ext uri="{BB962C8B-B14F-4D97-AF65-F5344CB8AC3E}">
        <p14:creationId xmlns:p14="http://schemas.microsoft.com/office/powerpoint/2010/main" val="1302129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bject 25"/>
          <p:cNvSpPr/>
          <p:nvPr/>
        </p:nvSpPr>
        <p:spPr>
          <a:xfrm>
            <a:off x="8570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38100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lnTo>
                  <a:pt x="381000" y="685800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57200" y="0"/>
            <a:ext cx="2743200" cy="1167129"/>
          </a:xfrm>
          <a:custGeom>
            <a:avLst/>
            <a:gdLst/>
            <a:ahLst/>
            <a:cxnLst/>
            <a:rect l="l" t="t" r="r" b="b"/>
            <a:pathLst>
              <a:path w="2743200" h="1167129">
                <a:moveTo>
                  <a:pt x="304800" y="1167129"/>
                </a:moveTo>
                <a:lnTo>
                  <a:pt x="304800" y="1056639"/>
                </a:lnTo>
                <a:lnTo>
                  <a:pt x="305528" y="1047285"/>
                </a:lnTo>
                <a:lnTo>
                  <a:pt x="308163" y="1022635"/>
                </a:lnTo>
                <a:lnTo>
                  <a:pt x="312216" y="997714"/>
                </a:lnTo>
                <a:lnTo>
                  <a:pt x="318141" y="972612"/>
                </a:lnTo>
                <a:lnTo>
                  <a:pt x="326390" y="947420"/>
                </a:lnTo>
                <a:lnTo>
                  <a:pt x="334552" y="928817"/>
                </a:lnTo>
                <a:lnTo>
                  <a:pt x="346163" y="905621"/>
                </a:lnTo>
                <a:lnTo>
                  <a:pt x="359302" y="883128"/>
                </a:lnTo>
                <a:lnTo>
                  <a:pt x="373900" y="862095"/>
                </a:lnTo>
                <a:lnTo>
                  <a:pt x="389890" y="843279"/>
                </a:lnTo>
                <a:lnTo>
                  <a:pt x="403473" y="830357"/>
                </a:lnTo>
                <a:lnTo>
                  <a:pt x="424641" y="813665"/>
                </a:lnTo>
                <a:lnTo>
                  <a:pt x="446960" y="798842"/>
                </a:lnTo>
                <a:lnTo>
                  <a:pt x="468905" y="786180"/>
                </a:lnTo>
                <a:lnTo>
                  <a:pt x="488950" y="775970"/>
                </a:lnTo>
                <a:lnTo>
                  <a:pt x="561340" y="762000"/>
                </a:lnTo>
                <a:lnTo>
                  <a:pt x="603250" y="764539"/>
                </a:lnTo>
                <a:lnTo>
                  <a:pt x="2743200" y="762000"/>
                </a:lnTo>
                <a:lnTo>
                  <a:pt x="2743200" y="0"/>
                </a:lnTo>
                <a:lnTo>
                  <a:pt x="0" y="0"/>
                </a:lnTo>
                <a:lnTo>
                  <a:pt x="0" y="1167129"/>
                </a:lnTo>
                <a:lnTo>
                  <a:pt x="304800" y="1167129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09600" y="1981200"/>
            <a:ext cx="7010400" cy="317500"/>
          </a:xfrm>
          <a:custGeom>
            <a:avLst/>
            <a:gdLst/>
            <a:ahLst/>
            <a:cxnLst/>
            <a:rect l="l" t="t" r="r" b="b"/>
            <a:pathLst>
              <a:path w="7010400" h="317500">
                <a:moveTo>
                  <a:pt x="0" y="0"/>
                </a:moveTo>
                <a:lnTo>
                  <a:pt x="0" y="317500"/>
                </a:lnTo>
                <a:lnTo>
                  <a:pt x="7010400" y="317500"/>
                </a:lnTo>
                <a:lnTo>
                  <a:pt x="70104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28600" y="1981200"/>
            <a:ext cx="393700" cy="318770"/>
          </a:xfrm>
          <a:custGeom>
            <a:avLst/>
            <a:gdLst/>
            <a:ahLst/>
            <a:cxnLst/>
            <a:rect l="l" t="t" r="r" b="b"/>
            <a:pathLst>
              <a:path w="393700" h="318770">
                <a:moveTo>
                  <a:pt x="196850" y="0"/>
                </a:moveTo>
                <a:lnTo>
                  <a:pt x="181947" y="595"/>
                </a:lnTo>
                <a:lnTo>
                  <a:pt x="167137" y="2339"/>
                </a:lnTo>
                <a:lnTo>
                  <a:pt x="152493" y="5170"/>
                </a:lnTo>
                <a:lnTo>
                  <a:pt x="138088" y="9027"/>
                </a:lnTo>
                <a:lnTo>
                  <a:pt x="123996" y="13847"/>
                </a:lnTo>
                <a:lnTo>
                  <a:pt x="110289" y="19569"/>
                </a:lnTo>
                <a:lnTo>
                  <a:pt x="97042" y="26132"/>
                </a:lnTo>
                <a:lnTo>
                  <a:pt x="84328" y="33472"/>
                </a:lnTo>
                <a:lnTo>
                  <a:pt x="72220" y="41530"/>
                </a:lnTo>
                <a:lnTo>
                  <a:pt x="60791" y="50242"/>
                </a:lnTo>
                <a:lnTo>
                  <a:pt x="50115" y="59547"/>
                </a:lnTo>
                <a:lnTo>
                  <a:pt x="40265" y="69384"/>
                </a:lnTo>
                <a:lnTo>
                  <a:pt x="31314" y="79690"/>
                </a:lnTo>
                <a:lnTo>
                  <a:pt x="23336" y="90403"/>
                </a:lnTo>
                <a:lnTo>
                  <a:pt x="10592" y="112807"/>
                </a:lnTo>
                <a:lnTo>
                  <a:pt x="2620" y="136101"/>
                </a:lnTo>
                <a:lnTo>
                  <a:pt x="0" y="158750"/>
                </a:lnTo>
                <a:lnTo>
                  <a:pt x="723" y="170756"/>
                </a:lnTo>
                <a:lnTo>
                  <a:pt x="6290" y="194528"/>
                </a:lnTo>
                <a:lnTo>
                  <a:pt x="16867" y="217577"/>
                </a:lnTo>
                <a:lnTo>
                  <a:pt x="31873" y="239421"/>
                </a:lnTo>
                <a:lnTo>
                  <a:pt x="40855" y="249741"/>
                </a:lnTo>
                <a:lnTo>
                  <a:pt x="50726" y="259579"/>
                </a:lnTo>
                <a:lnTo>
                  <a:pt x="61414" y="268875"/>
                </a:lnTo>
                <a:lnTo>
                  <a:pt x="72846" y="277568"/>
                </a:lnTo>
                <a:lnTo>
                  <a:pt x="84949" y="285600"/>
                </a:lnTo>
                <a:lnTo>
                  <a:pt x="97650" y="292908"/>
                </a:lnTo>
                <a:lnTo>
                  <a:pt x="110878" y="299433"/>
                </a:lnTo>
                <a:lnTo>
                  <a:pt x="124559" y="305115"/>
                </a:lnTo>
                <a:lnTo>
                  <a:pt x="138620" y="309894"/>
                </a:lnTo>
                <a:lnTo>
                  <a:pt x="152989" y="313709"/>
                </a:lnTo>
                <a:lnTo>
                  <a:pt x="167594" y="316500"/>
                </a:lnTo>
                <a:lnTo>
                  <a:pt x="182361" y="318207"/>
                </a:lnTo>
                <a:lnTo>
                  <a:pt x="196850" y="318770"/>
                </a:lnTo>
                <a:lnTo>
                  <a:pt x="393700" y="318770"/>
                </a:lnTo>
                <a:lnTo>
                  <a:pt x="393700" y="0"/>
                </a:lnTo>
                <a:lnTo>
                  <a:pt x="19685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808670" y="834430"/>
            <a:ext cx="6479540" cy="1000298"/>
          </a:xfrm>
          <a:prstGeom prst="rect">
            <a:avLst/>
          </a:prstGeom>
        </p:spPr>
        <p:txBody>
          <a:bodyPr wrap="square" lIns="0" tIns="21399" rIns="0" bIns="0" rtlCol="0">
            <a:noAutofit/>
          </a:bodyPr>
          <a:lstStyle/>
          <a:p>
            <a:pPr marL="12700">
              <a:lnSpc>
                <a:spcPts val="3779"/>
              </a:lnSpc>
            </a:pPr>
            <a:r>
              <a:rPr lang="en-MY" sz="3200" b="1" spc="-1" dirty="0" err="1" smtClean="0">
                <a:solidFill>
                  <a:srgbClr val="006666"/>
                </a:solidFill>
                <a:latin typeface="Arial"/>
                <a:cs typeface="Arial"/>
              </a:rPr>
              <a:t>Operasi</a:t>
            </a:r>
            <a:r>
              <a:rPr lang="en-MY" sz="3200" b="1" spc="-1" dirty="0" smtClean="0">
                <a:solidFill>
                  <a:srgbClr val="006666"/>
                </a:solidFill>
                <a:latin typeface="Arial"/>
                <a:cs typeface="Arial"/>
              </a:rPr>
              <a:t> Get </a:t>
            </a:r>
            <a:r>
              <a:rPr lang="en-MY" sz="3200" b="1" spc="-1" dirty="0" err="1">
                <a:solidFill>
                  <a:srgbClr val="006666"/>
                </a:solidFill>
                <a:latin typeface="Arial"/>
                <a:cs typeface="Arial"/>
              </a:rPr>
              <a:t>Logik</a:t>
            </a:r>
            <a:r>
              <a:rPr lang="en-MY" sz="3200" b="1" spc="-1" dirty="0">
                <a:solidFill>
                  <a:srgbClr val="006666"/>
                </a:solidFill>
                <a:latin typeface="Arial"/>
                <a:cs typeface="Arial"/>
              </a:rPr>
              <a:t> </a:t>
            </a:r>
            <a:r>
              <a:rPr lang="en-MY" sz="3200" b="1" spc="-1" dirty="0" smtClean="0">
                <a:solidFill>
                  <a:srgbClr val="006666"/>
                </a:solidFill>
                <a:latin typeface="Arial"/>
                <a:cs typeface="Arial"/>
              </a:rPr>
              <a:t>ATAU</a:t>
            </a:r>
            <a:endParaRPr lang="en-MY" sz="3200" b="1" spc="-1" dirty="0">
              <a:solidFill>
                <a:srgbClr val="006666"/>
              </a:solidFill>
              <a:latin typeface="Arial"/>
              <a:cs typeface="Arial"/>
            </a:endParaRPr>
          </a:p>
          <a:p>
            <a:pPr marL="12700">
              <a:lnSpc>
                <a:spcPts val="3779"/>
              </a:lnSpc>
            </a:pPr>
            <a:r>
              <a:rPr lang="en-MY" sz="3200" b="1" i="1" dirty="0" smtClean="0">
                <a:solidFill>
                  <a:srgbClr val="006666"/>
                </a:solidFill>
                <a:latin typeface="Arial"/>
                <a:cs typeface="Arial"/>
              </a:rPr>
              <a:t>(Operational of Logic Gate NOR)</a:t>
            </a:r>
            <a:endParaRPr lang="en-MY" sz="3200" i="1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728210" y="4821888"/>
            <a:ext cx="90601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dirty="0" smtClean="0">
                <a:solidFill>
                  <a:srgbClr val="003366"/>
                </a:solidFill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09600" y="1981200"/>
            <a:ext cx="7010400" cy="3175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pic>
        <p:nvPicPr>
          <p:cNvPr id="14338" name="Picture 2" descr="http://1.bp.blogspot.com/_Bi3uYnfGo_s/TPBVddtw8ZI/AAAAAAAABGg/dvPGTg_NkWk/s1600/Logik+3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608199"/>
            <a:ext cx="4759036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 descr="http://3.bp.blogspot.com/_Bi3uYnfGo_s/TPBWnv1lrII/AAAAAAAABGo/BsTGhCrFJZo/s1600/Logik+3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3980386"/>
            <a:ext cx="4722699" cy="1302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9710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bject 25"/>
          <p:cNvSpPr/>
          <p:nvPr/>
        </p:nvSpPr>
        <p:spPr>
          <a:xfrm>
            <a:off x="8570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38100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lnTo>
                  <a:pt x="381000" y="685800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57200" y="0"/>
            <a:ext cx="2743200" cy="1167129"/>
          </a:xfrm>
          <a:custGeom>
            <a:avLst/>
            <a:gdLst/>
            <a:ahLst/>
            <a:cxnLst/>
            <a:rect l="l" t="t" r="r" b="b"/>
            <a:pathLst>
              <a:path w="2743200" h="1167129">
                <a:moveTo>
                  <a:pt x="304800" y="1167129"/>
                </a:moveTo>
                <a:lnTo>
                  <a:pt x="304800" y="1056639"/>
                </a:lnTo>
                <a:lnTo>
                  <a:pt x="305528" y="1047285"/>
                </a:lnTo>
                <a:lnTo>
                  <a:pt x="308163" y="1022635"/>
                </a:lnTo>
                <a:lnTo>
                  <a:pt x="312216" y="997714"/>
                </a:lnTo>
                <a:lnTo>
                  <a:pt x="318141" y="972612"/>
                </a:lnTo>
                <a:lnTo>
                  <a:pt x="326390" y="947420"/>
                </a:lnTo>
                <a:lnTo>
                  <a:pt x="334552" y="928817"/>
                </a:lnTo>
                <a:lnTo>
                  <a:pt x="346163" y="905621"/>
                </a:lnTo>
                <a:lnTo>
                  <a:pt x="359302" y="883128"/>
                </a:lnTo>
                <a:lnTo>
                  <a:pt x="373900" y="862095"/>
                </a:lnTo>
                <a:lnTo>
                  <a:pt x="389890" y="843279"/>
                </a:lnTo>
                <a:lnTo>
                  <a:pt x="403473" y="830357"/>
                </a:lnTo>
                <a:lnTo>
                  <a:pt x="424641" y="813665"/>
                </a:lnTo>
                <a:lnTo>
                  <a:pt x="446960" y="798842"/>
                </a:lnTo>
                <a:lnTo>
                  <a:pt x="468905" y="786180"/>
                </a:lnTo>
                <a:lnTo>
                  <a:pt x="488950" y="775970"/>
                </a:lnTo>
                <a:lnTo>
                  <a:pt x="561340" y="762000"/>
                </a:lnTo>
                <a:lnTo>
                  <a:pt x="603250" y="764539"/>
                </a:lnTo>
                <a:lnTo>
                  <a:pt x="2743200" y="762000"/>
                </a:lnTo>
                <a:lnTo>
                  <a:pt x="2743200" y="0"/>
                </a:lnTo>
                <a:lnTo>
                  <a:pt x="0" y="0"/>
                </a:lnTo>
                <a:lnTo>
                  <a:pt x="0" y="1167129"/>
                </a:lnTo>
                <a:lnTo>
                  <a:pt x="304800" y="1167129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09600" y="1981200"/>
            <a:ext cx="7010400" cy="317500"/>
          </a:xfrm>
          <a:custGeom>
            <a:avLst/>
            <a:gdLst/>
            <a:ahLst/>
            <a:cxnLst/>
            <a:rect l="l" t="t" r="r" b="b"/>
            <a:pathLst>
              <a:path w="7010400" h="317500">
                <a:moveTo>
                  <a:pt x="0" y="0"/>
                </a:moveTo>
                <a:lnTo>
                  <a:pt x="0" y="317500"/>
                </a:lnTo>
                <a:lnTo>
                  <a:pt x="7010400" y="317500"/>
                </a:lnTo>
                <a:lnTo>
                  <a:pt x="70104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28600" y="1981200"/>
            <a:ext cx="393700" cy="318770"/>
          </a:xfrm>
          <a:custGeom>
            <a:avLst/>
            <a:gdLst/>
            <a:ahLst/>
            <a:cxnLst/>
            <a:rect l="l" t="t" r="r" b="b"/>
            <a:pathLst>
              <a:path w="393700" h="318770">
                <a:moveTo>
                  <a:pt x="196850" y="0"/>
                </a:moveTo>
                <a:lnTo>
                  <a:pt x="181947" y="595"/>
                </a:lnTo>
                <a:lnTo>
                  <a:pt x="167137" y="2339"/>
                </a:lnTo>
                <a:lnTo>
                  <a:pt x="152493" y="5170"/>
                </a:lnTo>
                <a:lnTo>
                  <a:pt x="138088" y="9027"/>
                </a:lnTo>
                <a:lnTo>
                  <a:pt x="123996" y="13847"/>
                </a:lnTo>
                <a:lnTo>
                  <a:pt x="110289" y="19569"/>
                </a:lnTo>
                <a:lnTo>
                  <a:pt x="97042" y="26132"/>
                </a:lnTo>
                <a:lnTo>
                  <a:pt x="84328" y="33472"/>
                </a:lnTo>
                <a:lnTo>
                  <a:pt x="72220" y="41530"/>
                </a:lnTo>
                <a:lnTo>
                  <a:pt x="60791" y="50242"/>
                </a:lnTo>
                <a:lnTo>
                  <a:pt x="50115" y="59547"/>
                </a:lnTo>
                <a:lnTo>
                  <a:pt x="40265" y="69384"/>
                </a:lnTo>
                <a:lnTo>
                  <a:pt x="31314" y="79690"/>
                </a:lnTo>
                <a:lnTo>
                  <a:pt x="23336" y="90403"/>
                </a:lnTo>
                <a:lnTo>
                  <a:pt x="10592" y="112807"/>
                </a:lnTo>
                <a:lnTo>
                  <a:pt x="2620" y="136101"/>
                </a:lnTo>
                <a:lnTo>
                  <a:pt x="0" y="158750"/>
                </a:lnTo>
                <a:lnTo>
                  <a:pt x="723" y="170756"/>
                </a:lnTo>
                <a:lnTo>
                  <a:pt x="6290" y="194528"/>
                </a:lnTo>
                <a:lnTo>
                  <a:pt x="16867" y="217577"/>
                </a:lnTo>
                <a:lnTo>
                  <a:pt x="31873" y="239421"/>
                </a:lnTo>
                <a:lnTo>
                  <a:pt x="40855" y="249741"/>
                </a:lnTo>
                <a:lnTo>
                  <a:pt x="50726" y="259579"/>
                </a:lnTo>
                <a:lnTo>
                  <a:pt x="61414" y="268875"/>
                </a:lnTo>
                <a:lnTo>
                  <a:pt x="72846" y="277568"/>
                </a:lnTo>
                <a:lnTo>
                  <a:pt x="84949" y="285600"/>
                </a:lnTo>
                <a:lnTo>
                  <a:pt x="97650" y="292908"/>
                </a:lnTo>
                <a:lnTo>
                  <a:pt x="110878" y="299433"/>
                </a:lnTo>
                <a:lnTo>
                  <a:pt x="124559" y="305115"/>
                </a:lnTo>
                <a:lnTo>
                  <a:pt x="138620" y="309894"/>
                </a:lnTo>
                <a:lnTo>
                  <a:pt x="152989" y="313709"/>
                </a:lnTo>
                <a:lnTo>
                  <a:pt x="167594" y="316500"/>
                </a:lnTo>
                <a:lnTo>
                  <a:pt x="182361" y="318207"/>
                </a:lnTo>
                <a:lnTo>
                  <a:pt x="196850" y="318770"/>
                </a:lnTo>
                <a:lnTo>
                  <a:pt x="393700" y="318770"/>
                </a:lnTo>
                <a:lnTo>
                  <a:pt x="393700" y="0"/>
                </a:lnTo>
                <a:lnTo>
                  <a:pt x="19685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911860" y="793830"/>
            <a:ext cx="7927340" cy="1000298"/>
          </a:xfrm>
          <a:prstGeom prst="rect">
            <a:avLst/>
          </a:prstGeom>
        </p:spPr>
        <p:txBody>
          <a:bodyPr wrap="square" lIns="0" tIns="21399" rIns="0" bIns="0" rtlCol="0">
            <a:noAutofit/>
          </a:bodyPr>
          <a:lstStyle/>
          <a:p>
            <a:pPr marL="12700">
              <a:lnSpc>
                <a:spcPts val="3779"/>
              </a:lnSpc>
            </a:pPr>
            <a:r>
              <a:rPr lang="en-MY" sz="3200" b="1" spc="-1" dirty="0" smtClean="0">
                <a:solidFill>
                  <a:srgbClr val="006666"/>
                </a:solidFill>
                <a:latin typeface="Arial"/>
                <a:cs typeface="Arial"/>
              </a:rPr>
              <a:t>Get </a:t>
            </a:r>
            <a:r>
              <a:rPr lang="en-MY" sz="3200" b="1" spc="-1" dirty="0" err="1">
                <a:solidFill>
                  <a:srgbClr val="006666"/>
                </a:solidFill>
                <a:latin typeface="Arial"/>
                <a:cs typeface="Arial"/>
              </a:rPr>
              <a:t>Logik</a:t>
            </a:r>
            <a:r>
              <a:rPr lang="en-MY" sz="3200" b="1" spc="-1" dirty="0">
                <a:solidFill>
                  <a:srgbClr val="006666"/>
                </a:solidFill>
                <a:latin typeface="Arial"/>
                <a:cs typeface="Arial"/>
              </a:rPr>
              <a:t> </a:t>
            </a:r>
            <a:r>
              <a:rPr lang="en-MY" sz="3200" b="1" spc="-1" dirty="0" smtClean="0">
                <a:solidFill>
                  <a:srgbClr val="006666"/>
                </a:solidFill>
                <a:latin typeface="Arial"/>
                <a:cs typeface="Arial"/>
              </a:rPr>
              <a:t>TAKATAU</a:t>
            </a:r>
            <a:endParaRPr lang="en-MY" sz="3200" b="1" spc="-1" dirty="0">
              <a:solidFill>
                <a:srgbClr val="006666"/>
              </a:solidFill>
              <a:latin typeface="Arial"/>
              <a:cs typeface="Arial"/>
            </a:endParaRPr>
          </a:p>
          <a:p>
            <a:pPr marL="12700">
              <a:lnSpc>
                <a:spcPts val="3779"/>
              </a:lnSpc>
            </a:pPr>
            <a:r>
              <a:rPr lang="en-MY" sz="3200" b="1" i="1" dirty="0">
                <a:solidFill>
                  <a:srgbClr val="006666"/>
                </a:solidFill>
                <a:latin typeface="Arial"/>
                <a:cs typeface="Arial"/>
              </a:rPr>
              <a:t>(Operating Principle </a:t>
            </a:r>
            <a:r>
              <a:rPr lang="en-MY" sz="3200" b="1" i="1" dirty="0" smtClean="0">
                <a:solidFill>
                  <a:srgbClr val="006666"/>
                </a:solidFill>
                <a:latin typeface="Arial"/>
                <a:cs typeface="Arial"/>
              </a:rPr>
              <a:t>of NOR Logic Gate)</a:t>
            </a:r>
            <a:endParaRPr lang="en-MY" sz="3200" i="1" dirty="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028700" y="2444670"/>
            <a:ext cx="7420140" cy="1016000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 marR="38100">
              <a:lnSpc>
                <a:spcPts val="2145"/>
              </a:lnSpc>
            </a:pPr>
            <a:r>
              <a:rPr lang="en-MY" sz="2000" spc="0" dirty="0" err="1" smtClean="0">
                <a:solidFill>
                  <a:srgbClr val="C00000"/>
                </a:solidFill>
                <a:latin typeface="Arial"/>
                <a:cs typeface="Arial"/>
              </a:rPr>
              <a:t>Jika</a:t>
            </a:r>
            <a:r>
              <a:rPr lang="en-MY" sz="2000" spc="0" dirty="0" smtClean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lang="en-MY" sz="2000" spc="0" dirty="0" err="1" smtClean="0">
                <a:solidFill>
                  <a:srgbClr val="C00000"/>
                </a:solidFill>
                <a:latin typeface="Arial"/>
                <a:cs typeface="Arial"/>
              </a:rPr>
              <a:t>salah</a:t>
            </a:r>
            <a:r>
              <a:rPr lang="en-MY" sz="2000" spc="0" dirty="0" smtClean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lang="en-MY" sz="2000" spc="0" dirty="0" err="1" smtClean="0">
                <a:solidFill>
                  <a:srgbClr val="C00000"/>
                </a:solidFill>
                <a:latin typeface="Arial"/>
                <a:cs typeface="Arial"/>
              </a:rPr>
              <a:t>satu</a:t>
            </a:r>
            <a:r>
              <a:rPr lang="en-MY" sz="2000" spc="0" dirty="0" smtClean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lang="en-MY" sz="2000" spc="0" dirty="0" err="1" smtClean="0">
                <a:solidFill>
                  <a:srgbClr val="C00000"/>
                </a:solidFill>
                <a:latin typeface="Arial"/>
                <a:cs typeface="Arial"/>
              </a:rPr>
              <a:t>atau</a:t>
            </a:r>
            <a:r>
              <a:rPr lang="en-MY" sz="2000" spc="0" dirty="0" smtClean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lang="en-MY" sz="2000" spc="0" dirty="0" err="1" smtClean="0">
                <a:solidFill>
                  <a:srgbClr val="C00000"/>
                </a:solidFill>
                <a:latin typeface="Arial"/>
                <a:cs typeface="Arial"/>
              </a:rPr>
              <a:t>kedua-dua</a:t>
            </a:r>
            <a:r>
              <a:rPr lang="en-MY" sz="200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lang="en-MY" sz="2000" dirty="0" err="1" smtClean="0">
                <a:solidFill>
                  <a:srgbClr val="C00000"/>
                </a:solidFill>
                <a:latin typeface="Arial"/>
                <a:cs typeface="Arial"/>
              </a:rPr>
              <a:t>masukan</a:t>
            </a:r>
            <a:r>
              <a:rPr lang="en-MY" sz="2000" dirty="0" smtClean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lang="en-MY" sz="2000" dirty="0" err="1" smtClean="0">
                <a:solidFill>
                  <a:srgbClr val="C00000"/>
                </a:solidFill>
                <a:latin typeface="Arial"/>
                <a:cs typeface="Arial"/>
              </a:rPr>
              <a:t>adalah</a:t>
            </a:r>
            <a:r>
              <a:rPr lang="en-MY" sz="2000" dirty="0" smtClean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lang="en-MY" sz="2000" spc="0" dirty="0" smtClean="0">
                <a:solidFill>
                  <a:srgbClr val="C00000"/>
                </a:solidFill>
                <a:latin typeface="Arial"/>
                <a:cs typeface="Arial"/>
              </a:rPr>
              <a:t>‘1’ </a:t>
            </a:r>
            <a:r>
              <a:rPr lang="en-MY" sz="2000" spc="0" dirty="0" err="1" smtClean="0">
                <a:solidFill>
                  <a:srgbClr val="C00000"/>
                </a:solidFill>
                <a:latin typeface="Arial"/>
                <a:cs typeface="Arial"/>
              </a:rPr>
              <a:t>maka</a:t>
            </a:r>
            <a:r>
              <a:rPr lang="en-MY" sz="2000" spc="0" dirty="0" smtClean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lang="en-MY" sz="2000" spc="0" dirty="0" err="1" smtClean="0">
                <a:solidFill>
                  <a:srgbClr val="C00000"/>
                </a:solidFill>
                <a:latin typeface="Arial"/>
                <a:cs typeface="Arial"/>
              </a:rPr>
              <a:t>keluaran</a:t>
            </a:r>
            <a:r>
              <a:rPr lang="en-MY" sz="2000" spc="0" dirty="0" smtClean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lang="en-MY" sz="2000" spc="0" dirty="0" err="1" smtClean="0">
                <a:solidFill>
                  <a:srgbClr val="C00000"/>
                </a:solidFill>
                <a:latin typeface="Arial"/>
                <a:cs typeface="Arial"/>
              </a:rPr>
              <a:t>menjadi</a:t>
            </a:r>
            <a:r>
              <a:rPr lang="en-MY" sz="2000" spc="0" dirty="0" smtClean="0">
                <a:solidFill>
                  <a:srgbClr val="C00000"/>
                </a:solidFill>
                <a:latin typeface="Arial"/>
                <a:cs typeface="Arial"/>
              </a:rPr>
              <a:t> ‘0’. </a:t>
            </a:r>
            <a:r>
              <a:rPr lang="en-MY" sz="2000" spc="0" dirty="0" err="1" smtClean="0">
                <a:solidFill>
                  <a:srgbClr val="C00000"/>
                </a:solidFill>
                <a:latin typeface="Arial"/>
                <a:cs typeface="Arial"/>
              </a:rPr>
              <a:t>Lampu</a:t>
            </a:r>
            <a:r>
              <a:rPr lang="en-MY" sz="2000" spc="0" dirty="0" smtClean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lang="en-MY" sz="2000" spc="0" dirty="0" err="1" smtClean="0">
                <a:solidFill>
                  <a:srgbClr val="C00000"/>
                </a:solidFill>
                <a:latin typeface="Arial"/>
                <a:cs typeface="Arial"/>
              </a:rPr>
              <a:t>tidak</a:t>
            </a:r>
            <a:r>
              <a:rPr lang="en-MY" sz="2000" spc="0" dirty="0" smtClean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lang="en-MY" sz="2000" spc="0" dirty="0" err="1" smtClean="0">
                <a:solidFill>
                  <a:srgbClr val="C00000"/>
                </a:solidFill>
                <a:latin typeface="Arial"/>
                <a:cs typeface="Arial"/>
              </a:rPr>
              <a:t>menyala</a:t>
            </a:r>
            <a:r>
              <a:rPr lang="en-MY" sz="2000" spc="0" dirty="0" smtClean="0">
                <a:solidFill>
                  <a:srgbClr val="C00000"/>
                </a:solidFill>
                <a:latin typeface="Arial"/>
                <a:cs typeface="Arial"/>
              </a:rPr>
              <a:t>.</a:t>
            </a:r>
            <a:endParaRPr sz="2000" dirty="0">
              <a:solidFill>
                <a:srgbClr val="C00000"/>
              </a:solidFill>
              <a:latin typeface="Arial"/>
              <a:cs typeface="Arial"/>
            </a:endParaRPr>
          </a:p>
          <a:p>
            <a:pPr marL="12700" marR="38100">
              <a:lnSpc>
                <a:spcPct val="95825"/>
              </a:lnSpc>
              <a:spcBef>
                <a:spcPts val="492"/>
              </a:spcBef>
            </a:pPr>
            <a:r>
              <a:rPr lang="en-MY" sz="2000" spc="1" dirty="0" err="1" smtClean="0">
                <a:solidFill>
                  <a:srgbClr val="C00000"/>
                </a:solidFill>
                <a:latin typeface="Arial"/>
                <a:cs typeface="Arial"/>
              </a:rPr>
              <a:t>Jika</a:t>
            </a:r>
            <a:r>
              <a:rPr lang="en-MY" sz="2000" spc="1" dirty="0" smtClean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lang="en-MY" sz="2000" spc="1" dirty="0" err="1" smtClean="0">
                <a:solidFill>
                  <a:srgbClr val="C00000"/>
                </a:solidFill>
                <a:latin typeface="Arial"/>
                <a:cs typeface="Arial"/>
              </a:rPr>
              <a:t>kedua-dua</a:t>
            </a:r>
            <a:r>
              <a:rPr lang="en-MY" sz="2000" spc="1" dirty="0" smtClean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lang="en-MY" sz="2000" spc="1" dirty="0" err="1" smtClean="0">
                <a:solidFill>
                  <a:srgbClr val="C00000"/>
                </a:solidFill>
                <a:latin typeface="Arial"/>
                <a:cs typeface="Arial"/>
              </a:rPr>
              <a:t>isyarat</a:t>
            </a:r>
            <a:r>
              <a:rPr lang="en-MY" sz="2000" spc="1" dirty="0" smtClean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lang="en-MY" sz="2000" spc="1" dirty="0" err="1" smtClean="0">
                <a:solidFill>
                  <a:srgbClr val="C00000"/>
                </a:solidFill>
                <a:latin typeface="Arial"/>
                <a:cs typeface="Arial"/>
              </a:rPr>
              <a:t>masukan</a:t>
            </a:r>
            <a:r>
              <a:rPr lang="en-MY" sz="2000" spc="1" dirty="0" smtClean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lang="en-MY" sz="2000" spc="1" dirty="0" err="1" smtClean="0">
                <a:solidFill>
                  <a:srgbClr val="C00000"/>
                </a:solidFill>
                <a:latin typeface="Arial"/>
                <a:cs typeface="Arial"/>
              </a:rPr>
              <a:t>adalah</a:t>
            </a:r>
            <a:r>
              <a:rPr lang="en-MY" sz="2000" spc="1" dirty="0" smtClean="0">
                <a:solidFill>
                  <a:srgbClr val="C00000"/>
                </a:solidFill>
                <a:latin typeface="Arial"/>
                <a:cs typeface="Arial"/>
              </a:rPr>
              <a:t> ‘0’, </a:t>
            </a:r>
            <a:r>
              <a:rPr lang="en-MY" sz="2000" spc="1" dirty="0" err="1" smtClean="0">
                <a:solidFill>
                  <a:srgbClr val="C00000"/>
                </a:solidFill>
                <a:latin typeface="Arial"/>
                <a:cs typeface="Arial"/>
              </a:rPr>
              <a:t>maka</a:t>
            </a:r>
            <a:r>
              <a:rPr lang="en-MY" sz="2000" spc="1" dirty="0" smtClean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lang="en-MY" sz="2000" spc="1" dirty="0" err="1" smtClean="0">
                <a:solidFill>
                  <a:srgbClr val="C00000"/>
                </a:solidFill>
                <a:latin typeface="Arial"/>
                <a:cs typeface="Arial"/>
              </a:rPr>
              <a:t>keluaran</a:t>
            </a:r>
            <a:r>
              <a:rPr lang="en-MY" sz="2000" spc="1" dirty="0" smtClean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lang="en-MY" sz="2000" spc="1" dirty="0" err="1" smtClean="0">
                <a:solidFill>
                  <a:srgbClr val="C00000"/>
                </a:solidFill>
                <a:latin typeface="Arial"/>
                <a:cs typeface="Arial"/>
              </a:rPr>
              <a:t>menjadi</a:t>
            </a:r>
            <a:r>
              <a:rPr lang="en-MY" sz="2000" spc="1" dirty="0" smtClean="0">
                <a:solidFill>
                  <a:srgbClr val="C00000"/>
                </a:solidFill>
                <a:latin typeface="Arial"/>
                <a:cs typeface="Arial"/>
              </a:rPr>
              <a:t> ‘1’. </a:t>
            </a:r>
            <a:r>
              <a:rPr lang="en-MY" sz="2000" spc="1" dirty="0" err="1" smtClean="0">
                <a:solidFill>
                  <a:srgbClr val="C00000"/>
                </a:solidFill>
                <a:latin typeface="Arial"/>
                <a:cs typeface="Arial"/>
              </a:rPr>
              <a:t>Lampu</a:t>
            </a:r>
            <a:r>
              <a:rPr lang="en-MY" sz="2000" spc="1" dirty="0" smtClean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lang="en-MY" sz="2000" spc="1" dirty="0" err="1" smtClean="0">
                <a:solidFill>
                  <a:srgbClr val="C00000"/>
                </a:solidFill>
                <a:latin typeface="Arial"/>
                <a:cs typeface="Arial"/>
              </a:rPr>
              <a:t>akan</a:t>
            </a:r>
            <a:r>
              <a:rPr lang="en-MY" sz="2000" spc="1" dirty="0" smtClean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lang="en-MY" sz="2000" spc="1" dirty="0" err="1" smtClean="0">
                <a:solidFill>
                  <a:srgbClr val="C00000"/>
                </a:solidFill>
                <a:latin typeface="Arial"/>
                <a:cs typeface="Arial"/>
              </a:rPr>
              <a:t>menyala</a:t>
            </a:r>
            <a:r>
              <a:rPr lang="en-MY" sz="2000" spc="1" dirty="0" smtClean="0">
                <a:solidFill>
                  <a:srgbClr val="C00000"/>
                </a:solidFill>
                <a:latin typeface="Arial"/>
                <a:cs typeface="Arial"/>
              </a:rPr>
              <a:t>.</a:t>
            </a:r>
            <a:endParaRPr sz="2000" dirty="0" smtClean="0">
              <a:solidFill>
                <a:srgbClr val="C00000"/>
              </a:solidFill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08037" y="2298700"/>
            <a:ext cx="342900" cy="1562100"/>
          </a:xfrm>
          <a:prstGeom prst="rect">
            <a:avLst/>
          </a:prstGeom>
        </p:spPr>
        <p:txBody>
          <a:bodyPr wrap="square" lIns="0" tIns="9842" rIns="0" bIns="0" rtlCol="0">
            <a:noAutofit/>
          </a:bodyPr>
          <a:lstStyle/>
          <a:p>
            <a:pPr marL="12700">
              <a:lnSpc>
                <a:spcPct val="150000"/>
              </a:lnSpc>
            </a:pPr>
            <a:r>
              <a:rPr lang="en-MY" sz="1600" b="1" spc="807" dirty="0" smtClean="0">
                <a:solidFill>
                  <a:srgbClr val="0033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/>
                <a:cs typeface="Symbol"/>
              </a:rPr>
              <a:t>-</a:t>
            </a:r>
            <a:endParaRPr lang="en-MY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mbol"/>
              <a:cs typeface="Symbol"/>
            </a:endParaRPr>
          </a:p>
          <a:p>
            <a:pPr marL="12700">
              <a:lnSpc>
                <a:spcPct val="150000"/>
              </a:lnSpc>
            </a:pPr>
            <a:endParaRPr lang="en-MY" sz="1600" b="1" spc="807" dirty="0" smtClean="0">
              <a:solidFill>
                <a:srgbClr val="0033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mbol"/>
              <a:cs typeface="Symbol"/>
            </a:endParaRPr>
          </a:p>
          <a:p>
            <a:pPr marL="12700">
              <a:lnSpc>
                <a:spcPct val="150000"/>
              </a:lnSpc>
            </a:pPr>
            <a:r>
              <a:rPr lang="en-MY" sz="1600" b="1" spc="807" dirty="0" smtClean="0">
                <a:solidFill>
                  <a:srgbClr val="0033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/>
                <a:cs typeface="Symbol"/>
              </a:rPr>
              <a:t>-</a:t>
            </a:r>
            <a:endParaRPr lang="en-MY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mbol"/>
              <a:cs typeface="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728210" y="4821888"/>
            <a:ext cx="90601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dirty="0" smtClean="0">
                <a:solidFill>
                  <a:srgbClr val="003366"/>
                </a:solidFill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09600" y="1981200"/>
            <a:ext cx="7010400" cy="3175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pic>
        <p:nvPicPr>
          <p:cNvPr id="16386" name="Picture 2" descr="http://3.bp.blogspot.com/_Bi3uYnfGo_s/TPBV_21z_bI/AAAAAAAABGk/kRcrIEPOvtQ/s1600/Logik+3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0199" y="3983687"/>
            <a:ext cx="3301107" cy="1274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8" name="Picture 4" descr="http://2.bp.blogspot.com/_Bi3uYnfGo_s/TPBYpJWC8OI/AAAAAAAABGs/XCuexOj5f0A/s1600/Logik+3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8460" y="5257800"/>
            <a:ext cx="3619500" cy="120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6338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0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38100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lnTo>
                  <a:pt x="381000" y="685800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57200" y="0"/>
            <a:ext cx="2743200" cy="1167129"/>
          </a:xfrm>
          <a:custGeom>
            <a:avLst/>
            <a:gdLst/>
            <a:ahLst/>
            <a:cxnLst/>
            <a:rect l="l" t="t" r="r" b="b"/>
            <a:pathLst>
              <a:path w="2743200" h="1167129">
                <a:moveTo>
                  <a:pt x="304800" y="1167129"/>
                </a:moveTo>
                <a:lnTo>
                  <a:pt x="304800" y="1056639"/>
                </a:lnTo>
                <a:lnTo>
                  <a:pt x="305528" y="1047285"/>
                </a:lnTo>
                <a:lnTo>
                  <a:pt x="308163" y="1022635"/>
                </a:lnTo>
                <a:lnTo>
                  <a:pt x="312216" y="997714"/>
                </a:lnTo>
                <a:lnTo>
                  <a:pt x="318141" y="972612"/>
                </a:lnTo>
                <a:lnTo>
                  <a:pt x="326390" y="947420"/>
                </a:lnTo>
                <a:lnTo>
                  <a:pt x="334552" y="928817"/>
                </a:lnTo>
                <a:lnTo>
                  <a:pt x="346163" y="905621"/>
                </a:lnTo>
                <a:lnTo>
                  <a:pt x="359302" y="883128"/>
                </a:lnTo>
                <a:lnTo>
                  <a:pt x="373900" y="862095"/>
                </a:lnTo>
                <a:lnTo>
                  <a:pt x="389890" y="843279"/>
                </a:lnTo>
                <a:lnTo>
                  <a:pt x="403473" y="830357"/>
                </a:lnTo>
                <a:lnTo>
                  <a:pt x="424641" y="813665"/>
                </a:lnTo>
                <a:lnTo>
                  <a:pt x="446960" y="798842"/>
                </a:lnTo>
                <a:lnTo>
                  <a:pt x="468905" y="786180"/>
                </a:lnTo>
                <a:lnTo>
                  <a:pt x="488950" y="775970"/>
                </a:lnTo>
                <a:lnTo>
                  <a:pt x="561340" y="762000"/>
                </a:lnTo>
                <a:lnTo>
                  <a:pt x="603250" y="764539"/>
                </a:lnTo>
                <a:lnTo>
                  <a:pt x="2743200" y="762000"/>
                </a:lnTo>
                <a:lnTo>
                  <a:pt x="2743200" y="0"/>
                </a:lnTo>
                <a:lnTo>
                  <a:pt x="0" y="0"/>
                </a:lnTo>
                <a:lnTo>
                  <a:pt x="0" y="1167129"/>
                </a:lnTo>
                <a:lnTo>
                  <a:pt x="304800" y="1167129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09600" y="1981200"/>
            <a:ext cx="7010400" cy="317500"/>
          </a:xfrm>
          <a:custGeom>
            <a:avLst/>
            <a:gdLst/>
            <a:ahLst/>
            <a:cxnLst/>
            <a:rect l="l" t="t" r="r" b="b"/>
            <a:pathLst>
              <a:path w="7010400" h="317500">
                <a:moveTo>
                  <a:pt x="0" y="0"/>
                </a:moveTo>
                <a:lnTo>
                  <a:pt x="0" y="317500"/>
                </a:lnTo>
                <a:lnTo>
                  <a:pt x="7010400" y="317500"/>
                </a:lnTo>
                <a:lnTo>
                  <a:pt x="70104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28600" y="1981200"/>
            <a:ext cx="393700" cy="318770"/>
          </a:xfrm>
          <a:custGeom>
            <a:avLst/>
            <a:gdLst/>
            <a:ahLst/>
            <a:cxnLst/>
            <a:rect l="l" t="t" r="r" b="b"/>
            <a:pathLst>
              <a:path w="393700" h="318770">
                <a:moveTo>
                  <a:pt x="196850" y="0"/>
                </a:moveTo>
                <a:lnTo>
                  <a:pt x="181947" y="595"/>
                </a:lnTo>
                <a:lnTo>
                  <a:pt x="167137" y="2339"/>
                </a:lnTo>
                <a:lnTo>
                  <a:pt x="152493" y="5170"/>
                </a:lnTo>
                <a:lnTo>
                  <a:pt x="138088" y="9027"/>
                </a:lnTo>
                <a:lnTo>
                  <a:pt x="123996" y="13847"/>
                </a:lnTo>
                <a:lnTo>
                  <a:pt x="110289" y="19569"/>
                </a:lnTo>
                <a:lnTo>
                  <a:pt x="97042" y="26132"/>
                </a:lnTo>
                <a:lnTo>
                  <a:pt x="84328" y="33472"/>
                </a:lnTo>
                <a:lnTo>
                  <a:pt x="72220" y="41530"/>
                </a:lnTo>
                <a:lnTo>
                  <a:pt x="60791" y="50242"/>
                </a:lnTo>
                <a:lnTo>
                  <a:pt x="50115" y="59547"/>
                </a:lnTo>
                <a:lnTo>
                  <a:pt x="40265" y="69384"/>
                </a:lnTo>
                <a:lnTo>
                  <a:pt x="31314" y="79690"/>
                </a:lnTo>
                <a:lnTo>
                  <a:pt x="23336" y="90403"/>
                </a:lnTo>
                <a:lnTo>
                  <a:pt x="10592" y="112807"/>
                </a:lnTo>
                <a:lnTo>
                  <a:pt x="2620" y="136101"/>
                </a:lnTo>
                <a:lnTo>
                  <a:pt x="0" y="158750"/>
                </a:lnTo>
                <a:lnTo>
                  <a:pt x="723" y="170756"/>
                </a:lnTo>
                <a:lnTo>
                  <a:pt x="6290" y="194528"/>
                </a:lnTo>
                <a:lnTo>
                  <a:pt x="16867" y="217577"/>
                </a:lnTo>
                <a:lnTo>
                  <a:pt x="31873" y="239421"/>
                </a:lnTo>
                <a:lnTo>
                  <a:pt x="40855" y="249741"/>
                </a:lnTo>
                <a:lnTo>
                  <a:pt x="50726" y="259579"/>
                </a:lnTo>
                <a:lnTo>
                  <a:pt x="61414" y="268875"/>
                </a:lnTo>
                <a:lnTo>
                  <a:pt x="72846" y="277568"/>
                </a:lnTo>
                <a:lnTo>
                  <a:pt x="84949" y="285600"/>
                </a:lnTo>
                <a:lnTo>
                  <a:pt x="97650" y="292908"/>
                </a:lnTo>
                <a:lnTo>
                  <a:pt x="110878" y="299433"/>
                </a:lnTo>
                <a:lnTo>
                  <a:pt x="124559" y="305115"/>
                </a:lnTo>
                <a:lnTo>
                  <a:pt x="138620" y="309894"/>
                </a:lnTo>
                <a:lnTo>
                  <a:pt x="152989" y="313709"/>
                </a:lnTo>
                <a:lnTo>
                  <a:pt x="167594" y="316500"/>
                </a:lnTo>
                <a:lnTo>
                  <a:pt x="182361" y="318207"/>
                </a:lnTo>
                <a:lnTo>
                  <a:pt x="196850" y="318770"/>
                </a:lnTo>
                <a:lnTo>
                  <a:pt x="393700" y="318770"/>
                </a:lnTo>
                <a:lnTo>
                  <a:pt x="393700" y="0"/>
                </a:lnTo>
                <a:lnTo>
                  <a:pt x="19685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11860" y="838200"/>
            <a:ext cx="7470140" cy="955404"/>
          </a:xfrm>
          <a:prstGeom prst="rect">
            <a:avLst/>
          </a:prstGeom>
        </p:spPr>
        <p:txBody>
          <a:bodyPr wrap="square" lIns="0" tIns="24003" rIns="0" bIns="0" rtlCol="0">
            <a:noAutofit/>
          </a:bodyPr>
          <a:lstStyle/>
          <a:p>
            <a:pPr marL="12700">
              <a:lnSpc>
                <a:spcPts val="3779"/>
              </a:lnSpc>
            </a:pPr>
            <a:r>
              <a:rPr lang="en-MY" sz="3600" b="1" spc="-5" dirty="0" smtClean="0">
                <a:solidFill>
                  <a:srgbClr val="7030A0"/>
                </a:solidFill>
                <a:latin typeface="Arial"/>
                <a:cs typeface="Arial"/>
              </a:rPr>
              <a:t>FUNGSI GET LOGIK </a:t>
            </a:r>
          </a:p>
          <a:p>
            <a:pPr marL="12700">
              <a:lnSpc>
                <a:spcPts val="3779"/>
              </a:lnSpc>
            </a:pPr>
            <a:r>
              <a:rPr lang="en-MY" sz="3600" b="1" i="1" spc="-5" dirty="0" smtClean="0">
                <a:solidFill>
                  <a:srgbClr val="7030A0"/>
                </a:solidFill>
                <a:latin typeface="Arial"/>
                <a:cs typeface="Arial"/>
              </a:rPr>
              <a:t>(</a:t>
            </a:r>
            <a:r>
              <a:rPr lang="en-MY" sz="3600" b="1" i="1" spc="-5" smtClean="0">
                <a:solidFill>
                  <a:srgbClr val="7030A0"/>
                </a:solidFill>
                <a:latin typeface="Arial"/>
                <a:cs typeface="Arial"/>
              </a:rPr>
              <a:t>LOGIC GATES)</a:t>
            </a:r>
            <a:endParaRPr sz="3600" i="1" dirty="0">
              <a:solidFill>
                <a:srgbClr val="7030A0"/>
              </a:solidFill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58570" y="2454306"/>
            <a:ext cx="7961630" cy="4251294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 marR="39873">
              <a:lnSpc>
                <a:spcPts val="2555"/>
              </a:lnSpc>
            </a:pPr>
            <a:r>
              <a:rPr lang="en-MY" sz="2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 </a:t>
            </a:r>
            <a:r>
              <a:rPr lang="en-MY" sz="24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logik</a:t>
            </a:r>
            <a:r>
              <a:rPr lang="en-MY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MY" sz="24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adalah</a:t>
            </a:r>
            <a:r>
              <a:rPr lang="en-MY" sz="2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MY" sz="24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blok</a:t>
            </a:r>
            <a:r>
              <a:rPr lang="en-MY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MY" sz="24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binaan</a:t>
            </a:r>
            <a:r>
              <a:rPr lang="en-MY" sz="2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MY" sz="24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asas</a:t>
            </a:r>
            <a:r>
              <a:rPr lang="en-MY" sz="2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MY" sz="24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bagi</a:t>
            </a:r>
            <a:r>
              <a:rPr lang="en-MY" sz="2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MY" sz="24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sistem</a:t>
            </a:r>
            <a:r>
              <a:rPr lang="en-MY" sz="2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MY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digital</a:t>
            </a:r>
            <a:r>
              <a:rPr sz="2400" spc="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sz="2400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594669">
              <a:lnSpc>
                <a:spcPct val="100041"/>
              </a:lnSpc>
              <a:spcBef>
                <a:spcPts val="602"/>
              </a:spcBef>
            </a:pPr>
            <a:r>
              <a:rPr lang="en-MY" sz="2400" dirty="0" err="1" smtClean="0">
                <a:solidFill>
                  <a:srgbClr val="0070C0"/>
                </a:solidFill>
                <a:latin typeface="Arial"/>
                <a:cs typeface="Arial"/>
              </a:rPr>
              <a:t>Terdapat</a:t>
            </a:r>
            <a:r>
              <a:rPr lang="en-MY" sz="2400" dirty="0" smtClean="0">
                <a:solidFill>
                  <a:srgbClr val="0070C0"/>
                </a:solidFill>
                <a:latin typeface="Arial"/>
                <a:cs typeface="Arial"/>
              </a:rPr>
              <a:t> 3 </a:t>
            </a:r>
            <a:r>
              <a:rPr lang="en-MY" sz="2400" dirty="0" err="1" smtClean="0">
                <a:solidFill>
                  <a:srgbClr val="0070C0"/>
                </a:solidFill>
                <a:latin typeface="Arial"/>
                <a:cs typeface="Arial"/>
              </a:rPr>
              <a:t>jenis</a:t>
            </a:r>
            <a:r>
              <a:rPr lang="en-MY" sz="2400" dirty="0" smtClean="0">
                <a:solidFill>
                  <a:srgbClr val="0070C0"/>
                </a:solidFill>
                <a:latin typeface="Arial"/>
                <a:cs typeface="Arial"/>
              </a:rPr>
              <a:t> get </a:t>
            </a:r>
            <a:r>
              <a:rPr lang="en-MY" sz="2400" dirty="0" err="1" smtClean="0">
                <a:solidFill>
                  <a:srgbClr val="0070C0"/>
                </a:solidFill>
                <a:latin typeface="Arial"/>
                <a:cs typeface="Arial"/>
              </a:rPr>
              <a:t>asas</a:t>
            </a:r>
            <a:r>
              <a:rPr lang="en-MY" sz="2400" dirty="0" smtClean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lang="en-MY" sz="2400" dirty="0" err="1" smtClean="0">
                <a:solidFill>
                  <a:srgbClr val="0070C0"/>
                </a:solidFill>
                <a:latin typeface="Arial"/>
                <a:cs typeface="Arial"/>
              </a:rPr>
              <a:t>iaitu</a:t>
            </a:r>
            <a:r>
              <a:rPr lang="en-MY" sz="2400" dirty="0" smtClean="0">
                <a:solidFill>
                  <a:srgbClr val="0070C0"/>
                </a:solidFill>
                <a:latin typeface="Arial"/>
                <a:cs typeface="Arial"/>
              </a:rPr>
              <a:t>: </a:t>
            </a:r>
            <a:r>
              <a:rPr lang="en-MY" sz="2400" b="1" dirty="0" smtClean="0">
                <a:solidFill>
                  <a:srgbClr val="FF0000"/>
                </a:solidFill>
                <a:latin typeface="Arial"/>
                <a:cs typeface="Arial"/>
              </a:rPr>
              <a:t>AND, OR </a:t>
            </a:r>
            <a:r>
              <a:rPr lang="en-MY" sz="2400" dirty="0" err="1" smtClean="0">
                <a:solidFill>
                  <a:srgbClr val="0070C0"/>
                </a:solidFill>
                <a:latin typeface="Arial"/>
                <a:cs typeface="Arial"/>
              </a:rPr>
              <a:t>dan</a:t>
            </a:r>
            <a:r>
              <a:rPr lang="en-MY" sz="2400" dirty="0" smtClean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lang="en-MY" sz="2400" b="1" dirty="0" smtClean="0">
                <a:solidFill>
                  <a:srgbClr val="FF0000"/>
                </a:solidFill>
                <a:latin typeface="Arial"/>
                <a:cs typeface="Arial"/>
              </a:rPr>
              <a:t>NOT</a:t>
            </a:r>
            <a:r>
              <a:rPr lang="en-MY" sz="2400" dirty="0" smtClean="0">
                <a:solidFill>
                  <a:srgbClr val="0070C0"/>
                </a:solidFill>
                <a:latin typeface="Arial"/>
                <a:cs typeface="Arial"/>
              </a:rPr>
              <a:t>.</a:t>
            </a:r>
            <a:endParaRPr lang="en-MY" sz="2400" spc="0" dirty="0" smtClean="0">
              <a:solidFill>
                <a:srgbClr val="0070C0"/>
              </a:solidFill>
              <a:latin typeface="Arial"/>
              <a:cs typeface="Arial"/>
            </a:endParaRPr>
          </a:p>
          <a:p>
            <a:pPr marL="12700" marR="594669">
              <a:lnSpc>
                <a:spcPct val="100041"/>
              </a:lnSpc>
              <a:spcBef>
                <a:spcPts val="602"/>
              </a:spcBef>
            </a:pPr>
            <a:r>
              <a:rPr lang="en-MY" sz="2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 </a:t>
            </a:r>
            <a:r>
              <a:rPr lang="en-MY" sz="24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logik</a:t>
            </a:r>
            <a:r>
              <a:rPr lang="en-MY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MY" sz="24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adalah</a:t>
            </a:r>
            <a:r>
              <a:rPr lang="en-MY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MY" sz="24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litar</a:t>
            </a:r>
            <a:r>
              <a:rPr lang="en-MY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MY" sz="24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elektronik</a:t>
            </a:r>
            <a:r>
              <a:rPr lang="en-MY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MY" sz="24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kerana</a:t>
            </a:r>
            <a:r>
              <a:rPr lang="en-MY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MY" sz="24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diperbuat</a:t>
            </a:r>
            <a:r>
              <a:rPr lang="en-MY" sz="2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MY" sz="24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daripada</a:t>
            </a:r>
            <a:r>
              <a:rPr lang="en-MY" sz="2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MY" sz="24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sebilangan</a:t>
            </a:r>
            <a:r>
              <a:rPr lang="en-MY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MY" sz="24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peranti</a:t>
            </a:r>
            <a:r>
              <a:rPr lang="en-MY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MY" sz="24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elektronik</a:t>
            </a:r>
            <a:r>
              <a:rPr lang="en-MY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MY" sz="24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dan</a:t>
            </a:r>
            <a:r>
              <a:rPr lang="en-MY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MY" sz="24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komponen</a:t>
            </a:r>
            <a:r>
              <a:rPr lang="en-MY" sz="2400" dirty="0" smtClean="0">
                <a:solidFill>
                  <a:srgbClr val="C00000"/>
                </a:solidFill>
                <a:latin typeface="Arial"/>
                <a:cs typeface="Arial"/>
              </a:rPr>
              <a:t>.</a:t>
            </a:r>
          </a:p>
          <a:p>
            <a:pPr marL="12700" marR="594669">
              <a:lnSpc>
                <a:spcPct val="100041"/>
              </a:lnSpc>
              <a:spcBef>
                <a:spcPts val="602"/>
              </a:spcBef>
            </a:pPr>
            <a:r>
              <a:rPr lang="en-MY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MY" sz="2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nput </a:t>
            </a:r>
            <a:r>
              <a:rPr lang="en-MY" sz="24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dan</a:t>
            </a:r>
            <a:r>
              <a:rPr lang="en-MY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output </a:t>
            </a:r>
            <a:r>
              <a:rPr lang="en-MY" sz="24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bagi</a:t>
            </a:r>
            <a:r>
              <a:rPr lang="en-MY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MY" sz="24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pintu</a:t>
            </a:r>
            <a:r>
              <a:rPr lang="en-MY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MY" sz="24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logik</a:t>
            </a:r>
            <a:r>
              <a:rPr lang="en-MY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MY" sz="24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boleh</a:t>
            </a:r>
            <a:r>
              <a:rPr lang="en-MY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MY" sz="24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berlaku</a:t>
            </a:r>
            <a:r>
              <a:rPr lang="en-MY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MY" sz="24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dalam</a:t>
            </a:r>
            <a:r>
              <a:rPr lang="en-MY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 </a:t>
            </a:r>
            <a:r>
              <a:rPr lang="en-MY" sz="24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peringkat.Kedua</a:t>
            </a:r>
            <a:r>
              <a:rPr lang="en-MY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MY" sz="24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aras</a:t>
            </a:r>
            <a:r>
              <a:rPr lang="en-MY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MY" sz="24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adalah</a:t>
            </a:r>
            <a:r>
              <a:rPr lang="en-MY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MY" sz="24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diistilahkan</a:t>
            </a:r>
            <a:r>
              <a:rPr lang="en-MY" sz="2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MY" sz="24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sebagai</a:t>
            </a:r>
            <a:r>
              <a:rPr lang="en-MY" sz="2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527050" marR="594669" indent="-514350">
              <a:lnSpc>
                <a:spcPct val="100041"/>
              </a:lnSpc>
              <a:spcBef>
                <a:spcPts val="602"/>
              </a:spcBef>
              <a:buAutoNum type="romanLcParenBoth"/>
            </a:pPr>
            <a:r>
              <a:rPr lang="en-MY" sz="24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 </a:t>
            </a:r>
            <a:r>
              <a:rPr lang="en-MY" sz="2400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atau</a:t>
            </a:r>
            <a:r>
              <a:rPr lang="en-MY" sz="24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LOW</a:t>
            </a:r>
          </a:p>
          <a:p>
            <a:pPr marL="527050" marR="594669" indent="-514350">
              <a:lnSpc>
                <a:spcPct val="100041"/>
              </a:lnSpc>
              <a:spcBef>
                <a:spcPts val="602"/>
              </a:spcBef>
              <a:buAutoNum type="romanLcParenBoth"/>
            </a:pPr>
            <a:r>
              <a:rPr lang="en-MY" sz="24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TRUE </a:t>
            </a:r>
            <a:r>
              <a:rPr lang="en-MY" sz="2400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atau</a:t>
            </a:r>
            <a:r>
              <a:rPr lang="en-MY" sz="24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FALSE</a:t>
            </a:r>
          </a:p>
          <a:p>
            <a:pPr marL="527050" marR="594669" indent="-514350">
              <a:lnSpc>
                <a:spcPct val="100041"/>
              </a:lnSpc>
              <a:spcBef>
                <a:spcPts val="602"/>
              </a:spcBef>
              <a:buAutoNum type="romanLcParenBoth"/>
            </a:pPr>
            <a:r>
              <a:rPr lang="en-MY" sz="24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</a:t>
            </a:r>
            <a:r>
              <a:rPr lang="en-MY" sz="2400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atau</a:t>
            </a:r>
            <a:r>
              <a:rPr lang="en-MY" sz="24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OFF</a:t>
            </a:r>
          </a:p>
          <a:p>
            <a:pPr marL="527050" marR="594669" indent="-514350">
              <a:lnSpc>
                <a:spcPct val="100041"/>
              </a:lnSpc>
              <a:spcBef>
                <a:spcPts val="602"/>
              </a:spcBef>
              <a:buAutoNum type="romanLcParenBoth"/>
            </a:pPr>
            <a:r>
              <a:rPr lang="en-MY" sz="24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en-MY" sz="2400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atau</a:t>
            </a:r>
            <a:r>
              <a:rPr lang="en-MY" sz="24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0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15669" y="2477520"/>
            <a:ext cx="288290" cy="1332480"/>
          </a:xfrm>
          <a:prstGeom prst="rect">
            <a:avLst/>
          </a:prstGeom>
        </p:spPr>
        <p:txBody>
          <a:bodyPr wrap="square" lIns="0" tIns="11652" rIns="0" bIns="0" rtlCol="0">
            <a:noAutofit/>
          </a:bodyPr>
          <a:lstStyle/>
          <a:p>
            <a:pPr marL="12700">
              <a:lnSpc>
                <a:spcPts val="1835"/>
              </a:lnSpc>
            </a:pPr>
            <a:r>
              <a:rPr lang="en-MY" b="1" spc="807" dirty="0" smtClean="0">
                <a:solidFill>
                  <a:srgbClr val="0033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/>
                <a:cs typeface="Symbol"/>
              </a:rPr>
              <a:t>-</a:t>
            </a:r>
          </a:p>
          <a:p>
            <a:pPr marL="12700">
              <a:lnSpc>
                <a:spcPts val="1835"/>
              </a:lnSpc>
            </a:pPr>
            <a:endParaRPr lang="en-MY" b="1" spc="807" dirty="0" smtClean="0">
              <a:solidFill>
                <a:srgbClr val="0033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mbol"/>
              <a:cs typeface="Symbol"/>
            </a:endParaRPr>
          </a:p>
          <a:p>
            <a:pPr marL="12700">
              <a:lnSpc>
                <a:spcPts val="1835"/>
              </a:lnSpc>
            </a:pPr>
            <a:r>
              <a:rPr lang="en-MY" b="1" spc="807" dirty="0" smtClean="0">
                <a:solidFill>
                  <a:srgbClr val="0033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/>
                <a:cs typeface="Symbol"/>
              </a:rPr>
              <a:t>-</a:t>
            </a:r>
          </a:p>
          <a:p>
            <a:pPr marL="12700">
              <a:lnSpc>
                <a:spcPts val="1835"/>
              </a:lnSpc>
            </a:pPr>
            <a:endParaRPr lang="en-MY" b="1" spc="807" dirty="0" smtClean="0">
              <a:solidFill>
                <a:srgbClr val="0033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mbol"/>
              <a:cs typeface="Symbol"/>
            </a:endParaRPr>
          </a:p>
          <a:p>
            <a:pPr marL="12700">
              <a:lnSpc>
                <a:spcPts val="1835"/>
              </a:lnSpc>
            </a:pPr>
            <a:r>
              <a:rPr lang="en-MY" b="1" spc="807" dirty="0">
                <a:solidFill>
                  <a:srgbClr val="0033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/>
                <a:cs typeface="Symbol"/>
              </a:rPr>
              <a:t>-</a:t>
            </a:r>
          </a:p>
          <a:p>
            <a:pPr marL="12700">
              <a:lnSpc>
                <a:spcPts val="1835"/>
              </a:lnSpc>
            </a:pPr>
            <a:endParaRPr lang="en-MY" b="1" spc="807" dirty="0">
              <a:solidFill>
                <a:srgbClr val="0033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mbol"/>
              <a:cs typeface="Symbol"/>
            </a:endParaRPr>
          </a:p>
          <a:p>
            <a:pPr marL="12700">
              <a:lnSpc>
                <a:spcPts val="1835"/>
              </a:lnSpc>
            </a:pPr>
            <a:endParaRPr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mbol"/>
              <a:cs typeface="Symbo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09600" y="1981200"/>
            <a:ext cx="7010400" cy="3175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3" name="object 5"/>
          <p:cNvSpPr txBox="1"/>
          <p:nvPr/>
        </p:nvSpPr>
        <p:spPr>
          <a:xfrm>
            <a:off x="957580" y="3946254"/>
            <a:ext cx="288290" cy="650254"/>
          </a:xfrm>
          <a:prstGeom prst="rect">
            <a:avLst/>
          </a:prstGeom>
        </p:spPr>
        <p:txBody>
          <a:bodyPr wrap="square" lIns="0" tIns="11652" rIns="0" bIns="0" rtlCol="0">
            <a:noAutofit/>
          </a:bodyPr>
          <a:lstStyle/>
          <a:p>
            <a:pPr marL="12700">
              <a:lnSpc>
                <a:spcPts val="1835"/>
              </a:lnSpc>
            </a:pPr>
            <a:endParaRPr lang="en-MY" b="1" spc="807" dirty="0" smtClean="0">
              <a:solidFill>
                <a:srgbClr val="0033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mbol"/>
              <a:cs typeface="Symbol"/>
            </a:endParaRPr>
          </a:p>
          <a:p>
            <a:pPr marL="12700">
              <a:lnSpc>
                <a:spcPts val="1835"/>
              </a:lnSpc>
            </a:pPr>
            <a:r>
              <a:rPr lang="en-MY" b="1" spc="807" dirty="0" smtClean="0">
                <a:solidFill>
                  <a:srgbClr val="0033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/>
                <a:cs typeface="Symbol"/>
              </a:rPr>
              <a:t>-</a:t>
            </a:r>
            <a:endParaRPr lang="en-MY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mbol"/>
              <a:cs typeface="Symbol"/>
            </a:endParaRPr>
          </a:p>
        </p:txBody>
      </p:sp>
    </p:spTree>
    <p:extLst>
      <p:ext uri="{BB962C8B-B14F-4D97-AF65-F5344CB8AC3E}">
        <p14:creationId xmlns:p14="http://schemas.microsoft.com/office/powerpoint/2010/main" val="2934597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bject 25"/>
          <p:cNvSpPr/>
          <p:nvPr/>
        </p:nvSpPr>
        <p:spPr>
          <a:xfrm>
            <a:off x="8570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38100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lnTo>
                  <a:pt x="381000" y="685800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57200" y="0"/>
            <a:ext cx="2743200" cy="1167129"/>
          </a:xfrm>
          <a:custGeom>
            <a:avLst/>
            <a:gdLst/>
            <a:ahLst/>
            <a:cxnLst/>
            <a:rect l="l" t="t" r="r" b="b"/>
            <a:pathLst>
              <a:path w="2743200" h="1167129">
                <a:moveTo>
                  <a:pt x="304800" y="1167129"/>
                </a:moveTo>
                <a:lnTo>
                  <a:pt x="304800" y="1056639"/>
                </a:lnTo>
                <a:lnTo>
                  <a:pt x="305528" y="1047285"/>
                </a:lnTo>
                <a:lnTo>
                  <a:pt x="308163" y="1022635"/>
                </a:lnTo>
                <a:lnTo>
                  <a:pt x="312216" y="997714"/>
                </a:lnTo>
                <a:lnTo>
                  <a:pt x="318141" y="972612"/>
                </a:lnTo>
                <a:lnTo>
                  <a:pt x="326390" y="947420"/>
                </a:lnTo>
                <a:lnTo>
                  <a:pt x="334552" y="928817"/>
                </a:lnTo>
                <a:lnTo>
                  <a:pt x="346163" y="905621"/>
                </a:lnTo>
                <a:lnTo>
                  <a:pt x="359302" y="883128"/>
                </a:lnTo>
                <a:lnTo>
                  <a:pt x="373900" y="862095"/>
                </a:lnTo>
                <a:lnTo>
                  <a:pt x="389890" y="843279"/>
                </a:lnTo>
                <a:lnTo>
                  <a:pt x="403473" y="830357"/>
                </a:lnTo>
                <a:lnTo>
                  <a:pt x="424641" y="813665"/>
                </a:lnTo>
                <a:lnTo>
                  <a:pt x="446960" y="798842"/>
                </a:lnTo>
                <a:lnTo>
                  <a:pt x="468905" y="786180"/>
                </a:lnTo>
                <a:lnTo>
                  <a:pt x="488950" y="775970"/>
                </a:lnTo>
                <a:lnTo>
                  <a:pt x="561340" y="762000"/>
                </a:lnTo>
                <a:lnTo>
                  <a:pt x="603250" y="764539"/>
                </a:lnTo>
                <a:lnTo>
                  <a:pt x="2743200" y="762000"/>
                </a:lnTo>
                <a:lnTo>
                  <a:pt x="2743200" y="0"/>
                </a:lnTo>
                <a:lnTo>
                  <a:pt x="0" y="0"/>
                </a:lnTo>
                <a:lnTo>
                  <a:pt x="0" y="1167129"/>
                </a:lnTo>
                <a:lnTo>
                  <a:pt x="304800" y="1167129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09600" y="1981200"/>
            <a:ext cx="7010400" cy="317500"/>
          </a:xfrm>
          <a:custGeom>
            <a:avLst/>
            <a:gdLst/>
            <a:ahLst/>
            <a:cxnLst/>
            <a:rect l="l" t="t" r="r" b="b"/>
            <a:pathLst>
              <a:path w="7010400" h="317500">
                <a:moveTo>
                  <a:pt x="0" y="0"/>
                </a:moveTo>
                <a:lnTo>
                  <a:pt x="0" y="317500"/>
                </a:lnTo>
                <a:lnTo>
                  <a:pt x="7010400" y="317500"/>
                </a:lnTo>
                <a:lnTo>
                  <a:pt x="70104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28600" y="1981200"/>
            <a:ext cx="393700" cy="318770"/>
          </a:xfrm>
          <a:custGeom>
            <a:avLst/>
            <a:gdLst/>
            <a:ahLst/>
            <a:cxnLst/>
            <a:rect l="l" t="t" r="r" b="b"/>
            <a:pathLst>
              <a:path w="393700" h="318770">
                <a:moveTo>
                  <a:pt x="196850" y="0"/>
                </a:moveTo>
                <a:lnTo>
                  <a:pt x="181947" y="595"/>
                </a:lnTo>
                <a:lnTo>
                  <a:pt x="167137" y="2339"/>
                </a:lnTo>
                <a:lnTo>
                  <a:pt x="152493" y="5170"/>
                </a:lnTo>
                <a:lnTo>
                  <a:pt x="138088" y="9027"/>
                </a:lnTo>
                <a:lnTo>
                  <a:pt x="123996" y="13847"/>
                </a:lnTo>
                <a:lnTo>
                  <a:pt x="110289" y="19569"/>
                </a:lnTo>
                <a:lnTo>
                  <a:pt x="97042" y="26132"/>
                </a:lnTo>
                <a:lnTo>
                  <a:pt x="84328" y="33472"/>
                </a:lnTo>
                <a:lnTo>
                  <a:pt x="72220" y="41530"/>
                </a:lnTo>
                <a:lnTo>
                  <a:pt x="60791" y="50242"/>
                </a:lnTo>
                <a:lnTo>
                  <a:pt x="50115" y="59547"/>
                </a:lnTo>
                <a:lnTo>
                  <a:pt x="40265" y="69384"/>
                </a:lnTo>
                <a:lnTo>
                  <a:pt x="31314" y="79690"/>
                </a:lnTo>
                <a:lnTo>
                  <a:pt x="23336" y="90403"/>
                </a:lnTo>
                <a:lnTo>
                  <a:pt x="10592" y="112807"/>
                </a:lnTo>
                <a:lnTo>
                  <a:pt x="2620" y="136101"/>
                </a:lnTo>
                <a:lnTo>
                  <a:pt x="0" y="158750"/>
                </a:lnTo>
                <a:lnTo>
                  <a:pt x="723" y="170756"/>
                </a:lnTo>
                <a:lnTo>
                  <a:pt x="6290" y="194528"/>
                </a:lnTo>
                <a:lnTo>
                  <a:pt x="16867" y="217577"/>
                </a:lnTo>
                <a:lnTo>
                  <a:pt x="31873" y="239421"/>
                </a:lnTo>
                <a:lnTo>
                  <a:pt x="40855" y="249741"/>
                </a:lnTo>
                <a:lnTo>
                  <a:pt x="50726" y="259579"/>
                </a:lnTo>
                <a:lnTo>
                  <a:pt x="61414" y="268875"/>
                </a:lnTo>
                <a:lnTo>
                  <a:pt x="72846" y="277568"/>
                </a:lnTo>
                <a:lnTo>
                  <a:pt x="84949" y="285600"/>
                </a:lnTo>
                <a:lnTo>
                  <a:pt x="97650" y="292908"/>
                </a:lnTo>
                <a:lnTo>
                  <a:pt x="110878" y="299433"/>
                </a:lnTo>
                <a:lnTo>
                  <a:pt x="124559" y="305115"/>
                </a:lnTo>
                <a:lnTo>
                  <a:pt x="138620" y="309894"/>
                </a:lnTo>
                <a:lnTo>
                  <a:pt x="152989" y="313709"/>
                </a:lnTo>
                <a:lnTo>
                  <a:pt x="167594" y="316500"/>
                </a:lnTo>
                <a:lnTo>
                  <a:pt x="182361" y="318207"/>
                </a:lnTo>
                <a:lnTo>
                  <a:pt x="196850" y="318770"/>
                </a:lnTo>
                <a:lnTo>
                  <a:pt x="393700" y="318770"/>
                </a:lnTo>
                <a:lnTo>
                  <a:pt x="393700" y="0"/>
                </a:lnTo>
                <a:lnTo>
                  <a:pt x="19685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808037" y="793830"/>
            <a:ext cx="6811963" cy="1000298"/>
          </a:xfrm>
          <a:prstGeom prst="rect">
            <a:avLst/>
          </a:prstGeom>
        </p:spPr>
        <p:txBody>
          <a:bodyPr wrap="square" lIns="0" tIns="21399" rIns="0" bIns="0" rtlCol="0">
            <a:noAutofit/>
          </a:bodyPr>
          <a:lstStyle/>
          <a:p>
            <a:pPr marL="12700">
              <a:lnSpc>
                <a:spcPts val="3779"/>
              </a:lnSpc>
            </a:pPr>
            <a:r>
              <a:rPr lang="en-MY" sz="3200" b="1" spc="-1" dirty="0" err="1">
                <a:solidFill>
                  <a:srgbClr val="006666"/>
                </a:solidFill>
                <a:latin typeface="Arial"/>
                <a:cs typeface="Arial"/>
              </a:rPr>
              <a:t>Jadual</a:t>
            </a:r>
            <a:r>
              <a:rPr lang="en-MY" sz="3200" b="1" spc="-1" dirty="0">
                <a:solidFill>
                  <a:srgbClr val="006666"/>
                </a:solidFill>
                <a:latin typeface="Arial"/>
                <a:cs typeface="Arial"/>
              </a:rPr>
              <a:t> </a:t>
            </a:r>
            <a:r>
              <a:rPr lang="en-MY" sz="3200" b="1" spc="-1" dirty="0" err="1">
                <a:solidFill>
                  <a:srgbClr val="006666"/>
                </a:solidFill>
                <a:latin typeface="Arial"/>
                <a:cs typeface="Arial"/>
              </a:rPr>
              <a:t>Kebenaran</a:t>
            </a:r>
            <a:r>
              <a:rPr lang="en-MY" sz="3200" b="1" spc="-1" dirty="0">
                <a:solidFill>
                  <a:srgbClr val="006666"/>
                </a:solidFill>
                <a:latin typeface="Arial"/>
                <a:cs typeface="Arial"/>
              </a:rPr>
              <a:t> </a:t>
            </a:r>
            <a:r>
              <a:rPr lang="en-MY" sz="3200" b="1" spc="-1" dirty="0" smtClean="0">
                <a:solidFill>
                  <a:srgbClr val="006666"/>
                </a:solidFill>
                <a:latin typeface="Arial"/>
                <a:cs typeface="Arial"/>
              </a:rPr>
              <a:t>Get </a:t>
            </a:r>
            <a:r>
              <a:rPr lang="en-MY" sz="3200" b="1" spc="-1" dirty="0" err="1">
                <a:solidFill>
                  <a:srgbClr val="006666"/>
                </a:solidFill>
                <a:latin typeface="Arial"/>
                <a:cs typeface="Arial"/>
              </a:rPr>
              <a:t>Logik</a:t>
            </a:r>
            <a:r>
              <a:rPr lang="en-MY" sz="3200" b="1" spc="-1" dirty="0">
                <a:solidFill>
                  <a:srgbClr val="006666"/>
                </a:solidFill>
                <a:latin typeface="Arial"/>
                <a:cs typeface="Arial"/>
              </a:rPr>
              <a:t> </a:t>
            </a:r>
            <a:r>
              <a:rPr lang="en-MY" sz="3200" b="1" spc="-1" dirty="0" smtClean="0">
                <a:solidFill>
                  <a:srgbClr val="006666"/>
                </a:solidFill>
                <a:latin typeface="Arial"/>
                <a:cs typeface="Arial"/>
              </a:rPr>
              <a:t>TAK</a:t>
            </a:r>
            <a:endParaRPr lang="en-MY" sz="3200" b="1" spc="-1" dirty="0">
              <a:solidFill>
                <a:srgbClr val="006666"/>
              </a:solidFill>
              <a:latin typeface="Arial"/>
              <a:cs typeface="Arial"/>
            </a:endParaRPr>
          </a:p>
          <a:p>
            <a:pPr marL="12700">
              <a:lnSpc>
                <a:spcPts val="3779"/>
              </a:lnSpc>
            </a:pPr>
            <a:r>
              <a:rPr lang="en-MY" sz="3200" b="1" i="1" dirty="0" smtClean="0">
                <a:solidFill>
                  <a:srgbClr val="006666"/>
                </a:solidFill>
                <a:latin typeface="Arial"/>
                <a:cs typeface="Arial"/>
              </a:rPr>
              <a:t>(Truth Table </a:t>
            </a:r>
            <a:r>
              <a:rPr lang="en-MY" sz="3200" b="1" i="1" dirty="0">
                <a:solidFill>
                  <a:srgbClr val="006666"/>
                </a:solidFill>
                <a:latin typeface="Arial"/>
                <a:cs typeface="Arial"/>
              </a:rPr>
              <a:t>of </a:t>
            </a:r>
            <a:r>
              <a:rPr lang="en-MY" sz="3200" b="1" i="1" dirty="0" smtClean="0">
                <a:solidFill>
                  <a:srgbClr val="006666"/>
                </a:solidFill>
                <a:latin typeface="Arial"/>
                <a:cs typeface="Arial"/>
              </a:rPr>
              <a:t>NOT Logic </a:t>
            </a:r>
            <a:r>
              <a:rPr lang="en-MY" sz="3200" b="1" i="1" dirty="0">
                <a:solidFill>
                  <a:srgbClr val="006666"/>
                </a:solidFill>
                <a:latin typeface="Arial"/>
                <a:cs typeface="Arial"/>
              </a:rPr>
              <a:t>Gate)</a:t>
            </a:r>
            <a:endParaRPr lang="en-MY" sz="3200" i="1" dirty="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028700" y="2444670"/>
            <a:ext cx="7420140" cy="1016000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 marR="38100">
              <a:lnSpc>
                <a:spcPts val="2145"/>
              </a:lnSpc>
            </a:pPr>
            <a:r>
              <a:rPr lang="fi-FI" sz="2000" dirty="0" smtClean="0">
                <a:solidFill>
                  <a:srgbClr val="C00000"/>
                </a:solidFill>
                <a:latin typeface="Arial"/>
                <a:cs typeface="Arial"/>
              </a:rPr>
              <a:t>Lampu akan menyala jika isyarat masukan adalah ’0’.</a:t>
            </a:r>
            <a:endParaRPr lang="fi-FI" sz="2000" dirty="0">
              <a:solidFill>
                <a:srgbClr val="C00000"/>
              </a:solidFill>
              <a:latin typeface="Arial"/>
              <a:cs typeface="Arial"/>
            </a:endParaRPr>
          </a:p>
          <a:p>
            <a:pPr marL="12700" marR="38100">
              <a:lnSpc>
                <a:spcPct val="95825"/>
              </a:lnSpc>
              <a:spcBef>
                <a:spcPts val="492"/>
              </a:spcBef>
            </a:pPr>
            <a:r>
              <a:rPr lang="fi-FI" sz="2000" spc="1" dirty="0" smtClean="0">
                <a:solidFill>
                  <a:srgbClr val="C00000"/>
                </a:solidFill>
                <a:latin typeface="Arial"/>
                <a:cs typeface="Arial"/>
              </a:rPr>
              <a:t>Lampu akan padan jika isyarat masukan adalah ’1’.</a:t>
            </a:r>
            <a:endParaRPr lang="fi-FI" sz="2000" dirty="0">
              <a:solidFill>
                <a:srgbClr val="C00000"/>
              </a:solidFill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600"/>
              </a:spcBef>
            </a:pPr>
            <a:r>
              <a:rPr lang="en-MY" sz="2000" spc="2" dirty="0" err="1">
                <a:solidFill>
                  <a:srgbClr val="C00000"/>
                </a:solidFill>
                <a:latin typeface="Arial"/>
                <a:cs typeface="Arial"/>
              </a:rPr>
              <a:t>Keputusan</a:t>
            </a:r>
            <a:r>
              <a:rPr lang="en-MY" sz="2000" spc="2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lang="en-MY" sz="2000" spc="2" dirty="0" err="1">
                <a:solidFill>
                  <a:srgbClr val="C00000"/>
                </a:solidFill>
                <a:latin typeface="Arial"/>
                <a:cs typeface="Arial"/>
              </a:rPr>
              <a:t>keluaran</a:t>
            </a:r>
            <a:r>
              <a:rPr lang="en-MY" sz="2000" spc="2" dirty="0">
                <a:solidFill>
                  <a:srgbClr val="C00000"/>
                </a:solidFill>
                <a:latin typeface="Arial"/>
                <a:cs typeface="Arial"/>
              </a:rPr>
              <a:t> get TAK </a:t>
            </a:r>
            <a:r>
              <a:rPr lang="en-MY" sz="2000" spc="2" dirty="0" err="1">
                <a:solidFill>
                  <a:srgbClr val="C00000"/>
                </a:solidFill>
                <a:latin typeface="Arial"/>
                <a:cs typeface="Arial"/>
              </a:rPr>
              <a:t>dapat</a:t>
            </a:r>
            <a:r>
              <a:rPr lang="en-MY" sz="2000" spc="2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lang="en-MY" sz="2000" spc="2" dirty="0" err="1">
                <a:solidFill>
                  <a:srgbClr val="C00000"/>
                </a:solidFill>
                <a:latin typeface="Arial"/>
                <a:cs typeface="Arial"/>
              </a:rPr>
              <a:t>dilihat</a:t>
            </a:r>
            <a:r>
              <a:rPr lang="en-MY" sz="2000" spc="2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lang="en-MY" sz="2000" spc="2" dirty="0" err="1">
                <a:solidFill>
                  <a:srgbClr val="C00000"/>
                </a:solidFill>
                <a:latin typeface="Arial"/>
                <a:cs typeface="Arial"/>
              </a:rPr>
              <a:t>melalui</a:t>
            </a:r>
            <a:r>
              <a:rPr lang="en-MY" sz="2000" spc="2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lang="en-MY" sz="2000" spc="2" dirty="0" err="1">
                <a:solidFill>
                  <a:srgbClr val="C00000"/>
                </a:solidFill>
                <a:latin typeface="Arial"/>
                <a:cs typeface="Arial"/>
              </a:rPr>
              <a:t>jadual</a:t>
            </a:r>
            <a:endParaRPr lang="fi-FI" sz="2000" dirty="0">
              <a:solidFill>
                <a:srgbClr val="C00000"/>
              </a:solidFill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08037" y="2298700"/>
            <a:ext cx="342900" cy="1562100"/>
          </a:xfrm>
          <a:prstGeom prst="rect">
            <a:avLst/>
          </a:prstGeom>
        </p:spPr>
        <p:txBody>
          <a:bodyPr wrap="square" lIns="0" tIns="9842" rIns="0" bIns="0" rtlCol="0">
            <a:noAutofit/>
          </a:bodyPr>
          <a:lstStyle/>
          <a:p>
            <a:pPr marL="12700">
              <a:lnSpc>
                <a:spcPct val="150000"/>
              </a:lnSpc>
            </a:pPr>
            <a:r>
              <a:rPr lang="en-MY" sz="1600" b="1" spc="807" dirty="0" smtClean="0">
                <a:solidFill>
                  <a:srgbClr val="0033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/>
                <a:cs typeface="Symbol"/>
              </a:rPr>
              <a:t>-</a:t>
            </a:r>
            <a:endParaRPr lang="en-MY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mbol"/>
              <a:cs typeface="Symbol"/>
            </a:endParaRPr>
          </a:p>
          <a:p>
            <a:pPr marL="12700">
              <a:lnSpc>
                <a:spcPct val="150000"/>
              </a:lnSpc>
            </a:pPr>
            <a:r>
              <a:rPr lang="en-MY" sz="1600" b="1" spc="807" dirty="0" smtClean="0">
                <a:solidFill>
                  <a:srgbClr val="0033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/>
                <a:cs typeface="Symbol"/>
              </a:rPr>
              <a:t>-</a:t>
            </a:r>
            <a:endParaRPr lang="en-MY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mbol"/>
              <a:cs typeface="Symbol"/>
            </a:endParaRPr>
          </a:p>
          <a:p>
            <a:pPr marL="12700">
              <a:lnSpc>
                <a:spcPct val="150000"/>
              </a:lnSpc>
            </a:pPr>
            <a:r>
              <a:rPr lang="en-MY" sz="1600" b="1" spc="807" dirty="0" smtClean="0">
                <a:solidFill>
                  <a:srgbClr val="0033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/>
                <a:cs typeface="Symbol"/>
              </a:rPr>
              <a:t>-</a:t>
            </a:r>
            <a:endParaRPr lang="en-MY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mbol"/>
              <a:cs typeface="Symbo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028700" y="3486070"/>
            <a:ext cx="6667500" cy="749460"/>
          </a:xfrm>
          <a:prstGeom prst="rect">
            <a:avLst/>
          </a:prstGeom>
        </p:spPr>
        <p:txBody>
          <a:bodyPr wrap="square" lIns="0" tIns="15652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600"/>
              </a:spcBef>
            </a:pPr>
            <a:r>
              <a:rPr lang="en-MY" sz="2000" spc="2" dirty="0" err="1" smtClean="0">
                <a:solidFill>
                  <a:srgbClr val="C00000"/>
                </a:solidFill>
                <a:latin typeface="Arial"/>
                <a:cs typeface="Arial"/>
              </a:rPr>
              <a:t>berikut</a:t>
            </a:r>
            <a:r>
              <a:rPr lang="en-MY" sz="2000" spc="2" dirty="0" smtClean="0">
                <a:solidFill>
                  <a:srgbClr val="C00000"/>
                </a:solidFill>
                <a:latin typeface="Arial"/>
                <a:cs typeface="Arial"/>
              </a:rPr>
              <a:t>: </a:t>
            </a:r>
            <a:endParaRPr lang="en-MY" sz="2000" dirty="0">
              <a:solidFill>
                <a:srgbClr val="C00000"/>
              </a:solidFill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728210" y="4821888"/>
            <a:ext cx="90601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dirty="0" smtClean="0">
                <a:solidFill>
                  <a:srgbClr val="003366"/>
                </a:solidFill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09600" y="1981200"/>
            <a:ext cx="7010400" cy="3175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pic>
        <p:nvPicPr>
          <p:cNvPr id="9218" name="Picture 2" descr="http://1.bp.blogspot.com/_Bi3uYnfGo_s/TPBRTzaBenI/AAAAAAAABF4/zblUmd8f04w/s200/Logik+2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0530" y="3733800"/>
            <a:ext cx="2744470" cy="1918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9003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bject 25"/>
          <p:cNvSpPr/>
          <p:nvPr/>
        </p:nvSpPr>
        <p:spPr>
          <a:xfrm>
            <a:off x="8570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38100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lnTo>
                  <a:pt x="381000" y="685800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57200" y="0"/>
            <a:ext cx="2743200" cy="1167129"/>
          </a:xfrm>
          <a:custGeom>
            <a:avLst/>
            <a:gdLst/>
            <a:ahLst/>
            <a:cxnLst/>
            <a:rect l="l" t="t" r="r" b="b"/>
            <a:pathLst>
              <a:path w="2743200" h="1167129">
                <a:moveTo>
                  <a:pt x="304800" y="1167129"/>
                </a:moveTo>
                <a:lnTo>
                  <a:pt x="304800" y="1056639"/>
                </a:lnTo>
                <a:lnTo>
                  <a:pt x="305528" y="1047285"/>
                </a:lnTo>
                <a:lnTo>
                  <a:pt x="308163" y="1022635"/>
                </a:lnTo>
                <a:lnTo>
                  <a:pt x="312216" y="997714"/>
                </a:lnTo>
                <a:lnTo>
                  <a:pt x="318141" y="972612"/>
                </a:lnTo>
                <a:lnTo>
                  <a:pt x="326390" y="947420"/>
                </a:lnTo>
                <a:lnTo>
                  <a:pt x="334552" y="928817"/>
                </a:lnTo>
                <a:lnTo>
                  <a:pt x="346163" y="905621"/>
                </a:lnTo>
                <a:lnTo>
                  <a:pt x="359302" y="883128"/>
                </a:lnTo>
                <a:lnTo>
                  <a:pt x="373900" y="862095"/>
                </a:lnTo>
                <a:lnTo>
                  <a:pt x="389890" y="843279"/>
                </a:lnTo>
                <a:lnTo>
                  <a:pt x="403473" y="830357"/>
                </a:lnTo>
                <a:lnTo>
                  <a:pt x="424641" y="813665"/>
                </a:lnTo>
                <a:lnTo>
                  <a:pt x="446960" y="798842"/>
                </a:lnTo>
                <a:lnTo>
                  <a:pt x="468905" y="786180"/>
                </a:lnTo>
                <a:lnTo>
                  <a:pt x="488950" y="775970"/>
                </a:lnTo>
                <a:lnTo>
                  <a:pt x="561340" y="762000"/>
                </a:lnTo>
                <a:lnTo>
                  <a:pt x="603250" y="764539"/>
                </a:lnTo>
                <a:lnTo>
                  <a:pt x="2743200" y="762000"/>
                </a:lnTo>
                <a:lnTo>
                  <a:pt x="2743200" y="0"/>
                </a:lnTo>
                <a:lnTo>
                  <a:pt x="0" y="0"/>
                </a:lnTo>
                <a:lnTo>
                  <a:pt x="0" y="1167129"/>
                </a:lnTo>
                <a:lnTo>
                  <a:pt x="304800" y="1167129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09600" y="1981200"/>
            <a:ext cx="7010400" cy="317500"/>
          </a:xfrm>
          <a:custGeom>
            <a:avLst/>
            <a:gdLst/>
            <a:ahLst/>
            <a:cxnLst/>
            <a:rect l="l" t="t" r="r" b="b"/>
            <a:pathLst>
              <a:path w="7010400" h="317500">
                <a:moveTo>
                  <a:pt x="0" y="0"/>
                </a:moveTo>
                <a:lnTo>
                  <a:pt x="0" y="317500"/>
                </a:lnTo>
                <a:lnTo>
                  <a:pt x="7010400" y="317500"/>
                </a:lnTo>
                <a:lnTo>
                  <a:pt x="70104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28600" y="1981200"/>
            <a:ext cx="393700" cy="318770"/>
          </a:xfrm>
          <a:custGeom>
            <a:avLst/>
            <a:gdLst/>
            <a:ahLst/>
            <a:cxnLst/>
            <a:rect l="l" t="t" r="r" b="b"/>
            <a:pathLst>
              <a:path w="393700" h="318770">
                <a:moveTo>
                  <a:pt x="196850" y="0"/>
                </a:moveTo>
                <a:lnTo>
                  <a:pt x="181947" y="595"/>
                </a:lnTo>
                <a:lnTo>
                  <a:pt x="167137" y="2339"/>
                </a:lnTo>
                <a:lnTo>
                  <a:pt x="152493" y="5170"/>
                </a:lnTo>
                <a:lnTo>
                  <a:pt x="138088" y="9027"/>
                </a:lnTo>
                <a:lnTo>
                  <a:pt x="123996" y="13847"/>
                </a:lnTo>
                <a:lnTo>
                  <a:pt x="110289" y="19569"/>
                </a:lnTo>
                <a:lnTo>
                  <a:pt x="97042" y="26132"/>
                </a:lnTo>
                <a:lnTo>
                  <a:pt x="84328" y="33472"/>
                </a:lnTo>
                <a:lnTo>
                  <a:pt x="72220" y="41530"/>
                </a:lnTo>
                <a:lnTo>
                  <a:pt x="60791" y="50242"/>
                </a:lnTo>
                <a:lnTo>
                  <a:pt x="50115" y="59547"/>
                </a:lnTo>
                <a:lnTo>
                  <a:pt x="40265" y="69384"/>
                </a:lnTo>
                <a:lnTo>
                  <a:pt x="31314" y="79690"/>
                </a:lnTo>
                <a:lnTo>
                  <a:pt x="23336" y="90403"/>
                </a:lnTo>
                <a:lnTo>
                  <a:pt x="10592" y="112807"/>
                </a:lnTo>
                <a:lnTo>
                  <a:pt x="2620" y="136101"/>
                </a:lnTo>
                <a:lnTo>
                  <a:pt x="0" y="158750"/>
                </a:lnTo>
                <a:lnTo>
                  <a:pt x="723" y="170756"/>
                </a:lnTo>
                <a:lnTo>
                  <a:pt x="6290" y="194528"/>
                </a:lnTo>
                <a:lnTo>
                  <a:pt x="16867" y="217577"/>
                </a:lnTo>
                <a:lnTo>
                  <a:pt x="31873" y="239421"/>
                </a:lnTo>
                <a:lnTo>
                  <a:pt x="40855" y="249741"/>
                </a:lnTo>
                <a:lnTo>
                  <a:pt x="50726" y="259579"/>
                </a:lnTo>
                <a:lnTo>
                  <a:pt x="61414" y="268875"/>
                </a:lnTo>
                <a:lnTo>
                  <a:pt x="72846" y="277568"/>
                </a:lnTo>
                <a:lnTo>
                  <a:pt x="84949" y="285600"/>
                </a:lnTo>
                <a:lnTo>
                  <a:pt x="97650" y="292908"/>
                </a:lnTo>
                <a:lnTo>
                  <a:pt x="110878" y="299433"/>
                </a:lnTo>
                <a:lnTo>
                  <a:pt x="124559" y="305115"/>
                </a:lnTo>
                <a:lnTo>
                  <a:pt x="138620" y="309894"/>
                </a:lnTo>
                <a:lnTo>
                  <a:pt x="152989" y="313709"/>
                </a:lnTo>
                <a:lnTo>
                  <a:pt x="167594" y="316500"/>
                </a:lnTo>
                <a:lnTo>
                  <a:pt x="182361" y="318207"/>
                </a:lnTo>
                <a:lnTo>
                  <a:pt x="196850" y="318770"/>
                </a:lnTo>
                <a:lnTo>
                  <a:pt x="393700" y="318770"/>
                </a:lnTo>
                <a:lnTo>
                  <a:pt x="393700" y="0"/>
                </a:lnTo>
                <a:lnTo>
                  <a:pt x="19685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808037" y="793830"/>
            <a:ext cx="7497763" cy="1000298"/>
          </a:xfrm>
          <a:prstGeom prst="rect">
            <a:avLst/>
          </a:prstGeom>
        </p:spPr>
        <p:txBody>
          <a:bodyPr wrap="square" lIns="0" tIns="21399" rIns="0" bIns="0" rtlCol="0">
            <a:noAutofit/>
          </a:bodyPr>
          <a:lstStyle/>
          <a:p>
            <a:pPr marL="12700">
              <a:lnSpc>
                <a:spcPts val="3779"/>
              </a:lnSpc>
            </a:pPr>
            <a:r>
              <a:rPr lang="en-MY" sz="3200" b="1" spc="-1" dirty="0" err="1">
                <a:solidFill>
                  <a:srgbClr val="006666"/>
                </a:solidFill>
                <a:latin typeface="Arial"/>
                <a:cs typeface="Arial"/>
              </a:rPr>
              <a:t>Jadual</a:t>
            </a:r>
            <a:r>
              <a:rPr lang="en-MY" sz="3200" b="1" spc="-1" dirty="0">
                <a:solidFill>
                  <a:srgbClr val="006666"/>
                </a:solidFill>
                <a:latin typeface="Arial"/>
                <a:cs typeface="Arial"/>
              </a:rPr>
              <a:t> </a:t>
            </a:r>
            <a:r>
              <a:rPr lang="en-MY" sz="3200" b="1" spc="-1" dirty="0" err="1">
                <a:solidFill>
                  <a:srgbClr val="006666"/>
                </a:solidFill>
                <a:latin typeface="Arial"/>
                <a:cs typeface="Arial"/>
              </a:rPr>
              <a:t>Kebenaran</a:t>
            </a:r>
            <a:r>
              <a:rPr lang="en-MY" sz="3200" b="1" spc="-1" dirty="0">
                <a:solidFill>
                  <a:srgbClr val="006666"/>
                </a:solidFill>
                <a:latin typeface="Arial"/>
                <a:cs typeface="Arial"/>
              </a:rPr>
              <a:t> Get </a:t>
            </a:r>
            <a:r>
              <a:rPr lang="en-MY" sz="3200" b="1" spc="-1" dirty="0" err="1">
                <a:solidFill>
                  <a:srgbClr val="006666"/>
                </a:solidFill>
                <a:latin typeface="Arial"/>
                <a:cs typeface="Arial"/>
              </a:rPr>
              <a:t>Logik</a:t>
            </a:r>
            <a:r>
              <a:rPr lang="en-MY" sz="3200" b="1" spc="-1" dirty="0">
                <a:solidFill>
                  <a:srgbClr val="006666"/>
                </a:solidFill>
                <a:latin typeface="Arial"/>
                <a:cs typeface="Arial"/>
              </a:rPr>
              <a:t> </a:t>
            </a:r>
            <a:r>
              <a:rPr lang="en-MY" sz="3200" b="1" spc="-1" dirty="0" smtClean="0">
                <a:solidFill>
                  <a:srgbClr val="006666"/>
                </a:solidFill>
                <a:latin typeface="Arial"/>
                <a:cs typeface="Arial"/>
              </a:rPr>
              <a:t>TAKATAU</a:t>
            </a:r>
            <a:endParaRPr lang="en-MY" sz="3200" b="1" spc="-1" dirty="0">
              <a:solidFill>
                <a:srgbClr val="006666"/>
              </a:solidFill>
              <a:latin typeface="Arial"/>
              <a:cs typeface="Arial"/>
            </a:endParaRPr>
          </a:p>
          <a:p>
            <a:pPr marL="12700">
              <a:lnSpc>
                <a:spcPts val="3779"/>
              </a:lnSpc>
            </a:pPr>
            <a:r>
              <a:rPr lang="en-MY" sz="3200" b="1" i="1" dirty="0">
                <a:solidFill>
                  <a:srgbClr val="006666"/>
                </a:solidFill>
                <a:latin typeface="Arial"/>
                <a:cs typeface="Arial"/>
              </a:rPr>
              <a:t>(Logic </a:t>
            </a:r>
            <a:r>
              <a:rPr lang="en-MY" sz="3200" b="1" i="1" dirty="0" smtClean="0">
                <a:solidFill>
                  <a:srgbClr val="006666"/>
                </a:solidFill>
                <a:latin typeface="Arial"/>
                <a:cs typeface="Arial"/>
              </a:rPr>
              <a:t>Gate NOR)</a:t>
            </a:r>
            <a:endParaRPr lang="en-MY" sz="3200" i="1" dirty="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028700" y="2444670"/>
            <a:ext cx="7420140" cy="1016000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 marR="38100">
              <a:lnSpc>
                <a:spcPts val="2145"/>
              </a:lnSpc>
            </a:pPr>
            <a:r>
              <a:rPr lang="en-MY" sz="2000" dirty="0" smtClean="0">
                <a:solidFill>
                  <a:srgbClr val="C00000"/>
                </a:solidFill>
                <a:latin typeface="Arial"/>
                <a:cs typeface="Arial"/>
              </a:rPr>
              <a:t>Get TAKATAU </a:t>
            </a:r>
            <a:r>
              <a:rPr lang="en-MY" sz="2000" dirty="0" err="1" smtClean="0">
                <a:solidFill>
                  <a:srgbClr val="C00000"/>
                </a:solidFill>
                <a:latin typeface="Arial"/>
                <a:cs typeface="Arial"/>
              </a:rPr>
              <a:t>adalah</a:t>
            </a:r>
            <a:r>
              <a:rPr lang="en-MY" sz="2000" dirty="0" smtClean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lang="en-MY" sz="2000" dirty="0" err="1" smtClean="0">
                <a:solidFill>
                  <a:srgbClr val="C00000"/>
                </a:solidFill>
                <a:latin typeface="Arial"/>
                <a:cs typeface="Arial"/>
              </a:rPr>
              <a:t>kombinasi</a:t>
            </a:r>
            <a:r>
              <a:rPr lang="en-MY" sz="2000" dirty="0" smtClean="0">
                <a:solidFill>
                  <a:srgbClr val="C00000"/>
                </a:solidFill>
                <a:latin typeface="Arial"/>
                <a:cs typeface="Arial"/>
              </a:rPr>
              <a:t> get ATAU </a:t>
            </a:r>
            <a:r>
              <a:rPr lang="en-MY" sz="2000" dirty="0" err="1" smtClean="0">
                <a:solidFill>
                  <a:srgbClr val="C00000"/>
                </a:solidFill>
                <a:latin typeface="Arial"/>
                <a:cs typeface="Arial"/>
              </a:rPr>
              <a:t>dan</a:t>
            </a:r>
            <a:r>
              <a:rPr lang="en-MY" sz="2000" dirty="0" smtClean="0">
                <a:solidFill>
                  <a:srgbClr val="C00000"/>
                </a:solidFill>
                <a:latin typeface="Arial"/>
                <a:cs typeface="Arial"/>
              </a:rPr>
              <a:t> get TAK.</a:t>
            </a:r>
            <a:endParaRPr sz="2000" dirty="0">
              <a:solidFill>
                <a:srgbClr val="C00000"/>
              </a:solidFill>
              <a:latin typeface="Arial"/>
              <a:cs typeface="Arial"/>
            </a:endParaRPr>
          </a:p>
          <a:p>
            <a:pPr marL="12700" marR="38100">
              <a:lnSpc>
                <a:spcPct val="95825"/>
              </a:lnSpc>
              <a:spcBef>
                <a:spcPts val="492"/>
              </a:spcBef>
            </a:pPr>
            <a:r>
              <a:rPr lang="en-MY" sz="2000" spc="1" dirty="0" err="1" smtClean="0">
                <a:solidFill>
                  <a:srgbClr val="C00000"/>
                </a:solidFill>
                <a:latin typeface="Arial"/>
                <a:cs typeface="Arial"/>
              </a:rPr>
              <a:t>Operasi</a:t>
            </a:r>
            <a:r>
              <a:rPr lang="en-MY" sz="2000" spc="1" dirty="0" smtClean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lang="en-MY" sz="2000" spc="1" dirty="0" err="1" smtClean="0">
                <a:solidFill>
                  <a:srgbClr val="C00000"/>
                </a:solidFill>
                <a:latin typeface="Arial"/>
                <a:cs typeface="Arial"/>
              </a:rPr>
              <a:t>adalah</a:t>
            </a:r>
            <a:r>
              <a:rPr lang="en-MY" sz="2000" spc="1" dirty="0" smtClean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lang="en-MY" sz="2000" spc="1" dirty="0" err="1" smtClean="0">
                <a:solidFill>
                  <a:srgbClr val="C00000"/>
                </a:solidFill>
                <a:latin typeface="Arial"/>
                <a:cs typeface="Arial"/>
              </a:rPr>
              <a:t>sama</a:t>
            </a:r>
            <a:r>
              <a:rPr lang="en-MY" sz="2000" spc="1" dirty="0" smtClean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lang="en-MY" sz="2000" spc="1" dirty="0" err="1" smtClean="0">
                <a:solidFill>
                  <a:srgbClr val="C00000"/>
                </a:solidFill>
                <a:latin typeface="Arial"/>
                <a:cs typeface="Arial"/>
              </a:rPr>
              <a:t>dengan</a:t>
            </a:r>
            <a:r>
              <a:rPr lang="en-MY" sz="2000" spc="1" dirty="0" smtClean="0">
                <a:solidFill>
                  <a:srgbClr val="C00000"/>
                </a:solidFill>
                <a:latin typeface="Arial"/>
                <a:cs typeface="Arial"/>
              </a:rPr>
              <a:t> get ATAU </a:t>
            </a:r>
            <a:r>
              <a:rPr lang="en-MY" sz="2000" spc="1" dirty="0" err="1" smtClean="0">
                <a:solidFill>
                  <a:srgbClr val="C00000"/>
                </a:solidFill>
                <a:latin typeface="Arial"/>
                <a:cs typeface="Arial"/>
              </a:rPr>
              <a:t>tetapi</a:t>
            </a:r>
            <a:r>
              <a:rPr lang="en-MY" sz="2000" spc="1" dirty="0" smtClean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lang="en-MY" sz="2000" spc="1" dirty="0" err="1" smtClean="0">
                <a:solidFill>
                  <a:srgbClr val="C00000"/>
                </a:solidFill>
                <a:latin typeface="Arial"/>
                <a:cs typeface="Arial"/>
              </a:rPr>
              <a:t>diterbalikkan</a:t>
            </a:r>
            <a:endParaRPr sz="2000" dirty="0" smtClean="0">
              <a:solidFill>
                <a:srgbClr val="C00000"/>
              </a:solidFill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600"/>
              </a:spcBef>
            </a:pPr>
            <a:r>
              <a:rPr lang="en-MY" sz="2000" spc="2" dirty="0" err="1" smtClean="0">
                <a:solidFill>
                  <a:srgbClr val="C00000"/>
                </a:solidFill>
                <a:latin typeface="Arial"/>
                <a:cs typeface="Arial"/>
              </a:rPr>
              <a:t>Keputusan</a:t>
            </a:r>
            <a:r>
              <a:rPr lang="en-MY" sz="2000" spc="2" dirty="0" smtClean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lang="en-MY" sz="2000" spc="2" dirty="0" err="1" smtClean="0">
                <a:solidFill>
                  <a:srgbClr val="C00000"/>
                </a:solidFill>
                <a:latin typeface="Arial"/>
                <a:cs typeface="Arial"/>
              </a:rPr>
              <a:t>keluaran</a:t>
            </a:r>
            <a:r>
              <a:rPr lang="en-MY" sz="2000" spc="2" dirty="0" smtClean="0">
                <a:solidFill>
                  <a:srgbClr val="C00000"/>
                </a:solidFill>
                <a:latin typeface="Arial"/>
                <a:cs typeface="Arial"/>
              </a:rPr>
              <a:t> get TAKATAU </a:t>
            </a:r>
            <a:r>
              <a:rPr lang="en-MY" sz="2000" spc="2" dirty="0" err="1" smtClean="0">
                <a:solidFill>
                  <a:srgbClr val="C00000"/>
                </a:solidFill>
                <a:latin typeface="Arial"/>
                <a:cs typeface="Arial"/>
              </a:rPr>
              <a:t>dapat</a:t>
            </a:r>
            <a:r>
              <a:rPr lang="en-MY" sz="2000" spc="2" dirty="0" smtClean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lang="en-MY" sz="2000" spc="2" dirty="0" err="1" smtClean="0">
                <a:solidFill>
                  <a:srgbClr val="C00000"/>
                </a:solidFill>
                <a:latin typeface="Arial"/>
                <a:cs typeface="Arial"/>
              </a:rPr>
              <a:t>dilihat</a:t>
            </a:r>
            <a:r>
              <a:rPr lang="en-MY" sz="2000" spc="2" dirty="0" smtClean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lang="en-MY" sz="2000" spc="2" dirty="0" err="1" smtClean="0">
                <a:solidFill>
                  <a:srgbClr val="C00000"/>
                </a:solidFill>
                <a:latin typeface="Arial"/>
                <a:cs typeface="Arial"/>
              </a:rPr>
              <a:t>melalui</a:t>
            </a:r>
            <a:r>
              <a:rPr lang="en-MY" sz="2000" spc="2" dirty="0" smtClean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lang="en-MY" sz="2000" spc="2" dirty="0" err="1" smtClean="0">
                <a:solidFill>
                  <a:srgbClr val="C00000"/>
                </a:solidFill>
                <a:latin typeface="Arial"/>
                <a:cs typeface="Arial"/>
              </a:rPr>
              <a:t>jadual</a:t>
            </a:r>
            <a:r>
              <a:rPr lang="en-MY" sz="2000" spc="2" dirty="0" smtClean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endParaRPr sz="2000" dirty="0">
              <a:solidFill>
                <a:srgbClr val="C00000"/>
              </a:solidFill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08037" y="2298700"/>
            <a:ext cx="342900" cy="1562100"/>
          </a:xfrm>
          <a:prstGeom prst="rect">
            <a:avLst/>
          </a:prstGeom>
        </p:spPr>
        <p:txBody>
          <a:bodyPr wrap="square" lIns="0" tIns="9842" rIns="0" bIns="0" rtlCol="0">
            <a:noAutofit/>
          </a:bodyPr>
          <a:lstStyle/>
          <a:p>
            <a:pPr marL="12700">
              <a:lnSpc>
                <a:spcPct val="150000"/>
              </a:lnSpc>
            </a:pPr>
            <a:r>
              <a:rPr lang="en-MY" sz="1600" b="1" spc="807" dirty="0" smtClean="0">
                <a:solidFill>
                  <a:srgbClr val="0033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/>
                <a:cs typeface="Symbol"/>
              </a:rPr>
              <a:t>-</a:t>
            </a:r>
            <a:endParaRPr lang="en-MY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mbol"/>
              <a:cs typeface="Symbol"/>
            </a:endParaRPr>
          </a:p>
          <a:p>
            <a:pPr marL="12700">
              <a:lnSpc>
                <a:spcPct val="150000"/>
              </a:lnSpc>
            </a:pPr>
            <a:r>
              <a:rPr lang="en-MY" sz="1600" b="1" spc="807" dirty="0" smtClean="0">
                <a:solidFill>
                  <a:srgbClr val="0033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/>
                <a:cs typeface="Symbol"/>
              </a:rPr>
              <a:t>-</a:t>
            </a:r>
            <a:endParaRPr lang="en-MY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mbol"/>
              <a:cs typeface="Symbol"/>
            </a:endParaRPr>
          </a:p>
          <a:p>
            <a:pPr marL="12700">
              <a:lnSpc>
                <a:spcPct val="150000"/>
              </a:lnSpc>
            </a:pPr>
            <a:r>
              <a:rPr lang="en-MY" sz="1600" b="1" spc="807" dirty="0" smtClean="0">
                <a:solidFill>
                  <a:srgbClr val="0033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/>
                <a:cs typeface="Symbol"/>
              </a:rPr>
              <a:t>-</a:t>
            </a:r>
            <a:endParaRPr lang="en-MY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mbol"/>
              <a:cs typeface="Symbo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028700" y="3486070"/>
            <a:ext cx="4255870" cy="322664"/>
          </a:xfrm>
          <a:prstGeom prst="rect">
            <a:avLst/>
          </a:prstGeom>
        </p:spPr>
        <p:txBody>
          <a:bodyPr wrap="square" lIns="0" tIns="15652" rIns="0" bIns="0" rtlCol="0">
            <a:noAutofit/>
          </a:bodyPr>
          <a:lstStyle/>
          <a:p>
            <a:pPr marL="12700">
              <a:lnSpc>
                <a:spcPts val="2465"/>
              </a:lnSpc>
            </a:pPr>
            <a:r>
              <a:rPr lang="en-MY" sz="2000" spc="-16" dirty="0" err="1" smtClean="0">
                <a:solidFill>
                  <a:srgbClr val="C00000"/>
                </a:solidFill>
                <a:latin typeface="Arial"/>
                <a:cs typeface="Arial"/>
              </a:rPr>
              <a:t>kebenaran</a:t>
            </a:r>
            <a:r>
              <a:rPr lang="en-MY" sz="2000" spc="-16" dirty="0" smtClean="0">
                <a:solidFill>
                  <a:srgbClr val="C00000"/>
                </a:solidFill>
                <a:latin typeface="Arial"/>
                <a:cs typeface="Arial"/>
              </a:rPr>
              <a:t> di </a:t>
            </a:r>
            <a:r>
              <a:rPr lang="en-MY" sz="2000" spc="-16" dirty="0" err="1" smtClean="0">
                <a:solidFill>
                  <a:srgbClr val="C00000"/>
                </a:solidFill>
                <a:latin typeface="Arial"/>
                <a:cs typeface="Arial"/>
              </a:rPr>
              <a:t>bawah</a:t>
            </a:r>
            <a:r>
              <a:rPr lang="en-MY" sz="2000" spc="-16" dirty="0" smtClean="0">
                <a:solidFill>
                  <a:srgbClr val="C00000"/>
                </a:solidFill>
                <a:latin typeface="Arial"/>
                <a:cs typeface="Arial"/>
              </a:rPr>
              <a:t>.</a:t>
            </a:r>
            <a:endParaRPr sz="2000" dirty="0">
              <a:solidFill>
                <a:srgbClr val="C00000"/>
              </a:solidFill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728210" y="4821888"/>
            <a:ext cx="90601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dirty="0" smtClean="0">
                <a:solidFill>
                  <a:srgbClr val="003366"/>
                </a:solidFill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09600" y="1981200"/>
            <a:ext cx="7010400" cy="3175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pic>
        <p:nvPicPr>
          <p:cNvPr id="18434" name="Picture 2" descr="http://3.bp.blogspot.com/_Bi3uYnfGo_s/TPBUyax_ydI/AAAAAAAABGc/XxTgp_ToVQ8/s1600/Logik+3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9701" y="3860800"/>
            <a:ext cx="3056988" cy="2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1632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bject 29"/>
          <p:cNvSpPr/>
          <p:nvPr/>
        </p:nvSpPr>
        <p:spPr>
          <a:xfrm>
            <a:off x="0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38100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lnTo>
                  <a:pt x="381000" y="685800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57200" y="0"/>
            <a:ext cx="2743200" cy="1167129"/>
          </a:xfrm>
          <a:custGeom>
            <a:avLst/>
            <a:gdLst/>
            <a:ahLst/>
            <a:cxnLst/>
            <a:rect l="l" t="t" r="r" b="b"/>
            <a:pathLst>
              <a:path w="2743200" h="1167129">
                <a:moveTo>
                  <a:pt x="304800" y="1167129"/>
                </a:moveTo>
                <a:lnTo>
                  <a:pt x="304800" y="1056639"/>
                </a:lnTo>
                <a:lnTo>
                  <a:pt x="305528" y="1047285"/>
                </a:lnTo>
                <a:lnTo>
                  <a:pt x="308163" y="1022635"/>
                </a:lnTo>
                <a:lnTo>
                  <a:pt x="312216" y="997714"/>
                </a:lnTo>
                <a:lnTo>
                  <a:pt x="318141" y="972612"/>
                </a:lnTo>
                <a:lnTo>
                  <a:pt x="326390" y="947420"/>
                </a:lnTo>
                <a:lnTo>
                  <a:pt x="334552" y="928817"/>
                </a:lnTo>
                <a:lnTo>
                  <a:pt x="346163" y="905621"/>
                </a:lnTo>
                <a:lnTo>
                  <a:pt x="359302" y="883128"/>
                </a:lnTo>
                <a:lnTo>
                  <a:pt x="373900" y="862095"/>
                </a:lnTo>
                <a:lnTo>
                  <a:pt x="389890" y="843279"/>
                </a:lnTo>
                <a:lnTo>
                  <a:pt x="403473" y="830357"/>
                </a:lnTo>
                <a:lnTo>
                  <a:pt x="424641" y="813665"/>
                </a:lnTo>
                <a:lnTo>
                  <a:pt x="446960" y="798842"/>
                </a:lnTo>
                <a:lnTo>
                  <a:pt x="468905" y="786180"/>
                </a:lnTo>
                <a:lnTo>
                  <a:pt x="488950" y="775970"/>
                </a:lnTo>
                <a:lnTo>
                  <a:pt x="561340" y="762000"/>
                </a:lnTo>
                <a:lnTo>
                  <a:pt x="603250" y="764539"/>
                </a:lnTo>
                <a:lnTo>
                  <a:pt x="2743200" y="762000"/>
                </a:lnTo>
                <a:lnTo>
                  <a:pt x="2743200" y="0"/>
                </a:lnTo>
                <a:lnTo>
                  <a:pt x="0" y="0"/>
                </a:lnTo>
                <a:lnTo>
                  <a:pt x="0" y="1167129"/>
                </a:lnTo>
                <a:lnTo>
                  <a:pt x="304800" y="1167129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09600" y="1981200"/>
            <a:ext cx="7010400" cy="317500"/>
          </a:xfrm>
          <a:custGeom>
            <a:avLst/>
            <a:gdLst/>
            <a:ahLst/>
            <a:cxnLst/>
            <a:rect l="l" t="t" r="r" b="b"/>
            <a:pathLst>
              <a:path w="7010400" h="317500">
                <a:moveTo>
                  <a:pt x="0" y="0"/>
                </a:moveTo>
                <a:lnTo>
                  <a:pt x="0" y="317500"/>
                </a:lnTo>
                <a:lnTo>
                  <a:pt x="7010400" y="317500"/>
                </a:lnTo>
                <a:lnTo>
                  <a:pt x="70104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28600" y="1981200"/>
            <a:ext cx="393700" cy="318770"/>
          </a:xfrm>
          <a:custGeom>
            <a:avLst/>
            <a:gdLst/>
            <a:ahLst/>
            <a:cxnLst/>
            <a:rect l="l" t="t" r="r" b="b"/>
            <a:pathLst>
              <a:path w="393700" h="318770">
                <a:moveTo>
                  <a:pt x="196850" y="0"/>
                </a:moveTo>
                <a:lnTo>
                  <a:pt x="181947" y="595"/>
                </a:lnTo>
                <a:lnTo>
                  <a:pt x="167137" y="2339"/>
                </a:lnTo>
                <a:lnTo>
                  <a:pt x="152493" y="5170"/>
                </a:lnTo>
                <a:lnTo>
                  <a:pt x="138088" y="9027"/>
                </a:lnTo>
                <a:lnTo>
                  <a:pt x="123996" y="13847"/>
                </a:lnTo>
                <a:lnTo>
                  <a:pt x="110289" y="19569"/>
                </a:lnTo>
                <a:lnTo>
                  <a:pt x="97042" y="26132"/>
                </a:lnTo>
                <a:lnTo>
                  <a:pt x="84328" y="33472"/>
                </a:lnTo>
                <a:lnTo>
                  <a:pt x="72220" y="41530"/>
                </a:lnTo>
                <a:lnTo>
                  <a:pt x="60791" y="50242"/>
                </a:lnTo>
                <a:lnTo>
                  <a:pt x="50115" y="59547"/>
                </a:lnTo>
                <a:lnTo>
                  <a:pt x="40265" y="69384"/>
                </a:lnTo>
                <a:lnTo>
                  <a:pt x="31314" y="79690"/>
                </a:lnTo>
                <a:lnTo>
                  <a:pt x="23336" y="90403"/>
                </a:lnTo>
                <a:lnTo>
                  <a:pt x="10592" y="112807"/>
                </a:lnTo>
                <a:lnTo>
                  <a:pt x="2620" y="136101"/>
                </a:lnTo>
                <a:lnTo>
                  <a:pt x="0" y="158750"/>
                </a:lnTo>
                <a:lnTo>
                  <a:pt x="723" y="170756"/>
                </a:lnTo>
                <a:lnTo>
                  <a:pt x="6290" y="194528"/>
                </a:lnTo>
                <a:lnTo>
                  <a:pt x="16867" y="217577"/>
                </a:lnTo>
                <a:lnTo>
                  <a:pt x="31873" y="239421"/>
                </a:lnTo>
                <a:lnTo>
                  <a:pt x="40855" y="249741"/>
                </a:lnTo>
                <a:lnTo>
                  <a:pt x="50726" y="259579"/>
                </a:lnTo>
                <a:lnTo>
                  <a:pt x="61414" y="268875"/>
                </a:lnTo>
                <a:lnTo>
                  <a:pt x="72846" y="277568"/>
                </a:lnTo>
                <a:lnTo>
                  <a:pt x="84949" y="285600"/>
                </a:lnTo>
                <a:lnTo>
                  <a:pt x="97650" y="292908"/>
                </a:lnTo>
                <a:lnTo>
                  <a:pt x="110878" y="299433"/>
                </a:lnTo>
                <a:lnTo>
                  <a:pt x="124559" y="305115"/>
                </a:lnTo>
                <a:lnTo>
                  <a:pt x="138620" y="309894"/>
                </a:lnTo>
                <a:lnTo>
                  <a:pt x="152989" y="313709"/>
                </a:lnTo>
                <a:lnTo>
                  <a:pt x="167594" y="316500"/>
                </a:lnTo>
                <a:lnTo>
                  <a:pt x="182361" y="318207"/>
                </a:lnTo>
                <a:lnTo>
                  <a:pt x="196850" y="318770"/>
                </a:lnTo>
                <a:lnTo>
                  <a:pt x="393700" y="318770"/>
                </a:lnTo>
                <a:lnTo>
                  <a:pt x="393700" y="0"/>
                </a:lnTo>
                <a:lnTo>
                  <a:pt x="19685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911860" y="815340"/>
            <a:ext cx="6555740" cy="978264"/>
          </a:xfrm>
          <a:prstGeom prst="rect">
            <a:avLst/>
          </a:prstGeom>
        </p:spPr>
        <p:txBody>
          <a:bodyPr wrap="square" lIns="0" tIns="24003" rIns="0" bIns="0" rtlCol="0">
            <a:noAutofit/>
          </a:bodyPr>
          <a:lstStyle/>
          <a:p>
            <a:pPr marL="12700">
              <a:lnSpc>
                <a:spcPts val="3779"/>
              </a:lnSpc>
            </a:pPr>
            <a:r>
              <a:rPr lang="en-MY" sz="3600" b="1" spc="-1" dirty="0" err="1" smtClean="0">
                <a:solidFill>
                  <a:srgbClr val="006666"/>
                </a:solidFill>
                <a:latin typeface="Arial"/>
                <a:cs typeface="Arial"/>
              </a:rPr>
              <a:t>Jadual</a:t>
            </a:r>
            <a:r>
              <a:rPr lang="en-MY" sz="3600" b="1" spc="-1" dirty="0" smtClean="0">
                <a:solidFill>
                  <a:srgbClr val="006666"/>
                </a:solidFill>
                <a:latin typeface="Arial"/>
                <a:cs typeface="Arial"/>
              </a:rPr>
              <a:t> Get </a:t>
            </a:r>
            <a:r>
              <a:rPr lang="en-MY" sz="3600" b="1" spc="-1" dirty="0" err="1" smtClean="0">
                <a:solidFill>
                  <a:srgbClr val="006666"/>
                </a:solidFill>
                <a:latin typeface="Arial"/>
                <a:cs typeface="Arial"/>
              </a:rPr>
              <a:t>Logik</a:t>
            </a:r>
            <a:r>
              <a:rPr lang="en-MY" sz="3600" b="1" spc="-1" dirty="0" smtClean="0">
                <a:solidFill>
                  <a:srgbClr val="006666"/>
                </a:solidFill>
                <a:latin typeface="Arial"/>
                <a:cs typeface="Arial"/>
              </a:rPr>
              <a:t> NAND</a:t>
            </a:r>
          </a:p>
          <a:p>
            <a:pPr marL="12700">
              <a:lnSpc>
                <a:spcPts val="3779"/>
              </a:lnSpc>
            </a:pPr>
            <a:r>
              <a:rPr lang="en-MY" sz="3600" b="1" i="1" dirty="0" smtClean="0">
                <a:solidFill>
                  <a:srgbClr val="006666"/>
                </a:solidFill>
                <a:latin typeface="Arial"/>
                <a:cs typeface="Arial"/>
              </a:rPr>
              <a:t>(NAND Truth Table)</a:t>
            </a:r>
            <a:endParaRPr lang="en-MY" sz="3600" i="1" dirty="0">
              <a:latin typeface="Arial"/>
              <a:cs typeface="Arial"/>
            </a:endParaRPr>
          </a:p>
          <a:p>
            <a:pPr marL="12700">
              <a:lnSpc>
                <a:spcPts val="3779"/>
              </a:lnSpc>
            </a:pPr>
            <a:endParaRPr sz="3600" dirty="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09600" y="1981200"/>
            <a:ext cx="7010400" cy="3175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467711"/>
            <a:ext cx="6172200" cy="3768545"/>
          </a:xfrm>
          <a:prstGeom prst="rect">
            <a:avLst/>
          </a:prstGeom>
        </p:spPr>
      </p:pic>
      <p:sp>
        <p:nvSpPr>
          <p:cNvPr id="10" name="object 4"/>
          <p:cNvSpPr txBox="1"/>
          <p:nvPr/>
        </p:nvSpPr>
        <p:spPr>
          <a:xfrm>
            <a:off x="3536187" y="6251124"/>
            <a:ext cx="2636013" cy="427324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852">
              <a:lnSpc>
                <a:spcPts val="2555"/>
              </a:lnSpc>
            </a:pPr>
            <a:r>
              <a:rPr lang="en-MY" sz="2400" b="1" spc="-1" dirty="0" smtClean="0">
                <a:solidFill>
                  <a:srgbClr val="003366"/>
                </a:solidFill>
                <a:latin typeface="Arial"/>
                <a:cs typeface="Arial"/>
              </a:rPr>
              <a:t>Get NAND 2 input </a:t>
            </a:r>
            <a:endParaRPr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99969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bject 29"/>
          <p:cNvSpPr/>
          <p:nvPr/>
        </p:nvSpPr>
        <p:spPr>
          <a:xfrm>
            <a:off x="0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38100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lnTo>
                  <a:pt x="381000" y="685800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57200" y="0"/>
            <a:ext cx="2743200" cy="1167129"/>
          </a:xfrm>
          <a:custGeom>
            <a:avLst/>
            <a:gdLst/>
            <a:ahLst/>
            <a:cxnLst/>
            <a:rect l="l" t="t" r="r" b="b"/>
            <a:pathLst>
              <a:path w="2743200" h="1167129">
                <a:moveTo>
                  <a:pt x="304800" y="1167129"/>
                </a:moveTo>
                <a:lnTo>
                  <a:pt x="304800" y="1056639"/>
                </a:lnTo>
                <a:lnTo>
                  <a:pt x="305528" y="1047285"/>
                </a:lnTo>
                <a:lnTo>
                  <a:pt x="308163" y="1022635"/>
                </a:lnTo>
                <a:lnTo>
                  <a:pt x="312216" y="997714"/>
                </a:lnTo>
                <a:lnTo>
                  <a:pt x="318141" y="972612"/>
                </a:lnTo>
                <a:lnTo>
                  <a:pt x="326390" y="947420"/>
                </a:lnTo>
                <a:lnTo>
                  <a:pt x="334552" y="928817"/>
                </a:lnTo>
                <a:lnTo>
                  <a:pt x="346163" y="905621"/>
                </a:lnTo>
                <a:lnTo>
                  <a:pt x="359302" y="883128"/>
                </a:lnTo>
                <a:lnTo>
                  <a:pt x="373900" y="862095"/>
                </a:lnTo>
                <a:lnTo>
                  <a:pt x="389890" y="843279"/>
                </a:lnTo>
                <a:lnTo>
                  <a:pt x="403473" y="830357"/>
                </a:lnTo>
                <a:lnTo>
                  <a:pt x="424641" y="813665"/>
                </a:lnTo>
                <a:lnTo>
                  <a:pt x="446960" y="798842"/>
                </a:lnTo>
                <a:lnTo>
                  <a:pt x="468905" y="786180"/>
                </a:lnTo>
                <a:lnTo>
                  <a:pt x="488950" y="775970"/>
                </a:lnTo>
                <a:lnTo>
                  <a:pt x="561340" y="762000"/>
                </a:lnTo>
                <a:lnTo>
                  <a:pt x="603250" y="764539"/>
                </a:lnTo>
                <a:lnTo>
                  <a:pt x="2743200" y="762000"/>
                </a:lnTo>
                <a:lnTo>
                  <a:pt x="2743200" y="0"/>
                </a:lnTo>
                <a:lnTo>
                  <a:pt x="0" y="0"/>
                </a:lnTo>
                <a:lnTo>
                  <a:pt x="0" y="1167129"/>
                </a:lnTo>
                <a:lnTo>
                  <a:pt x="304800" y="1167129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09600" y="1981200"/>
            <a:ext cx="7010400" cy="317500"/>
          </a:xfrm>
          <a:custGeom>
            <a:avLst/>
            <a:gdLst/>
            <a:ahLst/>
            <a:cxnLst/>
            <a:rect l="l" t="t" r="r" b="b"/>
            <a:pathLst>
              <a:path w="7010400" h="317500">
                <a:moveTo>
                  <a:pt x="0" y="0"/>
                </a:moveTo>
                <a:lnTo>
                  <a:pt x="0" y="317500"/>
                </a:lnTo>
                <a:lnTo>
                  <a:pt x="7010400" y="317500"/>
                </a:lnTo>
                <a:lnTo>
                  <a:pt x="70104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28600" y="1981200"/>
            <a:ext cx="393700" cy="318770"/>
          </a:xfrm>
          <a:custGeom>
            <a:avLst/>
            <a:gdLst/>
            <a:ahLst/>
            <a:cxnLst/>
            <a:rect l="l" t="t" r="r" b="b"/>
            <a:pathLst>
              <a:path w="393700" h="318770">
                <a:moveTo>
                  <a:pt x="196850" y="0"/>
                </a:moveTo>
                <a:lnTo>
                  <a:pt x="181947" y="595"/>
                </a:lnTo>
                <a:lnTo>
                  <a:pt x="167137" y="2339"/>
                </a:lnTo>
                <a:lnTo>
                  <a:pt x="152493" y="5170"/>
                </a:lnTo>
                <a:lnTo>
                  <a:pt x="138088" y="9027"/>
                </a:lnTo>
                <a:lnTo>
                  <a:pt x="123996" y="13847"/>
                </a:lnTo>
                <a:lnTo>
                  <a:pt x="110289" y="19569"/>
                </a:lnTo>
                <a:lnTo>
                  <a:pt x="97042" y="26132"/>
                </a:lnTo>
                <a:lnTo>
                  <a:pt x="84328" y="33472"/>
                </a:lnTo>
                <a:lnTo>
                  <a:pt x="72220" y="41530"/>
                </a:lnTo>
                <a:lnTo>
                  <a:pt x="60791" y="50242"/>
                </a:lnTo>
                <a:lnTo>
                  <a:pt x="50115" y="59547"/>
                </a:lnTo>
                <a:lnTo>
                  <a:pt x="40265" y="69384"/>
                </a:lnTo>
                <a:lnTo>
                  <a:pt x="31314" y="79690"/>
                </a:lnTo>
                <a:lnTo>
                  <a:pt x="23336" y="90403"/>
                </a:lnTo>
                <a:lnTo>
                  <a:pt x="10592" y="112807"/>
                </a:lnTo>
                <a:lnTo>
                  <a:pt x="2620" y="136101"/>
                </a:lnTo>
                <a:lnTo>
                  <a:pt x="0" y="158750"/>
                </a:lnTo>
                <a:lnTo>
                  <a:pt x="723" y="170756"/>
                </a:lnTo>
                <a:lnTo>
                  <a:pt x="6290" y="194528"/>
                </a:lnTo>
                <a:lnTo>
                  <a:pt x="16867" y="217577"/>
                </a:lnTo>
                <a:lnTo>
                  <a:pt x="31873" y="239421"/>
                </a:lnTo>
                <a:lnTo>
                  <a:pt x="40855" y="249741"/>
                </a:lnTo>
                <a:lnTo>
                  <a:pt x="50726" y="259579"/>
                </a:lnTo>
                <a:lnTo>
                  <a:pt x="61414" y="268875"/>
                </a:lnTo>
                <a:lnTo>
                  <a:pt x="72846" y="277568"/>
                </a:lnTo>
                <a:lnTo>
                  <a:pt x="84949" y="285600"/>
                </a:lnTo>
                <a:lnTo>
                  <a:pt x="97650" y="292908"/>
                </a:lnTo>
                <a:lnTo>
                  <a:pt x="110878" y="299433"/>
                </a:lnTo>
                <a:lnTo>
                  <a:pt x="124559" y="305115"/>
                </a:lnTo>
                <a:lnTo>
                  <a:pt x="138620" y="309894"/>
                </a:lnTo>
                <a:lnTo>
                  <a:pt x="152989" y="313709"/>
                </a:lnTo>
                <a:lnTo>
                  <a:pt x="167594" y="316500"/>
                </a:lnTo>
                <a:lnTo>
                  <a:pt x="182361" y="318207"/>
                </a:lnTo>
                <a:lnTo>
                  <a:pt x="196850" y="318770"/>
                </a:lnTo>
                <a:lnTo>
                  <a:pt x="393700" y="318770"/>
                </a:lnTo>
                <a:lnTo>
                  <a:pt x="393700" y="0"/>
                </a:lnTo>
                <a:lnTo>
                  <a:pt x="19685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911860" y="815340"/>
            <a:ext cx="6555740" cy="978264"/>
          </a:xfrm>
          <a:prstGeom prst="rect">
            <a:avLst/>
          </a:prstGeom>
        </p:spPr>
        <p:txBody>
          <a:bodyPr wrap="square" lIns="0" tIns="24003" rIns="0" bIns="0" rtlCol="0">
            <a:noAutofit/>
          </a:bodyPr>
          <a:lstStyle/>
          <a:p>
            <a:pPr marL="12700">
              <a:lnSpc>
                <a:spcPts val="3779"/>
              </a:lnSpc>
            </a:pPr>
            <a:r>
              <a:rPr lang="en-MY" sz="3600" b="1" spc="-1" dirty="0" err="1" smtClean="0">
                <a:solidFill>
                  <a:srgbClr val="006666"/>
                </a:solidFill>
                <a:latin typeface="Arial"/>
                <a:cs typeface="Arial"/>
              </a:rPr>
              <a:t>Jadual</a:t>
            </a:r>
            <a:r>
              <a:rPr lang="en-MY" sz="3600" b="1" spc="-1" dirty="0" smtClean="0">
                <a:solidFill>
                  <a:srgbClr val="006666"/>
                </a:solidFill>
                <a:latin typeface="Arial"/>
                <a:cs typeface="Arial"/>
              </a:rPr>
              <a:t> Get </a:t>
            </a:r>
            <a:r>
              <a:rPr lang="en-MY" sz="3600" b="1" spc="-1" dirty="0" err="1" smtClean="0">
                <a:solidFill>
                  <a:srgbClr val="006666"/>
                </a:solidFill>
                <a:latin typeface="Arial"/>
                <a:cs typeface="Arial"/>
              </a:rPr>
              <a:t>Logik</a:t>
            </a:r>
            <a:r>
              <a:rPr lang="en-MY" sz="3600" b="1" spc="-1" dirty="0" smtClean="0">
                <a:solidFill>
                  <a:srgbClr val="006666"/>
                </a:solidFill>
                <a:latin typeface="Arial"/>
                <a:cs typeface="Arial"/>
              </a:rPr>
              <a:t> NAND</a:t>
            </a:r>
          </a:p>
          <a:p>
            <a:pPr marL="12700">
              <a:lnSpc>
                <a:spcPts val="3779"/>
              </a:lnSpc>
            </a:pPr>
            <a:r>
              <a:rPr lang="en-MY" sz="3600" b="1" i="1" dirty="0" smtClean="0">
                <a:solidFill>
                  <a:srgbClr val="006666"/>
                </a:solidFill>
                <a:latin typeface="Arial"/>
                <a:cs typeface="Arial"/>
              </a:rPr>
              <a:t>(NAND Truth Table)</a:t>
            </a:r>
            <a:endParaRPr lang="en-MY" sz="3600" i="1" dirty="0">
              <a:latin typeface="Arial"/>
              <a:cs typeface="Arial"/>
            </a:endParaRPr>
          </a:p>
          <a:p>
            <a:pPr marL="12700">
              <a:lnSpc>
                <a:spcPts val="3779"/>
              </a:lnSpc>
            </a:pPr>
            <a:endParaRPr sz="3600" dirty="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09600" y="1981200"/>
            <a:ext cx="7010400" cy="3175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0" name="object 4"/>
          <p:cNvSpPr txBox="1"/>
          <p:nvPr/>
        </p:nvSpPr>
        <p:spPr>
          <a:xfrm>
            <a:off x="3536187" y="6251124"/>
            <a:ext cx="2636013" cy="427324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852">
              <a:lnSpc>
                <a:spcPts val="2555"/>
              </a:lnSpc>
            </a:pPr>
            <a:r>
              <a:rPr lang="en-MY" sz="2400" b="1" spc="-1" dirty="0" smtClean="0">
                <a:solidFill>
                  <a:srgbClr val="003366"/>
                </a:solidFill>
                <a:latin typeface="Arial"/>
                <a:cs typeface="Arial"/>
              </a:rPr>
              <a:t>Get NAND 3 input </a:t>
            </a:r>
            <a:endParaRPr sz="2400" dirty="0">
              <a:latin typeface="Arial"/>
              <a:cs typeface="Arial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6170" y="2334104"/>
            <a:ext cx="4436045" cy="3917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259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bject 25"/>
          <p:cNvSpPr/>
          <p:nvPr/>
        </p:nvSpPr>
        <p:spPr>
          <a:xfrm>
            <a:off x="8570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38100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lnTo>
                  <a:pt x="381000" y="685800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57200" y="0"/>
            <a:ext cx="2743200" cy="1167129"/>
          </a:xfrm>
          <a:custGeom>
            <a:avLst/>
            <a:gdLst/>
            <a:ahLst/>
            <a:cxnLst/>
            <a:rect l="l" t="t" r="r" b="b"/>
            <a:pathLst>
              <a:path w="2743200" h="1167129">
                <a:moveTo>
                  <a:pt x="304800" y="1167129"/>
                </a:moveTo>
                <a:lnTo>
                  <a:pt x="304800" y="1056639"/>
                </a:lnTo>
                <a:lnTo>
                  <a:pt x="305528" y="1047285"/>
                </a:lnTo>
                <a:lnTo>
                  <a:pt x="308163" y="1022635"/>
                </a:lnTo>
                <a:lnTo>
                  <a:pt x="312216" y="997714"/>
                </a:lnTo>
                <a:lnTo>
                  <a:pt x="318141" y="972612"/>
                </a:lnTo>
                <a:lnTo>
                  <a:pt x="326390" y="947420"/>
                </a:lnTo>
                <a:lnTo>
                  <a:pt x="334552" y="928817"/>
                </a:lnTo>
                <a:lnTo>
                  <a:pt x="346163" y="905621"/>
                </a:lnTo>
                <a:lnTo>
                  <a:pt x="359302" y="883128"/>
                </a:lnTo>
                <a:lnTo>
                  <a:pt x="373900" y="862095"/>
                </a:lnTo>
                <a:lnTo>
                  <a:pt x="389890" y="843279"/>
                </a:lnTo>
                <a:lnTo>
                  <a:pt x="403473" y="830357"/>
                </a:lnTo>
                <a:lnTo>
                  <a:pt x="424641" y="813665"/>
                </a:lnTo>
                <a:lnTo>
                  <a:pt x="446960" y="798842"/>
                </a:lnTo>
                <a:lnTo>
                  <a:pt x="468905" y="786180"/>
                </a:lnTo>
                <a:lnTo>
                  <a:pt x="488950" y="775970"/>
                </a:lnTo>
                <a:lnTo>
                  <a:pt x="561340" y="762000"/>
                </a:lnTo>
                <a:lnTo>
                  <a:pt x="603250" y="764539"/>
                </a:lnTo>
                <a:lnTo>
                  <a:pt x="2743200" y="762000"/>
                </a:lnTo>
                <a:lnTo>
                  <a:pt x="2743200" y="0"/>
                </a:lnTo>
                <a:lnTo>
                  <a:pt x="0" y="0"/>
                </a:lnTo>
                <a:lnTo>
                  <a:pt x="0" y="1167129"/>
                </a:lnTo>
                <a:lnTo>
                  <a:pt x="304800" y="1167129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09600" y="1981200"/>
            <a:ext cx="7010400" cy="317500"/>
          </a:xfrm>
          <a:custGeom>
            <a:avLst/>
            <a:gdLst/>
            <a:ahLst/>
            <a:cxnLst/>
            <a:rect l="l" t="t" r="r" b="b"/>
            <a:pathLst>
              <a:path w="7010400" h="317500">
                <a:moveTo>
                  <a:pt x="0" y="0"/>
                </a:moveTo>
                <a:lnTo>
                  <a:pt x="0" y="317500"/>
                </a:lnTo>
                <a:lnTo>
                  <a:pt x="7010400" y="317500"/>
                </a:lnTo>
                <a:lnTo>
                  <a:pt x="70104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28600" y="1981200"/>
            <a:ext cx="393700" cy="318770"/>
          </a:xfrm>
          <a:custGeom>
            <a:avLst/>
            <a:gdLst/>
            <a:ahLst/>
            <a:cxnLst/>
            <a:rect l="l" t="t" r="r" b="b"/>
            <a:pathLst>
              <a:path w="393700" h="318770">
                <a:moveTo>
                  <a:pt x="196850" y="0"/>
                </a:moveTo>
                <a:lnTo>
                  <a:pt x="181947" y="595"/>
                </a:lnTo>
                <a:lnTo>
                  <a:pt x="167137" y="2339"/>
                </a:lnTo>
                <a:lnTo>
                  <a:pt x="152493" y="5170"/>
                </a:lnTo>
                <a:lnTo>
                  <a:pt x="138088" y="9027"/>
                </a:lnTo>
                <a:lnTo>
                  <a:pt x="123996" y="13847"/>
                </a:lnTo>
                <a:lnTo>
                  <a:pt x="110289" y="19569"/>
                </a:lnTo>
                <a:lnTo>
                  <a:pt x="97042" y="26132"/>
                </a:lnTo>
                <a:lnTo>
                  <a:pt x="84328" y="33472"/>
                </a:lnTo>
                <a:lnTo>
                  <a:pt x="72220" y="41530"/>
                </a:lnTo>
                <a:lnTo>
                  <a:pt x="60791" y="50242"/>
                </a:lnTo>
                <a:lnTo>
                  <a:pt x="50115" y="59547"/>
                </a:lnTo>
                <a:lnTo>
                  <a:pt x="40265" y="69384"/>
                </a:lnTo>
                <a:lnTo>
                  <a:pt x="31314" y="79690"/>
                </a:lnTo>
                <a:lnTo>
                  <a:pt x="23336" y="90403"/>
                </a:lnTo>
                <a:lnTo>
                  <a:pt x="10592" y="112807"/>
                </a:lnTo>
                <a:lnTo>
                  <a:pt x="2620" y="136101"/>
                </a:lnTo>
                <a:lnTo>
                  <a:pt x="0" y="158750"/>
                </a:lnTo>
                <a:lnTo>
                  <a:pt x="723" y="170756"/>
                </a:lnTo>
                <a:lnTo>
                  <a:pt x="6290" y="194528"/>
                </a:lnTo>
                <a:lnTo>
                  <a:pt x="16867" y="217577"/>
                </a:lnTo>
                <a:lnTo>
                  <a:pt x="31873" y="239421"/>
                </a:lnTo>
                <a:lnTo>
                  <a:pt x="40855" y="249741"/>
                </a:lnTo>
                <a:lnTo>
                  <a:pt x="50726" y="259579"/>
                </a:lnTo>
                <a:lnTo>
                  <a:pt x="61414" y="268875"/>
                </a:lnTo>
                <a:lnTo>
                  <a:pt x="72846" y="277568"/>
                </a:lnTo>
                <a:lnTo>
                  <a:pt x="84949" y="285600"/>
                </a:lnTo>
                <a:lnTo>
                  <a:pt x="97650" y="292908"/>
                </a:lnTo>
                <a:lnTo>
                  <a:pt x="110878" y="299433"/>
                </a:lnTo>
                <a:lnTo>
                  <a:pt x="124559" y="305115"/>
                </a:lnTo>
                <a:lnTo>
                  <a:pt x="138620" y="309894"/>
                </a:lnTo>
                <a:lnTo>
                  <a:pt x="152989" y="313709"/>
                </a:lnTo>
                <a:lnTo>
                  <a:pt x="167594" y="316500"/>
                </a:lnTo>
                <a:lnTo>
                  <a:pt x="182361" y="318207"/>
                </a:lnTo>
                <a:lnTo>
                  <a:pt x="196850" y="318770"/>
                </a:lnTo>
                <a:lnTo>
                  <a:pt x="393700" y="318770"/>
                </a:lnTo>
                <a:lnTo>
                  <a:pt x="393700" y="0"/>
                </a:lnTo>
                <a:lnTo>
                  <a:pt x="19685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911860" y="793830"/>
            <a:ext cx="6708140" cy="1000298"/>
          </a:xfrm>
          <a:prstGeom prst="rect">
            <a:avLst/>
          </a:prstGeom>
        </p:spPr>
        <p:txBody>
          <a:bodyPr wrap="square" lIns="0" tIns="21399" rIns="0" bIns="0" rtlCol="0">
            <a:noAutofit/>
          </a:bodyPr>
          <a:lstStyle/>
          <a:p>
            <a:pPr marL="12700">
              <a:lnSpc>
                <a:spcPts val="3779"/>
              </a:lnSpc>
            </a:pPr>
            <a:r>
              <a:rPr lang="en-MY" sz="3200" b="1" spc="-1" dirty="0" err="1" smtClean="0">
                <a:solidFill>
                  <a:srgbClr val="006666"/>
                </a:solidFill>
                <a:latin typeface="Arial"/>
                <a:cs typeface="Arial"/>
              </a:rPr>
              <a:t>Jadual</a:t>
            </a:r>
            <a:r>
              <a:rPr lang="en-MY" sz="3200" b="1" spc="-1" dirty="0" smtClean="0">
                <a:solidFill>
                  <a:srgbClr val="006666"/>
                </a:solidFill>
                <a:latin typeface="Arial"/>
                <a:cs typeface="Arial"/>
              </a:rPr>
              <a:t> </a:t>
            </a:r>
            <a:r>
              <a:rPr lang="en-MY" sz="3200" b="1" spc="-1" dirty="0" err="1" smtClean="0">
                <a:solidFill>
                  <a:srgbClr val="006666"/>
                </a:solidFill>
                <a:latin typeface="Arial"/>
                <a:cs typeface="Arial"/>
              </a:rPr>
              <a:t>Kebenaran</a:t>
            </a:r>
            <a:r>
              <a:rPr lang="en-MY" sz="3200" b="1" spc="-1" dirty="0" smtClean="0">
                <a:solidFill>
                  <a:srgbClr val="006666"/>
                </a:solidFill>
                <a:latin typeface="Arial"/>
                <a:cs typeface="Arial"/>
              </a:rPr>
              <a:t> Get </a:t>
            </a:r>
            <a:r>
              <a:rPr lang="en-MY" sz="3200" b="1" spc="-1" dirty="0" err="1">
                <a:solidFill>
                  <a:srgbClr val="006666"/>
                </a:solidFill>
                <a:latin typeface="Arial"/>
                <a:cs typeface="Arial"/>
              </a:rPr>
              <a:t>Logik</a:t>
            </a:r>
            <a:r>
              <a:rPr lang="en-MY" sz="3200" b="1" spc="-1" dirty="0">
                <a:solidFill>
                  <a:srgbClr val="006666"/>
                </a:solidFill>
                <a:latin typeface="Arial"/>
                <a:cs typeface="Arial"/>
              </a:rPr>
              <a:t> DAN</a:t>
            </a:r>
          </a:p>
          <a:p>
            <a:pPr marL="12700">
              <a:lnSpc>
                <a:spcPts val="3779"/>
              </a:lnSpc>
            </a:pPr>
            <a:r>
              <a:rPr lang="en-MY" sz="3200" b="1" i="1" dirty="0" smtClean="0">
                <a:solidFill>
                  <a:srgbClr val="006666"/>
                </a:solidFill>
                <a:latin typeface="Arial"/>
                <a:cs typeface="Arial"/>
              </a:rPr>
              <a:t>(</a:t>
            </a:r>
            <a:r>
              <a:rPr lang="en-MY" sz="3200" b="1" i="1" dirty="0">
                <a:solidFill>
                  <a:srgbClr val="006666"/>
                </a:solidFill>
                <a:latin typeface="Arial"/>
                <a:cs typeface="Arial"/>
              </a:rPr>
              <a:t>Truth Table </a:t>
            </a:r>
            <a:r>
              <a:rPr lang="en-MY" sz="3200" b="1" i="1" dirty="0" smtClean="0">
                <a:solidFill>
                  <a:srgbClr val="006666"/>
                </a:solidFill>
                <a:latin typeface="Arial"/>
                <a:cs typeface="Arial"/>
              </a:rPr>
              <a:t>of AND Logic Gate)</a:t>
            </a:r>
            <a:endParaRPr lang="en-MY" sz="3200" i="1" dirty="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028700" y="2444670"/>
            <a:ext cx="7420140" cy="1016000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 marR="38100">
              <a:lnSpc>
                <a:spcPts val="2145"/>
              </a:lnSpc>
            </a:pPr>
            <a:r>
              <a:rPr lang="en-MY" sz="2000" spc="0" dirty="0" err="1" smtClean="0">
                <a:solidFill>
                  <a:srgbClr val="C00000"/>
                </a:solidFill>
                <a:latin typeface="Arial"/>
                <a:cs typeface="Arial"/>
              </a:rPr>
              <a:t>Semua</a:t>
            </a:r>
            <a:r>
              <a:rPr lang="en-MY" sz="2000" spc="0" dirty="0" smtClean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lang="en-MY" sz="2000" spc="0" dirty="0" err="1" smtClean="0">
                <a:solidFill>
                  <a:srgbClr val="C00000"/>
                </a:solidFill>
                <a:latin typeface="Arial"/>
                <a:cs typeface="Arial"/>
              </a:rPr>
              <a:t>nilai</a:t>
            </a:r>
            <a:r>
              <a:rPr lang="en-MY" sz="2000" spc="0" dirty="0" smtClean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lang="en-MY" sz="2000" spc="0" dirty="0" err="1" smtClean="0">
                <a:solidFill>
                  <a:srgbClr val="C00000"/>
                </a:solidFill>
                <a:latin typeface="Arial"/>
                <a:cs typeface="Arial"/>
              </a:rPr>
              <a:t>masukan</a:t>
            </a:r>
            <a:r>
              <a:rPr lang="en-MY" sz="2000" spc="0" dirty="0" smtClean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lang="en-MY" sz="2000" spc="0" dirty="0" err="1" smtClean="0">
                <a:solidFill>
                  <a:srgbClr val="C00000"/>
                </a:solidFill>
                <a:latin typeface="Arial"/>
                <a:cs typeface="Arial"/>
              </a:rPr>
              <a:t>mesti</a:t>
            </a:r>
            <a:r>
              <a:rPr lang="en-MY" sz="2000" spc="0" dirty="0" smtClean="0">
                <a:solidFill>
                  <a:srgbClr val="C00000"/>
                </a:solidFill>
                <a:latin typeface="Arial"/>
                <a:cs typeface="Arial"/>
              </a:rPr>
              <a:t> ‘1’ </a:t>
            </a:r>
            <a:r>
              <a:rPr lang="en-MY" sz="2000" spc="0" dirty="0" err="1" smtClean="0">
                <a:solidFill>
                  <a:srgbClr val="C00000"/>
                </a:solidFill>
                <a:latin typeface="Arial"/>
                <a:cs typeface="Arial"/>
              </a:rPr>
              <a:t>supaya</a:t>
            </a:r>
            <a:r>
              <a:rPr lang="en-MY" sz="2000" spc="0" dirty="0" smtClean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lang="en-MY" sz="2000" spc="0" dirty="0" err="1" smtClean="0">
                <a:solidFill>
                  <a:srgbClr val="C00000"/>
                </a:solidFill>
                <a:latin typeface="Arial"/>
                <a:cs typeface="Arial"/>
              </a:rPr>
              <a:t>nilai</a:t>
            </a:r>
            <a:r>
              <a:rPr lang="en-MY" sz="2000" spc="0" dirty="0" smtClean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lang="en-MY" sz="2000" spc="0" dirty="0" err="1" smtClean="0">
                <a:solidFill>
                  <a:srgbClr val="C00000"/>
                </a:solidFill>
                <a:latin typeface="Arial"/>
                <a:cs typeface="Arial"/>
              </a:rPr>
              <a:t>keluaran</a:t>
            </a:r>
            <a:r>
              <a:rPr lang="en-MY" sz="2000" spc="0" dirty="0" smtClean="0">
                <a:solidFill>
                  <a:srgbClr val="C00000"/>
                </a:solidFill>
                <a:latin typeface="Arial"/>
                <a:cs typeface="Arial"/>
              </a:rPr>
              <a:t> ‘1’.</a:t>
            </a:r>
            <a:endParaRPr sz="2000" dirty="0">
              <a:solidFill>
                <a:srgbClr val="C00000"/>
              </a:solidFill>
              <a:latin typeface="Arial"/>
              <a:cs typeface="Arial"/>
            </a:endParaRPr>
          </a:p>
          <a:p>
            <a:pPr marL="12700" marR="38100">
              <a:lnSpc>
                <a:spcPct val="95825"/>
              </a:lnSpc>
              <a:spcBef>
                <a:spcPts val="492"/>
              </a:spcBef>
            </a:pPr>
            <a:r>
              <a:rPr lang="en-MY" sz="2000" spc="1" dirty="0" err="1" smtClean="0">
                <a:solidFill>
                  <a:srgbClr val="C00000"/>
                </a:solidFill>
                <a:latin typeface="Arial"/>
                <a:cs typeface="Arial"/>
              </a:rPr>
              <a:t>Jika</a:t>
            </a:r>
            <a:r>
              <a:rPr lang="en-MY" sz="2000" spc="1" dirty="0" smtClean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lang="en-MY" sz="2000" spc="1" dirty="0" err="1" smtClean="0">
                <a:solidFill>
                  <a:srgbClr val="C00000"/>
                </a:solidFill>
                <a:latin typeface="Arial"/>
                <a:cs typeface="Arial"/>
              </a:rPr>
              <a:t>salah</a:t>
            </a:r>
            <a:r>
              <a:rPr lang="en-MY" sz="2000" spc="1" dirty="0" smtClean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lang="en-MY" sz="2000" spc="1" dirty="0" err="1" smtClean="0">
                <a:solidFill>
                  <a:srgbClr val="C00000"/>
                </a:solidFill>
                <a:latin typeface="Arial"/>
                <a:cs typeface="Arial"/>
              </a:rPr>
              <a:t>satu</a:t>
            </a:r>
            <a:r>
              <a:rPr lang="en-MY" sz="2000" spc="1" dirty="0" smtClean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lang="en-MY" sz="2000" spc="1" dirty="0" err="1" smtClean="0">
                <a:solidFill>
                  <a:srgbClr val="C00000"/>
                </a:solidFill>
                <a:latin typeface="Arial"/>
                <a:cs typeface="Arial"/>
              </a:rPr>
              <a:t>masukan</a:t>
            </a:r>
            <a:r>
              <a:rPr lang="en-MY" sz="2000" spc="1" dirty="0" smtClean="0">
                <a:solidFill>
                  <a:srgbClr val="C00000"/>
                </a:solidFill>
                <a:latin typeface="Arial"/>
                <a:cs typeface="Arial"/>
              </a:rPr>
              <a:t> ‘0’ </a:t>
            </a:r>
            <a:r>
              <a:rPr lang="en-MY" sz="2000" spc="1" dirty="0" err="1" smtClean="0">
                <a:solidFill>
                  <a:srgbClr val="C00000"/>
                </a:solidFill>
                <a:latin typeface="Arial"/>
                <a:cs typeface="Arial"/>
              </a:rPr>
              <a:t>maka</a:t>
            </a:r>
            <a:r>
              <a:rPr lang="en-MY" sz="2000" spc="1" dirty="0" smtClean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lang="en-MY" sz="2000" spc="1" dirty="0" err="1" smtClean="0">
                <a:solidFill>
                  <a:srgbClr val="C00000"/>
                </a:solidFill>
                <a:latin typeface="Arial"/>
                <a:cs typeface="Arial"/>
              </a:rPr>
              <a:t>nilai</a:t>
            </a:r>
            <a:r>
              <a:rPr lang="en-MY" sz="2000" spc="1" dirty="0" smtClean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lang="en-MY" sz="2000" spc="1" dirty="0" err="1" smtClean="0">
                <a:solidFill>
                  <a:srgbClr val="C00000"/>
                </a:solidFill>
                <a:latin typeface="Arial"/>
                <a:cs typeface="Arial"/>
              </a:rPr>
              <a:t>keluaran</a:t>
            </a:r>
            <a:r>
              <a:rPr lang="en-MY" sz="2000" spc="1" dirty="0" smtClean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lang="en-MY" sz="2000" spc="1" dirty="0" err="1" smtClean="0">
                <a:solidFill>
                  <a:srgbClr val="C00000"/>
                </a:solidFill>
                <a:latin typeface="Arial"/>
                <a:cs typeface="Arial"/>
              </a:rPr>
              <a:t>menjadi</a:t>
            </a:r>
            <a:r>
              <a:rPr lang="en-MY" sz="2000" spc="1" dirty="0" smtClean="0">
                <a:solidFill>
                  <a:srgbClr val="C00000"/>
                </a:solidFill>
                <a:latin typeface="Arial"/>
                <a:cs typeface="Arial"/>
              </a:rPr>
              <a:t> ‘0’.</a:t>
            </a:r>
            <a:endParaRPr sz="2000" dirty="0" smtClean="0">
              <a:solidFill>
                <a:srgbClr val="C00000"/>
              </a:solidFill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600"/>
              </a:spcBef>
            </a:pPr>
            <a:r>
              <a:rPr lang="en-MY" sz="2000" spc="2" dirty="0" err="1" smtClean="0">
                <a:solidFill>
                  <a:srgbClr val="C00000"/>
                </a:solidFill>
                <a:latin typeface="Arial"/>
                <a:cs typeface="Arial"/>
              </a:rPr>
              <a:t>Keputusan</a:t>
            </a:r>
            <a:r>
              <a:rPr lang="en-MY" sz="2000" spc="2" dirty="0" smtClean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lang="en-MY" sz="2000" spc="2" dirty="0" err="1" smtClean="0">
                <a:solidFill>
                  <a:srgbClr val="C00000"/>
                </a:solidFill>
                <a:latin typeface="Arial"/>
                <a:cs typeface="Arial"/>
              </a:rPr>
              <a:t>keluaran</a:t>
            </a:r>
            <a:r>
              <a:rPr lang="en-MY" sz="2000" spc="2" dirty="0" smtClean="0">
                <a:solidFill>
                  <a:srgbClr val="C00000"/>
                </a:solidFill>
                <a:latin typeface="Arial"/>
                <a:cs typeface="Arial"/>
              </a:rPr>
              <a:t> get DAN </a:t>
            </a:r>
            <a:r>
              <a:rPr lang="en-MY" sz="2000" spc="2" dirty="0" err="1" smtClean="0">
                <a:solidFill>
                  <a:srgbClr val="C00000"/>
                </a:solidFill>
                <a:latin typeface="Arial"/>
                <a:cs typeface="Arial"/>
              </a:rPr>
              <a:t>dapat</a:t>
            </a:r>
            <a:r>
              <a:rPr lang="en-MY" sz="2000" spc="2" dirty="0" smtClean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lang="en-MY" sz="2000" spc="2" dirty="0" err="1" smtClean="0">
                <a:solidFill>
                  <a:srgbClr val="C00000"/>
                </a:solidFill>
                <a:latin typeface="Arial"/>
                <a:cs typeface="Arial"/>
              </a:rPr>
              <a:t>dilihat</a:t>
            </a:r>
            <a:r>
              <a:rPr lang="en-MY" sz="2000" spc="2" dirty="0" smtClean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lang="en-MY" sz="2000" spc="2" dirty="0" err="1" smtClean="0">
                <a:solidFill>
                  <a:srgbClr val="C00000"/>
                </a:solidFill>
                <a:latin typeface="Arial"/>
                <a:cs typeface="Arial"/>
              </a:rPr>
              <a:t>melalui</a:t>
            </a:r>
            <a:r>
              <a:rPr lang="en-MY" sz="2000" spc="2" dirty="0" smtClean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lang="en-MY" sz="2000" spc="2" dirty="0" err="1" smtClean="0">
                <a:solidFill>
                  <a:srgbClr val="C00000"/>
                </a:solidFill>
                <a:latin typeface="Arial"/>
                <a:cs typeface="Arial"/>
              </a:rPr>
              <a:t>jadual</a:t>
            </a:r>
            <a:r>
              <a:rPr lang="en-MY" sz="2000" spc="2" dirty="0" smtClean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endParaRPr sz="2000" dirty="0">
              <a:solidFill>
                <a:srgbClr val="C00000"/>
              </a:solidFill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08037" y="2298700"/>
            <a:ext cx="342900" cy="1562100"/>
          </a:xfrm>
          <a:prstGeom prst="rect">
            <a:avLst/>
          </a:prstGeom>
        </p:spPr>
        <p:txBody>
          <a:bodyPr wrap="square" lIns="0" tIns="9842" rIns="0" bIns="0" rtlCol="0">
            <a:noAutofit/>
          </a:bodyPr>
          <a:lstStyle/>
          <a:p>
            <a:pPr marL="12700">
              <a:lnSpc>
                <a:spcPct val="150000"/>
              </a:lnSpc>
            </a:pPr>
            <a:r>
              <a:rPr lang="en-MY" sz="1600" b="1" spc="807" dirty="0" smtClean="0">
                <a:solidFill>
                  <a:srgbClr val="0033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/>
                <a:cs typeface="Symbol"/>
              </a:rPr>
              <a:t>-</a:t>
            </a:r>
            <a:endParaRPr lang="en-MY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mbol"/>
              <a:cs typeface="Symbol"/>
            </a:endParaRPr>
          </a:p>
          <a:p>
            <a:pPr marL="12700">
              <a:lnSpc>
                <a:spcPct val="150000"/>
              </a:lnSpc>
            </a:pPr>
            <a:r>
              <a:rPr lang="en-MY" sz="1600" b="1" spc="807" dirty="0" smtClean="0">
                <a:solidFill>
                  <a:srgbClr val="0033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/>
                <a:cs typeface="Symbol"/>
              </a:rPr>
              <a:t>-</a:t>
            </a:r>
            <a:endParaRPr lang="en-MY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mbol"/>
              <a:cs typeface="Symbol"/>
            </a:endParaRPr>
          </a:p>
          <a:p>
            <a:pPr marL="12700">
              <a:lnSpc>
                <a:spcPct val="150000"/>
              </a:lnSpc>
            </a:pPr>
            <a:r>
              <a:rPr lang="en-MY" sz="1600" b="1" spc="807" dirty="0" smtClean="0">
                <a:solidFill>
                  <a:srgbClr val="0033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/>
                <a:cs typeface="Symbol"/>
              </a:rPr>
              <a:t>-</a:t>
            </a:r>
            <a:endParaRPr lang="en-MY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mbol"/>
              <a:cs typeface="Symbo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028700" y="3486070"/>
            <a:ext cx="4255870" cy="322664"/>
          </a:xfrm>
          <a:prstGeom prst="rect">
            <a:avLst/>
          </a:prstGeom>
        </p:spPr>
        <p:txBody>
          <a:bodyPr wrap="square" lIns="0" tIns="15652" rIns="0" bIns="0" rtlCol="0">
            <a:noAutofit/>
          </a:bodyPr>
          <a:lstStyle/>
          <a:p>
            <a:pPr marL="12700">
              <a:lnSpc>
                <a:spcPts val="2465"/>
              </a:lnSpc>
            </a:pPr>
            <a:r>
              <a:rPr lang="en-MY" sz="2000" spc="-16" dirty="0" err="1" smtClean="0">
                <a:solidFill>
                  <a:srgbClr val="C00000"/>
                </a:solidFill>
                <a:latin typeface="Arial"/>
                <a:cs typeface="Arial"/>
              </a:rPr>
              <a:t>kebenaran</a:t>
            </a:r>
            <a:r>
              <a:rPr lang="en-MY" sz="2000" spc="-16" dirty="0" smtClean="0">
                <a:solidFill>
                  <a:srgbClr val="C00000"/>
                </a:solidFill>
                <a:latin typeface="Arial"/>
                <a:cs typeface="Arial"/>
              </a:rPr>
              <a:t> di </a:t>
            </a:r>
            <a:r>
              <a:rPr lang="en-MY" sz="2000" spc="-16" dirty="0" err="1" smtClean="0">
                <a:solidFill>
                  <a:srgbClr val="C00000"/>
                </a:solidFill>
                <a:latin typeface="Arial"/>
                <a:cs typeface="Arial"/>
              </a:rPr>
              <a:t>bawah</a:t>
            </a:r>
            <a:r>
              <a:rPr lang="en-MY" sz="2000" spc="-16" dirty="0" smtClean="0">
                <a:solidFill>
                  <a:srgbClr val="C00000"/>
                </a:solidFill>
                <a:latin typeface="Arial"/>
                <a:cs typeface="Arial"/>
              </a:rPr>
              <a:t>.</a:t>
            </a:r>
            <a:endParaRPr sz="2000" dirty="0">
              <a:solidFill>
                <a:srgbClr val="C00000"/>
              </a:solidFill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728210" y="4821888"/>
            <a:ext cx="90601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dirty="0" smtClean="0">
                <a:solidFill>
                  <a:srgbClr val="003366"/>
                </a:solidFill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09600" y="1981200"/>
            <a:ext cx="7010400" cy="3175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pic>
        <p:nvPicPr>
          <p:cNvPr id="1026" name="Picture 2" descr="http://3.bp.blogspot.com/_Bi3uYnfGo_s/TPBLuCdqgTI/AAAAAAAABFU/aMJm0glE7t0/s200/Logik+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0530" y="3926537"/>
            <a:ext cx="2711157" cy="2474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3913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bject 25"/>
          <p:cNvSpPr/>
          <p:nvPr/>
        </p:nvSpPr>
        <p:spPr>
          <a:xfrm>
            <a:off x="8570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38100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lnTo>
                  <a:pt x="381000" y="685800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57200" y="0"/>
            <a:ext cx="2743200" cy="1167129"/>
          </a:xfrm>
          <a:custGeom>
            <a:avLst/>
            <a:gdLst/>
            <a:ahLst/>
            <a:cxnLst/>
            <a:rect l="l" t="t" r="r" b="b"/>
            <a:pathLst>
              <a:path w="2743200" h="1167129">
                <a:moveTo>
                  <a:pt x="304800" y="1167129"/>
                </a:moveTo>
                <a:lnTo>
                  <a:pt x="304800" y="1056639"/>
                </a:lnTo>
                <a:lnTo>
                  <a:pt x="305528" y="1047285"/>
                </a:lnTo>
                <a:lnTo>
                  <a:pt x="308163" y="1022635"/>
                </a:lnTo>
                <a:lnTo>
                  <a:pt x="312216" y="997714"/>
                </a:lnTo>
                <a:lnTo>
                  <a:pt x="318141" y="972612"/>
                </a:lnTo>
                <a:lnTo>
                  <a:pt x="326390" y="947420"/>
                </a:lnTo>
                <a:lnTo>
                  <a:pt x="334552" y="928817"/>
                </a:lnTo>
                <a:lnTo>
                  <a:pt x="346163" y="905621"/>
                </a:lnTo>
                <a:lnTo>
                  <a:pt x="359302" y="883128"/>
                </a:lnTo>
                <a:lnTo>
                  <a:pt x="373900" y="862095"/>
                </a:lnTo>
                <a:lnTo>
                  <a:pt x="389890" y="843279"/>
                </a:lnTo>
                <a:lnTo>
                  <a:pt x="403473" y="830357"/>
                </a:lnTo>
                <a:lnTo>
                  <a:pt x="424641" y="813665"/>
                </a:lnTo>
                <a:lnTo>
                  <a:pt x="446960" y="798842"/>
                </a:lnTo>
                <a:lnTo>
                  <a:pt x="468905" y="786180"/>
                </a:lnTo>
                <a:lnTo>
                  <a:pt x="488950" y="775970"/>
                </a:lnTo>
                <a:lnTo>
                  <a:pt x="561340" y="762000"/>
                </a:lnTo>
                <a:lnTo>
                  <a:pt x="603250" y="764539"/>
                </a:lnTo>
                <a:lnTo>
                  <a:pt x="2743200" y="762000"/>
                </a:lnTo>
                <a:lnTo>
                  <a:pt x="2743200" y="0"/>
                </a:lnTo>
                <a:lnTo>
                  <a:pt x="0" y="0"/>
                </a:lnTo>
                <a:lnTo>
                  <a:pt x="0" y="1167129"/>
                </a:lnTo>
                <a:lnTo>
                  <a:pt x="304800" y="1167129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09600" y="1981200"/>
            <a:ext cx="7010400" cy="317500"/>
          </a:xfrm>
          <a:custGeom>
            <a:avLst/>
            <a:gdLst/>
            <a:ahLst/>
            <a:cxnLst/>
            <a:rect l="l" t="t" r="r" b="b"/>
            <a:pathLst>
              <a:path w="7010400" h="317500">
                <a:moveTo>
                  <a:pt x="0" y="0"/>
                </a:moveTo>
                <a:lnTo>
                  <a:pt x="0" y="317500"/>
                </a:lnTo>
                <a:lnTo>
                  <a:pt x="7010400" y="317500"/>
                </a:lnTo>
                <a:lnTo>
                  <a:pt x="70104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28600" y="1981200"/>
            <a:ext cx="393700" cy="318770"/>
          </a:xfrm>
          <a:custGeom>
            <a:avLst/>
            <a:gdLst/>
            <a:ahLst/>
            <a:cxnLst/>
            <a:rect l="l" t="t" r="r" b="b"/>
            <a:pathLst>
              <a:path w="393700" h="318770">
                <a:moveTo>
                  <a:pt x="196850" y="0"/>
                </a:moveTo>
                <a:lnTo>
                  <a:pt x="181947" y="595"/>
                </a:lnTo>
                <a:lnTo>
                  <a:pt x="167137" y="2339"/>
                </a:lnTo>
                <a:lnTo>
                  <a:pt x="152493" y="5170"/>
                </a:lnTo>
                <a:lnTo>
                  <a:pt x="138088" y="9027"/>
                </a:lnTo>
                <a:lnTo>
                  <a:pt x="123996" y="13847"/>
                </a:lnTo>
                <a:lnTo>
                  <a:pt x="110289" y="19569"/>
                </a:lnTo>
                <a:lnTo>
                  <a:pt x="97042" y="26132"/>
                </a:lnTo>
                <a:lnTo>
                  <a:pt x="84328" y="33472"/>
                </a:lnTo>
                <a:lnTo>
                  <a:pt x="72220" y="41530"/>
                </a:lnTo>
                <a:lnTo>
                  <a:pt x="60791" y="50242"/>
                </a:lnTo>
                <a:lnTo>
                  <a:pt x="50115" y="59547"/>
                </a:lnTo>
                <a:lnTo>
                  <a:pt x="40265" y="69384"/>
                </a:lnTo>
                <a:lnTo>
                  <a:pt x="31314" y="79690"/>
                </a:lnTo>
                <a:lnTo>
                  <a:pt x="23336" y="90403"/>
                </a:lnTo>
                <a:lnTo>
                  <a:pt x="10592" y="112807"/>
                </a:lnTo>
                <a:lnTo>
                  <a:pt x="2620" y="136101"/>
                </a:lnTo>
                <a:lnTo>
                  <a:pt x="0" y="158750"/>
                </a:lnTo>
                <a:lnTo>
                  <a:pt x="723" y="170756"/>
                </a:lnTo>
                <a:lnTo>
                  <a:pt x="6290" y="194528"/>
                </a:lnTo>
                <a:lnTo>
                  <a:pt x="16867" y="217577"/>
                </a:lnTo>
                <a:lnTo>
                  <a:pt x="31873" y="239421"/>
                </a:lnTo>
                <a:lnTo>
                  <a:pt x="40855" y="249741"/>
                </a:lnTo>
                <a:lnTo>
                  <a:pt x="50726" y="259579"/>
                </a:lnTo>
                <a:lnTo>
                  <a:pt x="61414" y="268875"/>
                </a:lnTo>
                <a:lnTo>
                  <a:pt x="72846" y="277568"/>
                </a:lnTo>
                <a:lnTo>
                  <a:pt x="84949" y="285600"/>
                </a:lnTo>
                <a:lnTo>
                  <a:pt x="97650" y="292908"/>
                </a:lnTo>
                <a:lnTo>
                  <a:pt x="110878" y="299433"/>
                </a:lnTo>
                <a:lnTo>
                  <a:pt x="124559" y="305115"/>
                </a:lnTo>
                <a:lnTo>
                  <a:pt x="138620" y="309894"/>
                </a:lnTo>
                <a:lnTo>
                  <a:pt x="152989" y="313709"/>
                </a:lnTo>
                <a:lnTo>
                  <a:pt x="167594" y="316500"/>
                </a:lnTo>
                <a:lnTo>
                  <a:pt x="182361" y="318207"/>
                </a:lnTo>
                <a:lnTo>
                  <a:pt x="196850" y="318770"/>
                </a:lnTo>
                <a:lnTo>
                  <a:pt x="393700" y="318770"/>
                </a:lnTo>
                <a:lnTo>
                  <a:pt x="393700" y="0"/>
                </a:lnTo>
                <a:lnTo>
                  <a:pt x="19685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808037" y="793830"/>
            <a:ext cx="7421563" cy="1000298"/>
          </a:xfrm>
          <a:prstGeom prst="rect">
            <a:avLst/>
          </a:prstGeom>
        </p:spPr>
        <p:txBody>
          <a:bodyPr wrap="square" lIns="0" tIns="21399" rIns="0" bIns="0" rtlCol="0">
            <a:noAutofit/>
          </a:bodyPr>
          <a:lstStyle/>
          <a:p>
            <a:pPr marL="12700">
              <a:lnSpc>
                <a:spcPts val="3779"/>
              </a:lnSpc>
            </a:pPr>
            <a:r>
              <a:rPr lang="en-MY" sz="3200" b="1" spc="-1" dirty="0" err="1">
                <a:solidFill>
                  <a:srgbClr val="006666"/>
                </a:solidFill>
                <a:latin typeface="Arial"/>
                <a:cs typeface="Arial"/>
              </a:rPr>
              <a:t>Jadual</a:t>
            </a:r>
            <a:r>
              <a:rPr lang="en-MY" sz="3200" b="1" spc="-1" dirty="0">
                <a:solidFill>
                  <a:srgbClr val="006666"/>
                </a:solidFill>
                <a:latin typeface="Arial"/>
                <a:cs typeface="Arial"/>
              </a:rPr>
              <a:t> </a:t>
            </a:r>
            <a:r>
              <a:rPr lang="en-MY" sz="3200" b="1" spc="-1" dirty="0" err="1">
                <a:solidFill>
                  <a:srgbClr val="006666"/>
                </a:solidFill>
                <a:latin typeface="Arial"/>
                <a:cs typeface="Arial"/>
              </a:rPr>
              <a:t>Kebenaran</a:t>
            </a:r>
            <a:r>
              <a:rPr lang="en-MY" sz="3200" b="1" spc="-1" dirty="0">
                <a:solidFill>
                  <a:srgbClr val="006666"/>
                </a:solidFill>
                <a:latin typeface="Arial"/>
                <a:cs typeface="Arial"/>
              </a:rPr>
              <a:t> </a:t>
            </a:r>
            <a:r>
              <a:rPr lang="en-MY" sz="3200" b="1" spc="-1" dirty="0" smtClean="0">
                <a:solidFill>
                  <a:srgbClr val="006666"/>
                </a:solidFill>
                <a:latin typeface="Arial"/>
                <a:cs typeface="Arial"/>
              </a:rPr>
              <a:t>Get </a:t>
            </a:r>
            <a:r>
              <a:rPr lang="en-MY" sz="3200" b="1" spc="-1" dirty="0" err="1">
                <a:solidFill>
                  <a:srgbClr val="006666"/>
                </a:solidFill>
                <a:latin typeface="Arial"/>
                <a:cs typeface="Arial"/>
              </a:rPr>
              <a:t>Logik</a:t>
            </a:r>
            <a:r>
              <a:rPr lang="en-MY" sz="3200" b="1" spc="-1" dirty="0">
                <a:solidFill>
                  <a:srgbClr val="006666"/>
                </a:solidFill>
                <a:latin typeface="Arial"/>
                <a:cs typeface="Arial"/>
              </a:rPr>
              <a:t> </a:t>
            </a:r>
            <a:r>
              <a:rPr lang="en-MY" sz="3200" b="1" spc="-1" dirty="0" smtClean="0">
                <a:solidFill>
                  <a:srgbClr val="006666"/>
                </a:solidFill>
                <a:latin typeface="Arial"/>
                <a:cs typeface="Arial"/>
              </a:rPr>
              <a:t>TAKDAN</a:t>
            </a:r>
            <a:endParaRPr lang="en-MY" sz="3200" b="1" spc="-1" dirty="0">
              <a:solidFill>
                <a:srgbClr val="006666"/>
              </a:solidFill>
              <a:latin typeface="Arial"/>
              <a:cs typeface="Arial"/>
            </a:endParaRPr>
          </a:p>
          <a:p>
            <a:pPr marL="12700">
              <a:lnSpc>
                <a:spcPts val="3779"/>
              </a:lnSpc>
            </a:pPr>
            <a:r>
              <a:rPr lang="en-MY" sz="3200" b="1" i="1" dirty="0" smtClean="0">
                <a:solidFill>
                  <a:srgbClr val="006666"/>
                </a:solidFill>
                <a:latin typeface="Arial"/>
                <a:cs typeface="Arial"/>
              </a:rPr>
              <a:t>(Truth </a:t>
            </a:r>
            <a:r>
              <a:rPr lang="en-MY" sz="3200" b="1" i="1" smtClean="0">
                <a:solidFill>
                  <a:srgbClr val="006666"/>
                </a:solidFill>
                <a:latin typeface="Arial"/>
                <a:cs typeface="Arial"/>
              </a:rPr>
              <a:t>Table of NAND Logic </a:t>
            </a:r>
            <a:r>
              <a:rPr lang="en-MY" sz="3200" b="1" i="1" dirty="0">
                <a:solidFill>
                  <a:srgbClr val="006666"/>
                </a:solidFill>
                <a:latin typeface="Arial"/>
                <a:cs typeface="Arial"/>
              </a:rPr>
              <a:t>Gate)</a:t>
            </a:r>
            <a:endParaRPr lang="en-MY" sz="3200" i="1" dirty="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028700" y="2444670"/>
            <a:ext cx="7420140" cy="1016000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 marR="38100">
              <a:lnSpc>
                <a:spcPts val="2145"/>
              </a:lnSpc>
            </a:pPr>
            <a:r>
              <a:rPr lang="en-MY" sz="2000" dirty="0" smtClean="0">
                <a:solidFill>
                  <a:srgbClr val="C00000"/>
                </a:solidFill>
                <a:latin typeface="Arial"/>
                <a:cs typeface="Arial"/>
              </a:rPr>
              <a:t>Get TAKDAN </a:t>
            </a:r>
            <a:r>
              <a:rPr lang="en-MY" sz="2000" dirty="0" err="1" smtClean="0">
                <a:solidFill>
                  <a:srgbClr val="C00000"/>
                </a:solidFill>
                <a:latin typeface="Arial"/>
                <a:cs typeface="Arial"/>
              </a:rPr>
              <a:t>adalah</a:t>
            </a:r>
            <a:r>
              <a:rPr lang="en-MY" sz="2000" dirty="0" smtClean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lang="en-MY" sz="2000" dirty="0" err="1" smtClean="0">
                <a:solidFill>
                  <a:srgbClr val="C00000"/>
                </a:solidFill>
                <a:latin typeface="Arial"/>
                <a:cs typeface="Arial"/>
              </a:rPr>
              <a:t>kombinasi</a:t>
            </a:r>
            <a:r>
              <a:rPr lang="en-MY" sz="2000" dirty="0" smtClean="0">
                <a:solidFill>
                  <a:srgbClr val="C00000"/>
                </a:solidFill>
                <a:latin typeface="Arial"/>
                <a:cs typeface="Arial"/>
              </a:rPr>
              <a:t> get DAN </a:t>
            </a:r>
            <a:r>
              <a:rPr lang="en-MY" sz="2000" dirty="0" err="1" smtClean="0">
                <a:solidFill>
                  <a:srgbClr val="C00000"/>
                </a:solidFill>
                <a:latin typeface="Arial"/>
                <a:cs typeface="Arial"/>
              </a:rPr>
              <a:t>dan</a:t>
            </a:r>
            <a:r>
              <a:rPr lang="en-MY" sz="2000" dirty="0" smtClean="0">
                <a:solidFill>
                  <a:srgbClr val="C00000"/>
                </a:solidFill>
                <a:latin typeface="Arial"/>
                <a:cs typeface="Arial"/>
              </a:rPr>
              <a:t> get TAK.</a:t>
            </a:r>
            <a:endParaRPr sz="2000" dirty="0">
              <a:solidFill>
                <a:srgbClr val="C00000"/>
              </a:solidFill>
              <a:latin typeface="Arial"/>
              <a:cs typeface="Arial"/>
            </a:endParaRPr>
          </a:p>
          <a:p>
            <a:pPr marL="12700" marR="38100">
              <a:lnSpc>
                <a:spcPct val="95825"/>
              </a:lnSpc>
              <a:spcBef>
                <a:spcPts val="492"/>
              </a:spcBef>
            </a:pPr>
            <a:r>
              <a:rPr lang="en-MY" sz="2000" spc="1" dirty="0" err="1" smtClean="0">
                <a:solidFill>
                  <a:srgbClr val="C00000"/>
                </a:solidFill>
                <a:latin typeface="Arial"/>
                <a:cs typeface="Arial"/>
              </a:rPr>
              <a:t>Operasi</a:t>
            </a:r>
            <a:r>
              <a:rPr lang="en-MY" sz="2000" spc="1" dirty="0" smtClean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lang="en-MY" sz="2000" spc="1" dirty="0" err="1" smtClean="0">
                <a:solidFill>
                  <a:srgbClr val="C00000"/>
                </a:solidFill>
                <a:latin typeface="Arial"/>
                <a:cs typeface="Arial"/>
              </a:rPr>
              <a:t>adalah</a:t>
            </a:r>
            <a:r>
              <a:rPr lang="en-MY" sz="2000" spc="1" dirty="0" smtClean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lang="en-MY" sz="2000" spc="1" dirty="0" err="1" smtClean="0">
                <a:solidFill>
                  <a:srgbClr val="C00000"/>
                </a:solidFill>
                <a:latin typeface="Arial"/>
                <a:cs typeface="Arial"/>
              </a:rPr>
              <a:t>sama</a:t>
            </a:r>
            <a:r>
              <a:rPr lang="en-MY" sz="2000" spc="1" dirty="0" smtClean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lang="en-MY" sz="2000" spc="1" dirty="0" err="1" smtClean="0">
                <a:solidFill>
                  <a:srgbClr val="C00000"/>
                </a:solidFill>
                <a:latin typeface="Arial"/>
                <a:cs typeface="Arial"/>
              </a:rPr>
              <a:t>dengan</a:t>
            </a:r>
            <a:r>
              <a:rPr lang="en-MY" sz="2000" spc="1" dirty="0" smtClean="0">
                <a:solidFill>
                  <a:srgbClr val="C00000"/>
                </a:solidFill>
                <a:latin typeface="Arial"/>
                <a:cs typeface="Arial"/>
              </a:rPr>
              <a:t> get DAN </a:t>
            </a:r>
            <a:r>
              <a:rPr lang="en-MY" sz="2000" spc="1" dirty="0" err="1" smtClean="0">
                <a:solidFill>
                  <a:srgbClr val="C00000"/>
                </a:solidFill>
                <a:latin typeface="Arial"/>
                <a:cs typeface="Arial"/>
              </a:rPr>
              <a:t>tetapi</a:t>
            </a:r>
            <a:r>
              <a:rPr lang="en-MY" sz="2000" spc="1" dirty="0" smtClean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lang="en-MY" sz="2000" spc="1" dirty="0" err="1" smtClean="0">
                <a:solidFill>
                  <a:srgbClr val="C00000"/>
                </a:solidFill>
                <a:latin typeface="Arial"/>
                <a:cs typeface="Arial"/>
              </a:rPr>
              <a:t>diterbalikkan</a:t>
            </a:r>
            <a:endParaRPr sz="2000" dirty="0" smtClean="0">
              <a:solidFill>
                <a:srgbClr val="C00000"/>
              </a:solidFill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600"/>
              </a:spcBef>
            </a:pPr>
            <a:r>
              <a:rPr lang="en-MY" sz="2000" spc="2" dirty="0" err="1" smtClean="0">
                <a:solidFill>
                  <a:srgbClr val="C00000"/>
                </a:solidFill>
                <a:latin typeface="Arial"/>
                <a:cs typeface="Arial"/>
              </a:rPr>
              <a:t>Keputusan</a:t>
            </a:r>
            <a:r>
              <a:rPr lang="en-MY" sz="2000" spc="2" dirty="0" smtClean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lang="en-MY" sz="2000" spc="2" dirty="0" err="1" smtClean="0">
                <a:solidFill>
                  <a:srgbClr val="C00000"/>
                </a:solidFill>
                <a:latin typeface="Arial"/>
                <a:cs typeface="Arial"/>
              </a:rPr>
              <a:t>keluaran</a:t>
            </a:r>
            <a:r>
              <a:rPr lang="en-MY" sz="2000" spc="2" dirty="0" smtClean="0">
                <a:solidFill>
                  <a:srgbClr val="C00000"/>
                </a:solidFill>
                <a:latin typeface="Arial"/>
                <a:cs typeface="Arial"/>
              </a:rPr>
              <a:t> get TAKDAN </a:t>
            </a:r>
            <a:r>
              <a:rPr lang="en-MY" sz="2000" spc="2" dirty="0" err="1" smtClean="0">
                <a:solidFill>
                  <a:srgbClr val="C00000"/>
                </a:solidFill>
                <a:latin typeface="Arial"/>
                <a:cs typeface="Arial"/>
              </a:rPr>
              <a:t>dapat</a:t>
            </a:r>
            <a:r>
              <a:rPr lang="en-MY" sz="2000" spc="2" dirty="0" smtClean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lang="en-MY" sz="2000" spc="2" dirty="0" err="1" smtClean="0">
                <a:solidFill>
                  <a:srgbClr val="C00000"/>
                </a:solidFill>
                <a:latin typeface="Arial"/>
                <a:cs typeface="Arial"/>
              </a:rPr>
              <a:t>dilihat</a:t>
            </a:r>
            <a:r>
              <a:rPr lang="en-MY" sz="2000" spc="2" dirty="0" smtClean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lang="en-MY" sz="2000" spc="2" dirty="0" err="1" smtClean="0">
                <a:solidFill>
                  <a:srgbClr val="C00000"/>
                </a:solidFill>
                <a:latin typeface="Arial"/>
                <a:cs typeface="Arial"/>
              </a:rPr>
              <a:t>melalui</a:t>
            </a:r>
            <a:r>
              <a:rPr lang="en-MY" sz="2000" spc="2" dirty="0" smtClean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lang="en-MY" sz="2000" spc="2" dirty="0" err="1" smtClean="0">
                <a:solidFill>
                  <a:srgbClr val="C00000"/>
                </a:solidFill>
                <a:latin typeface="Arial"/>
                <a:cs typeface="Arial"/>
              </a:rPr>
              <a:t>jadual</a:t>
            </a:r>
            <a:r>
              <a:rPr lang="en-MY" sz="2000" spc="2" dirty="0" smtClean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endParaRPr sz="2000" dirty="0">
              <a:solidFill>
                <a:srgbClr val="C00000"/>
              </a:solidFill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08037" y="2298700"/>
            <a:ext cx="342900" cy="1562100"/>
          </a:xfrm>
          <a:prstGeom prst="rect">
            <a:avLst/>
          </a:prstGeom>
        </p:spPr>
        <p:txBody>
          <a:bodyPr wrap="square" lIns="0" tIns="9842" rIns="0" bIns="0" rtlCol="0">
            <a:noAutofit/>
          </a:bodyPr>
          <a:lstStyle/>
          <a:p>
            <a:pPr marL="12700">
              <a:lnSpc>
                <a:spcPct val="150000"/>
              </a:lnSpc>
            </a:pPr>
            <a:r>
              <a:rPr lang="en-MY" sz="1600" b="1" spc="807" dirty="0" smtClean="0">
                <a:solidFill>
                  <a:srgbClr val="0033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/>
                <a:cs typeface="Symbol"/>
              </a:rPr>
              <a:t>-</a:t>
            </a:r>
            <a:endParaRPr lang="en-MY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mbol"/>
              <a:cs typeface="Symbol"/>
            </a:endParaRPr>
          </a:p>
          <a:p>
            <a:pPr marL="12700">
              <a:lnSpc>
                <a:spcPct val="150000"/>
              </a:lnSpc>
            </a:pPr>
            <a:r>
              <a:rPr lang="en-MY" sz="1600" b="1" spc="807" dirty="0" smtClean="0">
                <a:solidFill>
                  <a:srgbClr val="0033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/>
                <a:cs typeface="Symbol"/>
              </a:rPr>
              <a:t>-</a:t>
            </a:r>
            <a:endParaRPr lang="en-MY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mbol"/>
              <a:cs typeface="Symbol"/>
            </a:endParaRPr>
          </a:p>
          <a:p>
            <a:pPr marL="12700">
              <a:lnSpc>
                <a:spcPct val="150000"/>
              </a:lnSpc>
            </a:pPr>
            <a:r>
              <a:rPr lang="en-MY" sz="1600" b="1" spc="807" dirty="0" smtClean="0">
                <a:solidFill>
                  <a:srgbClr val="0033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/>
                <a:cs typeface="Symbol"/>
              </a:rPr>
              <a:t>-</a:t>
            </a:r>
            <a:endParaRPr lang="en-MY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mbol"/>
              <a:cs typeface="Symbo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028700" y="3486070"/>
            <a:ext cx="4255870" cy="322664"/>
          </a:xfrm>
          <a:prstGeom prst="rect">
            <a:avLst/>
          </a:prstGeom>
        </p:spPr>
        <p:txBody>
          <a:bodyPr wrap="square" lIns="0" tIns="15652" rIns="0" bIns="0" rtlCol="0">
            <a:noAutofit/>
          </a:bodyPr>
          <a:lstStyle/>
          <a:p>
            <a:pPr marL="12700">
              <a:lnSpc>
                <a:spcPts val="2465"/>
              </a:lnSpc>
            </a:pPr>
            <a:r>
              <a:rPr lang="en-MY" sz="2000" spc="-16" dirty="0" err="1" smtClean="0">
                <a:solidFill>
                  <a:srgbClr val="C00000"/>
                </a:solidFill>
                <a:latin typeface="Arial"/>
                <a:cs typeface="Arial"/>
              </a:rPr>
              <a:t>kebenaran</a:t>
            </a:r>
            <a:r>
              <a:rPr lang="en-MY" sz="2000" spc="-16" dirty="0" smtClean="0">
                <a:solidFill>
                  <a:srgbClr val="C00000"/>
                </a:solidFill>
                <a:latin typeface="Arial"/>
                <a:cs typeface="Arial"/>
              </a:rPr>
              <a:t> di </a:t>
            </a:r>
            <a:r>
              <a:rPr lang="en-MY" sz="2000" spc="-16" dirty="0" err="1" smtClean="0">
                <a:solidFill>
                  <a:srgbClr val="C00000"/>
                </a:solidFill>
                <a:latin typeface="Arial"/>
                <a:cs typeface="Arial"/>
              </a:rPr>
              <a:t>bawah</a:t>
            </a:r>
            <a:r>
              <a:rPr lang="en-MY" sz="2000" spc="-16" dirty="0" smtClean="0">
                <a:solidFill>
                  <a:srgbClr val="C00000"/>
                </a:solidFill>
                <a:latin typeface="Arial"/>
                <a:cs typeface="Arial"/>
              </a:rPr>
              <a:t>.</a:t>
            </a:r>
            <a:endParaRPr sz="2000" dirty="0">
              <a:solidFill>
                <a:srgbClr val="C00000"/>
              </a:solidFill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728210" y="4821888"/>
            <a:ext cx="90601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dirty="0" smtClean="0">
                <a:solidFill>
                  <a:srgbClr val="003366"/>
                </a:solidFill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09600" y="1981200"/>
            <a:ext cx="7010400" cy="3175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pic>
        <p:nvPicPr>
          <p:cNvPr id="11266" name="Picture 2" descr="http://4.bp.blogspot.com/_Bi3uYnfGo_s/TPBSnZl5_-I/AAAAAAAABGE/rePL9lOsE-g/s200/Logik+2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6635" y="3785086"/>
            <a:ext cx="2691914" cy="2691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1062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bject 25"/>
          <p:cNvSpPr/>
          <p:nvPr/>
        </p:nvSpPr>
        <p:spPr>
          <a:xfrm>
            <a:off x="8570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38100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lnTo>
                  <a:pt x="381000" y="685800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57200" y="0"/>
            <a:ext cx="2743200" cy="1167129"/>
          </a:xfrm>
          <a:custGeom>
            <a:avLst/>
            <a:gdLst/>
            <a:ahLst/>
            <a:cxnLst/>
            <a:rect l="l" t="t" r="r" b="b"/>
            <a:pathLst>
              <a:path w="2743200" h="1167129">
                <a:moveTo>
                  <a:pt x="304800" y="1167129"/>
                </a:moveTo>
                <a:lnTo>
                  <a:pt x="304800" y="1056639"/>
                </a:lnTo>
                <a:lnTo>
                  <a:pt x="305528" y="1047285"/>
                </a:lnTo>
                <a:lnTo>
                  <a:pt x="308163" y="1022635"/>
                </a:lnTo>
                <a:lnTo>
                  <a:pt x="312216" y="997714"/>
                </a:lnTo>
                <a:lnTo>
                  <a:pt x="318141" y="972612"/>
                </a:lnTo>
                <a:lnTo>
                  <a:pt x="326390" y="947420"/>
                </a:lnTo>
                <a:lnTo>
                  <a:pt x="334552" y="928817"/>
                </a:lnTo>
                <a:lnTo>
                  <a:pt x="346163" y="905621"/>
                </a:lnTo>
                <a:lnTo>
                  <a:pt x="359302" y="883128"/>
                </a:lnTo>
                <a:lnTo>
                  <a:pt x="373900" y="862095"/>
                </a:lnTo>
                <a:lnTo>
                  <a:pt x="389890" y="843279"/>
                </a:lnTo>
                <a:lnTo>
                  <a:pt x="403473" y="830357"/>
                </a:lnTo>
                <a:lnTo>
                  <a:pt x="424641" y="813665"/>
                </a:lnTo>
                <a:lnTo>
                  <a:pt x="446960" y="798842"/>
                </a:lnTo>
                <a:lnTo>
                  <a:pt x="468905" y="786180"/>
                </a:lnTo>
                <a:lnTo>
                  <a:pt x="488950" y="775970"/>
                </a:lnTo>
                <a:lnTo>
                  <a:pt x="561340" y="762000"/>
                </a:lnTo>
                <a:lnTo>
                  <a:pt x="603250" y="764539"/>
                </a:lnTo>
                <a:lnTo>
                  <a:pt x="2743200" y="762000"/>
                </a:lnTo>
                <a:lnTo>
                  <a:pt x="2743200" y="0"/>
                </a:lnTo>
                <a:lnTo>
                  <a:pt x="0" y="0"/>
                </a:lnTo>
                <a:lnTo>
                  <a:pt x="0" y="1167129"/>
                </a:lnTo>
                <a:lnTo>
                  <a:pt x="304800" y="1167129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09600" y="1981200"/>
            <a:ext cx="7010400" cy="317500"/>
          </a:xfrm>
          <a:custGeom>
            <a:avLst/>
            <a:gdLst/>
            <a:ahLst/>
            <a:cxnLst/>
            <a:rect l="l" t="t" r="r" b="b"/>
            <a:pathLst>
              <a:path w="7010400" h="317500">
                <a:moveTo>
                  <a:pt x="0" y="0"/>
                </a:moveTo>
                <a:lnTo>
                  <a:pt x="0" y="317500"/>
                </a:lnTo>
                <a:lnTo>
                  <a:pt x="7010400" y="317500"/>
                </a:lnTo>
                <a:lnTo>
                  <a:pt x="70104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28600" y="1981200"/>
            <a:ext cx="393700" cy="318770"/>
          </a:xfrm>
          <a:custGeom>
            <a:avLst/>
            <a:gdLst/>
            <a:ahLst/>
            <a:cxnLst/>
            <a:rect l="l" t="t" r="r" b="b"/>
            <a:pathLst>
              <a:path w="393700" h="318770">
                <a:moveTo>
                  <a:pt x="196850" y="0"/>
                </a:moveTo>
                <a:lnTo>
                  <a:pt x="181947" y="595"/>
                </a:lnTo>
                <a:lnTo>
                  <a:pt x="167137" y="2339"/>
                </a:lnTo>
                <a:lnTo>
                  <a:pt x="152493" y="5170"/>
                </a:lnTo>
                <a:lnTo>
                  <a:pt x="138088" y="9027"/>
                </a:lnTo>
                <a:lnTo>
                  <a:pt x="123996" y="13847"/>
                </a:lnTo>
                <a:lnTo>
                  <a:pt x="110289" y="19569"/>
                </a:lnTo>
                <a:lnTo>
                  <a:pt x="97042" y="26132"/>
                </a:lnTo>
                <a:lnTo>
                  <a:pt x="84328" y="33472"/>
                </a:lnTo>
                <a:lnTo>
                  <a:pt x="72220" y="41530"/>
                </a:lnTo>
                <a:lnTo>
                  <a:pt x="60791" y="50242"/>
                </a:lnTo>
                <a:lnTo>
                  <a:pt x="50115" y="59547"/>
                </a:lnTo>
                <a:lnTo>
                  <a:pt x="40265" y="69384"/>
                </a:lnTo>
                <a:lnTo>
                  <a:pt x="31314" y="79690"/>
                </a:lnTo>
                <a:lnTo>
                  <a:pt x="23336" y="90403"/>
                </a:lnTo>
                <a:lnTo>
                  <a:pt x="10592" y="112807"/>
                </a:lnTo>
                <a:lnTo>
                  <a:pt x="2620" y="136101"/>
                </a:lnTo>
                <a:lnTo>
                  <a:pt x="0" y="158750"/>
                </a:lnTo>
                <a:lnTo>
                  <a:pt x="723" y="170756"/>
                </a:lnTo>
                <a:lnTo>
                  <a:pt x="6290" y="194528"/>
                </a:lnTo>
                <a:lnTo>
                  <a:pt x="16867" y="217577"/>
                </a:lnTo>
                <a:lnTo>
                  <a:pt x="31873" y="239421"/>
                </a:lnTo>
                <a:lnTo>
                  <a:pt x="40855" y="249741"/>
                </a:lnTo>
                <a:lnTo>
                  <a:pt x="50726" y="259579"/>
                </a:lnTo>
                <a:lnTo>
                  <a:pt x="61414" y="268875"/>
                </a:lnTo>
                <a:lnTo>
                  <a:pt x="72846" y="277568"/>
                </a:lnTo>
                <a:lnTo>
                  <a:pt x="84949" y="285600"/>
                </a:lnTo>
                <a:lnTo>
                  <a:pt x="97650" y="292908"/>
                </a:lnTo>
                <a:lnTo>
                  <a:pt x="110878" y="299433"/>
                </a:lnTo>
                <a:lnTo>
                  <a:pt x="124559" y="305115"/>
                </a:lnTo>
                <a:lnTo>
                  <a:pt x="138620" y="309894"/>
                </a:lnTo>
                <a:lnTo>
                  <a:pt x="152989" y="313709"/>
                </a:lnTo>
                <a:lnTo>
                  <a:pt x="167594" y="316500"/>
                </a:lnTo>
                <a:lnTo>
                  <a:pt x="182361" y="318207"/>
                </a:lnTo>
                <a:lnTo>
                  <a:pt x="196850" y="318770"/>
                </a:lnTo>
                <a:lnTo>
                  <a:pt x="393700" y="318770"/>
                </a:lnTo>
                <a:lnTo>
                  <a:pt x="393700" y="0"/>
                </a:lnTo>
                <a:lnTo>
                  <a:pt x="19685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808037" y="793830"/>
            <a:ext cx="6811963" cy="1000298"/>
          </a:xfrm>
          <a:prstGeom prst="rect">
            <a:avLst/>
          </a:prstGeom>
        </p:spPr>
        <p:txBody>
          <a:bodyPr wrap="square" lIns="0" tIns="21399" rIns="0" bIns="0" rtlCol="0">
            <a:noAutofit/>
          </a:bodyPr>
          <a:lstStyle/>
          <a:p>
            <a:pPr marL="12700">
              <a:lnSpc>
                <a:spcPts val="3779"/>
              </a:lnSpc>
            </a:pPr>
            <a:r>
              <a:rPr lang="en-MY" sz="3200" b="1" spc="-1" dirty="0" err="1">
                <a:solidFill>
                  <a:srgbClr val="006666"/>
                </a:solidFill>
                <a:latin typeface="Arial"/>
                <a:cs typeface="Arial"/>
              </a:rPr>
              <a:t>Jadual</a:t>
            </a:r>
            <a:r>
              <a:rPr lang="en-MY" sz="3200" b="1" spc="-1" dirty="0">
                <a:solidFill>
                  <a:srgbClr val="006666"/>
                </a:solidFill>
                <a:latin typeface="Arial"/>
                <a:cs typeface="Arial"/>
              </a:rPr>
              <a:t> </a:t>
            </a:r>
            <a:r>
              <a:rPr lang="en-MY" sz="3200" b="1" spc="-1" dirty="0" err="1">
                <a:solidFill>
                  <a:srgbClr val="006666"/>
                </a:solidFill>
                <a:latin typeface="Arial"/>
                <a:cs typeface="Arial"/>
              </a:rPr>
              <a:t>Kebenaran</a:t>
            </a:r>
            <a:r>
              <a:rPr lang="en-MY" sz="3200" b="1" spc="-1" dirty="0">
                <a:solidFill>
                  <a:srgbClr val="006666"/>
                </a:solidFill>
                <a:latin typeface="Arial"/>
                <a:cs typeface="Arial"/>
              </a:rPr>
              <a:t> </a:t>
            </a:r>
            <a:r>
              <a:rPr lang="en-MY" sz="3200" b="1" spc="-1" dirty="0" smtClean="0">
                <a:solidFill>
                  <a:srgbClr val="006666"/>
                </a:solidFill>
                <a:latin typeface="Arial"/>
                <a:cs typeface="Arial"/>
              </a:rPr>
              <a:t>Get </a:t>
            </a:r>
            <a:r>
              <a:rPr lang="en-MY" sz="3200" b="1" spc="-1" dirty="0" err="1">
                <a:solidFill>
                  <a:srgbClr val="006666"/>
                </a:solidFill>
                <a:latin typeface="Arial"/>
                <a:cs typeface="Arial"/>
              </a:rPr>
              <a:t>Logik</a:t>
            </a:r>
            <a:r>
              <a:rPr lang="en-MY" sz="3200" b="1" spc="-1" dirty="0">
                <a:solidFill>
                  <a:srgbClr val="006666"/>
                </a:solidFill>
                <a:latin typeface="Arial"/>
                <a:cs typeface="Arial"/>
              </a:rPr>
              <a:t> </a:t>
            </a:r>
            <a:r>
              <a:rPr lang="en-MY" sz="3200" b="1" spc="-1" dirty="0" smtClean="0">
                <a:solidFill>
                  <a:srgbClr val="006666"/>
                </a:solidFill>
                <a:latin typeface="Arial"/>
                <a:cs typeface="Arial"/>
              </a:rPr>
              <a:t>ATAU</a:t>
            </a:r>
            <a:endParaRPr lang="en-MY" sz="3200" b="1" spc="-1" dirty="0">
              <a:solidFill>
                <a:srgbClr val="006666"/>
              </a:solidFill>
              <a:latin typeface="Arial"/>
              <a:cs typeface="Arial"/>
            </a:endParaRPr>
          </a:p>
          <a:p>
            <a:pPr marL="12700">
              <a:lnSpc>
                <a:spcPts val="3779"/>
              </a:lnSpc>
            </a:pPr>
            <a:r>
              <a:rPr lang="en-MY" sz="3200" b="1" i="1" dirty="0" smtClean="0">
                <a:solidFill>
                  <a:srgbClr val="006666"/>
                </a:solidFill>
                <a:latin typeface="Arial"/>
                <a:cs typeface="Arial"/>
              </a:rPr>
              <a:t>(Truth Table </a:t>
            </a:r>
            <a:r>
              <a:rPr lang="en-MY" sz="3200" b="1" i="1" dirty="0">
                <a:solidFill>
                  <a:srgbClr val="006666"/>
                </a:solidFill>
                <a:latin typeface="Arial"/>
                <a:cs typeface="Arial"/>
              </a:rPr>
              <a:t>of </a:t>
            </a:r>
            <a:r>
              <a:rPr lang="en-MY" sz="3200" b="1" i="1" dirty="0" smtClean="0">
                <a:solidFill>
                  <a:srgbClr val="006666"/>
                </a:solidFill>
                <a:latin typeface="Arial"/>
                <a:cs typeface="Arial"/>
              </a:rPr>
              <a:t>OR Logic </a:t>
            </a:r>
            <a:r>
              <a:rPr lang="en-MY" sz="3200" b="1" i="1" dirty="0">
                <a:solidFill>
                  <a:srgbClr val="006666"/>
                </a:solidFill>
                <a:latin typeface="Arial"/>
                <a:cs typeface="Arial"/>
              </a:rPr>
              <a:t>Gate)</a:t>
            </a:r>
            <a:endParaRPr lang="en-MY" sz="3200" i="1" dirty="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028700" y="2444670"/>
            <a:ext cx="7420140" cy="1016000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 marR="38100">
              <a:lnSpc>
                <a:spcPts val="2145"/>
              </a:lnSpc>
            </a:pPr>
            <a:r>
              <a:rPr lang="en-MY" sz="2000" spc="0" dirty="0" smtClean="0">
                <a:solidFill>
                  <a:srgbClr val="C00000"/>
                </a:solidFill>
                <a:latin typeface="Arial"/>
                <a:cs typeface="Arial"/>
              </a:rPr>
              <a:t>Salah </a:t>
            </a:r>
            <a:r>
              <a:rPr lang="en-MY" sz="2000" spc="0" dirty="0" err="1" smtClean="0">
                <a:solidFill>
                  <a:srgbClr val="C00000"/>
                </a:solidFill>
                <a:latin typeface="Arial"/>
                <a:cs typeface="Arial"/>
              </a:rPr>
              <a:t>satu</a:t>
            </a:r>
            <a:r>
              <a:rPr lang="en-MY" sz="2000" spc="0" dirty="0" smtClean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lang="en-MY" sz="2000" spc="0" dirty="0" err="1" smtClean="0">
                <a:solidFill>
                  <a:srgbClr val="C00000"/>
                </a:solidFill>
                <a:latin typeface="Arial"/>
                <a:cs typeface="Arial"/>
              </a:rPr>
              <a:t>nilai</a:t>
            </a:r>
            <a:r>
              <a:rPr lang="en-MY" sz="2000" spc="0" dirty="0" smtClean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lang="en-MY" sz="2000" spc="0" dirty="0" err="1" smtClean="0">
                <a:solidFill>
                  <a:srgbClr val="C00000"/>
                </a:solidFill>
                <a:latin typeface="Arial"/>
                <a:cs typeface="Arial"/>
              </a:rPr>
              <a:t>masukan</a:t>
            </a:r>
            <a:r>
              <a:rPr lang="en-MY" sz="2000" spc="0" dirty="0" smtClean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lang="en-MY" sz="2000" spc="0" dirty="0" err="1" smtClean="0">
                <a:solidFill>
                  <a:srgbClr val="C00000"/>
                </a:solidFill>
                <a:latin typeface="Arial"/>
                <a:cs typeface="Arial"/>
              </a:rPr>
              <a:t>mesti</a:t>
            </a:r>
            <a:r>
              <a:rPr lang="en-MY" sz="2000" spc="0" dirty="0" smtClean="0">
                <a:solidFill>
                  <a:srgbClr val="C00000"/>
                </a:solidFill>
                <a:latin typeface="Arial"/>
                <a:cs typeface="Arial"/>
              </a:rPr>
              <a:t> ‘1’ </a:t>
            </a:r>
            <a:r>
              <a:rPr lang="en-MY" sz="2000" spc="0" dirty="0" err="1" smtClean="0">
                <a:solidFill>
                  <a:srgbClr val="C00000"/>
                </a:solidFill>
                <a:latin typeface="Arial"/>
                <a:cs typeface="Arial"/>
              </a:rPr>
              <a:t>supaya</a:t>
            </a:r>
            <a:r>
              <a:rPr lang="en-MY" sz="2000" spc="0" dirty="0" smtClean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lang="en-MY" sz="2000" spc="0" dirty="0" err="1" smtClean="0">
                <a:solidFill>
                  <a:srgbClr val="C00000"/>
                </a:solidFill>
                <a:latin typeface="Arial"/>
                <a:cs typeface="Arial"/>
              </a:rPr>
              <a:t>nilai</a:t>
            </a:r>
            <a:r>
              <a:rPr lang="en-MY" sz="2000" spc="0" dirty="0" smtClean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lang="en-MY" sz="2000" spc="0" dirty="0" err="1" smtClean="0">
                <a:solidFill>
                  <a:srgbClr val="C00000"/>
                </a:solidFill>
                <a:latin typeface="Arial"/>
                <a:cs typeface="Arial"/>
              </a:rPr>
              <a:t>keluaran</a:t>
            </a:r>
            <a:r>
              <a:rPr lang="en-MY" sz="2000" spc="0" dirty="0" smtClean="0">
                <a:solidFill>
                  <a:srgbClr val="C00000"/>
                </a:solidFill>
                <a:latin typeface="Arial"/>
                <a:cs typeface="Arial"/>
              </a:rPr>
              <a:t> ‘1’.</a:t>
            </a:r>
            <a:endParaRPr sz="2000" dirty="0">
              <a:solidFill>
                <a:srgbClr val="C00000"/>
              </a:solidFill>
              <a:latin typeface="Arial"/>
              <a:cs typeface="Arial"/>
            </a:endParaRPr>
          </a:p>
          <a:p>
            <a:pPr marL="12700" marR="38100">
              <a:lnSpc>
                <a:spcPct val="95825"/>
              </a:lnSpc>
              <a:spcBef>
                <a:spcPts val="492"/>
              </a:spcBef>
            </a:pPr>
            <a:r>
              <a:rPr lang="en-MY" sz="2000" spc="1" dirty="0" err="1" smtClean="0">
                <a:solidFill>
                  <a:srgbClr val="C00000"/>
                </a:solidFill>
                <a:latin typeface="Arial"/>
                <a:cs typeface="Arial"/>
              </a:rPr>
              <a:t>Jika</a:t>
            </a:r>
            <a:r>
              <a:rPr lang="en-MY" sz="2000" spc="1" dirty="0" smtClean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lang="en-MY" sz="2000" spc="1" dirty="0" err="1" smtClean="0">
                <a:solidFill>
                  <a:srgbClr val="C00000"/>
                </a:solidFill>
                <a:latin typeface="Arial"/>
                <a:cs typeface="Arial"/>
              </a:rPr>
              <a:t>dua-dua</a:t>
            </a:r>
            <a:r>
              <a:rPr lang="en-MY" sz="2000" spc="1" dirty="0" smtClean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lang="en-MY" sz="2000" spc="1" dirty="0" err="1" smtClean="0">
                <a:solidFill>
                  <a:srgbClr val="C00000"/>
                </a:solidFill>
                <a:latin typeface="Arial"/>
                <a:cs typeface="Arial"/>
              </a:rPr>
              <a:t>masukan</a:t>
            </a:r>
            <a:r>
              <a:rPr lang="en-MY" sz="2000" spc="1" dirty="0" smtClean="0">
                <a:solidFill>
                  <a:srgbClr val="C00000"/>
                </a:solidFill>
                <a:latin typeface="Arial"/>
                <a:cs typeface="Arial"/>
              </a:rPr>
              <a:t> ‘0’ </a:t>
            </a:r>
            <a:r>
              <a:rPr lang="en-MY" sz="2000" spc="1" dirty="0" err="1" smtClean="0">
                <a:solidFill>
                  <a:srgbClr val="C00000"/>
                </a:solidFill>
                <a:latin typeface="Arial"/>
                <a:cs typeface="Arial"/>
              </a:rPr>
              <a:t>maka</a:t>
            </a:r>
            <a:r>
              <a:rPr lang="en-MY" sz="2000" spc="1" dirty="0" smtClean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lang="en-MY" sz="2000" spc="1" dirty="0" err="1" smtClean="0">
                <a:solidFill>
                  <a:srgbClr val="C00000"/>
                </a:solidFill>
                <a:latin typeface="Arial"/>
                <a:cs typeface="Arial"/>
              </a:rPr>
              <a:t>nilai</a:t>
            </a:r>
            <a:r>
              <a:rPr lang="en-MY" sz="2000" spc="1" dirty="0" smtClean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lang="en-MY" sz="2000" spc="1" dirty="0" err="1" smtClean="0">
                <a:solidFill>
                  <a:srgbClr val="C00000"/>
                </a:solidFill>
                <a:latin typeface="Arial"/>
                <a:cs typeface="Arial"/>
              </a:rPr>
              <a:t>keluaran</a:t>
            </a:r>
            <a:r>
              <a:rPr lang="en-MY" sz="2000" spc="1" dirty="0" smtClean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lang="en-MY" sz="2000" spc="1" dirty="0" err="1" smtClean="0">
                <a:solidFill>
                  <a:srgbClr val="C00000"/>
                </a:solidFill>
                <a:latin typeface="Arial"/>
                <a:cs typeface="Arial"/>
              </a:rPr>
              <a:t>menjadi</a:t>
            </a:r>
            <a:r>
              <a:rPr lang="en-MY" sz="2000" spc="1" dirty="0" smtClean="0">
                <a:solidFill>
                  <a:srgbClr val="C00000"/>
                </a:solidFill>
                <a:latin typeface="Arial"/>
                <a:cs typeface="Arial"/>
              </a:rPr>
              <a:t> ‘0’.</a:t>
            </a:r>
            <a:endParaRPr sz="2000" dirty="0" smtClean="0">
              <a:solidFill>
                <a:srgbClr val="C00000"/>
              </a:solidFill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600"/>
              </a:spcBef>
            </a:pPr>
            <a:r>
              <a:rPr lang="en-MY" sz="2000" spc="2" dirty="0" err="1" smtClean="0">
                <a:solidFill>
                  <a:srgbClr val="C00000"/>
                </a:solidFill>
                <a:latin typeface="Arial"/>
                <a:cs typeface="Arial"/>
              </a:rPr>
              <a:t>Keputusan</a:t>
            </a:r>
            <a:r>
              <a:rPr lang="en-MY" sz="2000" spc="2" dirty="0" smtClean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lang="en-MY" sz="2000" spc="2" dirty="0" err="1" smtClean="0">
                <a:solidFill>
                  <a:srgbClr val="C00000"/>
                </a:solidFill>
                <a:latin typeface="Arial"/>
                <a:cs typeface="Arial"/>
              </a:rPr>
              <a:t>keluaran</a:t>
            </a:r>
            <a:r>
              <a:rPr lang="en-MY" sz="2000" spc="2" dirty="0" smtClean="0">
                <a:solidFill>
                  <a:srgbClr val="C00000"/>
                </a:solidFill>
                <a:latin typeface="Arial"/>
                <a:cs typeface="Arial"/>
              </a:rPr>
              <a:t> get ATAU </a:t>
            </a:r>
            <a:r>
              <a:rPr lang="en-MY" sz="2000" spc="2" dirty="0" err="1" smtClean="0">
                <a:solidFill>
                  <a:srgbClr val="C00000"/>
                </a:solidFill>
                <a:latin typeface="Arial"/>
                <a:cs typeface="Arial"/>
              </a:rPr>
              <a:t>dapat</a:t>
            </a:r>
            <a:r>
              <a:rPr lang="en-MY" sz="2000" spc="2" dirty="0" smtClean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lang="en-MY" sz="2000" spc="2" dirty="0" err="1" smtClean="0">
                <a:solidFill>
                  <a:srgbClr val="C00000"/>
                </a:solidFill>
                <a:latin typeface="Arial"/>
                <a:cs typeface="Arial"/>
              </a:rPr>
              <a:t>dilihat</a:t>
            </a:r>
            <a:r>
              <a:rPr lang="en-MY" sz="2000" spc="2" dirty="0" smtClean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lang="en-MY" sz="2000" spc="2" dirty="0" err="1" smtClean="0">
                <a:solidFill>
                  <a:srgbClr val="C00000"/>
                </a:solidFill>
                <a:latin typeface="Arial"/>
                <a:cs typeface="Arial"/>
              </a:rPr>
              <a:t>melalui</a:t>
            </a:r>
            <a:r>
              <a:rPr lang="en-MY" sz="2000" spc="2" dirty="0" smtClean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lang="en-MY" sz="2000" spc="2" dirty="0" err="1" smtClean="0">
                <a:solidFill>
                  <a:srgbClr val="C00000"/>
                </a:solidFill>
                <a:latin typeface="Arial"/>
                <a:cs typeface="Arial"/>
              </a:rPr>
              <a:t>jadual</a:t>
            </a:r>
            <a:r>
              <a:rPr lang="en-MY" sz="2000" spc="2" dirty="0" smtClean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endParaRPr sz="2000" dirty="0">
              <a:solidFill>
                <a:srgbClr val="C00000"/>
              </a:solidFill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08037" y="2298700"/>
            <a:ext cx="342900" cy="1562100"/>
          </a:xfrm>
          <a:prstGeom prst="rect">
            <a:avLst/>
          </a:prstGeom>
        </p:spPr>
        <p:txBody>
          <a:bodyPr wrap="square" lIns="0" tIns="9842" rIns="0" bIns="0" rtlCol="0">
            <a:noAutofit/>
          </a:bodyPr>
          <a:lstStyle/>
          <a:p>
            <a:pPr marL="12700">
              <a:lnSpc>
                <a:spcPct val="150000"/>
              </a:lnSpc>
            </a:pPr>
            <a:r>
              <a:rPr lang="en-MY" sz="1600" b="1" spc="807" dirty="0" smtClean="0">
                <a:solidFill>
                  <a:srgbClr val="0033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/>
                <a:cs typeface="Symbol"/>
              </a:rPr>
              <a:t>-</a:t>
            </a:r>
            <a:endParaRPr lang="en-MY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mbol"/>
              <a:cs typeface="Symbol"/>
            </a:endParaRPr>
          </a:p>
          <a:p>
            <a:pPr marL="12700">
              <a:lnSpc>
                <a:spcPct val="150000"/>
              </a:lnSpc>
            </a:pPr>
            <a:r>
              <a:rPr lang="en-MY" sz="1600" b="1" spc="807" dirty="0" smtClean="0">
                <a:solidFill>
                  <a:srgbClr val="0033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/>
                <a:cs typeface="Symbol"/>
              </a:rPr>
              <a:t>-</a:t>
            </a:r>
            <a:endParaRPr lang="en-MY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mbol"/>
              <a:cs typeface="Symbol"/>
            </a:endParaRPr>
          </a:p>
          <a:p>
            <a:pPr marL="12700">
              <a:lnSpc>
                <a:spcPct val="150000"/>
              </a:lnSpc>
            </a:pPr>
            <a:r>
              <a:rPr lang="en-MY" sz="1600" b="1" spc="807" dirty="0" smtClean="0">
                <a:solidFill>
                  <a:srgbClr val="0033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/>
                <a:cs typeface="Symbol"/>
              </a:rPr>
              <a:t>-</a:t>
            </a:r>
            <a:endParaRPr lang="en-MY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mbol"/>
              <a:cs typeface="Symbo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028700" y="3486070"/>
            <a:ext cx="4255870" cy="322664"/>
          </a:xfrm>
          <a:prstGeom prst="rect">
            <a:avLst/>
          </a:prstGeom>
        </p:spPr>
        <p:txBody>
          <a:bodyPr wrap="square" lIns="0" tIns="15652" rIns="0" bIns="0" rtlCol="0">
            <a:noAutofit/>
          </a:bodyPr>
          <a:lstStyle/>
          <a:p>
            <a:pPr marL="12700">
              <a:lnSpc>
                <a:spcPts val="2465"/>
              </a:lnSpc>
            </a:pPr>
            <a:r>
              <a:rPr lang="en-MY" sz="2000" spc="-16" dirty="0" err="1" smtClean="0">
                <a:solidFill>
                  <a:srgbClr val="C00000"/>
                </a:solidFill>
                <a:latin typeface="Arial"/>
                <a:cs typeface="Arial"/>
              </a:rPr>
              <a:t>kebenaran</a:t>
            </a:r>
            <a:r>
              <a:rPr lang="en-MY" sz="2000" spc="-16" dirty="0" smtClean="0">
                <a:solidFill>
                  <a:srgbClr val="C00000"/>
                </a:solidFill>
                <a:latin typeface="Arial"/>
                <a:cs typeface="Arial"/>
              </a:rPr>
              <a:t> di </a:t>
            </a:r>
            <a:r>
              <a:rPr lang="en-MY" sz="2000" spc="-16" dirty="0" err="1" smtClean="0">
                <a:solidFill>
                  <a:srgbClr val="C00000"/>
                </a:solidFill>
                <a:latin typeface="Arial"/>
                <a:cs typeface="Arial"/>
              </a:rPr>
              <a:t>bawah</a:t>
            </a:r>
            <a:r>
              <a:rPr lang="en-MY" sz="2000" spc="-16" dirty="0" smtClean="0">
                <a:solidFill>
                  <a:srgbClr val="C00000"/>
                </a:solidFill>
                <a:latin typeface="Arial"/>
                <a:cs typeface="Arial"/>
              </a:rPr>
              <a:t>.</a:t>
            </a:r>
            <a:endParaRPr sz="2000" dirty="0">
              <a:solidFill>
                <a:srgbClr val="C00000"/>
              </a:solidFill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728210" y="4821888"/>
            <a:ext cx="90601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dirty="0" smtClean="0">
                <a:solidFill>
                  <a:srgbClr val="003366"/>
                </a:solidFill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09600" y="1981200"/>
            <a:ext cx="7010400" cy="3175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pic>
        <p:nvPicPr>
          <p:cNvPr id="5122" name="Picture 2" descr="http://3.bp.blogspot.com/_Bi3uYnfGo_s/TPBPkRtw1-I/AAAAAAAABFo/7tHMyg0UDD4/s200/Logik+1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0530" y="3835400"/>
            <a:ext cx="2855400" cy="256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6193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0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38100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lnTo>
                  <a:pt x="381000" y="685800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57200" y="0"/>
            <a:ext cx="2743200" cy="1167129"/>
          </a:xfrm>
          <a:custGeom>
            <a:avLst/>
            <a:gdLst/>
            <a:ahLst/>
            <a:cxnLst/>
            <a:rect l="l" t="t" r="r" b="b"/>
            <a:pathLst>
              <a:path w="2743200" h="1167129">
                <a:moveTo>
                  <a:pt x="304800" y="1167129"/>
                </a:moveTo>
                <a:lnTo>
                  <a:pt x="304800" y="1056639"/>
                </a:lnTo>
                <a:lnTo>
                  <a:pt x="305528" y="1047285"/>
                </a:lnTo>
                <a:lnTo>
                  <a:pt x="308163" y="1022635"/>
                </a:lnTo>
                <a:lnTo>
                  <a:pt x="312216" y="997714"/>
                </a:lnTo>
                <a:lnTo>
                  <a:pt x="318141" y="972612"/>
                </a:lnTo>
                <a:lnTo>
                  <a:pt x="326390" y="947420"/>
                </a:lnTo>
                <a:lnTo>
                  <a:pt x="334552" y="928817"/>
                </a:lnTo>
                <a:lnTo>
                  <a:pt x="346163" y="905621"/>
                </a:lnTo>
                <a:lnTo>
                  <a:pt x="359302" y="883128"/>
                </a:lnTo>
                <a:lnTo>
                  <a:pt x="373900" y="862095"/>
                </a:lnTo>
                <a:lnTo>
                  <a:pt x="389890" y="843279"/>
                </a:lnTo>
                <a:lnTo>
                  <a:pt x="403473" y="830357"/>
                </a:lnTo>
                <a:lnTo>
                  <a:pt x="424641" y="813665"/>
                </a:lnTo>
                <a:lnTo>
                  <a:pt x="446960" y="798842"/>
                </a:lnTo>
                <a:lnTo>
                  <a:pt x="468905" y="786180"/>
                </a:lnTo>
                <a:lnTo>
                  <a:pt x="488950" y="775970"/>
                </a:lnTo>
                <a:lnTo>
                  <a:pt x="561340" y="762000"/>
                </a:lnTo>
                <a:lnTo>
                  <a:pt x="603250" y="764539"/>
                </a:lnTo>
                <a:lnTo>
                  <a:pt x="2743200" y="762000"/>
                </a:lnTo>
                <a:lnTo>
                  <a:pt x="2743200" y="0"/>
                </a:lnTo>
                <a:lnTo>
                  <a:pt x="0" y="0"/>
                </a:lnTo>
                <a:lnTo>
                  <a:pt x="0" y="1167129"/>
                </a:lnTo>
                <a:lnTo>
                  <a:pt x="304800" y="1167129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09600" y="1981200"/>
            <a:ext cx="7010400" cy="317500"/>
          </a:xfrm>
          <a:custGeom>
            <a:avLst/>
            <a:gdLst/>
            <a:ahLst/>
            <a:cxnLst/>
            <a:rect l="l" t="t" r="r" b="b"/>
            <a:pathLst>
              <a:path w="7010400" h="317500">
                <a:moveTo>
                  <a:pt x="0" y="0"/>
                </a:moveTo>
                <a:lnTo>
                  <a:pt x="0" y="317500"/>
                </a:lnTo>
                <a:lnTo>
                  <a:pt x="7010400" y="317500"/>
                </a:lnTo>
                <a:lnTo>
                  <a:pt x="70104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28600" y="1981200"/>
            <a:ext cx="393700" cy="318770"/>
          </a:xfrm>
          <a:custGeom>
            <a:avLst/>
            <a:gdLst/>
            <a:ahLst/>
            <a:cxnLst/>
            <a:rect l="l" t="t" r="r" b="b"/>
            <a:pathLst>
              <a:path w="393700" h="318770">
                <a:moveTo>
                  <a:pt x="196850" y="0"/>
                </a:moveTo>
                <a:lnTo>
                  <a:pt x="181947" y="595"/>
                </a:lnTo>
                <a:lnTo>
                  <a:pt x="167137" y="2339"/>
                </a:lnTo>
                <a:lnTo>
                  <a:pt x="152493" y="5170"/>
                </a:lnTo>
                <a:lnTo>
                  <a:pt x="138088" y="9027"/>
                </a:lnTo>
                <a:lnTo>
                  <a:pt x="123996" y="13847"/>
                </a:lnTo>
                <a:lnTo>
                  <a:pt x="110289" y="19569"/>
                </a:lnTo>
                <a:lnTo>
                  <a:pt x="97042" y="26132"/>
                </a:lnTo>
                <a:lnTo>
                  <a:pt x="84328" y="33472"/>
                </a:lnTo>
                <a:lnTo>
                  <a:pt x="72220" y="41530"/>
                </a:lnTo>
                <a:lnTo>
                  <a:pt x="60791" y="50242"/>
                </a:lnTo>
                <a:lnTo>
                  <a:pt x="50115" y="59547"/>
                </a:lnTo>
                <a:lnTo>
                  <a:pt x="40265" y="69384"/>
                </a:lnTo>
                <a:lnTo>
                  <a:pt x="31314" y="79690"/>
                </a:lnTo>
                <a:lnTo>
                  <a:pt x="23336" y="90403"/>
                </a:lnTo>
                <a:lnTo>
                  <a:pt x="10592" y="112807"/>
                </a:lnTo>
                <a:lnTo>
                  <a:pt x="2620" y="136101"/>
                </a:lnTo>
                <a:lnTo>
                  <a:pt x="0" y="158750"/>
                </a:lnTo>
                <a:lnTo>
                  <a:pt x="723" y="170756"/>
                </a:lnTo>
                <a:lnTo>
                  <a:pt x="6290" y="194528"/>
                </a:lnTo>
                <a:lnTo>
                  <a:pt x="16867" y="217577"/>
                </a:lnTo>
                <a:lnTo>
                  <a:pt x="31873" y="239421"/>
                </a:lnTo>
                <a:lnTo>
                  <a:pt x="40855" y="249741"/>
                </a:lnTo>
                <a:lnTo>
                  <a:pt x="50726" y="259579"/>
                </a:lnTo>
                <a:lnTo>
                  <a:pt x="61414" y="268875"/>
                </a:lnTo>
                <a:lnTo>
                  <a:pt x="72846" y="277568"/>
                </a:lnTo>
                <a:lnTo>
                  <a:pt x="84949" y="285600"/>
                </a:lnTo>
                <a:lnTo>
                  <a:pt x="97650" y="292908"/>
                </a:lnTo>
                <a:lnTo>
                  <a:pt x="110878" y="299433"/>
                </a:lnTo>
                <a:lnTo>
                  <a:pt x="124559" y="305115"/>
                </a:lnTo>
                <a:lnTo>
                  <a:pt x="138620" y="309894"/>
                </a:lnTo>
                <a:lnTo>
                  <a:pt x="152989" y="313709"/>
                </a:lnTo>
                <a:lnTo>
                  <a:pt x="167594" y="316500"/>
                </a:lnTo>
                <a:lnTo>
                  <a:pt x="182361" y="318207"/>
                </a:lnTo>
                <a:lnTo>
                  <a:pt x="196850" y="318770"/>
                </a:lnTo>
                <a:lnTo>
                  <a:pt x="393700" y="318770"/>
                </a:lnTo>
                <a:lnTo>
                  <a:pt x="393700" y="0"/>
                </a:lnTo>
                <a:lnTo>
                  <a:pt x="19685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11860" y="838200"/>
            <a:ext cx="6403340" cy="955404"/>
          </a:xfrm>
          <a:prstGeom prst="rect">
            <a:avLst/>
          </a:prstGeom>
        </p:spPr>
        <p:txBody>
          <a:bodyPr wrap="square" lIns="0" tIns="24003" rIns="0" bIns="0" rtlCol="0">
            <a:noAutofit/>
          </a:bodyPr>
          <a:lstStyle/>
          <a:p>
            <a:pPr marL="12700">
              <a:lnSpc>
                <a:spcPts val="3779"/>
              </a:lnSpc>
            </a:pPr>
            <a:r>
              <a:rPr lang="en-MY" sz="3600" b="1" spc="-5" dirty="0" smtClean="0">
                <a:solidFill>
                  <a:srgbClr val="7030A0"/>
                </a:solidFill>
                <a:latin typeface="Arial"/>
                <a:cs typeface="Arial"/>
              </a:rPr>
              <a:t>OPERASI GET LOGIK </a:t>
            </a:r>
            <a:r>
              <a:rPr lang="en-MY" sz="3600" b="1" i="1" spc="-5" dirty="0" smtClean="0">
                <a:solidFill>
                  <a:srgbClr val="7030A0"/>
                </a:solidFill>
                <a:latin typeface="Arial"/>
                <a:cs typeface="Arial"/>
              </a:rPr>
              <a:t>(LOGIC GATES OPERATION)</a:t>
            </a:r>
            <a:endParaRPr sz="3600" i="1" dirty="0">
              <a:solidFill>
                <a:srgbClr val="7030A0"/>
              </a:solidFill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58570" y="2454306"/>
            <a:ext cx="6513830" cy="2427952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 marR="39873">
              <a:lnSpc>
                <a:spcPts val="2555"/>
              </a:lnSpc>
            </a:pPr>
            <a:r>
              <a:rPr lang="en-MY" sz="2400" spc="0" dirty="0" smtClean="0">
                <a:solidFill>
                  <a:srgbClr val="C00000"/>
                </a:solidFill>
                <a:latin typeface="Arial"/>
                <a:cs typeface="Arial"/>
              </a:rPr>
              <a:t>Get </a:t>
            </a:r>
            <a:r>
              <a:rPr lang="en-MY" sz="2400" spc="0" dirty="0" err="1" smtClean="0">
                <a:solidFill>
                  <a:srgbClr val="C00000"/>
                </a:solidFill>
                <a:latin typeface="Arial"/>
                <a:cs typeface="Arial"/>
              </a:rPr>
              <a:t>logik</a:t>
            </a:r>
            <a:r>
              <a:rPr lang="en-MY" sz="2400" spc="0" dirty="0" smtClean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lang="en-MY" sz="2400" spc="0" dirty="0" err="1" smtClean="0">
                <a:solidFill>
                  <a:srgbClr val="C00000"/>
                </a:solidFill>
                <a:latin typeface="Arial"/>
                <a:cs typeface="Arial"/>
              </a:rPr>
              <a:t>merupakan</a:t>
            </a:r>
            <a:r>
              <a:rPr lang="en-MY" sz="2400" spc="0" dirty="0" smtClean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lang="en-MY" sz="2400" spc="0" dirty="0" err="1" smtClean="0">
                <a:solidFill>
                  <a:srgbClr val="C00000"/>
                </a:solidFill>
                <a:latin typeface="Arial"/>
                <a:cs typeface="Arial"/>
              </a:rPr>
              <a:t>litar</a:t>
            </a:r>
            <a:r>
              <a:rPr lang="en-MY" sz="2400" spc="0" dirty="0" smtClean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lang="en-MY" sz="2400" spc="0" dirty="0" err="1" smtClean="0">
                <a:solidFill>
                  <a:srgbClr val="C00000"/>
                </a:solidFill>
                <a:latin typeface="Arial"/>
                <a:cs typeface="Arial"/>
              </a:rPr>
              <a:t>elektronik</a:t>
            </a:r>
            <a:r>
              <a:rPr lang="en-MY" sz="2400" spc="0" dirty="0" smtClean="0">
                <a:solidFill>
                  <a:srgbClr val="C00000"/>
                </a:solidFill>
                <a:latin typeface="Arial"/>
                <a:cs typeface="Arial"/>
              </a:rPr>
              <a:t> yang </a:t>
            </a:r>
            <a:r>
              <a:rPr lang="en-MY" sz="2400" spc="0" dirty="0" err="1" smtClean="0">
                <a:solidFill>
                  <a:srgbClr val="C00000"/>
                </a:solidFill>
                <a:latin typeface="Arial"/>
                <a:cs typeface="Arial"/>
              </a:rPr>
              <a:t>dibina</a:t>
            </a:r>
            <a:r>
              <a:rPr lang="en-MY" sz="2400" spc="0" dirty="0" smtClean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lang="en-MY" sz="2400" spc="0" dirty="0" err="1" smtClean="0">
                <a:solidFill>
                  <a:srgbClr val="C00000"/>
                </a:solidFill>
                <a:latin typeface="Arial"/>
                <a:cs typeface="Arial"/>
              </a:rPr>
              <a:t>daripada</a:t>
            </a:r>
            <a:r>
              <a:rPr lang="en-MY" sz="2400" spc="0" dirty="0" smtClean="0">
                <a:solidFill>
                  <a:srgbClr val="C00000"/>
                </a:solidFill>
                <a:latin typeface="Arial"/>
                <a:cs typeface="Arial"/>
              </a:rPr>
              <a:t> transistor, </a:t>
            </a:r>
            <a:r>
              <a:rPr lang="en-MY" sz="2400" spc="0" dirty="0" err="1" smtClean="0">
                <a:solidFill>
                  <a:srgbClr val="C00000"/>
                </a:solidFill>
                <a:latin typeface="Arial"/>
                <a:cs typeface="Arial"/>
              </a:rPr>
              <a:t>diod</a:t>
            </a:r>
            <a:r>
              <a:rPr lang="en-MY" sz="2400" spc="0" dirty="0" smtClean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lang="en-MY" sz="2400" spc="0" dirty="0" err="1" smtClean="0">
                <a:solidFill>
                  <a:srgbClr val="C00000"/>
                </a:solidFill>
                <a:latin typeface="Arial"/>
                <a:cs typeface="Arial"/>
              </a:rPr>
              <a:t>dan</a:t>
            </a:r>
            <a:r>
              <a:rPr lang="en-MY" sz="2400" spc="0" dirty="0" smtClean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lang="en-MY" sz="2400" spc="0" dirty="0" err="1" smtClean="0">
                <a:solidFill>
                  <a:srgbClr val="C00000"/>
                </a:solidFill>
                <a:latin typeface="Arial"/>
                <a:cs typeface="Arial"/>
              </a:rPr>
              <a:t>perintang</a:t>
            </a:r>
            <a:r>
              <a:rPr sz="2400" spc="0" dirty="0" smtClean="0">
                <a:solidFill>
                  <a:srgbClr val="C00000"/>
                </a:solidFill>
                <a:latin typeface="Arial"/>
                <a:cs typeface="Arial"/>
              </a:rPr>
              <a:t>.</a:t>
            </a:r>
            <a:endParaRPr sz="2400" dirty="0" smtClean="0">
              <a:solidFill>
                <a:srgbClr val="C00000"/>
              </a:solidFill>
              <a:latin typeface="Arial"/>
              <a:cs typeface="Arial"/>
            </a:endParaRPr>
          </a:p>
          <a:p>
            <a:pPr marL="12700" marR="594669">
              <a:lnSpc>
                <a:spcPct val="100041"/>
              </a:lnSpc>
              <a:spcBef>
                <a:spcPts val="602"/>
              </a:spcBef>
            </a:pPr>
            <a:r>
              <a:rPr lang="en-MY" sz="2400" spc="0" dirty="0" smtClean="0">
                <a:solidFill>
                  <a:srgbClr val="C00000"/>
                </a:solidFill>
                <a:latin typeface="Arial"/>
                <a:cs typeface="Arial"/>
              </a:rPr>
              <a:t>Proses </a:t>
            </a:r>
            <a:r>
              <a:rPr lang="en-MY" sz="2400" spc="0" dirty="0" err="1" smtClean="0">
                <a:solidFill>
                  <a:srgbClr val="C00000"/>
                </a:solidFill>
                <a:latin typeface="Arial"/>
                <a:cs typeface="Arial"/>
              </a:rPr>
              <a:t>kendalian</a:t>
            </a:r>
            <a:r>
              <a:rPr lang="en-MY" sz="2400" spc="0" dirty="0" smtClean="0">
                <a:solidFill>
                  <a:srgbClr val="C00000"/>
                </a:solidFill>
                <a:latin typeface="Arial"/>
                <a:cs typeface="Arial"/>
              </a:rPr>
              <a:t> get </a:t>
            </a:r>
            <a:r>
              <a:rPr lang="en-MY" sz="2400" spc="0" dirty="0" err="1" smtClean="0">
                <a:solidFill>
                  <a:srgbClr val="C00000"/>
                </a:solidFill>
                <a:latin typeface="Arial"/>
                <a:cs typeface="Arial"/>
              </a:rPr>
              <a:t>logik</a:t>
            </a:r>
            <a:r>
              <a:rPr lang="en-MY" sz="2400" spc="0" dirty="0" smtClean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lang="en-MY" sz="2400" spc="0" dirty="0" err="1" smtClean="0">
                <a:solidFill>
                  <a:srgbClr val="C00000"/>
                </a:solidFill>
                <a:latin typeface="Arial"/>
                <a:cs typeface="Arial"/>
              </a:rPr>
              <a:t>menggunakan</a:t>
            </a:r>
            <a:r>
              <a:rPr lang="en-MY" sz="2400" spc="0" dirty="0" smtClean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lang="en-MY" sz="2400" spc="0" dirty="0" err="1" smtClean="0">
                <a:solidFill>
                  <a:srgbClr val="C00000"/>
                </a:solidFill>
                <a:latin typeface="Arial"/>
                <a:cs typeface="Arial"/>
              </a:rPr>
              <a:t>satu</a:t>
            </a:r>
            <a:r>
              <a:rPr lang="en-MY" sz="2400" spc="0" dirty="0" smtClean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lang="en-MY" sz="2400" spc="0" dirty="0" err="1" smtClean="0">
                <a:solidFill>
                  <a:srgbClr val="C00000"/>
                </a:solidFill>
                <a:latin typeface="Arial"/>
                <a:cs typeface="Arial"/>
              </a:rPr>
              <a:t>atau</a:t>
            </a:r>
            <a:r>
              <a:rPr lang="en-MY" sz="2400" spc="0" dirty="0" smtClean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lang="en-MY" sz="2400" spc="0" dirty="0" err="1" smtClean="0">
                <a:solidFill>
                  <a:srgbClr val="C00000"/>
                </a:solidFill>
                <a:latin typeface="Arial"/>
                <a:cs typeface="Arial"/>
              </a:rPr>
              <a:t>lebih</a:t>
            </a:r>
            <a:r>
              <a:rPr lang="en-MY" sz="2400" spc="0" dirty="0" smtClean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lang="en-MY" sz="2400" spc="0" dirty="0" err="1" smtClean="0">
                <a:solidFill>
                  <a:srgbClr val="C00000"/>
                </a:solidFill>
                <a:latin typeface="Arial"/>
                <a:cs typeface="Arial"/>
              </a:rPr>
              <a:t>isyarat</a:t>
            </a:r>
            <a:r>
              <a:rPr lang="en-MY" sz="2400" spc="0" dirty="0" smtClean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lang="en-MY" sz="2400" spc="0" dirty="0" err="1" smtClean="0">
                <a:solidFill>
                  <a:srgbClr val="C00000"/>
                </a:solidFill>
                <a:latin typeface="Arial"/>
                <a:cs typeface="Arial"/>
              </a:rPr>
              <a:t>masukan</a:t>
            </a:r>
            <a:r>
              <a:rPr lang="en-MY" sz="240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lang="en-MY" sz="2400" dirty="0" err="1" smtClean="0">
                <a:solidFill>
                  <a:srgbClr val="C00000"/>
                </a:solidFill>
                <a:latin typeface="Arial"/>
                <a:cs typeface="Arial"/>
              </a:rPr>
              <a:t>bergantung</a:t>
            </a:r>
            <a:r>
              <a:rPr lang="en-MY" sz="2400" dirty="0" smtClean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lang="en-MY" sz="2400" dirty="0" err="1" smtClean="0">
                <a:solidFill>
                  <a:srgbClr val="C00000"/>
                </a:solidFill>
                <a:latin typeface="Arial"/>
                <a:cs typeface="Arial"/>
              </a:rPr>
              <a:t>kepada</a:t>
            </a:r>
            <a:r>
              <a:rPr lang="en-MY" sz="2400" dirty="0" smtClean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lang="en-MY" sz="2400" dirty="0" err="1" smtClean="0">
                <a:solidFill>
                  <a:srgbClr val="C00000"/>
                </a:solidFill>
                <a:latin typeface="Arial"/>
                <a:cs typeface="Arial"/>
              </a:rPr>
              <a:t>nilai</a:t>
            </a:r>
            <a:r>
              <a:rPr lang="en-MY" sz="2400" dirty="0" smtClean="0">
                <a:solidFill>
                  <a:srgbClr val="C00000"/>
                </a:solidFill>
                <a:latin typeface="Arial"/>
                <a:cs typeface="Arial"/>
              </a:rPr>
              <a:t> input </a:t>
            </a:r>
            <a:r>
              <a:rPr lang="en-MY" sz="2400" dirty="0" err="1" smtClean="0">
                <a:solidFill>
                  <a:srgbClr val="C00000"/>
                </a:solidFill>
                <a:latin typeface="Arial"/>
                <a:cs typeface="Arial"/>
              </a:rPr>
              <a:t>atau</a:t>
            </a:r>
            <a:r>
              <a:rPr lang="en-MY" sz="2400" dirty="0" smtClean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lang="en-MY" sz="2400" dirty="0" err="1" smtClean="0">
                <a:solidFill>
                  <a:srgbClr val="C00000"/>
                </a:solidFill>
                <a:latin typeface="Arial"/>
                <a:cs typeface="Arial"/>
              </a:rPr>
              <a:t>voltan</a:t>
            </a:r>
            <a:endParaRPr lang="en-MY" sz="2400" dirty="0" smtClean="0">
              <a:solidFill>
                <a:srgbClr val="C00000"/>
              </a:solidFill>
              <a:latin typeface="Arial"/>
              <a:cs typeface="Arial"/>
            </a:endParaRPr>
          </a:p>
          <a:p>
            <a:pPr marL="12700" marR="594669">
              <a:lnSpc>
                <a:spcPct val="100041"/>
              </a:lnSpc>
              <a:spcBef>
                <a:spcPts val="602"/>
              </a:spcBef>
            </a:pPr>
            <a:r>
              <a:rPr lang="en-MY" sz="2400" dirty="0" err="1" smtClean="0">
                <a:solidFill>
                  <a:srgbClr val="C00000"/>
                </a:solidFill>
                <a:latin typeface="Arial"/>
                <a:cs typeface="Arial"/>
              </a:rPr>
              <a:t>Keluaran</a:t>
            </a:r>
            <a:r>
              <a:rPr lang="en-MY" sz="2400" dirty="0" smtClean="0">
                <a:solidFill>
                  <a:srgbClr val="C00000"/>
                </a:solidFill>
                <a:latin typeface="Arial"/>
                <a:cs typeface="Arial"/>
              </a:rPr>
              <a:t> get </a:t>
            </a:r>
            <a:r>
              <a:rPr lang="en-MY" sz="2400" dirty="0" err="1" smtClean="0">
                <a:solidFill>
                  <a:srgbClr val="C00000"/>
                </a:solidFill>
                <a:latin typeface="Arial"/>
                <a:cs typeface="Arial"/>
              </a:rPr>
              <a:t>logik</a:t>
            </a:r>
            <a:r>
              <a:rPr lang="en-MY" sz="2400" dirty="0" smtClean="0">
                <a:solidFill>
                  <a:srgbClr val="C00000"/>
                </a:solidFill>
                <a:latin typeface="Arial"/>
                <a:cs typeface="Arial"/>
              </a:rPr>
              <a:t> yang </a:t>
            </a:r>
            <a:r>
              <a:rPr lang="en-MY" sz="2400" dirty="0" err="1" smtClean="0">
                <a:solidFill>
                  <a:srgbClr val="C00000"/>
                </a:solidFill>
                <a:latin typeface="Arial"/>
                <a:cs typeface="Arial"/>
              </a:rPr>
              <a:t>diperolehi</a:t>
            </a:r>
            <a:r>
              <a:rPr lang="en-MY" sz="2400" dirty="0" smtClean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lang="en-MY" sz="2400" dirty="0" err="1" smtClean="0">
                <a:solidFill>
                  <a:srgbClr val="C00000"/>
                </a:solidFill>
                <a:latin typeface="Arial"/>
                <a:cs typeface="Arial"/>
              </a:rPr>
              <a:t>adalah</a:t>
            </a:r>
            <a:r>
              <a:rPr lang="en-MY" sz="2400" dirty="0" smtClean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lang="en-MY" sz="2400" dirty="0" err="1" smtClean="0">
                <a:solidFill>
                  <a:srgbClr val="C00000"/>
                </a:solidFill>
                <a:latin typeface="Arial"/>
                <a:cs typeface="Arial"/>
              </a:rPr>
              <a:t>sama</a:t>
            </a:r>
            <a:r>
              <a:rPr lang="en-MY" sz="2400" dirty="0" smtClean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lang="en-MY" sz="2400" dirty="0" err="1" smtClean="0">
                <a:solidFill>
                  <a:srgbClr val="C00000"/>
                </a:solidFill>
                <a:latin typeface="Arial"/>
                <a:cs typeface="Arial"/>
              </a:rPr>
              <a:t>ada</a:t>
            </a:r>
            <a:r>
              <a:rPr lang="en-MY" sz="2400" dirty="0" smtClean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lang="en-MY" sz="2400" dirty="0" err="1" smtClean="0">
                <a:solidFill>
                  <a:srgbClr val="C00000"/>
                </a:solidFill>
                <a:latin typeface="Arial"/>
                <a:cs typeface="Arial"/>
              </a:rPr>
              <a:t>nilai</a:t>
            </a:r>
            <a:r>
              <a:rPr lang="en-MY" sz="2400" dirty="0" smtClean="0">
                <a:solidFill>
                  <a:srgbClr val="C00000"/>
                </a:solidFill>
                <a:latin typeface="Arial"/>
                <a:cs typeface="Arial"/>
              </a:rPr>
              <a:t> “1” </a:t>
            </a:r>
            <a:r>
              <a:rPr lang="en-MY" sz="2400" dirty="0" err="1" smtClean="0">
                <a:solidFill>
                  <a:srgbClr val="C00000"/>
                </a:solidFill>
                <a:latin typeface="Arial"/>
                <a:cs typeface="Arial"/>
              </a:rPr>
              <a:t>untuk</a:t>
            </a:r>
            <a:r>
              <a:rPr lang="en-MY" sz="2400" dirty="0" smtClean="0">
                <a:solidFill>
                  <a:srgbClr val="C00000"/>
                </a:solidFill>
                <a:latin typeface="Arial"/>
                <a:cs typeface="Arial"/>
              </a:rPr>
              <a:t> ON </a:t>
            </a:r>
            <a:r>
              <a:rPr lang="en-MY" sz="2400" dirty="0" err="1" smtClean="0">
                <a:solidFill>
                  <a:srgbClr val="C00000"/>
                </a:solidFill>
                <a:latin typeface="Arial"/>
                <a:cs typeface="Arial"/>
              </a:rPr>
              <a:t>atau</a:t>
            </a:r>
            <a:r>
              <a:rPr lang="en-MY" sz="2400" dirty="0" smtClean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lang="en-MY" sz="2400" dirty="0" err="1" smtClean="0">
                <a:solidFill>
                  <a:srgbClr val="C00000"/>
                </a:solidFill>
                <a:latin typeface="Arial"/>
                <a:cs typeface="Arial"/>
              </a:rPr>
              <a:t>nilai</a:t>
            </a:r>
            <a:r>
              <a:rPr lang="en-MY" sz="2400" dirty="0" smtClean="0">
                <a:solidFill>
                  <a:srgbClr val="C00000"/>
                </a:solidFill>
                <a:latin typeface="Arial"/>
                <a:cs typeface="Arial"/>
              </a:rPr>
              <a:t> ‘0’ </a:t>
            </a:r>
            <a:r>
              <a:rPr lang="en-MY" sz="2400" dirty="0" err="1" smtClean="0">
                <a:solidFill>
                  <a:srgbClr val="C00000"/>
                </a:solidFill>
                <a:latin typeface="Arial"/>
                <a:cs typeface="Arial"/>
              </a:rPr>
              <a:t>untuk</a:t>
            </a:r>
            <a:r>
              <a:rPr lang="en-MY" sz="2400" dirty="0" smtClean="0">
                <a:solidFill>
                  <a:srgbClr val="C00000"/>
                </a:solidFill>
                <a:latin typeface="Arial"/>
                <a:cs typeface="Arial"/>
              </a:rPr>
              <a:t> OFF</a:t>
            </a:r>
            <a:endParaRPr sz="2400" dirty="0">
              <a:solidFill>
                <a:srgbClr val="C00000"/>
              </a:solidFill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5669" y="2477520"/>
            <a:ext cx="288290" cy="254000"/>
          </a:xfrm>
          <a:prstGeom prst="rect">
            <a:avLst/>
          </a:prstGeom>
        </p:spPr>
        <p:txBody>
          <a:bodyPr wrap="square" lIns="0" tIns="11652" rIns="0" bIns="0" rtlCol="0">
            <a:noAutofit/>
          </a:bodyPr>
          <a:lstStyle/>
          <a:p>
            <a:pPr marL="12700">
              <a:lnSpc>
                <a:spcPts val="1835"/>
              </a:lnSpc>
            </a:pPr>
            <a:r>
              <a:rPr lang="en-MY" b="1" spc="807" dirty="0" smtClean="0">
                <a:solidFill>
                  <a:srgbClr val="0033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/>
                <a:cs typeface="Symbol"/>
              </a:rPr>
              <a:t>-</a:t>
            </a:r>
            <a:endParaRPr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mbol"/>
              <a:cs typeface="Symbo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70280" y="4451350"/>
            <a:ext cx="288290" cy="254000"/>
          </a:xfrm>
          <a:prstGeom prst="rect">
            <a:avLst/>
          </a:prstGeom>
        </p:spPr>
        <p:txBody>
          <a:bodyPr wrap="square" lIns="0" tIns="11652" rIns="0" bIns="0" rtlCol="0">
            <a:noAutofit/>
          </a:bodyPr>
          <a:lstStyle/>
          <a:p>
            <a:pPr marL="12700">
              <a:lnSpc>
                <a:spcPts val="1835"/>
              </a:lnSpc>
            </a:pPr>
            <a:r>
              <a:rPr lang="en-MY" b="1" spc="807" dirty="0" smtClean="0">
                <a:solidFill>
                  <a:srgbClr val="0033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/>
                <a:cs typeface="Symbol"/>
              </a:rPr>
              <a:t>-</a:t>
            </a:r>
            <a:endParaRPr lang="en-MY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mbol"/>
              <a:cs typeface="Symbo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09600" y="1981200"/>
            <a:ext cx="7010400" cy="3175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3" name="object 5"/>
          <p:cNvSpPr txBox="1"/>
          <p:nvPr/>
        </p:nvSpPr>
        <p:spPr>
          <a:xfrm>
            <a:off x="946149" y="3262025"/>
            <a:ext cx="288290" cy="254000"/>
          </a:xfrm>
          <a:prstGeom prst="rect">
            <a:avLst/>
          </a:prstGeom>
        </p:spPr>
        <p:txBody>
          <a:bodyPr wrap="square" lIns="0" tIns="11652" rIns="0" bIns="0" rtlCol="0">
            <a:noAutofit/>
          </a:bodyPr>
          <a:lstStyle/>
          <a:p>
            <a:pPr marL="12700">
              <a:lnSpc>
                <a:spcPts val="1835"/>
              </a:lnSpc>
            </a:pPr>
            <a:r>
              <a:rPr lang="en-MY" b="1" spc="807" dirty="0" smtClean="0">
                <a:solidFill>
                  <a:srgbClr val="0033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/>
                <a:cs typeface="Symbol"/>
              </a:rPr>
              <a:t>-</a:t>
            </a:r>
            <a:endParaRPr lang="en-MY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mbol"/>
              <a:cs typeface="Symbo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bject 29"/>
          <p:cNvSpPr/>
          <p:nvPr/>
        </p:nvSpPr>
        <p:spPr>
          <a:xfrm>
            <a:off x="0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38100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lnTo>
                  <a:pt x="381000" y="685800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57200" y="0"/>
            <a:ext cx="2743200" cy="1167129"/>
          </a:xfrm>
          <a:custGeom>
            <a:avLst/>
            <a:gdLst/>
            <a:ahLst/>
            <a:cxnLst/>
            <a:rect l="l" t="t" r="r" b="b"/>
            <a:pathLst>
              <a:path w="2743200" h="1167129">
                <a:moveTo>
                  <a:pt x="304800" y="1167129"/>
                </a:moveTo>
                <a:lnTo>
                  <a:pt x="304800" y="1056639"/>
                </a:lnTo>
                <a:lnTo>
                  <a:pt x="305528" y="1047285"/>
                </a:lnTo>
                <a:lnTo>
                  <a:pt x="308163" y="1022635"/>
                </a:lnTo>
                <a:lnTo>
                  <a:pt x="312216" y="997714"/>
                </a:lnTo>
                <a:lnTo>
                  <a:pt x="318141" y="972612"/>
                </a:lnTo>
                <a:lnTo>
                  <a:pt x="326390" y="947420"/>
                </a:lnTo>
                <a:lnTo>
                  <a:pt x="334552" y="928817"/>
                </a:lnTo>
                <a:lnTo>
                  <a:pt x="346163" y="905621"/>
                </a:lnTo>
                <a:lnTo>
                  <a:pt x="359302" y="883128"/>
                </a:lnTo>
                <a:lnTo>
                  <a:pt x="373900" y="862095"/>
                </a:lnTo>
                <a:lnTo>
                  <a:pt x="389890" y="843279"/>
                </a:lnTo>
                <a:lnTo>
                  <a:pt x="403473" y="830357"/>
                </a:lnTo>
                <a:lnTo>
                  <a:pt x="424641" y="813665"/>
                </a:lnTo>
                <a:lnTo>
                  <a:pt x="446960" y="798842"/>
                </a:lnTo>
                <a:lnTo>
                  <a:pt x="468905" y="786180"/>
                </a:lnTo>
                <a:lnTo>
                  <a:pt x="488950" y="775970"/>
                </a:lnTo>
                <a:lnTo>
                  <a:pt x="561340" y="762000"/>
                </a:lnTo>
                <a:lnTo>
                  <a:pt x="603250" y="764539"/>
                </a:lnTo>
                <a:lnTo>
                  <a:pt x="2743200" y="762000"/>
                </a:lnTo>
                <a:lnTo>
                  <a:pt x="2743200" y="0"/>
                </a:lnTo>
                <a:lnTo>
                  <a:pt x="0" y="0"/>
                </a:lnTo>
                <a:lnTo>
                  <a:pt x="0" y="1167129"/>
                </a:lnTo>
                <a:lnTo>
                  <a:pt x="304800" y="1167129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09600" y="1981200"/>
            <a:ext cx="7010400" cy="317500"/>
          </a:xfrm>
          <a:custGeom>
            <a:avLst/>
            <a:gdLst/>
            <a:ahLst/>
            <a:cxnLst/>
            <a:rect l="l" t="t" r="r" b="b"/>
            <a:pathLst>
              <a:path w="7010400" h="317500">
                <a:moveTo>
                  <a:pt x="0" y="0"/>
                </a:moveTo>
                <a:lnTo>
                  <a:pt x="0" y="317500"/>
                </a:lnTo>
                <a:lnTo>
                  <a:pt x="7010400" y="317500"/>
                </a:lnTo>
                <a:lnTo>
                  <a:pt x="70104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28600" y="1981200"/>
            <a:ext cx="393700" cy="318770"/>
          </a:xfrm>
          <a:custGeom>
            <a:avLst/>
            <a:gdLst/>
            <a:ahLst/>
            <a:cxnLst/>
            <a:rect l="l" t="t" r="r" b="b"/>
            <a:pathLst>
              <a:path w="393700" h="318770">
                <a:moveTo>
                  <a:pt x="196850" y="0"/>
                </a:moveTo>
                <a:lnTo>
                  <a:pt x="181947" y="595"/>
                </a:lnTo>
                <a:lnTo>
                  <a:pt x="167137" y="2339"/>
                </a:lnTo>
                <a:lnTo>
                  <a:pt x="152493" y="5170"/>
                </a:lnTo>
                <a:lnTo>
                  <a:pt x="138088" y="9027"/>
                </a:lnTo>
                <a:lnTo>
                  <a:pt x="123996" y="13847"/>
                </a:lnTo>
                <a:lnTo>
                  <a:pt x="110289" y="19569"/>
                </a:lnTo>
                <a:lnTo>
                  <a:pt x="97042" y="26132"/>
                </a:lnTo>
                <a:lnTo>
                  <a:pt x="84328" y="33472"/>
                </a:lnTo>
                <a:lnTo>
                  <a:pt x="72220" y="41530"/>
                </a:lnTo>
                <a:lnTo>
                  <a:pt x="60791" y="50242"/>
                </a:lnTo>
                <a:lnTo>
                  <a:pt x="50115" y="59547"/>
                </a:lnTo>
                <a:lnTo>
                  <a:pt x="40265" y="69384"/>
                </a:lnTo>
                <a:lnTo>
                  <a:pt x="31314" y="79690"/>
                </a:lnTo>
                <a:lnTo>
                  <a:pt x="23336" y="90403"/>
                </a:lnTo>
                <a:lnTo>
                  <a:pt x="10592" y="112807"/>
                </a:lnTo>
                <a:lnTo>
                  <a:pt x="2620" y="136101"/>
                </a:lnTo>
                <a:lnTo>
                  <a:pt x="0" y="158750"/>
                </a:lnTo>
                <a:lnTo>
                  <a:pt x="723" y="170756"/>
                </a:lnTo>
                <a:lnTo>
                  <a:pt x="6290" y="194528"/>
                </a:lnTo>
                <a:lnTo>
                  <a:pt x="16867" y="217577"/>
                </a:lnTo>
                <a:lnTo>
                  <a:pt x="31873" y="239421"/>
                </a:lnTo>
                <a:lnTo>
                  <a:pt x="40855" y="249741"/>
                </a:lnTo>
                <a:lnTo>
                  <a:pt x="50726" y="259579"/>
                </a:lnTo>
                <a:lnTo>
                  <a:pt x="61414" y="268875"/>
                </a:lnTo>
                <a:lnTo>
                  <a:pt x="72846" y="277568"/>
                </a:lnTo>
                <a:lnTo>
                  <a:pt x="84949" y="285600"/>
                </a:lnTo>
                <a:lnTo>
                  <a:pt x="97650" y="292908"/>
                </a:lnTo>
                <a:lnTo>
                  <a:pt x="110878" y="299433"/>
                </a:lnTo>
                <a:lnTo>
                  <a:pt x="124559" y="305115"/>
                </a:lnTo>
                <a:lnTo>
                  <a:pt x="138620" y="309894"/>
                </a:lnTo>
                <a:lnTo>
                  <a:pt x="152989" y="313709"/>
                </a:lnTo>
                <a:lnTo>
                  <a:pt x="167594" y="316500"/>
                </a:lnTo>
                <a:lnTo>
                  <a:pt x="182361" y="318207"/>
                </a:lnTo>
                <a:lnTo>
                  <a:pt x="196850" y="318770"/>
                </a:lnTo>
                <a:lnTo>
                  <a:pt x="393700" y="318770"/>
                </a:lnTo>
                <a:lnTo>
                  <a:pt x="393700" y="0"/>
                </a:lnTo>
                <a:lnTo>
                  <a:pt x="19685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911860" y="815340"/>
            <a:ext cx="6555740" cy="978264"/>
          </a:xfrm>
          <a:prstGeom prst="rect">
            <a:avLst/>
          </a:prstGeom>
        </p:spPr>
        <p:txBody>
          <a:bodyPr wrap="square" lIns="0" tIns="24003" rIns="0" bIns="0" rtlCol="0">
            <a:noAutofit/>
          </a:bodyPr>
          <a:lstStyle/>
          <a:p>
            <a:pPr marL="12700">
              <a:lnSpc>
                <a:spcPts val="3779"/>
              </a:lnSpc>
            </a:pPr>
            <a:r>
              <a:rPr lang="en-MY" sz="3600" b="1" spc="-1" dirty="0" err="1" smtClean="0">
                <a:solidFill>
                  <a:srgbClr val="006666"/>
                </a:solidFill>
                <a:latin typeface="Arial"/>
                <a:cs typeface="Arial"/>
              </a:rPr>
              <a:t>Jadual</a:t>
            </a:r>
            <a:r>
              <a:rPr lang="en-MY" sz="3600" b="1" spc="-1" dirty="0" smtClean="0">
                <a:solidFill>
                  <a:srgbClr val="006666"/>
                </a:solidFill>
                <a:latin typeface="Arial"/>
                <a:cs typeface="Arial"/>
              </a:rPr>
              <a:t> Get </a:t>
            </a:r>
            <a:r>
              <a:rPr lang="en-MY" sz="3600" b="1" spc="-1" dirty="0" err="1" smtClean="0">
                <a:solidFill>
                  <a:srgbClr val="006666"/>
                </a:solidFill>
                <a:latin typeface="Arial"/>
                <a:cs typeface="Arial"/>
              </a:rPr>
              <a:t>Logik</a:t>
            </a:r>
            <a:r>
              <a:rPr lang="en-MY" sz="3600" b="1" spc="-1" dirty="0" smtClean="0">
                <a:solidFill>
                  <a:srgbClr val="006666"/>
                </a:solidFill>
                <a:latin typeface="Arial"/>
                <a:cs typeface="Arial"/>
              </a:rPr>
              <a:t> NOR</a:t>
            </a:r>
          </a:p>
          <a:p>
            <a:pPr marL="12700">
              <a:lnSpc>
                <a:spcPts val="3779"/>
              </a:lnSpc>
            </a:pPr>
            <a:r>
              <a:rPr lang="en-MY" sz="3600" b="1" i="1" dirty="0" smtClean="0">
                <a:solidFill>
                  <a:srgbClr val="006666"/>
                </a:solidFill>
                <a:latin typeface="Arial"/>
                <a:cs typeface="Arial"/>
              </a:rPr>
              <a:t>(NOR Truth Table)</a:t>
            </a:r>
            <a:endParaRPr lang="en-MY" sz="3600" i="1" dirty="0">
              <a:latin typeface="Arial"/>
              <a:cs typeface="Arial"/>
            </a:endParaRPr>
          </a:p>
          <a:p>
            <a:pPr marL="12700">
              <a:lnSpc>
                <a:spcPts val="3779"/>
              </a:lnSpc>
            </a:pPr>
            <a:endParaRPr sz="3600" dirty="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09600" y="1981200"/>
            <a:ext cx="7010400" cy="3175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0" name="object 4"/>
          <p:cNvSpPr txBox="1"/>
          <p:nvPr/>
        </p:nvSpPr>
        <p:spPr>
          <a:xfrm>
            <a:off x="3536187" y="6251124"/>
            <a:ext cx="2636013" cy="427324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852">
              <a:lnSpc>
                <a:spcPts val="2555"/>
              </a:lnSpc>
            </a:pPr>
            <a:r>
              <a:rPr lang="en-MY" sz="2400" b="1" spc="-1" dirty="0" smtClean="0">
                <a:solidFill>
                  <a:srgbClr val="003366"/>
                </a:solidFill>
                <a:latin typeface="Arial"/>
                <a:cs typeface="Arial"/>
              </a:rPr>
              <a:t>Get NOR 2 input </a:t>
            </a:r>
            <a:endParaRPr sz="2400" dirty="0">
              <a:latin typeface="Arial"/>
              <a:cs typeface="Arial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2294" y="2415233"/>
            <a:ext cx="5943797" cy="3719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1361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bject 29"/>
          <p:cNvSpPr/>
          <p:nvPr/>
        </p:nvSpPr>
        <p:spPr>
          <a:xfrm>
            <a:off x="0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38100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lnTo>
                  <a:pt x="381000" y="685800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57200" y="0"/>
            <a:ext cx="2743200" cy="1167129"/>
          </a:xfrm>
          <a:custGeom>
            <a:avLst/>
            <a:gdLst/>
            <a:ahLst/>
            <a:cxnLst/>
            <a:rect l="l" t="t" r="r" b="b"/>
            <a:pathLst>
              <a:path w="2743200" h="1167129">
                <a:moveTo>
                  <a:pt x="304800" y="1167129"/>
                </a:moveTo>
                <a:lnTo>
                  <a:pt x="304800" y="1056639"/>
                </a:lnTo>
                <a:lnTo>
                  <a:pt x="305528" y="1047285"/>
                </a:lnTo>
                <a:lnTo>
                  <a:pt x="308163" y="1022635"/>
                </a:lnTo>
                <a:lnTo>
                  <a:pt x="312216" y="997714"/>
                </a:lnTo>
                <a:lnTo>
                  <a:pt x="318141" y="972612"/>
                </a:lnTo>
                <a:lnTo>
                  <a:pt x="326390" y="947420"/>
                </a:lnTo>
                <a:lnTo>
                  <a:pt x="334552" y="928817"/>
                </a:lnTo>
                <a:lnTo>
                  <a:pt x="346163" y="905621"/>
                </a:lnTo>
                <a:lnTo>
                  <a:pt x="359302" y="883128"/>
                </a:lnTo>
                <a:lnTo>
                  <a:pt x="373900" y="862095"/>
                </a:lnTo>
                <a:lnTo>
                  <a:pt x="389890" y="843279"/>
                </a:lnTo>
                <a:lnTo>
                  <a:pt x="403473" y="830357"/>
                </a:lnTo>
                <a:lnTo>
                  <a:pt x="424641" y="813665"/>
                </a:lnTo>
                <a:lnTo>
                  <a:pt x="446960" y="798842"/>
                </a:lnTo>
                <a:lnTo>
                  <a:pt x="468905" y="786180"/>
                </a:lnTo>
                <a:lnTo>
                  <a:pt x="488950" y="775970"/>
                </a:lnTo>
                <a:lnTo>
                  <a:pt x="561340" y="762000"/>
                </a:lnTo>
                <a:lnTo>
                  <a:pt x="603250" y="764539"/>
                </a:lnTo>
                <a:lnTo>
                  <a:pt x="2743200" y="762000"/>
                </a:lnTo>
                <a:lnTo>
                  <a:pt x="2743200" y="0"/>
                </a:lnTo>
                <a:lnTo>
                  <a:pt x="0" y="0"/>
                </a:lnTo>
                <a:lnTo>
                  <a:pt x="0" y="1167129"/>
                </a:lnTo>
                <a:lnTo>
                  <a:pt x="304800" y="1167129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09600" y="1981200"/>
            <a:ext cx="7010400" cy="317500"/>
          </a:xfrm>
          <a:custGeom>
            <a:avLst/>
            <a:gdLst/>
            <a:ahLst/>
            <a:cxnLst/>
            <a:rect l="l" t="t" r="r" b="b"/>
            <a:pathLst>
              <a:path w="7010400" h="317500">
                <a:moveTo>
                  <a:pt x="0" y="0"/>
                </a:moveTo>
                <a:lnTo>
                  <a:pt x="0" y="317500"/>
                </a:lnTo>
                <a:lnTo>
                  <a:pt x="7010400" y="317500"/>
                </a:lnTo>
                <a:lnTo>
                  <a:pt x="70104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28600" y="1981200"/>
            <a:ext cx="393700" cy="318770"/>
          </a:xfrm>
          <a:custGeom>
            <a:avLst/>
            <a:gdLst/>
            <a:ahLst/>
            <a:cxnLst/>
            <a:rect l="l" t="t" r="r" b="b"/>
            <a:pathLst>
              <a:path w="393700" h="318770">
                <a:moveTo>
                  <a:pt x="196850" y="0"/>
                </a:moveTo>
                <a:lnTo>
                  <a:pt x="181947" y="595"/>
                </a:lnTo>
                <a:lnTo>
                  <a:pt x="167137" y="2339"/>
                </a:lnTo>
                <a:lnTo>
                  <a:pt x="152493" y="5170"/>
                </a:lnTo>
                <a:lnTo>
                  <a:pt x="138088" y="9027"/>
                </a:lnTo>
                <a:lnTo>
                  <a:pt x="123996" y="13847"/>
                </a:lnTo>
                <a:lnTo>
                  <a:pt x="110289" y="19569"/>
                </a:lnTo>
                <a:lnTo>
                  <a:pt x="97042" y="26132"/>
                </a:lnTo>
                <a:lnTo>
                  <a:pt x="84328" y="33472"/>
                </a:lnTo>
                <a:lnTo>
                  <a:pt x="72220" y="41530"/>
                </a:lnTo>
                <a:lnTo>
                  <a:pt x="60791" y="50242"/>
                </a:lnTo>
                <a:lnTo>
                  <a:pt x="50115" y="59547"/>
                </a:lnTo>
                <a:lnTo>
                  <a:pt x="40265" y="69384"/>
                </a:lnTo>
                <a:lnTo>
                  <a:pt x="31314" y="79690"/>
                </a:lnTo>
                <a:lnTo>
                  <a:pt x="23336" y="90403"/>
                </a:lnTo>
                <a:lnTo>
                  <a:pt x="10592" y="112807"/>
                </a:lnTo>
                <a:lnTo>
                  <a:pt x="2620" y="136101"/>
                </a:lnTo>
                <a:lnTo>
                  <a:pt x="0" y="158750"/>
                </a:lnTo>
                <a:lnTo>
                  <a:pt x="723" y="170756"/>
                </a:lnTo>
                <a:lnTo>
                  <a:pt x="6290" y="194528"/>
                </a:lnTo>
                <a:lnTo>
                  <a:pt x="16867" y="217577"/>
                </a:lnTo>
                <a:lnTo>
                  <a:pt x="31873" y="239421"/>
                </a:lnTo>
                <a:lnTo>
                  <a:pt x="40855" y="249741"/>
                </a:lnTo>
                <a:lnTo>
                  <a:pt x="50726" y="259579"/>
                </a:lnTo>
                <a:lnTo>
                  <a:pt x="61414" y="268875"/>
                </a:lnTo>
                <a:lnTo>
                  <a:pt x="72846" y="277568"/>
                </a:lnTo>
                <a:lnTo>
                  <a:pt x="84949" y="285600"/>
                </a:lnTo>
                <a:lnTo>
                  <a:pt x="97650" y="292908"/>
                </a:lnTo>
                <a:lnTo>
                  <a:pt x="110878" y="299433"/>
                </a:lnTo>
                <a:lnTo>
                  <a:pt x="124559" y="305115"/>
                </a:lnTo>
                <a:lnTo>
                  <a:pt x="138620" y="309894"/>
                </a:lnTo>
                <a:lnTo>
                  <a:pt x="152989" y="313709"/>
                </a:lnTo>
                <a:lnTo>
                  <a:pt x="167594" y="316500"/>
                </a:lnTo>
                <a:lnTo>
                  <a:pt x="182361" y="318207"/>
                </a:lnTo>
                <a:lnTo>
                  <a:pt x="196850" y="318770"/>
                </a:lnTo>
                <a:lnTo>
                  <a:pt x="393700" y="318770"/>
                </a:lnTo>
                <a:lnTo>
                  <a:pt x="393700" y="0"/>
                </a:lnTo>
                <a:lnTo>
                  <a:pt x="19685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911860" y="815340"/>
            <a:ext cx="6555740" cy="978264"/>
          </a:xfrm>
          <a:prstGeom prst="rect">
            <a:avLst/>
          </a:prstGeom>
        </p:spPr>
        <p:txBody>
          <a:bodyPr wrap="square" lIns="0" tIns="24003" rIns="0" bIns="0" rtlCol="0">
            <a:noAutofit/>
          </a:bodyPr>
          <a:lstStyle/>
          <a:p>
            <a:pPr marL="12700">
              <a:lnSpc>
                <a:spcPts val="3779"/>
              </a:lnSpc>
            </a:pPr>
            <a:r>
              <a:rPr lang="en-MY" sz="3600" b="1" spc="-1" dirty="0" err="1" smtClean="0">
                <a:solidFill>
                  <a:srgbClr val="006666"/>
                </a:solidFill>
                <a:latin typeface="Arial"/>
                <a:cs typeface="Arial"/>
              </a:rPr>
              <a:t>Jadual</a:t>
            </a:r>
            <a:r>
              <a:rPr lang="en-MY" sz="3600" b="1" spc="-1" dirty="0" smtClean="0">
                <a:solidFill>
                  <a:srgbClr val="006666"/>
                </a:solidFill>
                <a:latin typeface="Arial"/>
                <a:cs typeface="Arial"/>
              </a:rPr>
              <a:t> Get </a:t>
            </a:r>
            <a:r>
              <a:rPr lang="en-MY" sz="3600" b="1" spc="-1" dirty="0" err="1" smtClean="0">
                <a:solidFill>
                  <a:srgbClr val="006666"/>
                </a:solidFill>
                <a:latin typeface="Arial"/>
                <a:cs typeface="Arial"/>
              </a:rPr>
              <a:t>Logik</a:t>
            </a:r>
            <a:r>
              <a:rPr lang="en-MY" sz="3600" b="1" spc="-1" dirty="0" smtClean="0">
                <a:solidFill>
                  <a:srgbClr val="006666"/>
                </a:solidFill>
                <a:latin typeface="Arial"/>
                <a:cs typeface="Arial"/>
              </a:rPr>
              <a:t> NOR</a:t>
            </a:r>
          </a:p>
          <a:p>
            <a:pPr marL="12700">
              <a:lnSpc>
                <a:spcPts val="3779"/>
              </a:lnSpc>
            </a:pPr>
            <a:r>
              <a:rPr lang="en-MY" sz="3600" b="1" i="1" dirty="0" smtClean="0">
                <a:solidFill>
                  <a:srgbClr val="006666"/>
                </a:solidFill>
                <a:latin typeface="Arial"/>
                <a:cs typeface="Arial"/>
              </a:rPr>
              <a:t>(NOR Truth Table)</a:t>
            </a:r>
            <a:endParaRPr lang="en-MY" sz="3600" i="1" dirty="0">
              <a:latin typeface="Arial"/>
              <a:cs typeface="Arial"/>
            </a:endParaRPr>
          </a:p>
          <a:p>
            <a:pPr marL="12700">
              <a:lnSpc>
                <a:spcPts val="3779"/>
              </a:lnSpc>
            </a:pPr>
            <a:endParaRPr sz="3600" dirty="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09600" y="1981200"/>
            <a:ext cx="7010400" cy="3175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0" name="object 4"/>
          <p:cNvSpPr txBox="1"/>
          <p:nvPr/>
        </p:nvSpPr>
        <p:spPr>
          <a:xfrm>
            <a:off x="3536187" y="6251124"/>
            <a:ext cx="2636013" cy="427324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852">
              <a:lnSpc>
                <a:spcPts val="2555"/>
              </a:lnSpc>
            </a:pPr>
            <a:r>
              <a:rPr lang="en-MY" sz="2400" b="1" spc="-1" dirty="0" smtClean="0">
                <a:solidFill>
                  <a:srgbClr val="003366"/>
                </a:solidFill>
                <a:latin typeface="Arial"/>
                <a:cs typeface="Arial"/>
              </a:rPr>
              <a:t>Get NOR 3 input </a:t>
            </a:r>
            <a:endParaRPr sz="2400" dirty="0">
              <a:latin typeface="Arial"/>
              <a:cs typeface="Arial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2354037"/>
            <a:ext cx="4191000" cy="384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4566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0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38100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lnTo>
                  <a:pt x="381000" y="685800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7200" y="0"/>
            <a:ext cx="2743200" cy="1167129"/>
          </a:xfrm>
          <a:custGeom>
            <a:avLst/>
            <a:gdLst/>
            <a:ahLst/>
            <a:cxnLst/>
            <a:rect l="l" t="t" r="r" b="b"/>
            <a:pathLst>
              <a:path w="2743200" h="1167129">
                <a:moveTo>
                  <a:pt x="304800" y="1167129"/>
                </a:moveTo>
                <a:lnTo>
                  <a:pt x="304800" y="1056639"/>
                </a:lnTo>
                <a:lnTo>
                  <a:pt x="305528" y="1047285"/>
                </a:lnTo>
                <a:lnTo>
                  <a:pt x="308163" y="1022635"/>
                </a:lnTo>
                <a:lnTo>
                  <a:pt x="312216" y="997714"/>
                </a:lnTo>
                <a:lnTo>
                  <a:pt x="318141" y="972612"/>
                </a:lnTo>
                <a:lnTo>
                  <a:pt x="326390" y="947420"/>
                </a:lnTo>
                <a:lnTo>
                  <a:pt x="334552" y="928817"/>
                </a:lnTo>
                <a:lnTo>
                  <a:pt x="346163" y="905621"/>
                </a:lnTo>
                <a:lnTo>
                  <a:pt x="359302" y="883128"/>
                </a:lnTo>
                <a:lnTo>
                  <a:pt x="373900" y="862095"/>
                </a:lnTo>
                <a:lnTo>
                  <a:pt x="389890" y="843279"/>
                </a:lnTo>
                <a:lnTo>
                  <a:pt x="403473" y="830357"/>
                </a:lnTo>
                <a:lnTo>
                  <a:pt x="424641" y="813665"/>
                </a:lnTo>
                <a:lnTo>
                  <a:pt x="446960" y="798842"/>
                </a:lnTo>
                <a:lnTo>
                  <a:pt x="468905" y="786180"/>
                </a:lnTo>
                <a:lnTo>
                  <a:pt x="488950" y="775970"/>
                </a:lnTo>
                <a:lnTo>
                  <a:pt x="561340" y="762000"/>
                </a:lnTo>
                <a:lnTo>
                  <a:pt x="603250" y="764539"/>
                </a:lnTo>
                <a:lnTo>
                  <a:pt x="2743200" y="762000"/>
                </a:lnTo>
                <a:lnTo>
                  <a:pt x="2743200" y="0"/>
                </a:lnTo>
                <a:lnTo>
                  <a:pt x="0" y="0"/>
                </a:lnTo>
                <a:lnTo>
                  <a:pt x="0" y="1167129"/>
                </a:lnTo>
                <a:lnTo>
                  <a:pt x="304800" y="1167129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09600" y="1981200"/>
            <a:ext cx="7010400" cy="317500"/>
          </a:xfrm>
          <a:custGeom>
            <a:avLst/>
            <a:gdLst/>
            <a:ahLst/>
            <a:cxnLst/>
            <a:rect l="l" t="t" r="r" b="b"/>
            <a:pathLst>
              <a:path w="7010400" h="317500">
                <a:moveTo>
                  <a:pt x="0" y="0"/>
                </a:moveTo>
                <a:lnTo>
                  <a:pt x="0" y="317500"/>
                </a:lnTo>
                <a:lnTo>
                  <a:pt x="7010400" y="317500"/>
                </a:lnTo>
                <a:lnTo>
                  <a:pt x="70104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28600" y="1981200"/>
            <a:ext cx="393700" cy="318770"/>
          </a:xfrm>
          <a:custGeom>
            <a:avLst/>
            <a:gdLst/>
            <a:ahLst/>
            <a:cxnLst/>
            <a:rect l="l" t="t" r="r" b="b"/>
            <a:pathLst>
              <a:path w="393700" h="318770">
                <a:moveTo>
                  <a:pt x="196850" y="0"/>
                </a:moveTo>
                <a:lnTo>
                  <a:pt x="181947" y="595"/>
                </a:lnTo>
                <a:lnTo>
                  <a:pt x="167137" y="2339"/>
                </a:lnTo>
                <a:lnTo>
                  <a:pt x="152493" y="5170"/>
                </a:lnTo>
                <a:lnTo>
                  <a:pt x="138088" y="9027"/>
                </a:lnTo>
                <a:lnTo>
                  <a:pt x="123996" y="13847"/>
                </a:lnTo>
                <a:lnTo>
                  <a:pt x="110289" y="19569"/>
                </a:lnTo>
                <a:lnTo>
                  <a:pt x="97042" y="26132"/>
                </a:lnTo>
                <a:lnTo>
                  <a:pt x="84328" y="33472"/>
                </a:lnTo>
                <a:lnTo>
                  <a:pt x="72220" y="41530"/>
                </a:lnTo>
                <a:lnTo>
                  <a:pt x="60791" y="50242"/>
                </a:lnTo>
                <a:lnTo>
                  <a:pt x="50115" y="59547"/>
                </a:lnTo>
                <a:lnTo>
                  <a:pt x="40265" y="69384"/>
                </a:lnTo>
                <a:lnTo>
                  <a:pt x="31314" y="79690"/>
                </a:lnTo>
                <a:lnTo>
                  <a:pt x="23336" y="90403"/>
                </a:lnTo>
                <a:lnTo>
                  <a:pt x="10592" y="112807"/>
                </a:lnTo>
                <a:lnTo>
                  <a:pt x="2620" y="136101"/>
                </a:lnTo>
                <a:lnTo>
                  <a:pt x="0" y="158750"/>
                </a:lnTo>
                <a:lnTo>
                  <a:pt x="723" y="170756"/>
                </a:lnTo>
                <a:lnTo>
                  <a:pt x="6290" y="194528"/>
                </a:lnTo>
                <a:lnTo>
                  <a:pt x="16867" y="217577"/>
                </a:lnTo>
                <a:lnTo>
                  <a:pt x="31873" y="239421"/>
                </a:lnTo>
                <a:lnTo>
                  <a:pt x="40855" y="249741"/>
                </a:lnTo>
                <a:lnTo>
                  <a:pt x="50726" y="259579"/>
                </a:lnTo>
                <a:lnTo>
                  <a:pt x="61414" y="268875"/>
                </a:lnTo>
                <a:lnTo>
                  <a:pt x="72846" y="277568"/>
                </a:lnTo>
                <a:lnTo>
                  <a:pt x="84949" y="285600"/>
                </a:lnTo>
                <a:lnTo>
                  <a:pt x="97650" y="292908"/>
                </a:lnTo>
                <a:lnTo>
                  <a:pt x="110878" y="299433"/>
                </a:lnTo>
                <a:lnTo>
                  <a:pt x="124559" y="305115"/>
                </a:lnTo>
                <a:lnTo>
                  <a:pt x="138620" y="309894"/>
                </a:lnTo>
                <a:lnTo>
                  <a:pt x="152989" y="313709"/>
                </a:lnTo>
                <a:lnTo>
                  <a:pt x="167594" y="316500"/>
                </a:lnTo>
                <a:lnTo>
                  <a:pt x="182361" y="318207"/>
                </a:lnTo>
                <a:lnTo>
                  <a:pt x="196850" y="318770"/>
                </a:lnTo>
                <a:lnTo>
                  <a:pt x="393700" y="318770"/>
                </a:lnTo>
                <a:lnTo>
                  <a:pt x="393700" y="0"/>
                </a:lnTo>
                <a:lnTo>
                  <a:pt x="19685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11860" y="762000"/>
            <a:ext cx="6250940" cy="1031604"/>
          </a:xfrm>
          <a:prstGeom prst="rect">
            <a:avLst/>
          </a:prstGeom>
        </p:spPr>
        <p:txBody>
          <a:bodyPr wrap="square" lIns="0" tIns="24003" rIns="0" bIns="0" rtlCol="0">
            <a:noAutofit/>
          </a:bodyPr>
          <a:lstStyle/>
          <a:p>
            <a:pPr marL="12700">
              <a:lnSpc>
                <a:spcPts val="3779"/>
              </a:lnSpc>
            </a:pPr>
            <a:r>
              <a:rPr lang="en-MY" sz="3600" b="1" spc="-5" dirty="0" smtClean="0">
                <a:solidFill>
                  <a:srgbClr val="7030A0"/>
                </a:solidFill>
                <a:latin typeface="Arial"/>
                <a:cs typeface="Arial"/>
              </a:rPr>
              <a:t>JENIS-JENIS </a:t>
            </a:r>
            <a:r>
              <a:rPr lang="en-MY" sz="3600" b="1" spc="-5" dirty="0">
                <a:solidFill>
                  <a:srgbClr val="7030A0"/>
                </a:solidFill>
                <a:latin typeface="Arial"/>
                <a:cs typeface="Arial"/>
              </a:rPr>
              <a:t>GET LOGIK </a:t>
            </a:r>
            <a:r>
              <a:rPr lang="en-MY" sz="3600" b="1" i="1" spc="-5" dirty="0" smtClean="0">
                <a:solidFill>
                  <a:srgbClr val="7030A0"/>
                </a:solidFill>
                <a:latin typeface="Arial"/>
                <a:cs typeface="Arial"/>
              </a:rPr>
              <a:t>(TYPES OF LOGIC GATES)</a:t>
            </a:r>
            <a:endParaRPr lang="en-MY" sz="3600" i="1" dirty="0">
              <a:solidFill>
                <a:srgbClr val="7030A0"/>
              </a:solidFill>
              <a:latin typeface="Arial"/>
              <a:cs typeface="Arial"/>
            </a:endParaRPr>
          </a:p>
          <a:p>
            <a:pPr marL="12700">
              <a:lnSpc>
                <a:spcPts val="3779"/>
              </a:lnSpc>
            </a:pPr>
            <a:endParaRPr sz="36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57630" y="2463942"/>
            <a:ext cx="4529076" cy="381000"/>
          </a:xfrm>
          <a:prstGeom prst="rect">
            <a:avLst/>
          </a:prstGeom>
        </p:spPr>
        <p:txBody>
          <a:bodyPr wrap="square" lIns="0" tIns="18796" rIns="0" bIns="0" rtlCol="0">
            <a:noAutofit/>
          </a:bodyPr>
          <a:lstStyle/>
          <a:p>
            <a:pPr marL="12700">
              <a:lnSpc>
                <a:spcPts val="2960"/>
              </a:lnSpc>
            </a:pPr>
            <a:r>
              <a:rPr sz="2800" spc="1" dirty="0" err="1" smtClean="0">
                <a:solidFill>
                  <a:srgbClr val="C00000"/>
                </a:solidFill>
                <a:latin typeface="Arial"/>
                <a:cs typeface="Arial"/>
              </a:rPr>
              <a:t>Jenis-jenis</a:t>
            </a:r>
            <a:r>
              <a:rPr sz="2800" spc="1" dirty="0" smtClean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lang="en-MY" sz="2800" spc="1" dirty="0" smtClean="0">
                <a:solidFill>
                  <a:srgbClr val="C00000"/>
                </a:solidFill>
                <a:latin typeface="Arial"/>
                <a:cs typeface="Arial"/>
              </a:rPr>
              <a:t>Get </a:t>
            </a:r>
            <a:r>
              <a:rPr lang="en-MY" sz="2800" spc="1" dirty="0" err="1" smtClean="0">
                <a:solidFill>
                  <a:srgbClr val="C00000"/>
                </a:solidFill>
                <a:latin typeface="Arial"/>
                <a:cs typeface="Arial"/>
              </a:rPr>
              <a:t>Logik</a:t>
            </a:r>
            <a:r>
              <a:rPr sz="2800" spc="1" dirty="0" smtClean="0">
                <a:solidFill>
                  <a:srgbClr val="C00000"/>
                </a:solidFill>
                <a:latin typeface="Arial"/>
                <a:cs typeface="Arial"/>
              </a:rPr>
              <a:t>:-</a:t>
            </a:r>
            <a:endParaRPr sz="2800" dirty="0">
              <a:solidFill>
                <a:srgbClr val="C00000"/>
              </a:solidFill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5669" y="2489756"/>
            <a:ext cx="332105" cy="292100"/>
          </a:xfrm>
          <a:prstGeom prst="rect">
            <a:avLst/>
          </a:prstGeom>
        </p:spPr>
        <p:txBody>
          <a:bodyPr wrap="square" lIns="0" tIns="13493" rIns="0" bIns="0" rtlCol="0">
            <a:noAutofit/>
          </a:bodyPr>
          <a:lstStyle/>
          <a:p>
            <a:pPr marL="12700">
              <a:lnSpc>
                <a:spcPts val="1835"/>
              </a:lnSpc>
            </a:pPr>
            <a:r>
              <a:rPr lang="en-MY" sz="2400" b="1" spc="807" dirty="0">
                <a:solidFill>
                  <a:srgbClr val="0033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/>
                <a:cs typeface="Symbol"/>
              </a:rPr>
              <a:t>-</a:t>
            </a:r>
            <a:endParaRPr lang="en-MY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mbol"/>
              <a:cs typeface="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43710" y="2955956"/>
            <a:ext cx="5190490" cy="3140044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 marR="39873">
              <a:lnSpc>
                <a:spcPts val="2555"/>
              </a:lnSpc>
            </a:pPr>
            <a:r>
              <a:rPr lang="en-MY" sz="2400" dirty="0" smtClean="0">
                <a:solidFill>
                  <a:srgbClr val="FF0000"/>
                </a:solidFill>
                <a:latin typeface="Arial"/>
                <a:cs typeface="Arial"/>
              </a:rPr>
              <a:t>DAN (AND)</a:t>
            </a:r>
            <a:endParaRPr sz="2400" dirty="0">
              <a:solidFill>
                <a:srgbClr val="FF0000"/>
              </a:solidFill>
              <a:latin typeface="Arial"/>
              <a:cs typeface="Arial"/>
            </a:endParaRPr>
          </a:p>
          <a:p>
            <a:pPr marL="12700">
              <a:lnSpc>
                <a:spcPts val="3479"/>
              </a:lnSpc>
              <a:spcBef>
                <a:spcPts val="231"/>
              </a:spcBef>
            </a:pPr>
            <a:r>
              <a:rPr lang="en-MY" sz="2400" spc="-1" dirty="0" smtClean="0">
                <a:solidFill>
                  <a:srgbClr val="FF0000"/>
                </a:solidFill>
                <a:latin typeface="Arial"/>
                <a:cs typeface="Arial"/>
              </a:rPr>
              <a:t>ATAU (OR)</a:t>
            </a:r>
          </a:p>
          <a:p>
            <a:pPr marL="12700">
              <a:lnSpc>
                <a:spcPts val="3479"/>
              </a:lnSpc>
              <a:spcBef>
                <a:spcPts val="231"/>
              </a:spcBef>
            </a:pPr>
            <a:r>
              <a:rPr lang="en-MY" sz="2400" spc="-1" dirty="0">
                <a:solidFill>
                  <a:srgbClr val="FF0000"/>
                </a:solidFill>
                <a:latin typeface="Arial"/>
                <a:cs typeface="Arial"/>
              </a:rPr>
              <a:t>TAK (</a:t>
            </a:r>
            <a:r>
              <a:rPr lang="en-MY" sz="2400" spc="-1" dirty="0" smtClean="0">
                <a:solidFill>
                  <a:srgbClr val="FF0000"/>
                </a:solidFill>
                <a:latin typeface="Arial"/>
                <a:cs typeface="Arial"/>
              </a:rPr>
              <a:t>NOT)</a:t>
            </a:r>
            <a:endParaRPr lang="en-MY" sz="2400" dirty="0">
              <a:solidFill>
                <a:srgbClr val="FF0000"/>
              </a:solidFill>
              <a:latin typeface="Arial"/>
              <a:cs typeface="Arial"/>
            </a:endParaRPr>
          </a:p>
          <a:p>
            <a:pPr marL="12700">
              <a:lnSpc>
                <a:spcPts val="3479"/>
              </a:lnSpc>
              <a:spcBef>
                <a:spcPts val="231"/>
              </a:spcBef>
            </a:pPr>
            <a:r>
              <a:rPr lang="en-MY" sz="2400" spc="-1" dirty="0" smtClean="0">
                <a:solidFill>
                  <a:srgbClr val="FF0000"/>
                </a:solidFill>
                <a:latin typeface="Arial"/>
                <a:cs typeface="Arial"/>
              </a:rPr>
              <a:t>TAKDAN </a:t>
            </a:r>
            <a:r>
              <a:rPr lang="en-MY" sz="2400" spc="-1" dirty="0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lang="en-MY" sz="2400" spc="-1" dirty="0" smtClean="0">
                <a:solidFill>
                  <a:srgbClr val="FF0000"/>
                </a:solidFill>
                <a:latin typeface="Arial"/>
                <a:cs typeface="Arial"/>
              </a:rPr>
              <a:t>NAND)</a:t>
            </a:r>
            <a:endParaRPr lang="en-MY" sz="2400" dirty="0">
              <a:solidFill>
                <a:srgbClr val="FF0000"/>
              </a:solidFill>
              <a:latin typeface="Arial"/>
              <a:cs typeface="Arial"/>
            </a:endParaRPr>
          </a:p>
          <a:p>
            <a:pPr marL="12700">
              <a:lnSpc>
                <a:spcPts val="3479"/>
              </a:lnSpc>
              <a:spcBef>
                <a:spcPts val="231"/>
              </a:spcBef>
            </a:pPr>
            <a:r>
              <a:rPr lang="en-MY" sz="2400" spc="-1" dirty="0" smtClean="0">
                <a:solidFill>
                  <a:srgbClr val="FF0000"/>
                </a:solidFill>
                <a:latin typeface="Arial"/>
                <a:cs typeface="Arial"/>
              </a:rPr>
              <a:t>TAKATAU </a:t>
            </a:r>
            <a:r>
              <a:rPr lang="en-MY" sz="2400" spc="-1" dirty="0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lang="en-MY" sz="2400" spc="-1" dirty="0" smtClean="0">
                <a:solidFill>
                  <a:srgbClr val="FF0000"/>
                </a:solidFill>
                <a:latin typeface="Arial"/>
                <a:cs typeface="Arial"/>
              </a:rPr>
              <a:t>NOR)</a:t>
            </a:r>
          </a:p>
          <a:p>
            <a:pPr marL="12700">
              <a:lnSpc>
                <a:spcPts val="3479"/>
              </a:lnSpc>
              <a:spcBef>
                <a:spcPts val="231"/>
              </a:spcBef>
            </a:pPr>
            <a:r>
              <a:rPr lang="en-MY" sz="2400" spc="-1" dirty="0" smtClean="0">
                <a:solidFill>
                  <a:srgbClr val="FF0000"/>
                </a:solidFill>
                <a:latin typeface="Arial"/>
                <a:cs typeface="Arial"/>
              </a:rPr>
              <a:t>EKSLUSIF ATAU (EX-OR)</a:t>
            </a:r>
          </a:p>
          <a:p>
            <a:pPr marL="12700">
              <a:lnSpc>
                <a:spcPts val="3479"/>
              </a:lnSpc>
              <a:spcBef>
                <a:spcPts val="231"/>
              </a:spcBef>
            </a:pPr>
            <a:r>
              <a:rPr lang="en-MY" sz="2400" spc="-1" dirty="0">
                <a:solidFill>
                  <a:srgbClr val="FF0000"/>
                </a:solidFill>
                <a:latin typeface="Arial"/>
                <a:cs typeface="Arial"/>
              </a:rPr>
              <a:t>EKSLUSIF </a:t>
            </a:r>
            <a:r>
              <a:rPr lang="en-MY" sz="2400" spc="-1" dirty="0" smtClean="0">
                <a:solidFill>
                  <a:srgbClr val="FF0000"/>
                </a:solidFill>
                <a:latin typeface="Arial"/>
                <a:cs typeface="Arial"/>
              </a:rPr>
              <a:t>TAKATAU </a:t>
            </a:r>
            <a:r>
              <a:rPr lang="en-MY" sz="2400" spc="-1" dirty="0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lang="en-MY" sz="2400" spc="-1" dirty="0" smtClean="0">
                <a:solidFill>
                  <a:srgbClr val="FF0000"/>
                </a:solidFill>
                <a:latin typeface="Arial"/>
                <a:cs typeface="Arial"/>
              </a:rPr>
              <a:t>EX-NOR</a:t>
            </a:r>
            <a:r>
              <a:rPr lang="en-MY" sz="2400" spc="-1" dirty="0">
                <a:solidFill>
                  <a:srgbClr val="FF0000"/>
                </a:solidFill>
                <a:latin typeface="Arial"/>
                <a:cs typeface="Arial"/>
              </a:rPr>
              <a:t>)</a:t>
            </a:r>
          </a:p>
          <a:p>
            <a:pPr marL="12700">
              <a:lnSpc>
                <a:spcPts val="3479"/>
              </a:lnSpc>
              <a:spcBef>
                <a:spcPts val="231"/>
              </a:spcBef>
            </a:pPr>
            <a:endParaRPr lang="en-MY" sz="2400" dirty="0">
              <a:solidFill>
                <a:srgbClr val="FF0000"/>
              </a:solidFill>
              <a:latin typeface="Arial"/>
              <a:cs typeface="Arial"/>
            </a:endParaRPr>
          </a:p>
          <a:p>
            <a:pPr marL="12700">
              <a:lnSpc>
                <a:spcPts val="3479"/>
              </a:lnSpc>
              <a:spcBef>
                <a:spcPts val="231"/>
              </a:spcBef>
            </a:pPr>
            <a:endParaRPr sz="24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09600" y="1981200"/>
            <a:ext cx="7010400" cy="3175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3" name="object 3"/>
          <p:cNvSpPr txBox="1"/>
          <p:nvPr/>
        </p:nvSpPr>
        <p:spPr>
          <a:xfrm flipH="1">
            <a:off x="1477962" y="2883598"/>
            <a:ext cx="265748" cy="3288602"/>
          </a:xfrm>
          <a:prstGeom prst="rect">
            <a:avLst/>
          </a:prstGeom>
        </p:spPr>
        <p:txBody>
          <a:bodyPr wrap="square" lIns="0" tIns="11652" rIns="0" bIns="0" rtlCol="0">
            <a:noAutofit/>
          </a:bodyPr>
          <a:lstStyle/>
          <a:p>
            <a:pPr marL="12700"/>
            <a:r>
              <a:rPr lang="en-MY" sz="3000" spc="772" dirty="0" smtClean="0">
                <a:solidFill>
                  <a:srgbClr val="003366"/>
                </a:solidFill>
                <a:latin typeface="Symbol"/>
                <a:cs typeface="Symbol"/>
                <a:sym typeface="Symbol" panose="05050102010706020507" pitchFamily="18" charset="2"/>
              </a:rPr>
              <a:t>*</a:t>
            </a:r>
          </a:p>
          <a:p>
            <a:pPr marL="12700" marR="0"/>
            <a:r>
              <a:rPr lang="en-MY" sz="3000" spc="772" dirty="0" smtClean="0">
                <a:solidFill>
                  <a:srgbClr val="003366"/>
                </a:solidFill>
                <a:latin typeface="Symbol"/>
                <a:cs typeface="Symbol"/>
                <a:sym typeface="Symbol" panose="05050102010706020507" pitchFamily="18" charset="2"/>
              </a:rPr>
              <a:t></a:t>
            </a:r>
          </a:p>
          <a:p>
            <a:pPr marL="12700" marR="0"/>
            <a:r>
              <a:rPr lang="en-MY" sz="3000" spc="772" dirty="0" smtClean="0">
                <a:solidFill>
                  <a:srgbClr val="003366"/>
                </a:solidFill>
                <a:latin typeface="Symbol"/>
                <a:cs typeface="Symbol"/>
                <a:sym typeface="Symbol" panose="05050102010706020507" pitchFamily="18" charset="2"/>
              </a:rPr>
              <a:t>*</a:t>
            </a:r>
          </a:p>
          <a:p>
            <a:pPr marL="12700"/>
            <a:r>
              <a:rPr lang="en-MY" sz="3000" spc="772" dirty="0">
                <a:solidFill>
                  <a:srgbClr val="003366"/>
                </a:solidFill>
                <a:latin typeface="Symbol"/>
                <a:cs typeface="Symbol"/>
                <a:sym typeface="Symbol" panose="05050102010706020507" pitchFamily="18" charset="2"/>
              </a:rPr>
              <a:t>*</a:t>
            </a:r>
            <a:endParaRPr lang="en-MY" sz="3000" dirty="0">
              <a:latin typeface="Symbol"/>
              <a:cs typeface="Symbol"/>
            </a:endParaRPr>
          </a:p>
          <a:p>
            <a:pPr marL="12700"/>
            <a:r>
              <a:rPr lang="en-MY" sz="3000" spc="772" dirty="0">
                <a:solidFill>
                  <a:srgbClr val="003366"/>
                </a:solidFill>
                <a:latin typeface="Symbol"/>
                <a:cs typeface="Symbol"/>
                <a:sym typeface="Symbol" panose="05050102010706020507" pitchFamily="18" charset="2"/>
              </a:rPr>
              <a:t>*</a:t>
            </a:r>
            <a:endParaRPr lang="en-MY" sz="3000" dirty="0">
              <a:latin typeface="Symbol"/>
              <a:cs typeface="Symbol"/>
            </a:endParaRPr>
          </a:p>
          <a:p>
            <a:pPr marL="12700" marR="0"/>
            <a:endParaRPr sz="3000" dirty="0">
              <a:latin typeface="Symbol"/>
              <a:cs typeface="Symbo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bject 29"/>
          <p:cNvSpPr/>
          <p:nvPr/>
        </p:nvSpPr>
        <p:spPr>
          <a:xfrm>
            <a:off x="0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38100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lnTo>
                  <a:pt x="381000" y="685800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57200" y="0"/>
            <a:ext cx="2743200" cy="1167129"/>
          </a:xfrm>
          <a:custGeom>
            <a:avLst/>
            <a:gdLst/>
            <a:ahLst/>
            <a:cxnLst/>
            <a:rect l="l" t="t" r="r" b="b"/>
            <a:pathLst>
              <a:path w="2743200" h="1167129">
                <a:moveTo>
                  <a:pt x="304800" y="1167129"/>
                </a:moveTo>
                <a:lnTo>
                  <a:pt x="304800" y="1056639"/>
                </a:lnTo>
                <a:lnTo>
                  <a:pt x="305528" y="1047285"/>
                </a:lnTo>
                <a:lnTo>
                  <a:pt x="308163" y="1022635"/>
                </a:lnTo>
                <a:lnTo>
                  <a:pt x="312216" y="997714"/>
                </a:lnTo>
                <a:lnTo>
                  <a:pt x="318141" y="972612"/>
                </a:lnTo>
                <a:lnTo>
                  <a:pt x="326390" y="947420"/>
                </a:lnTo>
                <a:lnTo>
                  <a:pt x="334552" y="928817"/>
                </a:lnTo>
                <a:lnTo>
                  <a:pt x="346163" y="905621"/>
                </a:lnTo>
                <a:lnTo>
                  <a:pt x="359302" y="883128"/>
                </a:lnTo>
                <a:lnTo>
                  <a:pt x="373900" y="862095"/>
                </a:lnTo>
                <a:lnTo>
                  <a:pt x="389890" y="843279"/>
                </a:lnTo>
                <a:lnTo>
                  <a:pt x="403473" y="830357"/>
                </a:lnTo>
                <a:lnTo>
                  <a:pt x="424641" y="813665"/>
                </a:lnTo>
                <a:lnTo>
                  <a:pt x="446960" y="798842"/>
                </a:lnTo>
                <a:lnTo>
                  <a:pt x="468905" y="786180"/>
                </a:lnTo>
                <a:lnTo>
                  <a:pt x="488950" y="775970"/>
                </a:lnTo>
                <a:lnTo>
                  <a:pt x="561340" y="762000"/>
                </a:lnTo>
                <a:lnTo>
                  <a:pt x="603250" y="764539"/>
                </a:lnTo>
                <a:lnTo>
                  <a:pt x="2743200" y="762000"/>
                </a:lnTo>
                <a:lnTo>
                  <a:pt x="2743200" y="0"/>
                </a:lnTo>
                <a:lnTo>
                  <a:pt x="0" y="0"/>
                </a:lnTo>
                <a:lnTo>
                  <a:pt x="0" y="1167129"/>
                </a:lnTo>
                <a:lnTo>
                  <a:pt x="304800" y="1167129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09600" y="1981200"/>
            <a:ext cx="7010400" cy="317500"/>
          </a:xfrm>
          <a:custGeom>
            <a:avLst/>
            <a:gdLst/>
            <a:ahLst/>
            <a:cxnLst/>
            <a:rect l="l" t="t" r="r" b="b"/>
            <a:pathLst>
              <a:path w="7010400" h="317500">
                <a:moveTo>
                  <a:pt x="0" y="0"/>
                </a:moveTo>
                <a:lnTo>
                  <a:pt x="0" y="317500"/>
                </a:lnTo>
                <a:lnTo>
                  <a:pt x="7010400" y="317500"/>
                </a:lnTo>
                <a:lnTo>
                  <a:pt x="70104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28600" y="1981200"/>
            <a:ext cx="393700" cy="318770"/>
          </a:xfrm>
          <a:custGeom>
            <a:avLst/>
            <a:gdLst/>
            <a:ahLst/>
            <a:cxnLst/>
            <a:rect l="l" t="t" r="r" b="b"/>
            <a:pathLst>
              <a:path w="393700" h="318770">
                <a:moveTo>
                  <a:pt x="196850" y="0"/>
                </a:moveTo>
                <a:lnTo>
                  <a:pt x="181947" y="595"/>
                </a:lnTo>
                <a:lnTo>
                  <a:pt x="167137" y="2339"/>
                </a:lnTo>
                <a:lnTo>
                  <a:pt x="152493" y="5170"/>
                </a:lnTo>
                <a:lnTo>
                  <a:pt x="138088" y="9027"/>
                </a:lnTo>
                <a:lnTo>
                  <a:pt x="123996" y="13847"/>
                </a:lnTo>
                <a:lnTo>
                  <a:pt x="110289" y="19569"/>
                </a:lnTo>
                <a:lnTo>
                  <a:pt x="97042" y="26132"/>
                </a:lnTo>
                <a:lnTo>
                  <a:pt x="84328" y="33472"/>
                </a:lnTo>
                <a:lnTo>
                  <a:pt x="72220" y="41530"/>
                </a:lnTo>
                <a:lnTo>
                  <a:pt x="60791" y="50242"/>
                </a:lnTo>
                <a:lnTo>
                  <a:pt x="50115" y="59547"/>
                </a:lnTo>
                <a:lnTo>
                  <a:pt x="40265" y="69384"/>
                </a:lnTo>
                <a:lnTo>
                  <a:pt x="31314" y="79690"/>
                </a:lnTo>
                <a:lnTo>
                  <a:pt x="23336" y="90403"/>
                </a:lnTo>
                <a:lnTo>
                  <a:pt x="10592" y="112807"/>
                </a:lnTo>
                <a:lnTo>
                  <a:pt x="2620" y="136101"/>
                </a:lnTo>
                <a:lnTo>
                  <a:pt x="0" y="158750"/>
                </a:lnTo>
                <a:lnTo>
                  <a:pt x="723" y="170756"/>
                </a:lnTo>
                <a:lnTo>
                  <a:pt x="6290" y="194528"/>
                </a:lnTo>
                <a:lnTo>
                  <a:pt x="16867" y="217577"/>
                </a:lnTo>
                <a:lnTo>
                  <a:pt x="31873" y="239421"/>
                </a:lnTo>
                <a:lnTo>
                  <a:pt x="40855" y="249741"/>
                </a:lnTo>
                <a:lnTo>
                  <a:pt x="50726" y="259579"/>
                </a:lnTo>
                <a:lnTo>
                  <a:pt x="61414" y="268875"/>
                </a:lnTo>
                <a:lnTo>
                  <a:pt x="72846" y="277568"/>
                </a:lnTo>
                <a:lnTo>
                  <a:pt x="84949" y="285600"/>
                </a:lnTo>
                <a:lnTo>
                  <a:pt x="97650" y="292908"/>
                </a:lnTo>
                <a:lnTo>
                  <a:pt x="110878" y="299433"/>
                </a:lnTo>
                <a:lnTo>
                  <a:pt x="124559" y="305115"/>
                </a:lnTo>
                <a:lnTo>
                  <a:pt x="138620" y="309894"/>
                </a:lnTo>
                <a:lnTo>
                  <a:pt x="152989" y="313709"/>
                </a:lnTo>
                <a:lnTo>
                  <a:pt x="167594" y="316500"/>
                </a:lnTo>
                <a:lnTo>
                  <a:pt x="182361" y="318207"/>
                </a:lnTo>
                <a:lnTo>
                  <a:pt x="196850" y="318770"/>
                </a:lnTo>
                <a:lnTo>
                  <a:pt x="393700" y="318770"/>
                </a:lnTo>
                <a:lnTo>
                  <a:pt x="393700" y="0"/>
                </a:lnTo>
                <a:lnTo>
                  <a:pt x="19685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911860" y="815340"/>
            <a:ext cx="4531360" cy="978264"/>
          </a:xfrm>
          <a:prstGeom prst="rect">
            <a:avLst/>
          </a:prstGeom>
        </p:spPr>
        <p:txBody>
          <a:bodyPr wrap="square" lIns="0" tIns="24003" rIns="0" bIns="0" rtlCol="0">
            <a:noAutofit/>
          </a:bodyPr>
          <a:lstStyle/>
          <a:p>
            <a:pPr marL="12700">
              <a:lnSpc>
                <a:spcPts val="3779"/>
              </a:lnSpc>
            </a:pPr>
            <a:r>
              <a:rPr lang="en-MY" sz="3600" b="1" spc="-1" dirty="0" smtClean="0">
                <a:solidFill>
                  <a:srgbClr val="006666"/>
                </a:solidFill>
                <a:latin typeface="Arial"/>
                <a:cs typeface="Arial"/>
              </a:rPr>
              <a:t>Get </a:t>
            </a:r>
            <a:r>
              <a:rPr lang="en-MY" sz="3600" b="1" spc="-1" dirty="0" err="1" smtClean="0">
                <a:solidFill>
                  <a:srgbClr val="006666"/>
                </a:solidFill>
                <a:latin typeface="Arial"/>
                <a:cs typeface="Arial"/>
              </a:rPr>
              <a:t>Logik</a:t>
            </a:r>
            <a:r>
              <a:rPr lang="en-MY" sz="3600" b="1" spc="-1" dirty="0" smtClean="0">
                <a:solidFill>
                  <a:srgbClr val="006666"/>
                </a:solidFill>
                <a:latin typeface="Arial"/>
                <a:cs typeface="Arial"/>
              </a:rPr>
              <a:t> DAN</a:t>
            </a:r>
          </a:p>
          <a:p>
            <a:pPr marL="12700">
              <a:lnSpc>
                <a:spcPts val="3779"/>
              </a:lnSpc>
            </a:pPr>
            <a:r>
              <a:rPr lang="en-MY" sz="3600" b="1" i="1" dirty="0">
                <a:solidFill>
                  <a:srgbClr val="006666"/>
                </a:solidFill>
                <a:latin typeface="Arial"/>
                <a:cs typeface="Arial"/>
              </a:rPr>
              <a:t>(</a:t>
            </a:r>
            <a:r>
              <a:rPr lang="en-MY" sz="3600" b="1" i="1" dirty="0" smtClean="0">
                <a:solidFill>
                  <a:srgbClr val="006666"/>
                </a:solidFill>
                <a:latin typeface="Arial"/>
                <a:cs typeface="Arial"/>
              </a:rPr>
              <a:t>AND Logic </a:t>
            </a:r>
            <a:r>
              <a:rPr lang="en-MY" sz="3600" b="1" i="1" dirty="0">
                <a:solidFill>
                  <a:srgbClr val="006666"/>
                </a:solidFill>
                <a:latin typeface="Arial"/>
                <a:cs typeface="Arial"/>
              </a:rPr>
              <a:t>Gate)</a:t>
            </a:r>
            <a:endParaRPr lang="en-MY" sz="3600" i="1" dirty="0">
              <a:latin typeface="Arial"/>
              <a:cs typeface="Arial"/>
            </a:endParaRPr>
          </a:p>
          <a:p>
            <a:pPr marL="12700">
              <a:lnSpc>
                <a:spcPts val="3779"/>
              </a:lnSpc>
            </a:pPr>
            <a:endParaRPr sz="3600" dirty="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09600" y="1981200"/>
            <a:ext cx="7010400" cy="3175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grpSp>
        <p:nvGrpSpPr>
          <p:cNvPr id="9" name="Group 165"/>
          <p:cNvGrpSpPr>
            <a:grpSpLocks/>
          </p:cNvGrpSpPr>
          <p:nvPr/>
        </p:nvGrpSpPr>
        <p:grpSpPr bwMode="auto">
          <a:xfrm>
            <a:off x="873760" y="2520950"/>
            <a:ext cx="7924800" cy="4191000"/>
            <a:chOff x="384" y="1008"/>
            <a:chExt cx="4992" cy="2640"/>
          </a:xfrm>
        </p:grpSpPr>
        <p:sp>
          <p:nvSpPr>
            <p:cNvPr id="10" name="Rectangle 37"/>
            <p:cNvSpPr>
              <a:spLocks noChangeArrowheads="1"/>
            </p:cNvSpPr>
            <p:nvPr/>
          </p:nvSpPr>
          <p:spPr bwMode="auto">
            <a:xfrm>
              <a:off x="2959" y="3202"/>
              <a:ext cx="2417" cy="4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</a:pPr>
              <a:r>
                <a:rPr lang="en-US" altLang="en-US" sz="1800"/>
                <a:t>C = A.B @ C = A x B</a:t>
              </a:r>
            </a:p>
          </p:txBody>
        </p:sp>
        <p:sp>
          <p:nvSpPr>
            <p:cNvPr id="11" name="Rectangle 36"/>
            <p:cNvSpPr>
              <a:spLocks noChangeArrowheads="1"/>
            </p:cNvSpPr>
            <p:nvPr/>
          </p:nvSpPr>
          <p:spPr bwMode="auto">
            <a:xfrm>
              <a:off x="2118" y="3202"/>
              <a:ext cx="841" cy="4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</a:pPr>
              <a:endParaRPr lang="en-US" altLang="en-US" sz="1800"/>
            </a:p>
          </p:txBody>
        </p:sp>
        <p:sp>
          <p:nvSpPr>
            <p:cNvPr id="12" name="Rectangle 35"/>
            <p:cNvSpPr>
              <a:spLocks noChangeArrowheads="1"/>
            </p:cNvSpPr>
            <p:nvPr/>
          </p:nvSpPr>
          <p:spPr bwMode="auto">
            <a:xfrm>
              <a:off x="384" y="3202"/>
              <a:ext cx="1734" cy="4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</a:pPr>
              <a:r>
                <a:rPr lang="en-US" altLang="en-US" sz="1800"/>
                <a:t>Formula</a:t>
              </a:r>
            </a:p>
          </p:txBody>
        </p:sp>
        <p:sp>
          <p:nvSpPr>
            <p:cNvPr id="13" name="Rectangle 34"/>
            <p:cNvSpPr>
              <a:spLocks noChangeArrowheads="1"/>
            </p:cNvSpPr>
            <p:nvPr/>
          </p:nvSpPr>
          <p:spPr bwMode="auto">
            <a:xfrm>
              <a:off x="4483" y="2944"/>
              <a:ext cx="893" cy="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en-US" sz="1800"/>
                <a:t>1</a:t>
              </a:r>
            </a:p>
          </p:txBody>
        </p:sp>
        <p:sp>
          <p:nvSpPr>
            <p:cNvPr id="14" name="Rectangle 33"/>
            <p:cNvSpPr>
              <a:spLocks noChangeArrowheads="1"/>
            </p:cNvSpPr>
            <p:nvPr/>
          </p:nvSpPr>
          <p:spPr bwMode="auto">
            <a:xfrm>
              <a:off x="3747" y="2944"/>
              <a:ext cx="736" cy="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en-US" sz="1800"/>
                <a:t>1</a:t>
              </a:r>
            </a:p>
          </p:txBody>
        </p:sp>
        <p:sp>
          <p:nvSpPr>
            <p:cNvPr id="15" name="Rectangle 32"/>
            <p:cNvSpPr>
              <a:spLocks noChangeArrowheads="1"/>
            </p:cNvSpPr>
            <p:nvPr/>
          </p:nvSpPr>
          <p:spPr bwMode="auto">
            <a:xfrm>
              <a:off x="2959" y="2944"/>
              <a:ext cx="788" cy="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en-US" sz="1800"/>
                <a:t>1</a:t>
              </a:r>
            </a:p>
          </p:txBody>
        </p:sp>
        <p:sp>
          <p:nvSpPr>
            <p:cNvPr id="16" name="Rectangle 31"/>
            <p:cNvSpPr>
              <a:spLocks noChangeArrowheads="1"/>
            </p:cNvSpPr>
            <p:nvPr/>
          </p:nvSpPr>
          <p:spPr bwMode="auto">
            <a:xfrm>
              <a:off x="2118" y="2944"/>
              <a:ext cx="841" cy="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</a:pPr>
              <a:endParaRPr lang="en-US" altLang="en-US" sz="1800"/>
            </a:p>
          </p:txBody>
        </p:sp>
        <p:sp>
          <p:nvSpPr>
            <p:cNvPr id="17" name="Rectangle 29"/>
            <p:cNvSpPr>
              <a:spLocks noChangeArrowheads="1"/>
            </p:cNvSpPr>
            <p:nvPr/>
          </p:nvSpPr>
          <p:spPr bwMode="auto">
            <a:xfrm>
              <a:off x="4483" y="2653"/>
              <a:ext cx="89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en-US" sz="1800"/>
                <a:t>0</a:t>
              </a:r>
            </a:p>
          </p:txBody>
        </p:sp>
        <p:sp>
          <p:nvSpPr>
            <p:cNvPr id="18" name="Rectangle 28"/>
            <p:cNvSpPr>
              <a:spLocks noChangeArrowheads="1"/>
            </p:cNvSpPr>
            <p:nvPr/>
          </p:nvSpPr>
          <p:spPr bwMode="auto">
            <a:xfrm>
              <a:off x="3747" y="2653"/>
              <a:ext cx="73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en-US" sz="1800"/>
                <a:t>0</a:t>
              </a:r>
            </a:p>
          </p:txBody>
        </p:sp>
        <p:sp>
          <p:nvSpPr>
            <p:cNvPr id="19" name="Rectangle 27"/>
            <p:cNvSpPr>
              <a:spLocks noChangeArrowheads="1"/>
            </p:cNvSpPr>
            <p:nvPr/>
          </p:nvSpPr>
          <p:spPr bwMode="auto">
            <a:xfrm>
              <a:off x="2959" y="2653"/>
              <a:ext cx="7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en-US" sz="1800"/>
                <a:t>1</a:t>
              </a:r>
            </a:p>
          </p:txBody>
        </p:sp>
        <p:sp>
          <p:nvSpPr>
            <p:cNvPr id="20" name="Rectangle 26"/>
            <p:cNvSpPr>
              <a:spLocks noChangeArrowheads="1"/>
            </p:cNvSpPr>
            <p:nvPr/>
          </p:nvSpPr>
          <p:spPr bwMode="auto">
            <a:xfrm>
              <a:off x="2118" y="2653"/>
              <a:ext cx="84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</a:pPr>
              <a:endParaRPr lang="en-US" altLang="en-US" sz="1800"/>
            </a:p>
          </p:txBody>
        </p:sp>
        <p:sp>
          <p:nvSpPr>
            <p:cNvPr id="21" name="Rectangle 24"/>
            <p:cNvSpPr>
              <a:spLocks noChangeArrowheads="1"/>
            </p:cNvSpPr>
            <p:nvPr/>
          </p:nvSpPr>
          <p:spPr bwMode="auto">
            <a:xfrm>
              <a:off x="4483" y="2395"/>
              <a:ext cx="893" cy="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en-US" sz="1800"/>
                <a:t>0</a:t>
              </a:r>
            </a:p>
          </p:txBody>
        </p:sp>
        <p:sp>
          <p:nvSpPr>
            <p:cNvPr id="22" name="Rectangle 23"/>
            <p:cNvSpPr>
              <a:spLocks noChangeArrowheads="1"/>
            </p:cNvSpPr>
            <p:nvPr/>
          </p:nvSpPr>
          <p:spPr bwMode="auto">
            <a:xfrm>
              <a:off x="3747" y="2395"/>
              <a:ext cx="736" cy="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en-US" sz="1800"/>
                <a:t>1</a:t>
              </a:r>
            </a:p>
          </p:txBody>
        </p:sp>
        <p:sp>
          <p:nvSpPr>
            <p:cNvPr id="23" name="Rectangle 22"/>
            <p:cNvSpPr>
              <a:spLocks noChangeArrowheads="1"/>
            </p:cNvSpPr>
            <p:nvPr/>
          </p:nvSpPr>
          <p:spPr bwMode="auto">
            <a:xfrm>
              <a:off x="2959" y="2395"/>
              <a:ext cx="788" cy="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en-US" sz="1800"/>
                <a:t>0</a:t>
              </a:r>
            </a:p>
          </p:txBody>
        </p:sp>
        <p:sp>
          <p:nvSpPr>
            <p:cNvPr id="24" name="Rectangle 21"/>
            <p:cNvSpPr>
              <a:spLocks noChangeArrowheads="1"/>
            </p:cNvSpPr>
            <p:nvPr/>
          </p:nvSpPr>
          <p:spPr bwMode="auto">
            <a:xfrm>
              <a:off x="2118" y="2395"/>
              <a:ext cx="841" cy="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</a:pPr>
              <a:endParaRPr lang="en-US" altLang="en-US" sz="1800"/>
            </a:p>
          </p:txBody>
        </p:sp>
        <p:sp>
          <p:nvSpPr>
            <p:cNvPr id="25" name="Rectangle 19"/>
            <p:cNvSpPr>
              <a:spLocks noChangeArrowheads="1"/>
            </p:cNvSpPr>
            <p:nvPr/>
          </p:nvSpPr>
          <p:spPr bwMode="auto">
            <a:xfrm>
              <a:off x="4483" y="2138"/>
              <a:ext cx="893" cy="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en-US" sz="1800"/>
                <a:t>0</a:t>
              </a:r>
            </a:p>
          </p:txBody>
        </p:sp>
        <p:sp>
          <p:nvSpPr>
            <p:cNvPr id="26" name="Rectangle 18"/>
            <p:cNvSpPr>
              <a:spLocks noChangeArrowheads="1"/>
            </p:cNvSpPr>
            <p:nvPr/>
          </p:nvSpPr>
          <p:spPr bwMode="auto">
            <a:xfrm>
              <a:off x="3747" y="2138"/>
              <a:ext cx="736" cy="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en-US" sz="1800"/>
                <a:t>0</a:t>
              </a:r>
            </a:p>
          </p:txBody>
        </p:sp>
        <p:sp>
          <p:nvSpPr>
            <p:cNvPr id="27" name="Rectangle 17"/>
            <p:cNvSpPr>
              <a:spLocks noChangeArrowheads="1"/>
            </p:cNvSpPr>
            <p:nvPr/>
          </p:nvSpPr>
          <p:spPr bwMode="auto">
            <a:xfrm>
              <a:off x="2959" y="2138"/>
              <a:ext cx="788" cy="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en-US" sz="1800"/>
                <a:t>0</a:t>
              </a:r>
            </a:p>
          </p:txBody>
        </p:sp>
        <p:sp>
          <p:nvSpPr>
            <p:cNvPr id="33" name="Rectangle 16"/>
            <p:cNvSpPr>
              <a:spLocks noChangeArrowheads="1"/>
            </p:cNvSpPr>
            <p:nvPr/>
          </p:nvSpPr>
          <p:spPr bwMode="auto">
            <a:xfrm>
              <a:off x="2118" y="2138"/>
              <a:ext cx="841" cy="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</a:pPr>
              <a:endParaRPr lang="en-US" altLang="en-US" sz="1800"/>
            </a:p>
          </p:txBody>
        </p:sp>
        <p:sp>
          <p:nvSpPr>
            <p:cNvPr id="34" name="Rectangle 14"/>
            <p:cNvSpPr>
              <a:spLocks noChangeArrowheads="1"/>
            </p:cNvSpPr>
            <p:nvPr/>
          </p:nvSpPr>
          <p:spPr bwMode="auto">
            <a:xfrm>
              <a:off x="4483" y="1815"/>
              <a:ext cx="893" cy="3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en-US" sz="1800"/>
                <a:t>C</a:t>
              </a:r>
            </a:p>
          </p:txBody>
        </p:sp>
        <p:sp>
          <p:nvSpPr>
            <p:cNvPr id="35" name="Rectangle 13"/>
            <p:cNvSpPr>
              <a:spLocks noChangeArrowheads="1"/>
            </p:cNvSpPr>
            <p:nvPr/>
          </p:nvSpPr>
          <p:spPr bwMode="auto">
            <a:xfrm>
              <a:off x="3747" y="1815"/>
              <a:ext cx="736" cy="3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en-US" sz="1800"/>
                <a:t>B</a:t>
              </a:r>
            </a:p>
          </p:txBody>
        </p:sp>
        <p:sp>
          <p:nvSpPr>
            <p:cNvPr id="36" name="Rectangle 12"/>
            <p:cNvSpPr>
              <a:spLocks noChangeArrowheads="1"/>
            </p:cNvSpPr>
            <p:nvPr/>
          </p:nvSpPr>
          <p:spPr bwMode="auto">
            <a:xfrm>
              <a:off x="2959" y="1815"/>
              <a:ext cx="788" cy="3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en-US" sz="1800"/>
                <a:t>A</a:t>
              </a:r>
            </a:p>
          </p:txBody>
        </p:sp>
        <p:sp>
          <p:nvSpPr>
            <p:cNvPr id="37" name="Rectangle 11"/>
            <p:cNvSpPr>
              <a:spLocks noChangeArrowheads="1"/>
            </p:cNvSpPr>
            <p:nvPr/>
          </p:nvSpPr>
          <p:spPr bwMode="auto">
            <a:xfrm>
              <a:off x="2118" y="1815"/>
              <a:ext cx="841" cy="3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</a:pPr>
              <a:endParaRPr lang="en-US" altLang="en-US" sz="1800"/>
            </a:p>
          </p:txBody>
        </p:sp>
        <p:sp>
          <p:nvSpPr>
            <p:cNvPr id="38" name="Rectangle 10"/>
            <p:cNvSpPr>
              <a:spLocks noChangeArrowheads="1"/>
            </p:cNvSpPr>
            <p:nvPr/>
          </p:nvSpPr>
          <p:spPr bwMode="auto">
            <a:xfrm>
              <a:off x="384" y="1815"/>
              <a:ext cx="1734" cy="13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en-US" sz="1800"/>
                <a:t>Jadual kebenaran</a:t>
              </a:r>
            </a:p>
          </p:txBody>
        </p:sp>
        <p:sp>
          <p:nvSpPr>
            <p:cNvPr id="39" name="Rectangle 7"/>
            <p:cNvSpPr>
              <a:spLocks noChangeArrowheads="1"/>
            </p:cNvSpPr>
            <p:nvPr/>
          </p:nvSpPr>
          <p:spPr bwMode="auto">
            <a:xfrm>
              <a:off x="2959" y="1008"/>
              <a:ext cx="2417" cy="8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</a:pPr>
              <a:endParaRPr lang="en-US" altLang="en-US" sz="1800"/>
            </a:p>
          </p:txBody>
        </p:sp>
        <p:sp>
          <p:nvSpPr>
            <p:cNvPr id="40" name="Rectangle 6"/>
            <p:cNvSpPr>
              <a:spLocks noChangeArrowheads="1"/>
            </p:cNvSpPr>
            <p:nvPr/>
          </p:nvSpPr>
          <p:spPr bwMode="auto">
            <a:xfrm>
              <a:off x="2118" y="1008"/>
              <a:ext cx="841" cy="8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</a:pPr>
              <a:endParaRPr lang="en-US" altLang="en-US" sz="1800"/>
            </a:p>
          </p:txBody>
        </p:sp>
        <p:sp>
          <p:nvSpPr>
            <p:cNvPr id="41" name="Rectangle 5"/>
            <p:cNvSpPr>
              <a:spLocks noChangeArrowheads="1"/>
            </p:cNvSpPr>
            <p:nvPr/>
          </p:nvSpPr>
          <p:spPr bwMode="auto">
            <a:xfrm>
              <a:off x="384" y="1008"/>
              <a:ext cx="1734" cy="8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</a:pPr>
              <a:r>
                <a:rPr lang="en-US" altLang="en-US" sz="1800"/>
                <a:t>Simbol</a:t>
              </a:r>
            </a:p>
          </p:txBody>
        </p:sp>
        <p:sp>
          <p:nvSpPr>
            <p:cNvPr id="42" name="Line 41"/>
            <p:cNvSpPr>
              <a:spLocks noChangeShapeType="1"/>
            </p:cNvSpPr>
            <p:nvPr/>
          </p:nvSpPr>
          <p:spPr bwMode="auto">
            <a:xfrm>
              <a:off x="384" y="1815"/>
              <a:ext cx="173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43" name="Line 46"/>
            <p:cNvSpPr>
              <a:spLocks noChangeShapeType="1"/>
            </p:cNvSpPr>
            <p:nvPr/>
          </p:nvSpPr>
          <p:spPr bwMode="auto">
            <a:xfrm>
              <a:off x="384" y="3202"/>
              <a:ext cx="173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44" name="Line 48"/>
            <p:cNvSpPr>
              <a:spLocks noChangeShapeType="1"/>
            </p:cNvSpPr>
            <p:nvPr/>
          </p:nvSpPr>
          <p:spPr bwMode="auto">
            <a:xfrm>
              <a:off x="384" y="1008"/>
              <a:ext cx="0" cy="264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45" name="Line 49"/>
            <p:cNvSpPr>
              <a:spLocks noChangeShapeType="1"/>
            </p:cNvSpPr>
            <p:nvPr/>
          </p:nvSpPr>
          <p:spPr bwMode="auto">
            <a:xfrm>
              <a:off x="2118" y="1008"/>
              <a:ext cx="0" cy="80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46" name="Line 53"/>
            <p:cNvSpPr>
              <a:spLocks noChangeShapeType="1"/>
            </p:cNvSpPr>
            <p:nvPr/>
          </p:nvSpPr>
          <p:spPr bwMode="auto">
            <a:xfrm>
              <a:off x="5376" y="1008"/>
              <a:ext cx="0" cy="80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47" name="Line 57"/>
            <p:cNvSpPr>
              <a:spLocks noChangeShapeType="1"/>
            </p:cNvSpPr>
            <p:nvPr/>
          </p:nvSpPr>
          <p:spPr bwMode="auto">
            <a:xfrm>
              <a:off x="3747" y="1815"/>
              <a:ext cx="0" cy="13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48" name="Line 58"/>
            <p:cNvSpPr>
              <a:spLocks noChangeShapeType="1"/>
            </p:cNvSpPr>
            <p:nvPr/>
          </p:nvSpPr>
          <p:spPr bwMode="auto">
            <a:xfrm>
              <a:off x="4483" y="1815"/>
              <a:ext cx="0" cy="13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49" name="Line 106"/>
            <p:cNvSpPr>
              <a:spLocks noChangeShapeType="1"/>
            </p:cNvSpPr>
            <p:nvPr/>
          </p:nvSpPr>
          <p:spPr bwMode="auto">
            <a:xfrm>
              <a:off x="2959" y="1815"/>
              <a:ext cx="241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50" name="Line 111"/>
            <p:cNvSpPr>
              <a:spLocks noChangeShapeType="1"/>
            </p:cNvSpPr>
            <p:nvPr/>
          </p:nvSpPr>
          <p:spPr bwMode="auto">
            <a:xfrm>
              <a:off x="2959" y="2138"/>
              <a:ext cx="241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51" name="Line 114"/>
            <p:cNvSpPr>
              <a:spLocks noChangeShapeType="1"/>
            </p:cNvSpPr>
            <p:nvPr/>
          </p:nvSpPr>
          <p:spPr bwMode="auto">
            <a:xfrm>
              <a:off x="2959" y="2395"/>
              <a:ext cx="241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52" name="Line 117"/>
            <p:cNvSpPr>
              <a:spLocks noChangeShapeType="1"/>
            </p:cNvSpPr>
            <p:nvPr/>
          </p:nvSpPr>
          <p:spPr bwMode="auto">
            <a:xfrm>
              <a:off x="2959" y="2653"/>
              <a:ext cx="241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53" name="Line 120"/>
            <p:cNvSpPr>
              <a:spLocks noChangeShapeType="1"/>
            </p:cNvSpPr>
            <p:nvPr/>
          </p:nvSpPr>
          <p:spPr bwMode="auto">
            <a:xfrm>
              <a:off x="2959" y="2944"/>
              <a:ext cx="241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54" name="Line 121"/>
            <p:cNvSpPr>
              <a:spLocks noChangeShapeType="1"/>
            </p:cNvSpPr>
            <p:nvPr/>
          </p:nvSpPr>
          <p:spPr bwMode="auto">
            <a:xfrm>
              <a:off x="2118" y="3202"/>
              <a:ext cx="0" cy="44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55" name="Line 107"/>
            <p:cNvSpPr>
              <a:spLocks noChangeShapeType="1"/>
            </p:cNvSpPr>
            <p:nvPr/>
          </p:nvSpPr>
          <p:spPr bwMode="auto">
            <a:xfrm>
              <a:off x="2118" y="1815"/>
              <a:ext cx="0" cy="1387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56" name="Line 109"/>
            <p:cNvSpPr>
              <a:spLocks noChangeShapeType="1"/>
            </p:cNvSpPr>
            <p:nvPr/>
          </p:nvSpPr>
          <p:spPr bwMode="auto">
            <a:xfrm>
              <a:off x="2959" y="1815"/>
              <a:ext cx="0" cy="1387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57" name="Line 124"/>
            <p:cNvSpPr>
              <a:spLocks noChangeShapeType="1"/>
            </p:cNvSpPr>
            <p:nvPr/>
          </p:nvSpPr>
          <p:spPr bwMode="auto">
            <a:xfrm>
              <a:off x="2959" y="3202"/>
              <a:ext cx="241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58" name="Line 133"/>
            <p:cNvSpPr>
              <a:spLocks noChangeShapeType="1"/>
            </p:cNvSpPr>
            <p:nvPr/>
          </p:nvSpPr>
          <p:spPr bwMode="auto">
            <a:xfrm>
              <a:off x="2959" y="1008"/>
              <a:ext cx="241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59" name="Line 40"/>
            <p:cNvSpPr>
              <a:spLocks noChangeShapeType="1"/>
            </p:cNvSpPr>
            <p:nvPr/>
          </p:nvSpPr>
          <p:spPr bwMode="auto">
            <a:xfrm>
              <a:off x="384" y="1008"/>
              <a:ext cx="2575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60" name="Line 105"/>
            <p:cNvSpPr>
              <a:spLocks noChangeShapeType="1"/>
            </p:cNvSpPr>
            <p:nvPr/>
          </p:nvSpPr>
          <p:spPr bwMode="auto">
            <a:xfrm>
              <a:off x="2118" y="1815"/>
              <a:ext cx="841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61" name="Line 123"/>
            <p:cNvSpPr>
              <a:spLocks noChangeShapeType="1"/>
            </p:cNvSpPr>
            <p:nvPr/>
          </p:nvSpPr>
          <p:spPr bwMode="auto">
            <a:xfrm>
              <a:off x="2118" y="3202"/>
              <a:ext cx="841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62" name="Line 155"/>
            <p:cNvSpPr>
              <a:spLocks noChangeShapeType="1"/>
            </p:cNvSpPr>
            <p:nvPr/>
          </p:nvSpPr>
          <p:spPr bwMode="auto">
            <a:xfrm>
              <a:off x="2959" y="3648"/>
              <a:ext cx="241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63" name="Line 47"/>
            <p:cNvSpPr>
              <a:spLocks noChangeShapeType="1"/>
            </p:cNvSpPr>
            <p:nvPr/>
          </p:nvSpPr>
          <p:spPr bwMode="auto">
            <a:xfrm>
              <a:off x="384" y="3648"/>
              <a:ext cx="2575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64" name="Line 156"/>
            <p:cNvSpPr>
              <a:spLocks noChangeShapeType="1"/>
            </p:cNvSpPr>
            <p:nvPr/>
          </p:nvSpPr>
          <p:spPr bwMode="auto">
            <a:xfrm>
              <a:off x="5376" y="3202"/>
              <a:ext cx="0" cy="4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65" name="Line 134"/>
            <p:cNvSpPr>
              <a:spLocks noChangeShapeType="1"/>
            </p:cNvSpPr>
            <p:nvPr/>
          </p:nvSpPr>
          <p:spPr bwMode="auto">
            <a:xfrm>
              <a:off x="5376" y="1815"/>
              <a:ext cx="0" cy="138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4544060" y="2784477"/>
            <a:ext cx="2743200" cy="762000"/>
            <a:chOff x="4544060" y="2784477"/>
            <a:chExt cx="2743200" cy="762000"/>
          </a:xfrm>
        </p:grpSpPr>
        <p:sp>
          <p:nvSpPr>
            <p:cNvPr id="66" name="AutoShape 158"/>
            <p:cNvSpPr>
              <a:spLocks noChangeArrowheads="1"/>
            </p:cNvSpPr>
            <p:nvPr/>
          </p:nvSpPr>
          <p:spPr bwMode="auto">
            <a:xfrm>
              <a:off x="5382260" y="2784477"/>
              <a:ext cx="914400" cy="762000"/>
            </a:xfrm>
            <a:prstGeom prst="flowChartDelay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MY" altLang="en-US"/>
            </a:p>
          </p:txBody>
        </p:sp>
        <p:sp>
          <p:nvSpPr>
            <p:cNvPr id="67" name="Line 159"/>
            <p:cNvSpPr>
              <a:spLocks noChangeShapeType="1"/>
            </p:cNvSpPr>
            <p:nvPr/>
          </p:nvSpPr>
          <p:spPr bwMode="auto">
            <a:xfrm flipH="1">
              <a:off x="4848860" y="3013077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68" name="Line 160"/>
            <p:cNvSpPr>
              <a:spLocks noChangeShapeType="1"/>
            </p:cNvSpPr>
            <p:nvPr/>
          </p:nvSpPr>
          <p:spPr bwMode="auto">
            <a:xfrm flipH="1">
              <a:off x="4848860" y="3317877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69" name="Line 161"/>
            <p:cNvSpPr>
              <a:spLocks noChangeShapeType="1"/>
            </p:cNvSpPr>
            <p:nvPr/>
          </p:nvSpPr>
          <p:spPr bwMode="auto">
            <a:xfrm flipH="1">
              <a:off x="6296660" y="3165477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lg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70" name="Text Box 162"/>
            <p:cNvSpPr txBox="1">
              <a:spLocks noChangeArrowheads="1"/>
            </p:cNvSpPr>
            <p:nvPr/>
          </p:nvSpPr>
          <p:spPr bwMode="auto">
            <a:xfrm>
              <a:off x="4544060" y="2860677"/>
              <a:ext cx="3810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400"/>
                <a:t>A</a:t>
              </a:r>
            </a:p>
          </p:txBody>
        </p:sp>
        <p:sp>
          <p:nvSpPr>
            <p:cNvPr id="71" name="Text Box 163"/>
            <p:cNvSpPr txBox="1">
              <a:spLocks noChangeArrowheads="1"/>
            </p:cNvSpPr>
            <p:nvPr/>
          </p:nvSpPr>
          <p:spPr bwMode="auto">
            <a:xfrm>
              <a:off x="4544060" y="3165477"/>
              <a:ext cx="3810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400"/>
                <a:t>B</a:t>
              </a:r>
            </a:p>
          </p:txBody>
        </p:sp>
        <p:sp>
          <p:nvSpPr>
            <p:cNvPr id="72" name="Text Box 164"/>
            <p:cNvSpPr txBox="1">
              <a:spLocks noChangeArrowheads="1"/>
            </p:cNvSpPr>
            <p:nvPr/>
          </p:nvSpPr>
          <p:spPr bwMode="auto">
            <a:xfrm>
              <a:off x="6906260" y="3013077"/>
              <a:ext cx="3810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400"/>
                <a:t>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467380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bject 29"/>
          <p:cNvSpPr/>
          <p:nvPr/>
        </p:nvSpPr>
        <p:spPr>
          <a:xfrm>
            <a:off x="0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38100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lnTo>
                  <a:pt x="381000" y="685800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57200" y="0"/>
            <a:ext cx="2743200" cy="1167129"/>
          </a:xfrm>
          <a:custGeom>
            <a:avLst/>
            <a:gdLst/>
            <a:ahLst/>
            <a:cxnLst/>
            <a:rect l="l" t="t" r="r" b="b"/>
            <a:pathLst>
              <a:path w="2743200" h="1167129">
                <a:moveTo>
                  <a:pt x="304800" y="1167129"/>
                </a:moveTo>
                <a:lnTo>
                  <a:pt x="304800" y="1056639"/>
                </a:lnTo>
                <a:lnTo>
                  <a:pt x="305528" y="1047285"/>
                </a:lnTo>
                <a:lnTo>
                  <a:pt x="308163" y="1022635"/>
                </a:lnTo>
                <a:lnTo>
                  <a:pt x="312216" y="997714"/>
                </a:lnTo>
                <a:lnTo>
                  <a:pt x="318141" y="972612"/>
                </a:lnTo>
                <a:lnTo>
                  <a:pt x="326390" y="947420"/>
                </a:lnTo>
                <a:lnTo>
                  <a:pt x="334552" y="928817"/>
                </a:lnTo>
                <a:lnTo>
                  <a:pt x="346163" y="905621"/>
                </a:lnTo>
                <a:lnTo>
                  <a:pt x="359302" y="883128"/>
                </a:lnTo>
                <a:lnTo>
                  <a:pt x="373900" y="862095"/>
                </a:lnTo>
                <a:lnTo>
                  <a:pt x="389890" y="843279"/>
                </a:lnTo>
                <a:lnTo>
                  <a:pt x="403473" y="830357"/>
                </a:lnTo>
                <a:lnTo>
                  <a:pt x="424641" y="813665"/>
                </a:lnTo>
                <a:lnTo>
                  <a:pt x="446960" y="798842"/>
                </a:lnTo>
                <a:lnTo>
                  <a:pt x="468905" y="786180"/>
                </a:lnTo>
                <a:lnTo>
                  <a:pt x="488950" y="775970"/>
                </a:lnTo>
                <a:lnTo>
                  <a:pt x="561340" y="762000"/>
                </a:lnTo>
                <a:lnTo>
                  <a:pt x="603250" y="764539"/>
                </a:lnTo>
                <a:lnTo>
                  <a:pt x="2743200" y="762000"/>
                </a:lnTo>
                <a:lnTo>
                  <a:pt x="2743200" y="0"/>
                </a:lnTo>
                <a:lnTo>
                  <a:pt x="0" y="0"/>
                </a:lnTo>
                <a:lnTo>
                  <a:pt x="0" y="1167129"/>
                </a:lnTo>
                <a:lnTo>
                  <a:pt x="304800" y="1167129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09600" y="1981200"/>
            <a:ext cx="7010400" cy="317500"/>
          </a:xfrm>
          <a:custGeom>
            <a:avLst/>
            <a:gdLst/>
            <a:ahLst/>
            <a:cxnLst/>
            <a:rect l="l" t="t" r="r" b="b"/>
            <a:pathLst>
              <a:path w="7010400" h="317500">
                <a:moveTo>
                  <a:pt x="0" y="0"/>
                </a:moveTo>
                <a:lnTo>
                  <a:pt x="0" y="317500"/>
                </a:lnTo>
                <a:lnTo>
                  <a:pt x="7010400" y="317500"/>
                </a:lnTo>
                <a:lnTo>
                  <a:pt x="70104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28600" y="1981200"/>
            <a:ext cx="393700" cy="318770"/>
          </a:xfrm>
          <a:custGeom>
            <a:avLst/>
            <a:gdLst/>
            <a:ahLst/>
            <a:cxnLst/>
            <a:rect l="l" t="t" r="r" b="b"/>
            <a:pathLst>
              <a:path w="393700" h="318770">
                <a:moveTo>
                  <a:pt x="196850" y="0"/>
                </a:moveTo>
                <a:lnTo>
                  <a:pt x="181947" y="595"/>
                </a:lnTo>
                <a:lnTo>
                  <a:pt x="167137" y="2339"/>
                </a:lnTo>
                <a:lnTo>
                  <a:pt x="152493" y="5170"/>
                </a:lnTo>
                <a:lnTo>
                  <a:pt x="138088" y="9027"/>
                </a:lnTo>
                <a:lnTo>
                  <a:pt x="123996" y="13847"/>
                </a:lnTo>
                <a:lnTo>
                  <a:pt x="110289" y="19569"/>
                </a:lnTo>
                <a:lnTo>
                  <a:pt x="97042" y="26132"/>
                </a:lnTo>
                <a:lnTo>
                  <a:pt x="84328" y="33472"/>
                </a:lnTo>
                <a:lnTo>
                  <a:pt x="72220" y="41530"/>
                </a:lnTo>
                <a:lnTo>
                  <a:pt x="60791" y="50242"/>
                </a:lnTo>
                <a:lnTo>
                  <a:pt x="50115" y="59547"/>
                </a:lnTo>
                <a:lnTo>
                  <a:pt x="40265" y="69384"/>
                </a:lnTo>
                <a:lnTo>
                  <a:pt x="31314" y="79690"/>
                </a:lnTo>
                <a:lnTo>
                  <a:pt x="23336" y="90403"/>
                </a:lnTo>
                <a:lnTo>
                  <a:pt x="10592" y="112807"/>
                </a:lnTo>
                <a:lnTo>
                  <a:pt x="2620" y="136101"/>
                </a:lnTo>
                <a:lnTo>
                  <a:pt x="0" y="158750"/>
                </a:lnTo>
                <a:lnTo>
                  <a:pt x="723" y="170756"/>
                </a:lnTo>
                <a:lnTo>
                  <a:pt x="6290" y="194528"/>
                </a:lnTo>
                <a:lnTo>
                  <a:pt x="16867" y="217577"/>
                </a:lnTo>
                <a:lnTo>
                  <a:pt x="31873" y="239421"/>
                </a:lnTo>
                <a:lnTo>
                  <a:pt x="40855" y="249741"/>
                </a:lnTo>
                <a:lnTo>
                  <a:pt x="50726" y="259579"/>
                </a:lnTo>
                <a:lnTo>
                  <a:pt x="61414" y="268875"/>
                </a:lnTo>
                <a:lnTo>
                  <a:pt x="72846" y="277568"/>
                </a:lnTo>
                <a:lnTo>
                  <a:pt x="84949" y="285600"/>
                </a:lnTo>
                <a:lnTo>
                  <a:pt x="97650" y="292908"/>
                </a:lnTo>
                <a:lnTo>
                  <a:pt x="110878" y="299433"/>
                </a:lnTo>
                <a:lnTo>
                  <a:pt x="124559" y="305115"/>
                </a:lnTo>
                <a:lnTo>
                  <a:pt x="138620" y="309894"/>
                </a:lnTo>
                <a:lnTo>
                  <a:pt x="152989" y="313709"/>
                </a:lnTo>
                <a:lnTo>
                  <a:pt x="167594" y="316500"/>
                </a:lnTo>
                <a:lnTo>
                  <a:pt x="182361" y="318207"/>
                </a:lnTo>
                <a:lnTo>
                  <a:pt x="196850" y="318770"/>
                </a:lnTo>
                <a:lnTo>
                  <a:pt x="393700" y="318770"/>
                </a:lnTo>
                <a:lnTo>
                  <a:pt x="393700" y="0"/>
                </a:lnTo>
                <a:lnTo>
                  <a:pt x="19685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911860" y="815340"/>
            <a:ext cx="4531360" cy="978264"/>
          </a:xfrm>
          <a:prstGeom prst="rect">
            <a:avLst/>
          </a:prstGeom>
        </p:spPr>
        <p:txBody>
          <a:bodyPr wrap="square" lIns="0" tIns="24003" rIns="0" bIns="0" rtlCol="0">
            <a:noAutofit/>
          </a:bodyPr>
          <a:lstStyle/>
          <a:p>
            <a:pPr marL="12700">
              <a:lnSpc>
                <a:spcPts val="3779"/>
              </a:lnSpc>
            </a:pPr>
            <a:r>
              <a:rPr lang="en-MY" sz="3600" b="1" spc="-1" dirty="0" smtClean="0">
                <a:solidFill>
                  <a:srgbClr val="006666"/>
                </a:solidFill>
                <a:latin typeface="Arial"/>
                <a:cs typeface="Arial"/>
              </a:rPr>
              <a:t>Get </a:t>
            </a:r>
            <a:r>
              <a:rPr lang="en-MY" sz="3600" b="1" spc="-1" dirty="0" err="1" smtClean="0">
                <a:solidFill>
                  <a:srgbClr val="006666"/>
                </a:solidFill>
                <a:latin typeface="Arial"/>
                <a:cs typeface="Arial"/>
              </a:rPr>
              <a:t>Logik</a:t>
            </a:r>
            <a:r>
              <a:rPr lang="en-MY" sz="3600" b="1" spc="-1" dirty="0" smtClean="0">
                <a:solidFill>
                  <a:srgbClr val="006666"/>
                </a:solidFill>
                <a:latin typeface="Arial"/>
                <a:cs typeface="Arial"/>
              </a:rPr>
              <a:t> ATAU</a:t>
            </a:r>
          </a:p>
          <a:p>
            <a:pPr marL="12700">
              <a:lnSpc>
                <a:spcPts val="3779"/>
              </a:lnSpc>
            </a:pPr>
            <a:r>
              <a:rPr lang="en-MY" sz="3600" b="1" i="1" dirty="0">
                <a:solidFill>
                  <a:srgbClr val="006666"/>
                </a:solidFill>
                <a:latin typeface="Arial"/>
                <a:cs typeface="Arial"/>
              </a:rPr>
              <a:t>(</a:t>
            </a:r>
            <a:r>
              <a:rPr lang="en-MY" sz="3600" b="1" i="1" dirty="0" smtClean="0">
                <a:solidFill>
                  <a:srgbClr val="006666"/>
                </a:solidFill>
                <a:latin typeface="Arial"/>
                <a:cs typeface="Arial"/>
              </a:rPr>
              <a:t>OR Logic </a:t>
            </a:r>
            <a:r>
              <a:rPr lang="en-MY" sz="3600" b="1" i="1" dirty="0">
                <a:solidFill>
                  <a:srgbClr val="006666"/>
                </a:solidFill>
                <a:latin typeface="Arial"/>
                <a:cs typeface="Arial"/>
              </a:rPr>
              <a:t>Gate)</a:t>
            </a:r>
            <a:endParaRPr lang="en-MY" sz="3600" i="1" dirty="0">
              <a:latin typeface="Arial"/>
              <a:cs typeface="Arial"/>
            </a:endParaRPr>
          </a:p>
          <a:p>
            <a:pPr marL="12700">
              <a:lnSpc>
                <a:spcPts val="3779"/>
              </a:lnSpc>
            </a:pPr>
            <a:endParaRPr sz="3600" dirty="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09600" y="1981200"/>
            <a:ext cx="7010400" cy="3175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grpSp>
        <p:nvGrpSpPr>
          <p:cNvPr id="9" name="Group 4"/>
          <p:cNvGrpSpPr>
            <a:grpSpLocks/>
          </p:cNvGrpSpPr>
          <p:nvPr/>
        </p:nvGrpSpPr>
        <p:grpSpPr bwMode="auto">
          <a:xfrm>
            <a:off x="911860" y="2482850"/>
            <a:ext cx="7924800" cy="4191000"/>
            <a:chOff x="384" y="1008"/>
            <a:chExt cx="4992" cy="2640"/>
          </a:xfrm>
        </p:grpSpPr>
        <p:sp>
          <p:nvSpPr>
            <p:cNvPr id="10" name="Rectangle 5"/>
            <p:cNvSpPr>
              <a:spLocks noChangeArrowheads="1"/>
            </p:cNvSpPr>
            <p:nvPr/>
          </p:nvSpPr>
          <p:spPr bwMode="auto">
            <a:xfrm>
              <a:off x="2959" y="3202"/>
              <a:ext cx="2417" cy="4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</a:pPr>
              <a:r>
                <a:rPr lang="en-US" altLang="en-US" sz="1800"/>
                <a:t>C = A + B </a:t>
              </a:r>
            </a:p>
          </p:txBody>
        </p:sp>
        <p:sp>
          <p:nvSpPr>
            <p:cNvPr id="11" name="Rectangle 6"/>
            <p:cNvSpPr>
              <a:spLocks noChangeArrowheads="1"/>
            </p:cNvSpPr>
            <p:nvPr/>
          </p:nvSpPr>
          <p:spPr bwMode="auto">
            <a:xfrm>
              <a:off x="2118" y="3202"/>
              <a:ext cx="841" cy="4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</a:pPr>
              <a:endParaRPr lang="en-US" altLang="en-US" sz="1800"/>
            </a:p>
          </p:txBody>
        </p:sp>
        <p:sp>
          <p:nvSpPr>
            <p:cNvPr id="12" name="Rectangle 7"/>
            <p:cNvSpPr>
              <a:spLocks noChangeArrowheads="1"/>
            </p:cNvSpPr>
            <p:nvPr/>
          </p:nvSpPr>
          <p:spPr bwMode="auto">
            <a:xfrm>
              <a:off x="384" y="3202"/>
              <a:ext cx="1734" cy="4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</a:pPr>
              <a:r>
                <a:rPr lang="en-US" altLang="en-US" sz="1800"/>
                <a:t>Formula</a:t>
              </a:r>
            </a:p>
          </p:txBody>
        </p:sp>
        <p:sp>
          <p:nvSpPr>
            <p:cNvPr id="13" name="Rectangle 8"/>
            <p:cNvSpPr>
              <a:spLocks noChangeArrowheads="1"/>
            </p:cNvSpPr>
            <p:nvPr/>
          </p:nvSpPr>
          <p:spPr bwMode="auto">
            <a:xfrm>
              <a:off x="4483" y="2944"/>
              <a:ext cx="893" cy="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en-US" sz="1800"/>
                <a:t>1</a:t>
              </a:r>
            </a:p>
          </p:txBody>
        </p:sp>
        <p:sp>
          <p:nvSpPr>
            <p:cNvPr id="14" name="Rectangle 9"/>
            <p:cNvSpPr>
              <a:spLocks noChangeArrowheads="1"/>
            </p:cNvSpPr>
            <p:nvPr/>
          </p:nvSpPr>
          <p:spPr bwMode="auto">
            <a:xfrm>
              <a:off x="3747" y="2944"/>
              <a:ext cx="736" cy="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en-US" sz="1800"/>
                <a:t>1</a:t>
              </a:r>
            </a:p>
          </p:txBody>
        </p:sp>
        <p:sp>
          <p:nvSpPr>
            <p:cNvPr id="15" name="Rectangle 10"/>
            <p:cNvSpPr>
              <a:spLocks noChangeArrowheads="1"/>
            </p:cNvSpPr>
            <p:nvPr/>
          </p:nvSpPr>
          <p:spPr bwMode="auto">
            <a:xfrm>
              <a:off x="2959" y="2944"/>
              <a:ext cx="788" cy="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en-US" sz="1800"/>
                <a:t>1</a:t>
              </a:r>
            </a:p>
          </p:txBody>
        </p:sp>
        <p:sp>
          <p:nvSpPr>
            <p:cNvPr id="16" name="Rectangle 11"/>
            <p:cNvSpPr>
              <a:spLocks noChangeArrowheads="1"/>
            </p:cNvSpPr>
            <p:nvPr/>
          </p:nvSpPr>
          <p:spPr bwMode="auto">
            <a:xfrm>
              <a:off x="2118" y="2944"/>
              <a:ext cx="841" cy="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</a:pPr>
              <a:endParaRPr lang="en-US" altLang="en-US" sz="1800"/>
            </a:p>
          </p:txBody>
        </p:sp>
        <p:sp>
          <p:nvSpPr>
            <p:cNvPr id="17" name="Rectangle 12"/>
            <p:cNvSpPr>
              <a:spLocks noChangeArrowheads="1"/>
            </p:cNvSpPr>
            <p:nvPr/>
          </p:nvSpPr>
          <p:spPr bwMode="auto">
            <a:xfrm>
              <a:off x="4483" y="2653"/>
              <a:ext cx="89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en-US" sz="1800"/>
                <a:t>1</a:t>
              </a:r>
            </a:p>
          </p:txBody>
        </p:sp>
        <p:sp>
          <p:nvSpPr>
            <p:cNvPr id="18" name="Rectangle 13"/>
            <p:cNvSpPr>
              <a:spLocks noChangeArrowheads="1"/>
            </p:cNvSpPr>
            <p:nvPr/>
          </p:nvSpPr>
          <p:spPr bwMode="auto">
            <a:xfrm>
              <a:off x="3747" y="2653"/>
              <a:ext cx="73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en-US" sz="1800"/>
                <a:t>0</a:t>
              </a:r>
            </a:p>
          </p:txBody>
        </p:sp>
        <p:sp>
          <p:nvSpPr>
            <p:cNvPr id="19" name="Rectangle 14"/>
            <p:cNvSpPr>
              <a:spLocks noChangeArrowheads="1"/>
            </p:cNvSpPr>
            <p:nvPr/>
          </p:nvSpPr>
          <p:spPr bwMode="auto">
            <a:xfrm>
              <a:off x="2959" y="2653"/>
              <a:ext cx="7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en-US" sz="1800"/>
                <a:t>1</a:t>
              </a:r>
            </a:p>
          </p:txBody>
        </p:sp>
        <p:sp>
          <p:nvSpPr>
            <p:cNvPr id="20" name="Rectangle 15"/>
            <p:cNvSpPr>
              <a:spLocks noChangeArrowheads="1"/>
            </p:cNvSpPr>
            <p:nvPr/>
          </p:nvSpPr>
          <p:spPr bwMode="auto">
            <a:xfrm>
              <a:off x="2118" y="2653"/>
              <a:ext cx="84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</a:pPr>
              <a:endParaRPr lang="en-US" altLang="en-US" sz="1800"/>
            </a:p>
          </p:txBody>
        </p:sp>
        <p:sp>
          <p:nvSpPr>
            <p:cNvPr id="21" name="Rectangle 16"/>
            <p:cNvSpPr>
              <a:spLocks noChangeArrowheads="1"/>
            </p:cNvSpPr>
            <p:nvPr/>
          </p:nvSpPr>
          <p:spPr bwMode="auto">
            <a:xfrm>
              <a:off x="4483" y="2395"/>
              <a:ext cx="893" cy="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en-US" sz="1800"/>
                <a:t>1</a:t>
              </a:r>
            </a:p>
          </p:txBody>
        </p:sp>
        <p:sp>
          <p:nvSpPr>
            <p:cNvPr id="22" name="Rectangle 17"/>
            <p:cNvSpPr>
              <a:spLocks noChangeArrowheads="1"/>
            </p:cNvSpPr>
            <p:nvPr/>
          </p:nvSpPr>
          <p:spPr bwMode="auto">
            <a:xfrm>
              <a:off x="3747" y="2395"/>
              <a:ext cx="736" cy="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en-US" sz="1800"/>
                <a:t>1</a:t>
              </a:r>
            </a:p>
          </p:txBody>
        </p:sp>
        <p:sp>
          <p:nvSpPr>
            <p:cNvPr id="23" name="Rectangle 18"/>
            <p:cNvSpPr>
              <a:spLocks noChangeArrowheads="1"/>
            </p:cNvSpPr>
            <p:nvPr/>
          </p:nvSpPr>
          <p:spPr bwMode="auto">
            <a:xfrm>
              <a:off x="2959" y="2395"/>
              <a:ext cx="788" cy="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en-US" sz="1800"/>
                <a:t>0</a:t>
              </a:r>
            </a:p>
          </p:txBody>
        </p:sp>
        <p:sp>
          <p:nvSpPr>
            <p:cNvPr id="24" name="Rectangle 19"/>
            <p:cNvSpPr>
              <a:spLocks noChangeArrowheads="1"/>
            </p:cNvSpPr>
            <p:nvPr/>
          </p:nvSpPr>
          <p:spPr bwMode="auto">
            <a:xfrm>
              <a:off x="2118" y="2395"/>
              <a:ext cx="841" cy="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</a:pPr>
              <a:endParaRPr lang="en-US" altLang="en-US" sz="1800"/>
            </a:p>
          </p:txBody>
        </p:sp>
        <p:sp>
          <p:nvSpPr>
            <p:cNvPr id="25" name="Rectangle 20"/>
            <p:cNvSpPr>
              <a:spLocks noChangeArrowheads="1"/>
            </p:cNvSpPr>
            <p:nvPr/>
          </p:nvSpPr>
          <p:spPr bwMode="auto">
            <a:xfrm>
              <a:off x="4483" y="2138"/>
              <a:ext cx="893" cy="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en-US" sz="1800"/>
                <a:t>0</a:t>
              </a:r>
            </a:p>
          </p:txBody>
        </p:sp>
        <p:sp>
          <p:nvSpPr>
            <p:cNvPr id="26" name="Rectangle 21"/>
            <p:cNvSpPr>
              <a:spLocks noChangeArrowheads="1"/>
            </p:cNvSpPr>
            <p:nvPr/>
          </p:nvSpPr>
          <p:spPr bwMode="auto">
            <a:xfrm>
              <a:off x="3747" y="2138"/>
              <a:ext cx="736" cy="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en-US" sz="1800"/>
                <a:t>0</a:t>
              </a:r>
            </a:p>
          </p:txBody>
        </p:sp>
        <p:sp>
          <p:nvSpPr>
            <p:cNvPr id="27" name="Rectangle 22"/>
            <p:cNvSpPr>
              <a:spLocks noChangeArrowheads="1"/>
            </p:cNvSpPr>
            <p:nvPr/>
          </p:nvSpPr>
          <p:spPr bwMode="auto">
            <a:xfrm>
              <a:off x="2959" y="2138"/>
              <a:ext cx="788" cy="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en-US" sz="1800"/>
                <a:t>0</a:t>
              </a:r>
            </a:p>
          </p:txBody>
        </p:sp>
        <p:sp>
          <p:nvSpPr>
            <p:cNvPr id="33" name="Rectangle 23"/>
            <p:cNvSpPr>
              <a:spLocks noChangeArrowheads="1"/>
            </p:cNvSpPr>
            <p:nvPr/>
          </p:nvSpPr>
          <p:spPr bwMode="auto">
            <a:xfrm>
              <a:off x="2118" y="2138"/>
              <a:ext cx="841" cy="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</a:pPr>
              <a:endParaRPr lang="en-US" altLang="en-US" sz="1800"/>
            </a:p>
          </p:txBody>
        </p:sp>
        <p:sp>
          <p:nvSpPr>
            <p:cNvPr id="34" name="Rectangle 24"/>
            <p:cNvSpPr>
              <a:spLocks noChangeArrowheads="1"/>
            </p:cNvSpPr>
            <p:nvPr/>
          </p:nvSpPr>
          <p:spPr bwMode="auto">
            <a:xfrm>
              <a:off x="4483" y="1815"/>
              <a:ext cx="893" cy="3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en-US" sz="1800"/>
                <a:t>C</a:t>
              </a:r>
            </a:p>
          </p:txBody>
        </p:sp>
        <p:sp>
          <p:nvSpPr>
            <p:cNvPr id="35" name="Rectangle 25"/>
            <p:cNvSpPr>
              <a:spLocks noChangeArrowheads="1"/>
            </p:cNvSpPr>
            <p:nvPr/>
          </p:nvSpPr>
          <p:spPr bwMode="auto">
            <a:xfrm>
              <a:off x="3747" y="1815"/>
              <a:ext cx="736" cy="3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en-US" sz="1800"/>
                <a:t>B</a:t>
              </a:r>
            </a:p>
          </p:txBody>
        </p:sp>
        <p:sp>
          <p:nvSpPr>
            <p:cNvPr id="36" name="Rectangle 26"/>
            <p:cNvSpPr>
              <a:spLocks noChangeArrowheads="1"/>
            </p:cNvSpPr>
            <p:nvPr/>
          </p:nvSpPr>
          <p:spPr bwMode="auto">
            <a:xfrm>
              <a:off x="2959" y="1815"/>
              <a:ext cx="788" cy="3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en-US" sz="1800"/>
                <a:t>A</a:t>
              </a:r>
            </a:p>
          </p:txBody>
        </p:sp>
        <p:sp>
          <p:nvSpPr>
            <p:cNvPr id="37" name="Rectangle 27"/>
            <p:cNvSpPr>
              <a:spLocks noChangeArrowheads="1"/>
            </p:cNvSpPr>
            <p:nvPr/>
          </p:nvSpPr>
          <p:spPr bwMode="auto">
            <a:xfrm>
              <a:off x="2118" y="1815"/>
              <a:ext cx="841" cy="3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</a:pPr>
              <a:endParaRPr lang="en-US" altLang="en-US" sz="1800"/>
            </a:p>
          </p:txBody>
        </p:sp>
        <p:sp>
          <p:nvSpPr>
            <p:cNvPr id="38" name="Rectangle 28"/>
            <p:cNvSpPr>
              <a:spLocks noChangeArrowheads="1"/>
            </p:cNvSpPr>
            <p:nvPr/>
          </p:nvSpPr>
          <p:spPr bwMode="auto">
            <a:xfrm>
              <a:off x="384" y="1815"/>
              <a:ext cx="1734" cy="13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en-US" sz="1800"/>
                <a:t>Jadual kebenaran</a:t>
              </a:r>
            </a:p>
          </p:txBody>
        </p:sp>
        <p:sp>
          <p:nvSpPr>
            <p:cNvPr id="39" name="Rectangle 29"/>
            <p:cNvSpPr>
              <a:spLocks noChangeArrowheads="1"/>
            </p:cNvSpPr>
            <p:nvPr/>
          </p:nvSpPr>
          <p:spPr bwMode="auto">
            <a:xfrm>
              <a:off x="2959" y="1008"/>
              <a:ext cx="2417" cy="8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</a:pPr>
              <a:endParaRPr lang="en-US" altLang="en-US" sz="1800"/>
            </a:p>
          </p:txBody>
        </p:sp>
        <p:sp>
          <p:nvSpPr>
            <p:cNvPr id="40" name="Rectangle 30"/>
            <p:cNvSpPr>
              <a:spLocks noChangeArrowheads="1"/>
            </p:cNvSpPr>
            <p:nvPr/>
          </p:nvSpPr>
          <p:spPr bwMode="auto">
            <a:xfrm>
              <a:off x="2118" y="1008"/>
              <a:ext cx="841" cy="8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</a:pPr>
              <a:endParaRPr lang="en-US" altLang="en-US" sz="1800"/>
            </a:p>
          </p:txBody>
        </p:sp>
        <p:sp>
          <p:nvSpPr>
            <p:cNvPr id="41" name="Rectangle 31"/>
            <p:cNvSpPr>
              <a:spLocks noChangeArrowheads="1"/>
            </p:cNvSpPr>
            <p:nvPr/>
          </p:nvSpPr>
          <p:spPr bwMode="auto">
            <a:xfrm>
              <a:off x="384" y="1008"/>
              <a:ext cx="1734" cy="8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</a:pPr>
              <a:r>
                <a:rPr lang="en-US" altLang="en-US" sz="1800"/>
                <a:t>Simbol</a:t>
              </a:r>
            </a:p>
          </p:txBody>
        </p:sp>
        <p:sp>
          <p:nvSpPr>
            <p:cNvPr id="42" name="Line 32"/>
            <p:cNvSpPr>
              <a:spLocks noChangeShapeType="1"/>
            </p:cNvSpPr>
            <p:nvPr/>
          </p:nvSpPr>
          <p:spPr bwMode="auto">
            <a:xfrm>
              <a:off x="384" y="1815"/>
              <a:ext cx="173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43" name="Line 33"/>
            <p:cNvSpPr>
              <a:spLocks noChangeShapeType="1"/>
            </p:cNvSpPr>
            <p:nvPr/>
          </p:nvSpPr>
          <p:spPr bwMode="auto">
            <a:xfrm>
              <a:off x="384" y="3202"/>
              <a:ext cx="173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44" name="Line 34"/>
            <p:cNvSpPr>
              <a:spLocks noChangeShapeType="1"/>
            </p:cNvSpPr>
            <p:nvPr/>
          </p:nvSpPr>
          <p:spPr bwMode="auto">
            <a:xfrm>
              <a:off x="384" y="1008"/>
              <a:ext cx="0" cy="264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45" name="Line 35"/>
            <p:cNvSpPr>
              <a:spLocks noChangeShapeType="1"/>
            </p:cNvSpPr>
            <p:nvPr/>
          </p:nvSpPr>
          <p:spPr bwMode="auto">
            <a:xfrm>
              <a:off x="2118" y="1008"/>
              <a:ext cx="0" cy="80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46" name="Line 36"/>
            <p:cNvSpPr>
              <a:spLocks noChangeShapeType="1"/>
            </p:cNvSpPr>
            <p:nvPr/>
          </p:nvSpPr>
          <p:spPr bwMode="auto">
            <a:xfrm>
              <a:off x="5376" y="1008"/>
              <a:ext cx="0" cy="80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47" name="Line 37"/>
            <p:cNvSpPr>
              <a:spLocks noChangeShapeType="1"/>
            </p:cNvSpPr>
            <p:nvPr/>
          </p:nvSpPr>
          <p:spPr bwMode="auto">
            <a:xfrm>
              <a:off x="3747" y="1815"/>
              <a:ext cx="0" cy="13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48" name="Line 38"/>
            <p:cNvSpPr>
              <a:spLocks noChangeShapeType="1"/>
            </p:cNvSpPr>
            <p:nvPr/>
          </p:nvSpPr>
          <p:spPr bwMode="auto">
            <a:xfrm>
              <a:off x="4483" y="1815"/>
              <a:ext cx="0" cy="13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49" name="Line 39"/>
            <p:cNvSpPr>
              <a:spLocks noChangeShapeType="1"/>
            </p:cNvSpPr>
            <p:nvPr/>
          </p:nvSpPr>
          <p:spPr bwMode="auto">
            <a:xfrm>
              <a:off x="2959" y="1815"/>
              <a:ext cx="241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50" name="Line 40"/>
            <p:cNvSpPr>
              <a:spLocks noChangeShapeType="1"/>
            </p:cNvSpPr>
            <p:nvPr/>
          </p:nvSpPr>
          <p:spPr bwMode="auto">
            <a:xfrm>
              <a:off x="2959" y="2138"/>
              <a:ext cx="241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51" name="Line 41"/>
            <p:cNvSpPr>
              <a:spLocks noChangeShapeType="1"/>
            </p:cNvSpPr>
            <p:nvPr/>
          </p:nvSpPr>
          <p:spPr bwMode="auto">
            <a:xfrm>
              <a:off x="2959" y="2395"/>
              <a:ext cx="241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52" name="Line 42"/>
            <p:cNvSpPr>
              <a:spLocks noChangeShapeType="1"/>
            </p:cNvSpPr>
            <p:nvPr/>
          </p:nvSpPr>
          <p:spPr bwMode="auto">
            <a:xfrm>
              <a:off x="2959" y="2653"/>
              <a:ext cx="241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53" name="Line 43"/>
            <p:cNvSpPr>
              <a:spLocks noChangeShapeType="1"/>
            </p:cNvSpPr>
            <p:nvPr/>
          </p:nvSpPr>
          <p:spPr bwMode="auto">
            <a:xfrm>
              <a:off x="2959" y="2944"/>
              <a:ext cx="241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54" name="Line 44"/>
            <p:cNvSpPr>
              <a:spLocks noChangeShapeType="1"/>
            </p:cNvSpPr>
            <p:nvPr/>
          </p:nvSpPr>
          <p:spPr bwMode="auto">
            <a:xfrm>
              <a:off x="2118" y="3202"/>
              <a:ext cx="0" cy="44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55" name="Line 45"/>
            <p:cNvSpPr>
              <a:spLocks noChangeShapeType="1"/>
            </p:cNvSpPr>
            <p:nvPr/>
          </p:nvSpPr>
          <p:spPr bwMode="auto">
            <a:xfrm>
              <a:off x="2118" y="1815"/>
              <a:ext cx="0" cy="1387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56" name="Line 46"/>
            <p:cNvSpPr>
              <a:spLocks noChangeShapeType="1"/>
            </p:cNvSpPr>
            <p:nvPr/>
          </p:nvSpPr>
          <p:spPr bwMode="auto">
            <a:xfrm>
              <a:off x="2959" y="1815"/>
              <a:ext cx="0" cy="1387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57" name="Line 47"/>
            <p:cNvSpPr>
              <a:spLocks noChangeShapeType="1"/>
            </p:cNvSpPr>
            <p:nvPr/>
          </p:nvSpPr>
          <p:spPr bwMode="auto">
            <a:xfrm>
              <a:off x="2959" y="3202"/>
              <a:ext cx="241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58" name="Line 48"/>
            <p:cNvSpPr>
              <a:spLocks noChangeShapeType="1"/>
            </p:cNvSpPr>
            <p:nvPr/>
          </p:nvSpPr>
          <p:spPr bwMode="auto">
            <a:xfrm>
              <a:off x="2959" y="1008"/>
              <a:ext cx="241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59" name="Line 49"/>
            <p:cNvSpPr>
              <a:spLocks noChangeShapeType="1"/>
            </p:cNvSpPr>
            <p:nvPr/>
          </p:nvSpPr>
          <p:spPr bwMode="auto">
            <a:xfrm>
              <a:off x="384" y="1008"/>
              <a:ext cx="2575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60" name="Line 50"/>
            <p:cNvSpPr>
              <a:spLocks noChangeShapeType="1"/>
            </p:cNvSpPr>
            <p:nvPr/>
          </p:nvSpPr>
          <p:spPr bwMode="auto">
            <a:xfrm>
              <a:off x="2118" y="1815"/>
              <a:ext cx="841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61" name="Line 51"/>
            <p:cNvSpPr>
              <a:spLocks noChangeShapeType="1"/>
            </p:cNvSpPr>
            <p:nvPr/>
          </p:nvSpPr>
          <p:spPr bwMode="auto">
            <a:xfrm>
              <a:off x="2118" y="3202"/>
              <a:ext cx="841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62" name="Line 52"/>
            <p:cNvSpPr>
              <a:spLocks noChangeShapeType="1"/>
            </p:cNvSpPr>
            <p:nvPr/>
          </p:nvSpPr>
          <p:spPr bwMode="auto">
            <a:xfrm>
              <a:off x="2959" y="3648"/>
              <a:ext cx="241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63" name="Line 53"/>
            <p:cNvSpPr>
              <a:spLocks noChangeShapeType="1"/>
            </p:cNvSpPr>
            <p:nvPr/>
          </p:nvSpPr>
          <p:spPr bwMode="auto">
            <a:xfrm>
              <a:off x="384" y="3648"/>
              <a:ext cx="2575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64" name="Line 54"/>
            <p:cNvSpPr>
              <a:spLocks noChangeShapeType="1"/>
            </p:cNvSpPr>
            <p:nvPr/>
          </p:nvSpPr>
          <p:spPr bwMode="auto">
            <a:xfrm>
              <a:off x="5376" y="3202"/>
              <a:ext cx="0" cy="4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65" name="Line 55"/>
            <p:cNvSpPr>
              <a:spLocks noChangeShapeType="1"/>
            </p:cNvSpPr>
            <p:nvPr/>
          </p:nvSpPr>
          <p:spPr bwMode="auto">
            <a:xfrm>
              <a:off x="5376" y="1815"/>
              <a:ext cx="0" cy="138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4598986" y="2612708"/>
            <a:ext cx="2743200" cy="942975"/>
            <a:chOff x="4582160" y="2587309"/>
            <a:chExt cx="2743200" cy="942975"/>
          </a:xfrm>
        </p:grpSpPr>
        <p:sp>
          <p:nvSpPr>
            <p:cNvPr id="66" name="Line 57"/>
            <p:cNvSpPr>
              <a:spLocks noChangeShapeType="1"/>
            </p:cNvSpPr>
            <p:nvPr/>
          </p:nvSpPr>
          <p:spPr bwMode="auto">
            <a:xfrm flipH="1">
              <a:off x="4963160" y="2960371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67" name="Line 58"/>
            <p:cNvSpPr>
              <a:spLocks noChangeShapeType="1"/>
            </p:cNvSpPr>
            <p:nvPr/>
          </p:nvSpPr>
          <p:spPr bwMode="auto">
            <a:xfrm flipH="1">
              <a:off x="4963160" y="3265171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68" name="Freeform 59"/>
            <p:cNvSpPr>
              <a:spLocks/>
            </p:cNvSpPr>
            <p:nvPr/>
          </p:nvSpPr>
          <p:spPr bwMode="auto">
            <a:xfrm>
              <a:off x="6337935" y="3112771"/>
              <a:ext cx="530225" cy="11113"/>
            </a:xfrm>
            <a:custGeom>
              <a:avLst/>
              <a:gdLst>
                <a:gd name="T0" fmla="*/ 530225 w 334"/>
                <a:gd name="T1" fmla="*/ 0 h 7"/>
                <a:gd name="T2" fmla="*/ 0 w 334"/>
                <a:gd name="T3" fmla="*/ 11113 h 7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34" h="7">
                  <a:moveTo>
                    <a:pt x="334" y="0"/>
                  </a:moveTo>
                  <a:lnTo>
                    <a:pt x="0" y="7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triangle" w="med" len="lg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69" name="Text Box 60"/>
            <p:cNvSpPr txBox="1">
              <a:spLocks noChangeArrowheads="1"/>
            </p:cNvSpPr>
            <p:nvPr/>
          </p:nvSpPr>
          <p:spPr bwMode="auto">
            <a:xfrm>
              <a:off x="4582160" y="2807971"/>
              <a:ext cx="3810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400" dirty="0"/>
                <a:t>A</a:t>
              </a:r>
            </a:p>
          </p:txBody>
        </p:sp>
        <p:sp>
          <p:nvSpPr>
            <p:cNvPr id="70" name="Text Box 61"/>
            <p:cNvSpPr txBox="1">
              <a:spLocks noChangeArrowheads="1"/>
            </p:cNvSpPr>
            <p:nvPr/>
          </p:nvSpPr>
          <p:spPr bwMode="auto">
            <a:xfrm>
              <a:off x="4582160" y="3112771"/>
              <a:ext cx="3810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400"/>
                <a:t>B</a:t>
              </a:r>
            </a:p>
          </p:txBody>
        </p:sp>
        <p:sp>
          <p:nvSpPr>
            <p:cNvPr id="71" name="Text Box 62"/>
            <p:cNvSpPr txBox="1">
              <a:spLocks noChangeArrowheads="1"/>
            </p:cNvSpPr>
            <p:nvPr/>
          </p:nvSpPr>
          <p:spPr bwMode="auto">
            <a:xfrm>
              <a:off x="6944360" y="2960371"/>
              <a:ext cx="3810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400" dirty="0"/>
                <a:t>C</a:t>
              </a:r>
            </a:p>
          </p:txBody>
        </p:sp>
        <p:sp>
          <p:nvSpPr>
            <p:cNvPr id="72" name="Freeform 64"/>
            <p:cNvSpPr>
              <a:spLocks/>
            </p:cNvSpPr>
            <p:nvPr/>
          </p:nvSpPr>
          <p:spPr bwMode="auto">
            <a:xfrm>
              <a:off x="5420360" y="2731771"/>
              <a:ext cx="206375" cy="685800"/>
            </a:xfrm>
            <a:custGeom>
              <a:avLst/>
              <a:gdLst>
                <a:gd name="T0" fmla="*/ 0 w 130"/>
                <a:gd name="T1" fmla="*/ 0 h 432"/>
                <a:gd name="T2" fmla="*/ 0 w 130"/>
                <a:gd name="T3" fmla="*/ 685800 h 432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30" h="432">
                  <a:moveTo>
                    <a:pt x="0" y="0"/>
                  </a:moveTo>
                  <a:cubicBezTo>
                    <a:pt x="130" y="146"/>
                    <a:pt x="66" y="320"/>
                    <a:pt x="0" y="43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73" name="Freeform 65"/>
            <p:cNvSpPr>
              <a:spLocks/>
            </p:cNvSpPr>
            <p:nvPr/>
          </p:nvSpPr>
          <p:spPr bwMode="auto">
            <a:xfrm>
              <a:off x="5420360" y="2587309"/>
              <a:ext cx="914400" cy="525462"/>
            </a:xfrm>
            <a:custGeom>
              <a:avLst/>
              <a:gdLst>
                <a:gd name="T0" fmla="*/ 0 w 597"/>
                <a:gd name="T1" fmla="*/ 145341 h 329"/>
                <a:gd name="T2" fmla="*/ 914400 w 597"/>
                <a:gd name="T3" fmla="*/ 525462 h 329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597" h="329">
                  <a:moveTo>
                    <a:pt x="0" y="91"/>
                  </a:moveTo>
                  <a:cubicBezTo>
                    <a:pt x="99" y="131"/>
                    <a:pt x="395" y="0"/>
                    <a:pt x="597" y="329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74" name="Freeform 67"/>
            <p:cNvSpPr>
              <a:spLocks/>
            </p:cNvSpPr>
            <p:nvPr/>
          </p:nvSpPr>
          <p:spPr bwMode="auto">
            <a:xfrm>
              <a:off x="5420360" y="3112771"/>
              <a:ext cx="914400" cy="417513"/>
            </a:xfrm>
            <a:custGeom>
              <a:avLst/>
              <a:gdLst>
                <a:gd name="T0" fmla="*/ 0 w 576"/>
                <a:gd name="T1" fmla="*/ 304800 h 263"/>
                <a:gd name="T2" fmla="*/ 914400 w 576"/>
                <a:gd name="T3" fmla="*/ 0 h 263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576" h="263">
                  <a:moveTo>
                    <a:pt x="0" y="192"/>
                  </a:moveTo>
                  <a:cubicBezTo>
                    <a:pt x="0" y="192"/>
                    <a:pt x="432" y="263"/>
                    <a:pt x="576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</p:grpSp>
    </p:spTree>
    <p:extLst>
      <p:ext uri="{BB962C8B-B14F-4D97-AF65-F5344CB8AC3E}">
        <p14:creationId xmlns:p14="http://schemas.microsoft.com/office/powerpoint/2010/main" val="38715157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bject 29"/>
          <p:cNvSpPr/>
          <p:nvPr/>
        </p:nvSpPr>
        <p:spPr>
          <a:xfrm>
            <a:off x="0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38100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lnTo>
                  <a:pt x="381000" y="685800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57200" y="0"/>
            <a:ext cx="2743200" cy="1167129"/>
          </a:xfrm>
          <a:custGeom>
            <a:avLst/>
            <a:gdLst/>
            <a:ahLst/>
            <a:cxnLst/>
            <a:rect l="l" t="t" r="r" b="b"/>
            <a:pathLst>
              <a:path w="2743200" h="1167129">
                <a:moveTo>
                  <a:pt x="304800" y="1167129"/>
                </a:moveTo>
                <a:lnTo>
                  <a:pt x="304800" y="1056639"/>
                </a:lnTo>
                <a:lnTo>
                  <a:pt x="305528" y="1047285"/>
                </a:lnTo>
                <a:lnTo>
                  <a:pt x="308163" y="1022635"/>
                </a:lnTo>
                <a:lnTo>
                  <a:pt x="312216" y="997714"/>
                </a:lnTo>
                <a:lnTo>
                  <a:pt x="318141" y="972612"/>
                </a:lnTo>
                <a:lnTo>
                  <a:pt x="326390" y="947420"/>
                </a:lnTo>
                <a:lnTo>
                  <a:pt x="334552" y="928817"/>
                </a:lnTo>
                <a:lnTo>
                  <a:pt x="346163" y="905621"/>
                </a:lnTo>
                <a:lnTo>
                  <a:pt x="359302" y="883128"/>
                </a:lnTo>
                <a:lnTo>
                  <a:pt x="373900" y="862095"/>
                </a:lnTo>
                <a:lnTo>
                  <a:pt x="389890" y="843279"/>
                </a:lnTo>
                <a:lnTo>
                  <a:pt x="403473" y="830357"/>
                </a:lnTo>
                <a:lnTo>
                  <a:pt x="424641" y="813665"/>
                </a:lnTo>
                <a:lnTo>
                  <a:pt x="446960" y="798842"/>
                </a:lnTo>
                <a:lnTo>
                  <a:pt x="468905" y="786180"/>
                </a:lnTo>
                <a:lnTo>
                  <a:pt x="488950" y="775970"/>
                </a:lnTo>
                <a:lnTo>
                  <a:pt x="561340" y="762000"/>
                </a:lnTo>
                <a:lnTo>
                  <a:pt x="603250" y="764539"/>
                </a:lnTo>
                <a:lnTo>
                  <a:pt x="2743200" y="762000"/>
                </a:lnTo>
                <a:lnTo>
                  <a:pt x="2743200" y="0"/>
                </a:lnTo>
                <a:lnTo>
                  <a:pt x="0" y="0"/>
                </a:lnTo>
                <a:lnTo>
                  <a:pt x="0" y="1167129"/>
                </a:lnTo>
                <a:lnTo>
                  <a:pt x="304800" y="1167129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09600" y="1981200"/>
            <a:ext cx="7010400" cy="317500"/>
          </a:xfrm>
          <a:custGeom>
            <a:avLst/>
            <a:gdLst/>
            <a:ahLst/>
            <a:cxnLst/>
            <a:rect l="l" t="t" r="r" b="b"/>
            <a:pathLst>
              <a:path w="7010400" h="317500">
                <a:moveTo>
                  <a:pt x="0" y="0"/>
                </a:moveTo>
                <a:lnTo>
                  <a:pt x="0" y="317500"/>
                </a:lnTo>
                <a:lnTo>
                  <a:pt x="7010400" y="317500"/>
                </a:lnTo>
                <a:lnTo>
                  <a:pt x="70104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28600" y="1981200"/>
            <a:ext cx="393700" cy="318770"/>
          </a:xfrm>
          <a:custGeom>
            <a:avLst/>
            <a:gdLst/>
            <a:ahLst/>
            <a:cxnLst/>
            <a:rect l="l" t="t" r="r" b="b"/>
            <a:pathLst>
              <a:path w="393700" h="318770">
                <a:moveTo>
                  <a:pt x="196850" y="0"/>
                </a:moveTo>
                <a:lnTo>
                  <a:pt x="181947" y="595"/>
                </a:lnTo>
                <a:lnTo>
                  <a:pt x="167137" y="2339"/>
                </a:lnTo>
                <a:lnTo>
                  <a:pt x="152493" y="5170"/>
                </a:lnTo>
                <a:lnTo>
                  <a:pt x="138088" y="9027"/>
                </a:lnTo>
                <a:lnTo>
                  <a:pt x="123996" y="13847"/>
                </a:lnTo>
                <a:lnTo>
                  <a:pt x="110289" y="19569"/>
                </a:lnTo>
                <a:lnTo>
                  <a:pt x="97042" y="26132"/>
                </a:lnTo>
                <a:lnTo>
                  <a:pt x="84328" y="33472"/>
                </a:lnTo>
                <a:lnTo>
                  <a:pt x="72220" y="41530"/>
                </a:lnTo>
                <a:lnTo>
                  <a:pt x="60791" y="50242"/>
                </a:lnTo>
                <a:lnTo>
                  <a:pt x="50115" y="59547"/>
                </a:lnTo>
                <a:lnTo>
                  <a:pt x="40265" y="69384"/>
                </a:lnTo>
                <a:lnTo>
                  <a:pt x="31314" y="79690"/>
                </a:lnTo>
                <a:lnTo>
                  <a:pt x="23336" y="90403"/>
                </a:lnTo>
                <a:lnTo>
                  <a:pt x="10592" y="112807"/>
                </a:lnTo>
                <a:lnTo>
                  <a:pt x="2620" y="136101"/>
                </a:lnTo>
                <a:lnTo>
                  <a:pt x="0" y="158750"/>
                </a:lnTo>
                <a:lnTo>
                  <a:pt x="723" y="170756"/>
                </a:lnTo>
                <a:lnTo>
                  <a:pt x="6290" y="194528"/>
                </a:lnTo>
                <a:lnTo>
                  <a:pt x="16867" y="217577"/>
                </a:lnTo>
                <a:lnTo>
                  <a:pt x="31873" y="239421"/>
                </a:lnTo>
                <a:lnTo>
                  <a:pt x="40855" y="249741"/>
                </a:lnTo>
                <a:lnTo>
                  <a:pt x="50726" y="259579"/>
                </a:lnTo>
                <a:lnTo>
                  <a:pt x="61414" y="268875"/>
                </a:lnTo>
                <a:lnTo>
                  <a:pt x="72846" y="277568"/>
                </a:lnTo>
                <a:lnTo>
                  <a:pt x="84949" y="285600"/>
                </a:lnTo>
                <a:lnTo>
                  <a:pt x="97650" y="292908"/>
                </a:lnTo>
                <a:lnTo>
                  <a:pt x="110878" y="299433"/>
                </a:lnTo>
                <a:lnTo>
                  <a:pt x="124559" y="305115"/>
                </a:lnTo>
                <a:lnTo>
                  <a:pt x="138620" y="309894"/>
                </a:lnTo>
                <a:lnTo>
                  <a:pt x="152989" y="313709"/>
                </a:lnTo>
                <a:lnTo>
                  <a:pt x="167594" y="316500"/>
                </a:lnTo>
                <a:lnTo>
                  <a:pt x="182361" y="318207"/>
                </a:lnTo>
                <a:lnTo>
                  <a:pt x="196850" y="318770"/>
                </a:lnTo>
                <a:lnTo>
                  <a:pt x="393700" y="318770"/>
                </a:lnTo>
                <a:lnTo>
                  <a:pt x="393700" y="0"/>
                </a:lnTo>
                <a:lnTo>
                  <a:pt x="19685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911860" y="815340"/>
            <a:ext cx="4531360" cy="978264"/>
          </a:xfrm>
          <a:prstGeom prst="rect">
            <a:avLst/>
          </a:prstGeom>
        </p:spPr>
        <p:txBody>
          <a:bodyPr wrap="square" lIns="0" tIns="24003" rIns="0" bIns="0" rtlCol="0">
            <a:noAutofit/>
          </a:bodyPr>
          <a:lstStyle/>
          <a:p>
            <a:pPr marL="12700">
              <a:lnSpc>
                <a:spcPts val="3779"/>
              </a:lnSpc>
            </a:pPr>
            <a:r>
              <a:rPr lang="en-MY" sz="3600" b="1" spc="-1" dirty="0" smtClean="0">
                <a:solidFill>
                  <a:srgbClr val="006666"/>
                </a:solidFill>
                <a:latin typeface="Arial"/>
                <a:cs typeface="Arial"/>
              </a:rPr>
              <a:t>Get </a:t>
            </a:r>
            <a:r>
              <a:rPr lang="en-MY" sz="3600" b="1" spc="-1" dirty="0" err="1" smtClean="0">
                <a:solidFill>
                  <a:srgbClr val="006666"/>
                </a:solidFill>
                <a:latin typeface="Arial"/>
                <a:cs typeface="Arial"/>
              </a:rPr>
              <a:t>Logik</a:t>
            </a:r>
            <a:r>
              <a:rPr lang="en-MY" sz="3600" b="1" spc="-1" dirty="0" smtClean="0">
                <a:solidFill>
                  <a:srgbClr val="006666"/>
                </a:solidFill>
                <a:latin typeface="Arial"/>
                <a:cs typeface="Arial"/>
              </a:rPr>
              <a:t> TAK</a:t>
            </a:r>
          </a:p>
          <a:p>
            <a:pPr marL="12700">
              <a:lnSpc>
                <a:spcPts val="3779"/>
              </a:lnSpc>
            </a:pPr>
            <a:r>
              <a:rPr lang="en-MY" sz="3600" b="1" i="1" dirty="0" smtClean="0">
                <a:solidFill>
                  <a:srgbClr val="006666"/>
                </a:solidFill>
                <a:latin typeface="Arial"/>
                <a:cs typeface="Arial"/>
              </a:rPr>
              <a:t>(Logic Gate NOT)</a:t>
            </a:r>
            <a:endParaRPr lang="en-MY" sz="3600" i="1" dirty="0">
              <a:latin typeface="Arial"/>
              <a:cs typeface="Arial"/>
            </a:endParaRPr>
          </a:p>
          <a:p>
            <a:pPr marL="12700">
              <a:lnSpc>
                <a:spcPts val="3779"/>
              </a:lnSpc>
            </a:pPr>
            <a:endParaRPr sz="3600" dirty="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09600" y="1981200"/>
            <a:ext cx="7010400" cy="3175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grpSp>
        <p:nvGrpSpPr>
          <p:cNvPr id="3" name="Group 2"/>
          <p:cNvGrpSpPr/>
          <p:nvPr/>
        </p:nvGrpSpPr>
        <p:grpSpPr>
          <a:xfrm>
            <a:off x="911860" y="2482850"/>
            <a:ext cx="7924800" cy="4191000"/>
            <a:chOff x="609600" y="1600200"/>
            <a:chExt cx="7924800" cy="4191000"/>
          </a:xfrm>
        </p:grpSpPr>
        <p:sp>
          <p:nvSpPr>
            <p:cNvPr id="9" name="Rectangle 5"/>
            <p:cNvSpPr>
              <a:spLocks noChangeArrowheads="1"/>
            </p:cNvSpPr>
            <p:nvPr/>
          </p:nvSpPr>
          <p:spPr bwMode="auto">
            <a:xfrm>
              <a:off x="4697413" y="5083175"/>
              <a:ext cx="3836987" cy="7080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</a:pPr>
              <a:r>
                <a:rPr lang="en-US" altLang="en-US" sz="1800"/>
                <a:t>C = A</a:t>
              </a:r>
            </a:p>
          </p:txBody>
        </p:sp>
        <p:sp>
          <p:nvSpPr>
            <p:cNvPr id="10" name="Rectangle 6"/>
            <p:cNvSpPr>
              <a:spLocks noChangeArrowheads="1"/>
            </p:cNvSpPr>
            <p:nvPr/>
          </p:nvSpPr>
          <p:spPr bwMode="auto">
            <a:xfrm>
              <a:off x="3362325" y="5083175"/>
              <a:ext cx="1335088" cy="7080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</a:pPr>
              <a:endParaRPr lang="en-US" altLang="en-US" sz="1800"/>
            </a:p>
          </p:txBody>
        </p:sp>
        <p:sp>
          <p:nvSpPr>
            <p:cNvPr id="11" name="Rectangle 7"/>
            <p:cNvSpPr>
              <a:spLocks noChangeArrowheads="1"/>
            </p:cNvSpPr>
            <p:nvPr/>
          </p:nvSpPr>
          <p:spPr bwMode="auto">
            <a:xfrm>
              <a:off x="609600" y="5083175"/>
              <a:ext cx="2752725" cy="7080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</a:pPr>
              <a:r>
                <a:rPr lang="en-US" altLang="en-US" sz="1800"/>
                <a:t>Formula</a:t>
              </a:r>
            </a:p>
          </p:txBody>
        </p:sp>
        <p:sp>
          <p:nvSpPr>
            <p:cNvPr id="12" name="Rectangle 9"/>
            <p:cNvSpPr>
              <a:spLocks noChangeArrowheads="1"/>
            </p:cNvSpPr>
            <p:nvPr/>
          </p:nvSpPr>
          <p:spPr bwMode="auto">
            <a:xfrm>
              <a:off x="5948363" y="4673600"/>
              <a:ext cx="11684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endParaRPr lang="en-US" altLang="en-US" sz="1800"/>
            </a:p>
          </p:txBody>
        </p:sp>
        <p:sp>
          <p:nvSpPr>
            <p:cNvPr id="13" name="Rectangle 10"/>
            <p:cNvSpPr>
              <a:spLocks noChangeArrowheads="1"/>
            </p:cNvSpPr>
            <p:nvPr/>
          </p:nvSpPr>
          <p:spPr bwMode="auto">
            <a:xfrm>
              <a:off x="4697413" y="4673600"/>
              <a:ext cx="125095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endParaRPr lang="en-US" altLang="en-US" sz="1800"/>
            </a:p>
          </p:txBody>
        </p:sp>
        <p:sp>
          <p:nvSpPr>
            <p:cNvPr id="14" name="Rectangle 11"/>
            <p:cNvSpPr>
              <a:spLocks noChangeArrowheads="1"/>
            </p:cNvSpPr>
            <p:nvPr/>
          </p:nvSpPr>
          <p:spPr bwMode="auto">
            <a:xfrm>
              <a:off x="3362325" y="4673600"/>
              <a:ext cx="1335088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</a:pPr>
              <a:endParaRPr lang="en-US" altLang="en-US" sz="1800"/>
            </a:p>
          </p:txBody>
        </p:sp>
        <p:sp>
          <p:nvSpPr>
            <p:cNvPr id="15" name="Rectangle 13"/>
            <p:cNvSpPr>
              <a:spLocks noChangeArrowheads="1"/>
            </p:cNvSpPr>
            <p:nvPr/>
          </p:nvSpPr>
          <p:spPr bwMode="auto">
            <a:xfrm>
              <a:off x="5948363" y="4211638"/>
              <a:ext cx="1168400" cy="4619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endParaRPr lang="en-US" altLang="en-US" sz="1800"/>
            </a:p>
          </p:txBody>
        </p:sp>
        <p:sp>
          <p:nvSpPr>
            <p:cNvPr id="16" name="Rectangle 14"/>
            <p:cNvSpPr>
              <a:spLocks noChangeArrowheads="1"/>
            </p:cNvSpPr>
            <p:nvPr/>
          </p:nvSpPr>
          <p:spPr bwMode="auto">
            <a:xfrm>
              <a:off x="4697413" y="4211638"/>
              <a:ext cx="1250950" cy="4619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endParaRPr lang="en-US" altLang="en-US" sz="1800"/>
            </a:p>
          </p:txBody>
        </p:sp>
        <p:sp>
          <p:nvSpPr>
            <p:cNvPr id="17" name="Rectangle 15"/>
            <p:cNvSpPr>
              <a:spLocks noChangeArrowheads="1"/>
            </p:cNvSpPr>
            <p:nvPr/>
          </p:nvSpPr>
          <p:spPr bwMode="auto">
            <a:xfrm>
              <a:off x="3362325" y="4211638"/>
              <a:ext cx="1335088" cy="4619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</a:pPr>
              <a:endParaRPr lang="en-US" altLang="en-US" sz="1800"/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5948363" y="3802063"/>
              <a:ext cx="11684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en-US" sz="1800"/>
                <a:t>0</a:t>
              </a:r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4697413" y="3802063"/>
              <a:ext cx="125095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en-US" sz="1800"/>
                <a:t>1</a:t>
              </a:r>
            </a:p>
          </p:txBody>
        </p:sp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3362325" y="3802063"/>
              <a:ext cx="1335088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</a:pPr>
              <a:endParaRPr lang="en-US" altLang="en-US" sz="1800"/>
            </a:p>
          </p:txBody>
        </p:sp>
        <p:sp>
          <p:nvSpPr>
            <p:cNvPr id="21" name="Rectangle 21"/>
            <p:cNvSpPr>
              <a:spLocks noChangeArrowheads="1"/>
            </p:cNvSpPr>
            <p:nvPr/>
          </p:nvSpPr>
          <p:spPr bwMode="auto">
            <a:xfrm>
              <a:off x="5948363" y="3394075"/>
              <a:ext cx="1168400" cy="4079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en-US" sz="1800"/>
                <a:t>1</a:t>
              </a:r>
            </a:p>
          </p:txBody>
        </p:sp>
        <p:sp>
          <p:nvSpPr>
            <p:cNvPr id="22" name="Rectangle 22"/>
            <p:cNvSpPr>
              <a:spLocks noChangeArrowheads="1"/>
            </p:cNvSpPr>
            <p:nvPr/>
          </p:nvSpPr>
          <p:spPr bwMode="auto">
            <a:xfrm>
              <a:off x="4697413" y="3394075"/>
              <a:ext cx="1250950" cy="4079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en-US" sz="1800"/>
                <a:t>0</a:t>
              </a:r>
            </a:p>
          </p:txBody>
        </p:sp>
        <p:sp>
          <p:nvSpPr>
            <p:cNvPr id="23" name="Rectangle 23"/>
            <p:cNvSpPr>
              <a:spLocks noChangeArrowheads="1"/>
            </p:cNvSpPr>
            <p:nvPr/>
          </p:nvSpPr>
          <p:spPr bwMode="auto">
            <a:xfrm>
              <a:off x="3362325" y="3394075"/>
              <a:ext cx="1335088" cy="4079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</a:pPr>
              <a:endParaRPr lang="en-US" altLang="en-US" sz="1800"/>
            </a:p>
          </p:txBody>
        </p:sp>
        <p:sp>
          <p:nvSpPr>
            <p:cNvPr id="24" name="Rectangle 25"/>
            <p:cNvSpPr>
              <a:spLocks noChangeArrowheads="1"/>
            </p:cNvSpPr>
            <p:nvPr/>
          </p:nvSpPr>
          <p:spPr bwMode="auto">
            <a:xfrm>
              <a:off x="5948363" y="2881313"/>
              <a:ext cx="1168400" cy="5127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en-US" sz="1800"/>
                <a:t>C</a:t>
              </a:r>
            </a:p>
          </p:txBody>
        </p:sp>
        <p:sp>
          <p:nvSpPr>
            <p:cNvPr id="25" name="Rectangle 26"/>
            <p:cNvSpPr>
              <a:spLocks noChangeArrowheads="1"/>
            </p:cNvSpPr>
            <p:nvPr/>
          </p:nvSpPr>
          <p:spPr bwMode="auto">
            <a:xfrm>
              <a:off x="4697413" y="2881313"/>
              <a:ext cx="1250950" cy="5127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en-US" sz="1800" dirty="0"/>
                <a:t>A</a:t>
              </a:r>
            </a:p>
          </p:txBody>
        </p:sp>
        <p:sp>
          <p:nvSpPr>
            <p:cNvPr id="26" name="Rectangle 27"/>
            <p:cNvSpPr>
              <a:spLocks noChangeArrowheads="1"/>
            </p:cNvSpPr>
            <p:nvPr/>
          </p:nvSpPr>
          <p:spPr bwMode="auto">
            <a:xfrm>
              <a:off x="3362325" y="2881313"/>
              <a:ext cx="1335088" cy="5127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</a:pPr>
              <a:endParaRPr lang="en-US" altLang="en-US" sz="1800"/>
            </a:p>
          </p:txBody>
        </p:sp>
        <p:sp>
          <p:nvSpPr>
            <p:cNvPr id="27" name="Rectangle 28"/>
            <p:cNvSpPr>
              <a:spLocks noChangeArrowheads="1"/>
            </p:cNvSpPr>
            <p:nvPr/>
          </p:nvSpPr>
          <p:spPr bwMode="auto">
            <a:xfrm>
              <a:off x="609600" y="2881313"/>
              <a:ext cx="2752725" cy="22018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en-US" sz="1800"/>
                <a:t>Jadual kebenaran</a:t>
              </a:r>
            </a:p>
          </p:txBody>
        </p:sp>
        <p:sp>
          <p:nvSpPr>
            <p:cNvPr id="33" name="Rectangle 29"/>
            <p:cNvSpPr>
              <a:spLocks noChangeArrowheads="1"/>
            </p:cNvSpPr>
            <p:nvPr/>
          </p:nvSpPr>
          <p:spPr bwMode="auto">
            <a:xfrm>
              <a:off x="4697413" y="1600200"/>
              <a:ext cx="3836987" cy="1281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</a:pPr>
              <a:endParaRPr lang="en-US" altLang="en-US" sz="1800"/>
            </a:p>
          </p:txBody>
        </p:sp>
        <p:sp>
          <p:nvSpPr>
            <p:cNvPr id="34" name="Rectangle 30"/>
            <p:cNvSpPr>
              <a:spLocks noChangeArrowheads="1"/>
            </p:cNvSpPr>
            <p:nvPr/>
          </p:nvSpPr>
          <p:spPr bwMode="auto">
            <a:xfrm>
              <a:off x="3362325" y="1600200"/>
              <a:ext cx="1335088" cy="1281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</a:pPr>
              <a:endParaRPr lang="en-US" altLang="en-US" sz="1800"/>
            </a:p>
          </p:txBody>
        </p:sp>
        <p:sp>
          <p:nvSpPr>
            <p:cNvPr id="35" name="Rectangle 31"/>
            <p:cNvSpPr>
              <a:spLocks noChangeArrowheads="1"/>
            </p:cNvSpPr>
            <p:nvPr/>
          </p:nvSpPr>
          <p:spPr bwMode="auto">
            <a:xfrm>
              <a:off x="609600" y="1600200"/>
              <a:ext cx="2752725" cy="1281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</a:pPr>
              <a:r>
                <a:rPr lang="en-US" altLang="en-US" sz="1800"/>
                <a:t>Simbol</a:t>
              </a:r>
            </a:p>
          </p:txBody>
        </p:sp>
        <p:sp>
          <p:nvSpPr>
            <p:cNvPr id="36" name="Line 32"/>
            <p:cNvSpPr>
              <a:spLocks noChangeShapeType="1"/>
            </p:cNvSpPr>
            <p:nvPr/>
          </p:nvSpPr>
          <p:spPr bwMode="auto">
            <a:xfrm>
              <a:off x="609600" y="2881313"/>
              <a:ext cx="27527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37" name="Line 33"/>
            <p:cNvSpPr>
              <a:spLocks noChangeShapeType="1"/>
            </p:cNvSpPr>
            <p:nvPr/>
          </p:nvSpPr>
          <p:spPr bwMode="auto">
            <a:xfrm>
              <a:off x="609600" y="5083175"/>
              <a:ext cx="27527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38" name="Line 34"/>
            <p:cNvSpPr>
              <a:spLocks noChangeShapeType="1"/>
            </p:cNvSpPr>
            <p:nvPr/>
          </p:nvSpPr>
          <p:spPr bwMode="auto">
            <a:xfrm>
              <a:off x="609600" y="1600200"/>
              <a:ext cx="0" cy="419100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39" name="Line 35"/>
            <p:cNvSpPr>
              <a:spLocks noChangeShapeType="1"/>
            </p:cNvSpPr>
            <p:nvPr/>
          </p:nvSpPr>
          <p:spPr bwMode="auto">
            <a:xfrm>
              <a:off x="3362325" y="1600200"/>
              <a:ext cx="0" cy="12811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40" name="Line 36"/>
            <p:cNvSpPr>
              <a:spLocks noChangeShapeType="1"/>
            </p:cNvSpPr>
            <p:nvPr/>
          </p:nvSpPr>
          <p:spPr bwMode="auto">
            <a:xfrm>
              <a:off x="8534400" y="1600200"/>
              <a:ext cx="0" cy="128111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41" name="Line 37"/>
            <p:cNvSpPr>
              <a:spLocks noChangeShapeType="1"/>
            </p:cNvSpPr>
            <p:nvPr/>
          </p:nvSpPr>
          <p:spPr bwMode="auto">
            <a:xfrm>
              <a:off x="5948363" y="2881313"/>
              <a:ext cx="0" cy="13446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42" name="Line 38"/>
            <p:cNvSpPr>
              <a:spLocks noChangeShapeType="1"/>
            </p:cNvSpPr>
            <p:nvPr/>
          </p:nvSpPr>
          <p:spPr bwMode="auto">
            <a:xfrm>
              <a:off x="7116763" y="2881313"/>
              <a:ext cx="0" cy="13446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43" name="Line 39"/>
            <p:cNvSpPr>
              <a:spLocks noChangeShapeType="1"/>
            </p:cNvSpPr>
            <p:nvPr/>
          </p:nvSpPr>
          <p:spPr bwMode="auto">
            <a:xfrm>
              <a:off x="4697413" y="2881313"/>
              <a:ext cx="383698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44" name="Line 40"/>
            <p:cNvSpPr>
              <a:spLocks noChangeShapeType="1"/>
            </p:cNvSpPr>
            <p:nvPr/>
          </p:nvSpPr>
          <p:spPr bwMode="auto">
            <a:xfrm>
              <a:off x="4683125" y="3394075"/>
              <a:ext cx="2432050" cy="47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45" name="Line 41"/>
            <p:cNvSpPr>
              <a:spLocks noChangeShapeType="1"/>
            </p:cNvSpPr>
            <p:nvPr/>
          </p:nvSpPr>
          <p:spPr bwMode="auto">
            <a:xfrm>
              <a:off x="4697413" y="3802063"/>
              <a:ext cx="241458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46" name="Line 42"/>
            <p:cNvSpPr>
              <a:spLocks noChangeShapeType="1"/>
            </p:cNvSpPr>
            <p:nvPr/>
          </p:nvSpPr>
          <p:spPr bwMode="auto">
            <a:xfrm>
              <a:off x="4697413" y="4211638"/>
              <a:ext cx="242887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47" name="Line 44"/>
            <p:cNvSpPr>
              <a:spLocks noChangeShapeType="1"/>
            </p:cNvSpPr>
            <p:nvPr/>
          </p:nvSpPr>
          <p:spPr bwMode="auto">
            <a:xfrm>
              <a:off x="3362325" y="5083175"/>
              <a:ext cx="0" cy="7080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48" name="Line 45"/>
            <p:cNvSpPr>
              <a:spLocks noChangeShapeType="1"/>
            </p:cNvSpPr>
            <p:nvPr/>
          </p:nvSpPr>
          <p:spPr bwMode="auto">
            <a:xfrm>
              <a:off x="3362325" y="2881313"/>
              <a:ext cx="0" cy="220186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49" name="Line 46"/>
            <p:cNvSpPr>
              <a:spLocks noChangeShapeType="1"/>
            </p:cNvSpPr>
            <p:nvPr/>
          </p:nvSpPr>
          <p:spPr bwMode="auto">
            <a:xfrm>
              <a:off x="4697413" y="2881313"/>
              <a:ext cx="0" cy="1316037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50" name="Line 47"/>
            <p:cNvSpPr>
              <a:spLocks noChangeShapeType="1"/>
            </p:cNvSpPr>
            <p:nvPr/>
          </p:nvSpPr>
          <p:spPr bwMode="auto">
            <a:xfrm>
              <a:off x="4697413" y="5083175"/>
              <a:ext cx="383698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51" name="Line 48"/>
            <p:cNvSpPr>
              <a:spLocks noChangeShapeType="1"/>
            </p:cNvSpPr>
            <p:nvPr/>
          </p:nvSpPr>
          <p:spPr bwMode="auto">
            <a:xfrm>
              <a:off x="4697413" y="1600200"/>
              <a:ext cx="383698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52" name="Line 49"/>
            <p:cNvSpPr>
              <a:spLocks noChangeShapeType="1"/>
            </p:cNvSpPr>
            <p:nvPr/>
          </p:nvSpPr>
          <p:spPr bwMode="auto">
            <a:xfrm>
              <a:off x="609600" y="1600200"/>
              <a:ext cx="4087813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53" name="Line 50"/>
            <p:cNvSpPr>
              <a:spLocks noChangeShapeType="1"/>
            </p:cNvSpPr>
            <p:nvPr/>
          </p:nvSpPr>
          <p:spPr bwMode="auto">
            <a:xfrm>
              <a:off x="3362325" y="2881313"/>
              <a:ext cx="1335088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54" name="Line 51"/>
            <p:cNvSpPr>
              <a:spLocks noChangeShapeType="1"/>
            </p:cNvSpPr>
            <p:nvPr/>
          </p:nvSpPr>
          <p:spPr bwMode="auto">
            <a:xfrm>
              <a:off x="3362325" y="5083175"/>
              <a:ext cx="1335088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55" name="Line 52"/>
            <p:cNvSpPr>
              <a:spLocks noChangeShapeType="1"/>
            </p:cNvSpPr>
            <p:nvPr/>
          </p:nvSpPr>
          <p:spPr bwMode="auto">
            <a:xfrm>
              <a:off x="4697413" y="5791200"/>
              <a:ext cx="383698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56" name="Line 53"/>
            <p:cNvSpPr>
              <a:spLocks noChangeShapeType="1"/>
            </p:cNvSpPr>
            <p:nvPr/>
          </p:nvSpPr>
          <p:spPr bwMode="auto">
            <a:xfrm>
              <a:off x="609600" y="5791200"/>
              <a:ext cx="4087813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57" name="Line 54"/>
            <p:cNvSpPr>
              <a:spLocks noChangeShapeType="1"/>
            </p:cNvSpPr>
            <p:nvPr/>
          </p:nvSpPr>
          <p:spPr bwMode="auto">
            <a:xfrm>
              <a:off x="8534400" y="5083175"/>
              <a:ext cx="0" cy="7080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58" name="Line 55"/>
            <p:cNvSpPr>
              <a:spLocks noChangeShapeType="1"/>
            </p:cNvSpPr>
            <p:nvPr/>
          </p:nvSpPr>
          <p:spPr bwMode="auto">
            <a:xfrm>
              <a:off x="8534400" y="2881313"/>
              <a:ext cx="0" cy="220186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59" name="AutoShape 56"/>
            <p:cNvSpPr>
              <a:spLocks noChangeArrowheads="1"/>
            </p:cNvSpPr>
            <p:nvPr/>
          </p:nvSpPr>
          <p:spPr bwMode="auto">
            <a:xfrm rot="5400000">
              <a:off x="5753100" y="1943100"/>
              <a:ext cx="609600" cy="533400"/>
            </a:xfrm>
            <a:prstGeom prst="flowChartExtra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MY" altLang="en-US"/>
            </a:p>
          </p:txBody>
        </p:sp>
        <p:sp>
          <p:nvSpPr>
            <p:cNvPr id="60" name="Oval 57"/>
            <p:cNvSpPr>
              <a:spLocks noChangeArrowheads="1"/>
            </p:cNvSpPr>
            <p:nvPr/>
          </p:nvSpPr>
          <p:spPr bwMode="auto">
            <a:xfrm>
              <a:off x="6324600" y="2133600"/>
              <a:ext cx="152400" cy="1524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MY" altLang="en-US"/>
            </a:p>
          </p:txBody>
        </p:sp>
        <p:sp>
          <p:nvSpPr>
            <p:cNvPr id="61" name="Line 58"/>
            <p:cNvSpPr>
              <a:spLocks noChangeShapeType="1"/>
            </p:cNvSpPr>
            <p:nvPr/>
          </p:nvSpPr>
          <p:spPr bwMode="auto">
            <a:xfrm flipH="1">
              <a:off x="5257800" y="2209800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62" name="Freeform 60"/>
            <p:cNvSpPr>
              <a:spLocks/>
            </p:cNvSpPr>
            <p:nvPr/>
          </p:nvSpPr>
          <p:spPr bwMode="auto">
            <a:xfrm>
              <a:off x="6477000" y="2209800"/>
              <a:ext cx="530225" cy="11113"/>
            </a:xfrm>
            <a:custGeom>
              <a:avLst/>
              <a:gdLst>
                <a:gd name="T0" fmla="*/ 530225 w 334"/>
                <a:gd name="T1" fmla="*/ 0 h 7"/>
                <a:gd name="T2" fmla="*/ 0 w 334"/>
                <a:gd name="T3" fmla="*/ 11113 h 7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34" h="7">
                  <a:moveTo>
                    <a:pt x="334" y="0"/>
                  </a:moveTo>
                  <a:lnTo>
                    <a:pt x="0" y="7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triangle" w="med" len="lg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63" name="Line 66"/>
            <p:cNvSpPr>
              <a:spLocks noChangeShapeType="1"/>
            </p:cNvSpPr>
            <p:nvPr/>
          </p:nvSpPr>
          <p:spPr bwMode="auto">
            <a:xfrm>
              <a:off x="5183188" y="5254625"/>
              <a:ext cx="1873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</p:grpSp>
      <p:sp>
        <p:nvSpPr>
          <p:cNvPr id="64" name="Text Box 60"/>
          <p:cNvSpPr txBox="1">
            <a:spLocks noChangeArrowheads="1"/>
          </p:cNvSpPr>
          <p:nvPr/>
        </p:nvSpPr>
        <p:spPr bwMode="auto">
          <a:xfrm>
            <a:off x="5207478" y="2935289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 dirty="0"/>
              <a:t>A</a:t>
            </a:r>
          </a:p>
        </p:txBody>
      </p:sp>
      <p:sp>
        <p:nvSpPr>
          <p:cNvPr id="65" name="Text Box 62"/>
          <p:cNvSpPr txBox="1">
            <a:spLocks noChangeArrowheads="1"/>
          </p:cNvSpPr>
          <p:nvPr/>
        </p:nvSpPr>
        <p:spPr bwMode="auto">
          <a:xfrm>
            <a:off x="7342823" y="2946400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9940267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bject 29"/>
          <p:cNvSpPr/>
          <p:nvPr/>
        </p:nvSpPr>
        <p:spPr>
          <a:xfrm>
            <a:off x="0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38100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lnTo>
                  <a:pt x="381000" y="685800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57200" y="0"/>
            <a:ext cx="2743200" cy="1167129"/>
          </a:xfrm>
          <a:custGeom>
            <a:avLst/>
            <a:gdLst/>
            <a:ahLst/>
            <a:cxnLst/>
            <a:rect l="l" t="t" r="r" b="b"/>
            <a:pathLst>
              <a:path w="2743200" h="1167129">
                <a:moveTo>
                  <a:pt x="304800" y="1167129"/>
                </a:moveTo>
                <a:lnTo>
                  <a:pt x="304800" y="1056639"/>
                </a:lnTo>
                <a:lnTo>
                  <a:pt x="305528" y="1047285"/>
                </a:lnTo>
                <a:lnTo>
                  <a:pt x="308163" y="1022635"/>
                </a:lnTo>
                <a:lnTo>
                  <a:pt x="312216" y="997714"/>
                </a:lnTo>
                <a:lnTo>
                  <a:pt x="318141" y="972612"/>
                </a:lnTo>
                <a:lnTo>
                  <a:pt x="326390" y="947420"/>
                </a:lnTo>
                <a:lnTo>
                  <a:pt x="334552" y="928817"/>
                </a:lnTo>
                <a:lnTo>
                  <a:pt x="346163" y="905621"/>
                </a:lnTo>
                <a:lnTo>
                  <a:pt x="359302" y="883128"/>
                </a:lnTo>
                <a:lnTo>
                  <a:pt x="373900" y="862095"/>
                </a:lnTo>
                <a:lnTo>
                  <a:pt x="389890" y="843279"/>
                </a:lnTo>
                <a:lnTo>
                  <a:pt x="403473" y="830357"/>
                </a:lnTo>
                <a:lnTo>
                  <a:pt x="424641" y="813665"/>
                </a:lnTo>
                <a:lnTo>
                  <a:pt x="446960" y="798842"/>
                </a:lnTo>
                <a:lnTo>
                  <a:pt x="468905" y="786180"/>
                </a:lnTo>
                <a:lnTo>
                  <a:pt x="488950" y="775970"/>
                </a:lnTo>
                <a:lnTo>
                  <a:pt x="561340" y="762000"/>
                </a:lnTo>
                <a:lnTo>
                  <a:pt x="603250" y="764539"/>
                </a:lnTo>
                <a:lnTo>
                  <a:pt x="2743200" y="762000"/>
                </a:lnTo>
                <a:lnTo>
                  <a:pt x="2743200" y="0"/>
                </a:lnTo>
                <a:lnTo>
                  <a:pt x="0" y="0"/>
                </a:lnTo>
                <a:lnTo>
                  <a:pt x="0" y="1167129"/>
                </a:lnTo>
                <a:lnTo>
                  <a:pt x="304800" y="1167129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09600" y="1981200"/>
            <a:ext cx="7010400" cy="317500"/>
          </a:xfrm>
          <a:custGeom>
            <a:avLst/>
            <a:gdLst/>
            <a:ahLst/>
            <a:cxnLst/>
            <a:rect l="l" t="t" r="r" b="b"/>
            <a:pathLst>
              <a:path w="7010400" h="317500">
                <a:moveTo>
                  <a:pt x="0" y="0"/>
                </a:moveTo>
                <a:lnTo>
                  <a:pt x="0" y="317500"/>
                </a:lnTo>
                <a:lnTo>
                  <a:pt x="7010400" y="317500"/>
                </a:lnTo>
                <a:lnTo>
                  <a:pt x="70104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28600" y="1981200"/>
            <a:ext cx="393700" cy="318770"/>
          </a:xfrm>
          <a:custGeom>
            <a:avLst/>
            <a:gdLst/>
            <a:ahLst/>
            <a:cxnLst/>
            <a:rect l="l" t="t" r="r" b="b"/>
            <a:pathLst>
              <a:path w="393700" h="318770">
                <a:moveTo>
                  <a:pt x="196850" y="0"/>
                </a:moveTo>
                <a:lnTo>
                  <a:pt x="181947" y="595"/>
                </a:lnTo>
                <a:lnTo>
                  <a:pt x="167137" y="2339"/>
                </a:lnTo>
                <a:lnTo>
                  <a:pt x="152493" y="5170"/>
                </a:lnTo>
                <a:lnTo>
                  <a:pt x="138088" y="9027"/>
                </a:lnTo>
                <a:lnTo>
                  <a:pt x="123996" y="13847"/>
                </a:lnTo>
                <a:lnTo>
                  <a:pt x="110289" y="19569"/>
                </a:lnTo>
                <a:lnTo>
                  <a:pt x="97042" y="26132"/>
                </a:lnTo>
                <a:lnTo>
                  <a:pt x="84328" y="33472"/>
                </a:lnTo>
                <a:lnTo>
                  <a:pt x="72220" y="41530"/>
                </a:lnTo>
                <a:lnTo>
                  <a:pt x="60791" y="50242"/>
                </a:lnTo>
                <a:lnTo>
                  <a:pt x="50115" y="59547"/>
                </a:lnTo>
                <a:lnTo>
                  <a:pt x="40265" y="69384"/>
                </a:lnTo>
                <a:lnTo>
                  <a:pt x="31314" y="79690"/>
                </a:lnTo>
                <a:lnTo>
                  <a:pt x="23336" y="90403"/>
                </a:lnTo>
                <a:lnTo>
                  <a:pt x="10592" y="112807"/>
                </a:lnTo>
                <a:lnTo>
                  <a:pt x="2620" y="136101"/>
                </a:lnTo>
                <a:lnTo>
                  <a:pt x="0" y="158750"/>
                </a:lnTo>
                <a:lnTo>
                  <a:pt x="723" y="170756"/>
                </a:lnTo>
                <a:lnTo>
                  <a:pt x="6290" y="194528"/>
                </a:lnTo>
                <a:lnTo>
                  <a:pt x="16867" y="217577"/>
                </a:lnTo>
                <a:lnTo>
                  <a:pt x="31873" y="239421"/>
                </a:lnTo>
                <a:lnTo>
                  <a:pt x="40855" y="249741"/>
                </a:lnTo>
                <a:lnTo>
                  <a:pt x="50726" y="259579"/>
                </a:lnTo>
                <a:lnTo>
                  <a:pt x="61414" y="268875"/>
                </a:lnTo>
                <a:lnTo>
                  <a:pt x="72846" y="277568"/>
                </a:lnTo>
                <a:lnTo>
                  <a:pt x="84949" y="285600"/>
                </a:lnTo>
                <a:lnTo>
                  <a:pt x="97650" y="292908"/>
                </a:lnTo>
                <a:lnTo>
                  <a:pt x="110878" y="299433"/>
                </a:lnTo>
                <a:lnTo>
                  <a:pt x="124559" y="305115"/>
                </a:lnTo>
                <a:lnTo>
                  <a:pt x="138620" y="309894"/>
                </a:lnTo>
                <a:lnTo>
                  <a:pt x="152989" y="313709"/>
                </a:lnTo>
                <a:lnTo>
                  <a:pt x="167594" y="316500"/>
                </a:lnTo>
                <a:lnTo>
                  <a:pt x="182361" y="318207"/>
                </a:lnTo>
                <a:lnTo>
                  <a:pt x="196850" y="318770"/>
                </a:lnTo>
                <a:lnTo>
                  <a:pt x="393700" y="318770"/>
                </a:lnTo>
                <a:lnTo>
                  <a:pt x="393700" y="0"/>
                </a:lnTo>
                <a:lnTo>
                  <a:pt x="19685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911860" y="815340"/>
            <a:ext cx="4531360" cy="978264"/>
          </a:xfrm>
          <a:prstGeom prst="rect">
            <a:avLst/>
          </a:prstGeom>
        </p:spPr>
        <p:txBody>
          <a:bodyPr wrap="square" lIns="0" tIns="24003" rIns="0" bIns="0" rtlCol="0">
            <a:noAutofit/>
          </a:bodyPr>
          <a:lstStyle/>
          <a:p>
            <a:pPr marL="12700">
              <a:lnSpc>
                <a:spcPts val="3779"/>
              </a:lnSpc>
            </a:pPr>
            <a:r>
              <a:rPr lang="en-MY" sz="3600" b="1" spc="-1" dirty="0" smtClean="0">
                <a:solidFill>
                  <a:srgbClr val="006666"/>
                </a:solidFill>
                <a:latin typeface="Arial"/>
                <a:cs typeface="Arial"/>
              </a:rPr>
              <a:t>Get </a:t>
            </a:r>
            <a:r>
              <a:rPr lang="en-MY" sz="3600" b="1" spc="-1" dirty="0" err="1" smtClean="0">
                <a:solidFill>
                  <a:srgbClr val="006666"/>
                </a:solidFill>
                <a:latin typeface="Arial"/>
                <a:cs typeface="Arial"/>
              </a:rPr>
              <a:t>Logik</a:t>
            </a:r>
            <a:r>
              <a:rPr lang="en-MY" sz="3600" b="1" spc="-1" dirty="0" smtClean="0">
                <a:solidFill>
                  <a:srgbClr val="006666"/>
                </a:solidFill>
                <a:latin typeface="Arial"/>
                <a:cs typeface="Arial"/>
              </a:rPr>
              <a:t> TAKDAN</a:t>
            </a:r>
          </a:p>
          <a:p>
            <a:pPr marL="12700">
              <a:lnSpc>
                <a:spcPts val="3779"/>
              </a:lnSpc>
            </a:pPr>
            <a:r>
              <a:rPr lang="en-MY" sz="3600" b="1" i="1" dirty="0" smtClean="0">
                <a:solidFill>
                  <a:srgbClr val="006666"/>
                </a:solidFill>
                <a:latin typeface="Arial"/>
                <a:cs typeface="Arial"/>
              </a:rPr>
              <a:t>(Logic Gate NAND)</a:t>
            </a:r>
            <a:endParaRPr lang="en-MY" sz="3600" i="1" dirty="0">
              <a:latin typeface="Arial"/>
              <a:cs typeface="Arial"/>
            </a:endParaRPr>
          </a:p>
          <a:p>
            <a:pPr marL="12700">
              <a:lnSpc>
                <a:spcPts val="3779"/>
              </a:lnSpc>
            </a:pPr>
            <a:endParaRPr sz="3600" dirty="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09600" y="1981200"/>
            <a:ext cx="7010400" cy="3175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grpSp>
        <p:nvGrpSpPr>
          <p:cNvPr id="10" name="Group 4"/>
          <p:cNvGrpSpPr>
            <a:grpSpLocks/>
          </p:cNvGrpSpPr>
          <p:nvPr/>
        </p:nvGrpSpPr>
        <p:grpSpPr bwMode="auto">
          <a:xfrm>
            <a:off x="801686" y="2482850"/>
            <a:ext cx="7924800" cy="4191000"/>
            <a:chOff x="384" y="1008"/>
            <a:chExt cx="4992" cy="2640"/>
          </a:xfrm>
        </p:grpSpPr>
        <p:sp>
          <p:nvSpPr>
            <p:cNvPr id="11" name="Rectangle 5"/>
            <p:cNvSpPr>
              <a:spLocks noChangeArrowheads="1"/>
            </p:cNvSpPr>
            <p:nvPr/>
          </p:nvSpPr>
          <p:spPr bwMode="auto">
            <a:xfrm>
              <a:off x="2959" y="3202"/>
              <a:ext cx="2417" cy="4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</a:pPr>
              <a:r>
                <a:rPr lang="en-US" altLang="en-US" sz="1800"/>
                <a:t>C = A </a:t>
              </a:r>
              <a:r>
                <a:rPr lang="en-US" altLang="en-US" sz="1800" b="1"/>
                <a:t>.</a:t>
              </a:r>
              <a:r>
                <a:rPr lang="en-US" altLang="en-US" sz="1800"/>
                <a:t> B </a:t>
              </a:r>
            </a:p>
          </p:txBody>
        </p:sp>
        <p:sp>
          <p:nvSpPr>
            <p:cNvPr id="12" name="Rectangle 6"/>
            <p:cNvSpPr>
              <a:spLocks noChangeArrowheads="1"/>
            </p:cNvSpPr>
            <p:nvPr/>
          </p:nvSpPr>
          <p:spPr bwMode="auto">
            <a:xfrm>
              <a:off x="2118" y="3202"/>
              <a:ext cx="841" cy="4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</a:pPr>
              <a:endParaRPr lang="en-US" altLang="en-US" sz="1800"/>
            </a:p>
          </p:txBody>
        </p:sp>
        <p:sp>
          <p:nvSpPr>
            <p:cNvPr id="13" name="Rectangle 7"/>
            <p:cNvSpPr>
              <a:spLocks noChangeArrowheads="1"/>
            </p:cNvSpPr>
            <p:nvPr/>
          </p:nvSpPr>
          <p:spPr bwMode="auto">
            <a:xfrm>
              <a:off x="384" y="3202"/>
              <a:ext cx="1734" cy="4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</a:pPr>
              <a:r>
                <a:rPr lang="en-US" altLang="en-US" sz="1800"/>
                <a:t>Formula</a:t>
              </a:r>
            </a:p>
          </p:txBody>
        </p:sp>
        <p:sp>
          <p:nvSpPr>
            <p:cNvPr id="14" name="Rectangle 8"/>
            <p:cNvSpPr>
              <a:spLocks noChangeArrowheads="1"/>
            </p:cNvSpPr>
            <p:nvPr/>
          </p:nvSpPr>
          <p:spPr bwMode="auto">
            <a:xfrm>
              <a:off x="4483" y="2944"/>
              <a:ext cx="893" cy="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en-US" sz="1800"/>
                <a:t>0</a:t>
              </a:r>
            </a:p>
          </p:txBody>
        </p:sp>
        <p:sp>
          <p:nvSpPr>
            <p:cNvPr id="15" name="Rectangle 9"/>
            <p:cNvSpPr>
              <a:spLocks noChangeArrowheads="1"/>
            </p:cNvSpPr>
            <p:nvPr/>
          </p:nvSpPr>
          <p:spPr bwMode="auto">
            <a:xfrm>
              <a:off x="3747" y="2944"/>
              <a:ext cx="736" cy="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en-US" sz="1800"/>
                <a:t>1</a:t>
              </a:r>
            </a:p>
          </p:txBody>
        </p:sp>
        <p:sp>
          <p:nvSpPr>
            <p:cNvPr id="16" name="Rectangle 10"/>
            <p:cNvSpPr>
              <a:spLocks noChangeArrowheads="1"/>
            </p:cNvSpPr>
            <p:nvPr/>
          </p:nvSpPr>
          <p:spPr bwMode="auto">
            <a:xfrm>
              <a:off x="2959" y="2944"/>
              <a:ext cx="788" cy="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en-US" sz="1800"/>
                <a:t>1</a:t>
              </a:r>
            </a:p>
          </p:txBody>
        </p:sp>
        <p:sp>
          <p:nvSpPr>
            <p:cNvPr id="17" name="Rectangle 11"/>
            <p:cNvSpPr>
              <a:spLocks noChangeArrowheads="1"/>
            </p:cNvSpPr>
            <p:nvPr/>
          </p:nvSpPr>
          <p:spPr bwMode="auto">
            <a:xfrm>
              <a:off x="2118" y="2944"/>
              <a:ext cx="841" cy="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</a:pPr>
              <a:endParaRPr lang="en-US" altLang="en-US" sz="1800"/>
            </a:p>
          </p:txBody>
        </p:sp>
        <p:sp>
          <p:nvSpPr>
            <p:cNvPr id="18" name="Rectangle 12"/>
            <p:cNvSpPr>
              <a:spLocks noChangeArrowheads="1"/>
            </p:cNvSpPr>
            <p:nvPr/>
          </p:nvSpPr>
          <p:spPr bwMode="auto">
            <a:xfrm>
              <a:off x="4483" y="2653"/>
              <a:ext cx="89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en-US" sz="1800"/>
                <a:t>1</a:t>
              </a:r>
            </a:p>
          </p:txBody>
        </p:sp>
        <p:sp>
          <p:nvSpPr>
            <p:cNvPr id="19" name="Rectangle 13"/>
            <p:cNvSpPr>
              <a:spLocks noChangeArrowheads="1"/>
            </p:cNvSpPr>
            <p:nvPr/>
          </p:nvSpPr>
          <p:spPr bwMode="auto">
            <a:xfrm>
              <a:off x="3747" y="2653"/>
              <a:ext cx="73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en-US" sz="1800"/>
                <a:t>0</a:t>
              </a:r>
            </a:p>
          </p:txBody>
        </p:sp>
        <p:sp>
          <p:nvSpPr>
            <p:cNvPr id="20" name="Rectangle 14"/>
            <p:cNvSpPr>
              <a:spLocks noChangeArrowheads="1"/>
            </p:cNvSpPr>
            <p:nvPr/>
          </p:nvSpPr>
          <p:spPr bwMode="auto">
            <a:xfrm>
              <a:off x="2959" y="2653"/>
              <a:ext cx="7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en-US" sz="1800"/>
                <a:t>1</a:t>
              </a:r>
            </a:p>
          </p:txBody>
        </p:sp>
        <p:sp>
          <p:nvSpPr>
            <p:cNvPr id="21" name="Rectangle 15"/>
            <p:cNvSpPr>
              <a:spLocks noChangeArrowheads="1"/>
            </p:cNvSpPr>
            <p:nvPr/>
          </p:nvSpPr>
          <p:spPr bwMode="auto">
            <a:xfrm>
              <a:off x="2118" y="2653"/>
              <a:ext cx="84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</a:pPr>
              <a:endParaRPr lang="en-US" altLang="en-US" sz="1800"/>
            </a:p>
          </p:txBody>
        </p:sp>
        <p:sp>
          <p:nvSpPr>
            <p:cNvPr id="22" name="Rectangle 16"/>
            <p:cNvSpPr>
              <a:spLocks noChangeArrowheads="1"/>
            </p:cNvSpPr>
            <p:nvPr/>
          </p:nvSpPr>
          <p:spPr bwMode="auto">
            <a:xfrm>
              <a:off x="4483" y="2395"/>
              <a:ext cx="893" cy="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en-US" sz="1800"/>
                <a:t>1</a:t>
              </a:r>
            </a:p>
          </p:txBody>
        </p:sp>
        <p:sp>
          <p:nvSpPr>
            <p:cNvPr id="23" name="Rectangle 17"/>
            <p:cNvSpPr>
              <a:spLocks noChangeArrowheads="1"/>
            </p:cNvSpPr>
            <p:nvPr/>
          </p:nvSpPr>
          <p:spPr bwMode="auto">
            <a:xfrm>
              <a:off x="3747" y="2395"/>
              <a:ext cx="736" cy="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en-US" sz="1800"/>
                <a:t>1</a:t>
              </a:r>
            </a:p>
          </p:txBody>
        </p:sp>
        <p:sp>
          <p:nvSpPr>
            <p:cNvPr id="24" name="Rectangle 18"/>
            <p:cNvSpPr>
              <a:spLocks noChangeArrowheads="1"/>
            </p:cNvSpPr>
            <p:nvPr/>
          </p:nvSpPr>
          <p:spPr bwMode="auto">
            <a:xfrm>
              <a:off x="2959" y="2395"/>
              <a:ext cx="788" cy="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en-US" sz="1800"/>
                <a:t>0</a:t>
              </a:r>
            </a:p>
          </p:txBody>
        </p:sp>
        <p:sp>
          <p:nvSpPr>
            <p:cNvPr id="25" name="Rectangle 19"/>
            <p:cNvSpPr>
              <a:spLocks noChangeArrowheads="1"/>
            </p:cNvSpPr>
            <p:nvPr/>
          </p:nvSpPr>
          <p:spPr bwMode="auto">
            <a:xfrm>
              <a:off x="2118" y="2395"/>
              <a:ext cx="841" cy="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</a:pPr>
              <a:endParaRPr lang="en-US" altLang="en-US" sz="1800"/>
            </a:p>
          </p:txBody>
        </p:sp>
        <p:sp>
          <p:nvSpPr>
            <p:cNvPr id="26" name="Rectangle 20"/>
            <p:cNvSpPr>
              <a:spLocks noChangeArrowheads="1"/>
            </p:cNvSpPr>
            <p:nvPr/>
          </p:nvSpPr>
          <p:spPr bwMode="auto">
            <a:xfrm>
              <a:off x="4483" y="2138"/>
              <a:ext cx="893" cy="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en-US" sz="1800"/>
                <a:t>1</a:t>
              </a:r>
            </a:p>
          </p:txBody>
        </p:sp>
        <p:sp>
          <p:nvSpPr>
            <p:cNvPr id="27" name="Rectangle 21"/>
            <p:cNvSpPr>
              <a:spLocks noChangeArrowheads="1"/>
            </p:cNvSpPr>
            <p:nvPr/>
          </p:nvSpPr>
          <p:spPr bwMode="auto">
            <a:xfrm>
              <a:off x="3747" y="2138"/>
              <a:ext cx="736" cy="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en-US" sz="1800"/>
                <a:t>0</a:t>
              </a:r>
            </a:p>
          </p:txBody>
        </p:sp>
        <p:sp>
          <p:nvSpPr>
            <p:cNvPr id="33" name="Rectangle 22"/>
            <p:cNvSpPr>
              <a:spLocks noChangeArrowheads="1"/>
            </p:cNvSpPr>
            <p:nvPr/>
          </p:nvSpPr>
          <p:spPr bwMode="auto">
            <a:xfrm>
              <a:off x="2959" y="2138"/>
              <a:ext cx="788" cy="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en-US" sz="1800"/>
                <a:t>0</a:t>
              </a:r>
            </a:p>
          </p:txBody>
        </p:sp>
        <p:sp>
          <p:nvSpPr>
            <p:cNvPr id="34" name="Rectangle 23"/>
            <p:cNvSpPr>
              <a:spLocks noChangeArrowheads="1"/>
            </p:cNvSpPr>
            <p:nvPr/>
          </p:nvSpPr>
          <p:spPr bwMode="auto">
            <a:xfrm>
              <a:off x="2118" y="2138"/>
              <a:ext cx="841" cy="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</a:pPr>
              <a:endParaRPr lang="en-US" altLang="en-US" sz="1800"/>
            </a:p>
          </p:txBody>
        </p:sp>
        <p:sp>
          <p:nvSpPr>
            <p:cNvPr id="35" name="Rectangle 24"/>
            <p:cNvSpPr>
              <a:spLocks noChangeArrowheads="1"/>
            </p:cNvSpPr>
            <p:nvPr/>
          </p:nvSpPr>
          <p:spPr bwMode="auto">
            <a:xfrm>
              <a:off x="4483" y="1815"/>
              <a:ext cx="893" cy="3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en-US" sz="1800"/>
                <a:t>C</a:t>
              </a:r>
            </a:p>
          </p:txBody>
        </p:sp>
        <p:sp>
          <p:nvSpPr>
            <p:cNvPr id="36" name="Rectangle 25"/>
            <p:cNvSpPr>
              <a:spLocks noChangeArrowheads="1"/>
            </p:cNvSpPr>
            <p:nvPr/>
          </p:nvSpPr>
          <p:spPr bwMode="auto">
            <a:xfrm>
              <a:off x="3747" y="1815"/>
              <a:ext cx="736" cy="3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en-US" sz="1800"/>
                <a:t>B</a:t>
              </a:r>
            </a:p>
          </p:txBody>
        </p:sp>
        <p:sp>
          <p:nvSpPr>
            <p:cNvPr id="37" name="Rectangle 26"/>
            <p:cNvSpPr>
              <a:spLocks noChangeArrowheads="1"/>
            </p:cNvSpPr>
            <p:nvPr/>
          </p:nvSpPr>
          <p:spPr bwMode="auto">
            <a:xfrm>
              <a:off x="2959" y="1815"/>
              <a:ext cx="788" cy="3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en-US" sz="1800"/>
                <a:t>A</a:t>
              </a:r>
            </a:p>
          </p:txBody>
        </p:sp>
        <p:sp>
          <p:nvSpPr>
            <p:cNvPr id="38" name="Rectangle 27"/>
            <p:cNvSpPr>
              <a:spLocks noChangeArrowheads="1"/>
            </p:cNvSpPr>
            <p:nvPr/>
          </p:nvSpPr>
          <p:spPr bwMode="auto">
            <a:xfrm>
              <a:off x="2118" y="1815"/>
              <a:ext cx="841" cy="3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</a:pPr>
              <a:endParaRPr lang="en-US" altLang="en-US" sz="1800"/>
            </a:p>
          </p:txBody>
        </p:sp>
        <p:sp>
          <p:nvSpPr>
            <p:cNvPr id="39" name="Rectangle 28"/>
            <p:cNvSpPr>
              <a:spLocks noChangeArrowheads="1"/>
            </p:cNvSpPr>
            <p:nvPr/>
          </p:nvSpPr>
          <p:spPr bwMode="auto">
            <a:xfrm>
              <a:off x="384" y="1815"/>
              <a:ext cx="1734" cy="13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en-US" sz="1800"/>
                <a:t>Jadual kebenaran</a:t>
              </a:r>
            </a:p>
          </p:txBody>
        </p:sp>
        <p:sp>
          <p:nvSpPr>
            <p:cNvPr id="40" name="Rectangle 29"/>
            <p:cNvSpPr>
              <a:spLocks noChangeArrowheads="1"/>
            </p:cNvSpPr>
            <p:nvPr/>
          </p:nvSpPr>
          <p:spPr bwMode="auto">
            <a:xfrm>
              <a:off x="2959" y="1008"/>
              <a:ext cx="2417" cy="8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</a:pPr>
              <a:endParaRPr lang="en-US" altLang="en-US" sz="1800"/>
            </a:p>
          </p:txBody>
        </p:sp>
        <p:sp>
          <p:nvSpPr>
            <p:cNvPr id="41" name="Rectangle 30"/>
            <p:cNvSpPr>
              <a:spLocks noChangeArrowheads="1"/>
            </p:cNvSpPr>
            <p:nvPr/>
          </p:nvSpPr>
          <p:spPr bwMode="auto">
            <a:xfrm>
              <a:off x="2118" y="1008"/>
              <a:ext cx="841" cy="8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</a:pPr>
              <a:endParaRPr lang="en-US" altLang="en-US" sz="1800"/>
            </a:p>
          </p:txBody>
        </p:sp>
        <p:sp>
          <p:nvSpPr>
            <p:cNvPr id="42" name="Rectangle 31"/>
            <p:cNvSpPr>
              <a:spLocks noChangeArrowheads="1"/>
            </p:cNvSpPr>
            <p:nvPr/>
          </p:nvSpPr>
          <p:spPr bwMode="auto">
            <a:xfrm>
              <a:off x="384" y="1008"/>
              <a:ext cx="1734" cy="8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</a:pPr>
              <a:r>
                <a:rPr lang="en-US" altLang="en-US" sz="1800"/>
                <a:t>Simbol</a:t>
              </a:r>
            </a:p>
          </p:txBody>
        </p:sp>
        <p:sp>
          <p:nvSpPr>
            <p:cNvPr id="43" name="Line 32"/>
            <p:cNvSpPr>
              <a:spLocks noChangeShapeType="1"/>
            </p:cNvSpPr>
            <p:nvPr/>
          </p:nvSpPr>
          <p:spPr bwMode="auto">
            <a:xfrm>
              <a:off x="384" y="1815"/>
              <a:ext cx="173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44" name="Line 33"/>
            <p:cNvSpPr>
              <a:spLocks noChangeShapeType="1"/>
            </p:cNvSpPr>
            <p:nvPr/>
          </p:nvSpPr>
          <p:spPr bwMode="auto">
            <a:xfrm>
              <a:off x="384" y="3202"/>
              <a:ext cx="173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45" name="Line 34"/>
            <p:cNvSpPr>
              <a:spLocks noChangeShapeType="1"/>
            </p:cNvSpPr>
            <p:nvPr/>
          </p:nvSpPr>
          <p:spPr bwMode="auto">
            <a:xfrm>
              <a:off x="384" y="1008"/>
              <a:ext cx="0" cy="264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46" name="Line 35"/>
            <p:cNvSpPr>
              <a:spLocks noChangeShapeType="1"/>
            </p:cNvSpPr>
            <p:nvPr/>
          </p:nvSpPr>
          <p:spPr bwMode="auto">
            <a:xfrm>
              <a:off x="2118" y="1008"/>
              <a:ext cx="0" cy="80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47" name="Line 36"/>
            <p:cNvSpPr>
              <a:spLocks noChangeShapeType="1"/>
            </p:cNvSpPr>
            <p:nvPr/>
          </p:nvSpPr>
          <p:spPr bwMode="auto">
            <a:xfrm>
              <a:off x="5376" y="1008"/>
              <a:ext cx="0" cy="80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48" name="Line 37"/>
            <p:cNvSpPr>
              <a:spLocks noChangeShapeType="1"/>
            </p:cNvSpPr>
            <p:nvPr/>
          </p:nvSpPr>
          <p:spPr bwMode="auto">
            <a:xfrm>
              <a:off x="3747" y="1815"/>
              <a:ext cx="0" cy="13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49" name="Line 38"/>
            <p:cNvSpPr>
              <a:spLocks noChangeShapeType="1"/>
            </p:cNvSpPr>
            <p:nvPr/>
          </p:nvSpPr>
          <p:spPr bwMode="auto">
            <a:xfrm>
              <a:off x="4483" y="1815"/>
              <a:ext cx="0" cy="13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50" name="Line 39"/>
            <p:cNvSpPr>
              <a:spLocks noChangeShapeType="1"/>
            </p:cNvSpPr>
            <p:nvPr/>
          </p:nvSpPr>
          <p:spPr bwMode="auto">
            <a:xfrm>
              <a:off x="2959" y="1815"/>
              <a:ext cx="241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51" name="Line 40"/>
            <p:cNvSpPr>
              <a:spLocks noChangeShapeType="1"/>
            </p:cNvSpPr>
            <p:nvPr/>
          </p:nvSpPr>
          <p:spPr bwMode="auto">
            <a:xfrm>
              <a:off x="2959" y="2138"/>
              <a:ext cx="241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52" name="Line 41"/>
            <p:cNvSpPr>
              <a:spLocks noChangeShapeType="1"/>
            </p:cNvSpPr>
            <p:nvPr/>
          </p:nvSpPr>
          <p:spPr bwMode="auto">
            <a:xfrm>
              <a:off x="2959" y="2395"/>
              <a:ext cx="241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53" name="Line 42"/>
            <p:cNvSpPr>
              <a:spLocks noChangeShapeType="1"/>
            </p:cNvSpPr>
            <p:nvPr/>
          </p:nvSpPr>
          <p:spPr bwMode="auto">
            <a:xfrm>
              <a:off x="2959" y="2653"/>
              <a:ext cx="241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54" name="Line 43"/>
            <p:cNvSpPr>
              <a:spLocks noChangeShapeType="1"/>
            </p:cNvSpPr>
            <p:nvPr/>
          </p:nvSpPr>
          <p:spPr bwMode="auto">
            <a:xfrm>
              <a:off x="2959" y="2944"/>
              <a:ext cx="241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55" name="Line 44"/>
            <p:cNvSpPr>
              <a:spLocks noChangeShapeType="1"/>
            </p:cNvSpPr>
            <p:nvPr/>
          </p:nvSpPr>
          <p:spPr bwMode="auto">
            <a:xfrm>
              <a:off x="2118" y="3202"/>
              <a:ext cx="0" cy="44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56" name="Line 45"/>
            <p:cNvSpPr>
              <a:spLocks noChangeShapeType="1"/>
            </p:cNvSpPr>
            <p:nvPr/>
          </p:nvSpPr>
          <p:spPr bwMode="auto">
            <a:xfrm>
              <a:off x="2118" y="1815"/>
              <a:ext cx="0" cy="1387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57" name="Line 46"/>
            <p:cNvSpPr>
              <a:spLocks noChangeShapeType="1"/>
            </p:cNvSpPr>
            <p:nvPr/>
          </p:nvSpPr>
          <p:spPr bwMode="auto">
            <a:xfrm>
              <a:off x="2959" y="1815"/>
              <a:ext cx="0" cy="1387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58" name="Line 47"/>
            <p:cNvSpPr>
              <a:spLocks noChangeShapeType="1"/>
            </p:cNvSpPr>
            <p:nvPr/>
          </p:nvSpPr>
          <p:spPr bwMode="auto">
            <a:xfrm>
              <a:off x="2959" y="3202"/>
              <a:ext cx="241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59" name="Line 48"/>
            <p:cNvSpPr>
              <a:spLocks noChangeShapeType="1"/>
            </p:cNvSpPr>
            <p:nvPr/>
          </p:nvSpPr>
          <p:spPr bwMode="auto">
            <a:xfrm>
              <a:off x="2959" y="1008"/>
              <a:ext cx="241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60" name="Line 49"/>
            <p:cNvSpPr>
              <a:spLocks noChangeShapeType="1"/>
            </p:cNvSpPr>
            <p:nvPr/>
          </p:nvSpPr>
          <p:spPr bwMode="auto">
            <a:xfrm>
              <a:off x="384" y="1008"/>
              <a:ext cx="2575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61" name="Line 50"/>
            <p:cNvSpPr>
              <a:spLocks noChangeShapeType="1"/>
            </p:cNvSpPr>
            <p:nvPr/>
          </p:nvSpPr>
          <p:spPr bwMode="auto">
            <a:xfrm>
              <a:off x="2118" y="1815"/>
              <a:ext cx="841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62" name="Line 51"/>
            <p:cNvSpPr>
              <a:spLocks noChangeShapeType="1"/>
            </p:cNvSpPr>
            <p:nvPr/>
          </p:nvSpPr>
          <p:spPr bwMode="auto">
            <a:xfrm>
              <a:off x="2118" y="3202"/>
              <a:ext cx="841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63" name="Line 52"/>
            <p:cNvSpPr>
              <a:spLocks noChangeShapeType="1"/>
            </p:cNvSpPr>
            <p:nvPr/>
          </p:nvSpPr>
          <p:spPr bwMode="auto">
            <a:xfrm>
              <a:off x="2959" y="3648"/>
              <a:ext cx="241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64" name="Line 53"/>
            <p:cNvSpPr>
              <a:spLocks noChangeShapeType="1"/>
            </p:cNvSpPr>
            <p:nvPr/>
          </p:nvSpPr>
          <p:spPr bwMode="auto">
            <a:xfrm>
              <a:off x="384" y="3648"/>
              <a:ext cx="2575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65" name="Line 54"/>
            <p:cNvSpPr>
              <a:spLocks noChangeShapeType="1"/>
            </p:cNvSpPr>
            <p:nvPr/>
          </p:nvSpPr>
          <p:spPr bwMode="auto">
            <a:xfrm>
              <a:off x="5376" y="3202"/>
              <a:ext cx="0" cy="4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66" name="Line 55"/>
            <p:cNvSpPr>
              <a:spLocks noChangeShapeType="1"/>
            </p:cNvSpPr>
            <p:nvPr/>
          </p:nvSpPr>
          <p:spPr bwMode="auto">
            <a:xfrm>
              <a:off x="5376" y="1815"/>
              <a:ext cx="0" cy="138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4462458" y="2693716"/>
            <a:ext cx="2916238" cy="762000"/>
            <a:chOff x="4462458" y="2693716"/>
            <a:chExt cx="2916238" cy="762000"/>
          </a:xfrm>
        </p:grpSpPr>
        <p:sp>
          <p:nvSpPr>
            <p:cNvPr id="127" name="AutoShape 56"/>
            <p:cNvSpPr>
              <a:spLocks noChangeArrowheads="1"/>
            </p:cNvSpPr>
            <p:nvPr/>
          </p:nvSpPr>
          <p:spPr bwMode="auto">
            <a:xfrm>
              <a:off x="5300658" y="2693716"/>
              <a:ext cx="914400" cy="762000"/>
            </a:xfrm>
            <a:prstGeom prst="flowChartDelay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MY" altLang="en-US"/>
            </a:p>
          </p:txBody>
        </p:sp>
        <p:sp>
          <p:nvSpPr>
            <p:cNvPr id="128" name="Line 57"/>
            <p:cNvSpPr>
              <a:spLocks noChangeShapeType="1"/>
            </p:cNvSpPr>
            <p:nvPr/>
          </p:nvSpPr>
          <p:spPr bwMode="auto">
            <a:xfrm flipH="1">
              <a:off x="4767258" y="2922316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129" name="Line 58"/>
            <p:cNvSpPr>
              <a:spLocks noChangeShapeType="1"/>
            </p:cNvSpPr>
            <p:nvPr/>
          </p:nvSpPr>
          <p:spPr bwMode="auto">
            <a:xfrm flipH="1">
              <a:off x="4767258" y="3227116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130" name="Line 59"/>
            <p:cNvSpPr>
              <a:spLocks noChangeShapeType="1"/>
            </p:cNvSpPr>
            <p:nvPr/>
          </p:nvSpPr>
          <p:spPr bwMode="auto">
            <a:xfrm flipH="1">
              <a:off x="6359521" y="3074716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lg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131" name="Text Box 60"/>
            <p:cNvSpPr txBox="1">
              <a:spLocks noChangeArrowheads="1"/>
            </p:cNvSpPr>
            <p:nvPr/>
          </p:nvSpPr>
          <p:spPr bwMode="auto">
            <a:xfrm>
              <a:off x="4462458" y="2769916"/>
              <a:ext cx="3810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400"/>
                <a:t>A</a:t>
              </a:r>
            </a:p>
          </p:txBody>
        </p:sp>
        <p:sp>
          <p:nvSpPr>
            <p:cNvPr id="132" name="Text Box 61"/>
            <p:cNvSpPr txBox="1">
              <a:spLocks noChangeArrowheads="1"/>
            </p:cNvSpPr>
            <p:nvPr/>
          </p:nvSpPr>
          <p:spPr bwMode="auto">
            <a:xfrm>
              <a:off x="4462458" y="3074716"/>
              <a:ext cx="3810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400"/>
                <a:t>B</a:t>
              </a:r>
            </a:p>
          </p:txBody>
        </p:sp>
        <p:sp>
          <p:nvSpPr>
            <p:cNvPr id="133" name="Text Box 62"/>
            <p:cNvSpPr txBox="1">
              <a:spLocks noChangeArrowheads="1"/>
            </p:cNvSpPr>
            <p:nvPr/>
          </p:nvSpPr>
          <p:spPr bwMode="auto">
            <a:xfrm>
              <a:off x="6997696" y="2893741"/>
              <a:ext cx="3810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400"/>
                <a:t>C</a:t>
              </a:r>
            </a:p>
          </p:txBody>
        </p:sp>
        <p:sp>
          <p:nvSpPr>
            <p:cNvPr id="134" name="Oval 63"/>
            <p:cNvSpPr>
              <a:spLocks noChangeArrowheads="1"/>
            </p:cNvSpPr>
            <p:nvPr/>
          </p:nvSpPr>
          <p:spPr bwMode="auto">
            <a:xfrm>
              <a:off x="6215058" y="2998516"/>
              <a:ext cx="152400" cy="1524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MY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3953376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bject 29"/>
          <p:cNvSpPr/>
          <p:nvPr/>
        </p:nvSpPr>
        <p:spPr>
          <a:xfrm>
            <a:off x="0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38100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lnTo>
                  <a:pt x="381000" y="685800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57200" y="0"/>
            <a:ext cx="2743200" cy="1167129"/>
          </a:xfrm>
          <a:custGeom>
            <a:avLst/>
            <a:gdLst/>
            <a:ahLst/>
            <a:cxnLst/>
            <a:rect l="l" t="t" r="r" b="b"/>
            <a:pathLst>
              <a:path w="2743200" h="1167129">
                <a:moveTo>
                  <a:pt x="304800" y="1167129"/>
                </a:moveTo>
                <a:lnTo>
                  <a:pt x="304800" y="1056639"/>
                </a:lnTo>
                <a:lnTo>
                  <a:pt x="305528" y="1047285"/>
                </a:lnTo>
                <a:lnTo>
                  <a:pt x="308163" y="1022635"/>
                </a:lnTo>
                <a:lnTo>
                  <a:pt x="312216" y="997714"/>
                </a:lnTo>
                <a:lnTo>
                  <a:pt x="318141" y="972612"/>
                </a:lnTo>
                <a:lnTo>
                  <a:pt x="326390" y="947420"/>
                </a:lnTo>
                <a:lnTo>
                  <a:pt x="334552" y="928817"/>
                </a:lnTo>
                <a:lnTo>
                  <a:pt x="346163" y="905621"/>
                </a:lnTo>
                <a:lnTo>
                  <a:pt x="359302" y="883128"/>
                </a:lnTo>
                <a:lnTo>
                  <a:pt x="373900" y="862095"/>
                </a:lnTo>
                <a:lnTo>
                  <a:pt x="389890" y="843279"/>
                </a:lnTo>
                <a:lnTo>
                  <a:pt x="403473" y="830357"/>
                </a:lnTo>
                <a:lnTo>
                  <a:pt x="424641" y="813665"/>
                </a:lnTo>
                <a:lnTo>
                  <a:pt x="446960" y="798842"/>
                </a:lnTo>
                <a:lnTo>
                  <a:pt x="468905" y="786180"/>
                </a:lnTo>
                <a:lnTo>
                  <a:pt x="488950" y="775970"/>
                </a:lnTo>
                <a:lnTo>
                  <a:pt x="561340" y="762000"/>
                </a:lnTo>
                <a:lnTo>
                  <a:pt x="603250" y="764539"/>
                </a:lnTo>
                <a:lnTo>
                  <a:pt x="2743200" y="762000"/>
                </a:lnTo>
                <a:lnTo>
                  <a:pt x="2743200" y="0"/>
                </a:lnTo>
                <a:lnTo>
                  <a:pt x="0" y="0"/>
                </a:lnTo>
                <a:lnTo>
                  <a:pt x="0" y="1167129"/>
                </a:lnTo>
                <a:lnTo>
                  <a:pt x="304800" y="1167129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09600" y="1981200"/>
            <a:ext cx="7010400" cy="317500"/>
          </a:xfrm>
          <a:custGeom>
            <a:avLst/>
            <a:gdLst/>
            <a:ahLst/>
            <a:cxnLst/>
            <a:rect l="l" t="t" r="r" b="b"/>
            <a:pathLst>
              <a:path w="7010400" h="317500">
                <a:moveTo>
                  <a:pt x="0" y="0"/>
                </a:moveTo>
                <a:lnTo>
                  <a:pt x="0" y="317500"/>
                </a:lnTo>
                <a:lnTo>
                  <a:pt x="7010400" y="317500"/>
                </a:lnTo>
                <a:lnTo>
                  <a:pt x="70104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28600" y="1981200"/>
            <a:ext cx="393700" cy="318770"/>
          </a:xfrm>
          <a:custGeom>
            <a:avLst/>
            <a:gdLst/>
            <a:ahLst/>
            <a:cxnLst/>
            <a:rect l="l" t="t" r="r" b="b"/>
            <a:pathLst>
              <a:path w="393700" h="318770">
                <a:moveTo>
                  <a:pt x="196850" y="0"/>
                </a:moveTo>
                <a:lnTo>
                  <a:pt x="181947" y="595"/>
                </a:lnTo>
                <a:lnTo>
                  <a:pt x="167137" y="2339"/>
                </a:lnTo>
                <a:lnTo>
                  <a:pt x="152493" y="5170"/>
                </a:lnTo>
                <a:lnTo>
                  <a:pt x="138088" y="9027"/>
                </a:lnTo>
                <a:lnTo>
                  <a:pt x="123996" y="13847"/>
                </a:lnTo>
                <a:lnTo>
                  <a:pt x="110289" y="19569"/>
                </a:lnTo>
                <a:lnTo>
                  <a:pt x="97042" y="26132"/>
                </a:lnTo>
                <a:lnTo>
                  <a:pt x="84328" y="33472"/>
                </a:lnTo>
                <a:lnTo>
                  <a:pt x="72220" y="41530"/>
                </a:lnTo>
                <a:lnTo>
                  <a:pt x="60791" y="50242"/>
                </a:lnTo>
                <a:lnTo>
                  <a:pt x="50115" y="59547"/>
                </a:lnTo>
                <a:lnTo>
                  <a:pt x="40265" y="69384"/>
                </a:lnTo>
                <a:lnTo>
                  <a:pt x="31314" y="79690"/>
                </a:lnTo>
                <a:lnTo>
                  <a:pt x="23336" y="90403"/>
                </a:lnTo>
                <a:lnTo>
                  <a:pt x="10592" y="112807"/>
                </a:lnTo>
                <a:lnTo>
                  <a:pt x="2620" y="136101"/>
                </a:lnTo>
                <a:lnTo>
                  <a:pt x="0" y="158750"/>
                </a:lnTo>
                <a:lnTo>
                  <a:pt x="723" y="170756"/>
                </a:lnTo>
                <a:lnTo>
                  <a:pt x="6290" y="194528"/>
                </a:lnTo>
                <a:lnTo>
                  <a:pt x="16867" y="217577"/>
                </a:lnTo>
                <a:lnTo>
                  <a:pt x="31873" y="239421"/>
                </a:lnTo>
                <a:lnTo>
                  <a:pt x="40855" y="249741"/>
                </a:lnTo>
                <a:lnTo>
                  <a:pt x="50726" y="259579"/>
                </a:lnTo>
                <a:lnTo>
                  <a:pt x="61414" y="268875"/>
                </a:lnTo>
                <a:lnTo>
                  <a:pt x="72846" y="277568"/>
                </a:lnTo>
                <a:lnTo>
                  <a:pt x="84949" y="285600"/>
                </a:lnTo>
                <a:lnTo>
                  <a:pt x="97650" y="292908"/>
                </a:lnTo>
                <a:lnTo>
                  <a:pt x="110878" y="299433"/>
                </a:lnTo>
                <a:lnTo>
                  <a:pt x="124559" y="305115"/>
                </a:lnTo>
                <a:lnTo>
                  <a:pt x="138620" y="309894"/>
                </a:lnTo>
                <a:lnTo>
                  <a:pt x="152989" y="313709"/>
                </a:lnTo>
                <a:lnTo>
                  <a:pt x="167594" y="316500"/>
                </a:lnTo>
                <a:lnTo>
                  <a:pt x="182361" y="318207"/>
                </a:lnTo>
                <a:lnTo>
                  <a:pt x="196850" y="318770"/>
                </a:lnTo>
                <a:lnTo>
                  <a:pt x="393700" y="318770"/>
                </a:lnTo>
                <a:lnTo>
                  <a:pt x="393700" y="0"/>
                </a:lnTo>
                <a:lnTo>
                  <a:pt x="19685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911860" y="815340"/>
            <a:ext cx="4531360" cy="978264"/>
          </a:xfrm>
          <a:prstGeom prst="rect">
            <a:avLst/>
          </a:prstGeom>
        </p:spPr>
        <p:txBody>
          <a:bodyPr wrap="square" lIns="0" tIns="24003" rIns="0" bIns="0" rtlCol="0">
            <a:noAutofit/>
          </a:bodyPr>
          <a:lstStyle/>
          <a:p>
            <a:pPr marL="12700">
              <a:lnSpc>
                <a:spcPts val="3779"/>
              </a:lnSpc>
            </a:pPr>
            <a:r>
              <a:rPr lang="en-MY" sz="3600" b="1" spc="-1" dirty="0" smtClean="0">
                <a:solidFill>
                  <a:srgbClr val="006666"/>
                </a:solidFill>
                <a:latin typeface="Arial"/>
                <a:cs typeface="Arial"/>
              </a:rPr>
              <a:t>Get </a:t>
            </a:r>
            <a:r>
              <a:rPr lang="en-MY" sz="3600" b="1" spc="-1" dirty="0" err="1" smtClean="0">
                <a:solidFill>
                  <a:srgbClr val="006666"/>
                </a:solidFill>
                <a:latin typeface="Arial"/>
                <a:cs typeface="Arial"/>
              </a:rPr>
              <a:t>Logik</a:t>
            </a:r>
            <a:r>
              <a:rPr lang="en-MY" sz="3600" b="1" spc="-1" dirty="0" smtClean="0">
                <a:solidFill>
                  <a:srgbClr val="006666"/>
                </a:solidFill>
                <a:latin typeface="Arial"/>
                <a:cs typeface="Arial"/>
              </a:rPr>
              <a:t> TAKATAU</a:t>
            </a:r>
          </a:p>
          <a:p>
            <a:pPr marL="12700">
              <a:lnSpc>
                <a:spcPts val="3779"/>
              </a:lnSpc>
            </a:pPr>
            <a:r>
              <a:rPr lang="en-MY" sz="3600" b="1" i="1" dirty="0" smtClean="0">
                <a:solidFill>
                  <a:srgbClr val="006666"/>
                </a:solidFill>
                <a:latin typeface="Arial"/>
                <a:cs typeface="Arial"/>
              </a:rPr>
              <a:t>(Logic Gate NOR)</a:t>
            </a:r>
            <a:endParaRPr lang="en-MY" sz="3600" i="1" dirty="0">
              <a:latin typeface="Arial"/>
              <a:cs typeface="Arial"/>
            </a:endParaRPr>
          </a:p>
          <a:p>
            <a:pPr marL="12700">
              <a:lnSpc>
                <a:spcPts val="3779"/>
              </a:lnSpc>
            </a:pPr>
            <a:endParaRPr sz="3600" dirty="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09600" y="1981200"/>
            <a:ext cx="7010400" cy="3175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grpSp>
        <p:nvGrpSpPr>
          <p:cNvPr id="9" name="Group 4"/>
          <p:cNvGrpSpPr>
            <a:grpSpLocks/>
          </p:cNvGrpSpPr>
          <p:nvPr/>
        </p:nvGrpSpPr>
        <p:grpSpPr bwMode="auto">
          <a:xfrm>
            <a:off x="911860" y="2482850"/>
            <a:ext cx="7924800" cy="4191000"/>
            <a:chOff x="384" y="1008"/>
            <a:chExt cx="4992" cy="2640"/>
          </a:xfrm>
        </p:grpSpPr>
        <p:sp>
          <p:nvSpPr>
            <p:cNvPr id="10" name="Rectangle 5"/>
            <p:cNvSpPr>
              <a:spLocks noChangeArrowheads="1"/>
            </p:cNvSpPr>
            <p:nvPr/>
          </p:nvSpPr>
          <p:spPr bwMode="auto">
            <a:xfrm>
              <a:off x="2959" y="3202"/>
              <a:ext cx="2417" cy="4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</a:pPr>
              <a:r>
                <a:rPr lang="en-US" altLang="en-US" sz="1800"/>
                <a:t>C = A +</a:t>
              </a:r>
              <a:r>
                <a:rPr lang="en-US" altLang="en-US" sz="1800" b="1"/>
                <a:t> </a:t>
              </a:r>
              <a:r>
                <a:rPr lang="en-US" altLang="en-US" sz="1800"/>
                <a:t>B </a:t>
              </a:r>
            </a:p>
          </p:txBody>
        </p:sp>
        <p:sp>
          <p:nvSpPr>
            <p:cNvPr id="11" name="Rectangle 6"/>
            <p:cNvSpPr>
              <a:spLocks noChangeArrowheads="1"/>
            </p:cNvSpPr>
            <p:nvPr/>
          </p:nvSpPr>
          <p:spPr bwMode="auto">
            <a:xfrm>
              <a:off x="2118" y="3202"/>
              <a:ext cx="841" cy="4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</a:pPr>
              <a:endParaRPr lang="en-US" altLang="en-US" sz="1800"/>
            </a:p>
          </p:txBody>
        </p:sp>
        <p:sp>
          <p:nvSpPr>
            <p:cNvPr id="12" name="Rectangle 7"/>
            <p:cNvSpPr>
              <a:spLocks noChangeArrowheads="1"/>
            </p:cNvSpPr>
            <p:nvPr/>
          </p:nvSpPr>
          <p:spPr bwMode="auto">
            <a:xfrm>
              <a:off x="384" y="3202"/>
              <a:ext cx="1734" cy="4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</a:pPr>
              <a:r>
                <a:rPr lang="en-US" altLang="en-US" sz="1800"/>
                <a:t>Formula</a:t>
              </a:r>
            </a:p>
          </p:txBody>
        </p:sp>
        <p:sp>
          <p:nvSpPr>
            <p:cNvPr id="13" name="Rectangle 8"/>
            <p:cNvSpPr>
              <a:spLocks noChangeArrowheads="1"/>
            </p:cNvSpPr>
            <p:nvPr/>
          </p:nvSpPr>
          <p:spPr bwMode="auto">
            <a:xfrm>
              <a:off x="4483" y="2944"/>
              <a:ext cx="893" cy="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en-US" sz="1800"/>
                <a:t>0</a:t>
              </a:r>
            </a:p>
          </p:txBody>
        </p:sp>
        <p:sp>
          <p:nvSpPr>
            <p:cNvPr id="14" name="Rectangle 9"/>
            <p:cNvSpPr>
              <a:spLocks noChangeArrowheads="1"/>
            </p:cNvSpPr>
            <p:nvPr/>
          </p:nvSpPr>
          <p:spPr bwMode="auto">
            <a:xfrm>
              <a:off x="3747" y="2944"/>
              <a:ext cx="736" cy="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en-US" sz="1800"/>
                <a:t>1</a:t>
              </a:r>
            </a:p>
          </p:txBody>
        </p:sp>
        <p:sp>
          <p:nvSpPr>
            <p:cNvPr id="15" name="Rectangle 10"/>
            <p:cNvSpPr>
              <a:spLocks noChangeArrowheads="1"/>
            </p:cNvSpPr>
            <p:nvPr/>
          </p:nvSpPr>
          <p:spPr bwMode="auto">
            <a:xfrm>
              <a:off x="2959" y="2944"/>
              <a:ext cx="788" cy="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en-US" sz="1800"/>
                <a:t>1</a:t>
              </a:r>
            </a:p>
          </p:txBody>
        </p:sp>
        <p:sp>
          <p:nvSpPr>
            <p:cNvPr id="16" name="Rectangle 11"/>
            <p:cNvSpPr>
              <a:spLocks noChangeArrowheads="1"/>
            </p:cNvSpPr>
            <p:nvPr/>
          </p:nvSpPr>
          <p:spPr bwMode="auto">
            <a:xfrm>
              <a:off x="2118" y="2944"/>
              <a:ext cx="841" cy="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</a:pPr>
              <a:endParaRPr lang="en-US" altLang="en-US" sz="1800"/>
            </a:p>
          </p:txBody>
        </p:sp>
        <p:sp>
          <p:nvSpPr>
            <p:cNvPr id="17" name="Rectangle 12"/>
            <p:cNvSpPr>
              <a:spLocks noChangeArrowheads="1"/>
            </p:cNvSpPr>
            <p:nvPr/>
          </p:nvSpPr>
          <p:spPr bwMode="auto">
            <a:xfrm>
              <a:off x="4483" y="2653"/>
              <a:ext cx="89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en-US" sz="1800"/>
                <a:t>0</a:t>
              </a:r>
            </a:p>
          </p:txBody>
        </p:sp>
        <p:sp>
          <p:nvSpPr>
            <p:cNvPr id="18" name="Rectangle 13"/>
            <p:cNvSpPr>
              <a:spLocks noChangeArrowheads="1"/>
            </p:cNvSpPr>
            <p:nvPr/>
          </p:nvSpPr>
          <p:spPr bwMode="auto">
            <a:xfrm>
              <a:off x="3747" y="2653"/>
              <a:ext cx="73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en-US" sz="1800"/>
                <a:t>0</a:t>
              </a:r>
            </a:p>
          </p:txBody>
        </p:sp>
        <p:sp>
          <p:nvSpPr>
            <p:cNvPr id="19" name="Rectangle 14"/>
            <p:cNvSpPr>
              <a:spLocks noChangeArrowheads="1"/>
            </p:cNvSpPr>
            <p:nvPr/>
          </p:nvSpPr>
          <p:spPr bwMode="auto">
            <a:xfrm>
              <a:off x="2959" y="2653"/>
              <a:ext cx="7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en-US" sz="1800"/>
                <a:t>1</a:t>
              </a:r>
            </a:p>
          </p:txBody>
        </p:sp>
        <p:sp>
          <p:nvSpPr>
            <p:cNvPr id="20" name="Rectangle 15"/>
            <p:cNvSpPr>
              <a:spLocks noChangeArrowheads="1"/>
            </p:cNvSpPr>
            <p:nvPr/>
          </p:nvSpPr>
          <p:spPr bwMode="auto">
            <a:xfrm>
              <a:off x="2118" y="2653"/>
              <a:ext cx="84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</a:pPr>
              <a:endParaRPr lang="en-US" altLang="en-US" sz="1800"/>
            </a:p>
          </p:txBody>
        </p:sp>
        <p:sp>
          <p:nvSpPr>
            <p:cNvPr id="21" name="Rectangle 16"/>
            <p:cNvSpPr>
              <a:spLocks noChangeArrowheads="1"/>
            </p:cNvSpPr>
            <p:nvPr/>
          </p:nvSpPr>
          <p:spPr bwMode="auto">
            <a:xfrm>
              <a:off x="4483" y="2395"/>
              <a:ext cx="893" cy="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en-US" sz="1800"/>
                <a:t>0</a:t>
              </a:r>
            </a:p>
          </p:txBody>
        </p:sp>
        <p:sp>
          <p:nvSpPr>
            <p:cNvPr id="22" name="Rectangle 17"/>
            <p:cNvSpPr>
              <a:spLocks noChangeArrowheads="1"/>
            </p:cNvSpPr>
            <p:nvPr/>
          </p:nvSpPr>
          <p:spPr bwMode="auto">
            <a:xfrm>
              <a:off x="3747" y="2395"/>
              <a:ext cx="736" cy="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en-US" sz="1800"/>
                <a:t>1</a:t>
              </a:r>
            </a:p>
          </p:txBody>
        </p:sp>
        <p:sp>
          <p:nvSpPr>
            <p:cNvPr id="23" name="Rectangle 18"/>
            <p:cNvSpPr>
              <a:spLocks noChangeArrowheads="1"/>
            </p:cNvSpPr>
            <p:nvPr/>
          </p:nvSpPr>
          <p:spPr bwMode="auto">
            <a:xfrm>
              <a:off x="2959" y="2395"/>
              <a:ext cx="788" cy="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en-US" sz="1800"/>
                <a:t>0</a:t>
              </a:r>
            </a:p>
          </p:txBody>
        </p:sp>
        <p:sp>
          <p:nvSpPr>
            <p:cNvPr id="24" name="Rectangle 19"/>
            <p:cNvSpPr>
              <a:spLocks noChangeArrowheads="1"/>
            </p:cNvSpPr>
            <p:nvPr/>
          </p:nvSpPr>
          <p:spPr bwMode="auto">
            <a:xfrm>
              <a:off x="2118" y="2395"/>
              <a:ext cx="841" cy="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</a:pPr>
              <a:endParaRPr lang="en-US" altLang="en-US" sz="1800"/>
            </a:p>
          </p:txBody>
        </p:sp>
        <p:sp>
          <p:nvSpPr>
            <p:cNvPr id="25" name="Rectangle 20"/>
            <p:cNvSpPr>
              <a:spLocks noChangeArrowheads="1"/>
            </p:cNvSpPr>
            <p:nvPr/>
          </p:nvSpPr>
          <p:spPr bwMode="auto">
            <a:xfrm>
              <a:off x="4483" y="2138"/>
              <a:ext cx="893" cy="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en-US" sz="1800"/>
                <a:t>1</a:t>
              </a:r>
            </a:p>
          </p:txBody>
        </p:sp>
        <p:sp>
          <p:nvSpPr>
            <p:cNvPr id="26" name="Rectangle 21"/>
            <p:cNvSpPr>
              <a:spLocks noChangeArrowheads="1"/>
            </p:cNvSpPr>
            <p:nvPr/>
          </p:nvSpPr>
          <p:spPr bwMode="auto">
            <a:xfrm>
              <a:off x="3747" y="2138"/>
              <a:ext cx="736" cy="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en-US" sz="1800"/>
                <a:t>0</a:t>
              </a:r>
            </a:p>
          </p:txBody>
        </p:sp>
        <p:sp>
          <p:nvSpPr>
            <p:cNvPr id="27" name="Rectangle 22"/>
            <p:cNvSpPr>
              <a:spLocks noChangeArrowheads="1"/>
            </p:cNvSpPr>
            <p:nvPr/>
          </p:nvSpPr>
          <p:spPr bwMode="auto">
            <a:xfrm>
              <a:off x="2959" y="2138"/>
              <a:ext cx="788" cy="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en-US" sz="1800"/>
                <a:t>0</a:t>
              </a:r>
            </a:p>
          </p:txBody>
        </p:sp>
        <p:sp>
          <p:nvSpPr>
            <p:cNvPr id="33" name="Rectangle 23"/>
            <p:cNvSpPr>
              <a:spLocks noChangeArrowheads="1"/>
            </p:cNvSpPr>
            <p:nvPr/>
          </p:nvSpPr>
          <p:spPr bwMode="auto">
            <a:xfrm>
              <a:off x="2118" y="2138"/>
              <a:ext cx="841" cy="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</a:pPr>
              <a:endParaRPr lang="en-US" altLang="en-US" sz="1800"/>
            </a:p>
          </p:txBody>
        </p:sp>
        <p:sp>
          <p:nvSpPr>
            <p:cNvPr id="34" name="Rectangle 24"/>
            <p:cNvSpPr>
              <a:spLocks noChangeArrowheads="1"/>
            </p:cNvSpPr>
            <p:nvPr/>
          </p:nvSpPr>
          <p:spPr bwMode="auto">
            <a:xfrm>
              <a:off x="4483" y="1815"/>
              <a:ext cx="893" cy="3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en-US" sz="1800"/>
                <a:t>C</a:t>
              </a:r>
            </a:p>
          </p:txBody>
        </p:sp>
        <p:sp>
          <p:nvSpPr>
            <p:cNvPr id="35" name="Rectangle 25"/>
            <p:cNvSpPr>
              <a:spLocks noChangeArrowheads="1"/>
            </p:cNvSpPr>
            <p:nvPr/>
          </p:nvSpPr>
          <p:spPr bwMode="auto">
            <a:xfrm>
              <a:off x="3747" y="1815"/>
              <a:ext cx="736" cy="3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en-US" sz="1800"/>
                <a:t>B</a:t>
              </a:r>
            </a:p>
          </p:txBody>
        </p:sp>
        <p:sp>
          <p:nvSpPr>
            <p:cNvPr id="36" name="Rectangle 26"/>
            <p:cNvSpPr>
              <a:spLocks noChangeArrowheads="1"/>
            </p:cNvSpPr>
            <p:nvPr/>
          </p:nvSpPr>
          <p:spPr bwMode="auto">
            <a:xfrm>
              <a:off x="2959" y="1815"/>
              <a:ext cx="788" cy="3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en-US" sz="1800"/>
                <a:t>A</a:t>
              </a:r>
            </a:p>
          </p:txBody>
        </p:sp>
        <p:sp>
          <p:nvSpPr>
            <p:cNvPr id="37" name="Rectangle 27"/>
            <p:cNvSpPr>
              <a:spLocks noChangeArrowheads="1"/>
            </p:cNvSpPr>
            <p:nvPr/>
          </p:nvSpPr>
          <p:spPr bwMode="auto">
            <a:xfrm>
              <a:off x="2118" y="1815"/>
              <a:ext cx="841" cy="3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</a:pPr>
              <a:endParaRPr lang="en-US" altLang="en-US" sz="1800"/>
            </a:p>
          </p:txBody>
        </p:sp>
        <p:sp>
          <p:nvSpPr>
            <p:cNvPr id="38" name="Rectangle 28"/>
            <p:cNvSpPr>
              <a:spLocks noChangeArrowheads="1"/>
            </p:cNvSpPr>
            <p:nvPr/>
          </p:nvSpPr>
          <p:spPr bwMode="auto">
            <a:xfrm>
              <a:off x="384" y="1815"/>
              <a:ext cx="1734" cy="13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en-US" sz="1800"/>
                <a:t>Jadual kebenaran</a:t>
              </a:r>
            </a:p>
          </p:txBody>
        </p:sp>
        <p:sp>
          <p:nvSpPr>
            <p:cNvPr id="39" name="Rectangle 29"/>
            <p:cNvSpPr>
              <a:spLocks noChangeArrowheads="1"/>
            </p:cNvSpPr>
            <p:nvPr/>
          </p:nvSpPr>
          <p:spPr bwMode="auto">
            <a:xfrm>
              <a:off x="2959" y="1008"/>
              <a:ext cx="2417" cy="8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</a:pPr>
              <a:endParaRPr lang="en-US" altLang="en-US" sz="1800"/>
            </a:p>
          </p:txBody>
        </p:sp>
        <p:sp>
          <p:nvSpPr>
            <p:cNvPr id="40" name="Rectangle 30"/>
            <p:cNvSpPr>
              <a:spLocks noChangeArrowheads="1"/>
            </p:cNvSpPr>
            <p:nvPr/>
          </p:nvSpPr>
          <p:spPr bwMode="auto">
            <a:xfrm>
              <a:off x="2118" y="1008"/>
              <a:ext cx="841" cy="8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</a:pPr>
              <a:endParaRPr lang="en-US" altLang="en-US" sz="1800"/>
            </a:p>
          </p:txBody>
        </p:sp>
        <p:sp>
          <p:nvSpPr>
            <p:cNvPr id="41" name="Rectangle 31"/>
            <p:cNvSpPr>
              <a:spLocks noChangeArrowheads="1"/>
            </p:cNvSpPr>
            <p:nvPr/>
          </p:nvSpPr>
          <p:spPr bwMode="auto">
            <a:xfrm>
              <a:off x="384" y="1008"/>
              <a:ext cx="1734" cy="8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</a:pPr>
              <a:r>
                <a:rPr lang="en-US" altLang="en-US" sz="1800"/>
                <a:t>Simbol</a:t>
              </a:r>
            </a:p>
          </p:txBody>
        </p:sp>
        <p:sp>
          <p:nvSpPr>
            <p:cNvPr id="42" name="Line 32"/>
            <p:cNvSpPr>
              <a:spLocks noChangeShapeType="1"/>
            </p:cNvSpPr>
            <p:nvPr/>
          </p:nvSpPr>
          <p:spPr bwMode="auto">
            <a:xfrm>
              <a:off x="384" y="1815"/>
              <a:ext cx="173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43" name="Line 33"/>
            <p:cNvSpPr>
              <a:spLocks noChangeShapeType="1"/>
            </p:cNvSpPr>
            <p:nvPr/>
          </p:nvSpPr>
          <p:spPr bwMode="auto">
            <a:xfrm>
              <a:off x="384" y="3202"/>
              <a:ext cx="173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44" name="Line 34"/>
            <p:cNvSpPr>
              <a:spLocks noChangeShapeType="1"/>
            </p:cNvSpPr>
            <p:nvPr/>
          </p:nvSpPr>
          <p:spPr bwMode="auto">
            <a:xfrm>
              <a:off x="384" y="1008"/>
              <a:ext cx="0" cy="264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45" name="Line 35"/>
            <p:cNvSpPr>
              <a:spLocks noChangeShapeType="1"/>
            </p:cNvSpPr>
            <p:nvPr/>
          </p:nvSpPr>
          <p:spPr bwMode="auto">
            <a:xfrm>
              <a:off x="2118" y="1008"/>
              <a:ext cx="0" cy="80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46" name="Line 36"/>
            <p:cNvSpPr>
              <a:spLocks noChangeShapeType="1"/>
            </p:cNvSpPr>
            <p:nvPr/>
          </p:nvSpPr>
          <p:spPr bwMode="auto">
            <a:xfrm>
              <a:off x="5376" y="1008"/>
              <a:ext cx="0" cy="80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47" name="Line 37"/>
            <p:cNvSpPr>
              <a:spLocks noChangeShapeType="1"/>
            </p:cNvSpPr>
            <p:nvPr/>
          </p:nvSpPr>
          <p:spPr bwMode="auto">
            <a:xfrm>
              <a:off x="3747" y="1815"/>
              <a:ext cx="0" cy="13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48" name="Line 38"/>
            <p:cNvSpPr>
              <a:spLocks noChangeShapeType="1"/>
            </p:cNvSpPr>
            <p:nvPr/>
          </p:nvSpPr>
          <p:spPr bwMode="auto">
            <a:xfrm>
              <a:off x="4483" y="1815"/>
              <a:ext cx="0" cy="13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49" name="Line 39"/>
            <p:cNvSpPr>
              <a:spLocks noChangeShapeType="1"/>
            </p:cNvSpPr>
            <p:nvPr/>
          </p:nvSpPr>
          <p:spPr bwMode="auto">
            <a:xfrm>
              <a:off x="2959" y="1815"/>
              <a:ext cx="241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50" name="Line 40"/>
            <p:cNvSpPr>
              <a:spLocks noChangeShapeType="1"/>
            </p:cNvSpPr>
            <p:nvPr/>
          </p:nvSpPr>
          <p:spPr bwMode="auto">
            <a:xfrm>
              <a:off x="2959" y="2138"/>
              <a:ext cx="241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51" name="Line 41"/>
            <p:cNvSpPr>
              <a:spLocks noChangeShapeType="1"/>
            </p:cNvSpPr>
            <p:nvPr/>
          </p:nvSpPr>
          <p:spPr bwMode="auto">
            <a:xfrm>
              <a:off x="2959" y="2395"/>
              <a:ext cx="241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52" name="Line 42"/>
            <p:cNvSpPr>
              <a:spLocks noChangeShapeType="1"/>
            </p:cNvSpPr>
            <p:nvPr/>
          </p:nvSpPr>
          <p:spPr bwMode="auto">
            <a:xfrm>
              <a:off x="2959" y="2653"/>
              <a:ext cx="241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53" name="Line 43"/>
            <p:cNvSpPr>
              <a:spLocks noChangeShapeType="1"/>
            </p:cNvSpPr>
            <p:nvPr/>
          </p:nvSpPr>
          <p:spPr bwMode="auto">
            <a:xfrm>
              <a:off x="2959" y="2944"/>
              <a:ext cx="241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54" name="Line 44"/>
            <p:cNvSpPr>
              <a:spLocks noChangeShapeType="1"/>
            </p:cNvSpPr>
            <p:nvPr/>
          </p:nvSpPr>
          <p:spPr bwMode="auto">
            <a:xfrm>
              <a:off x="2118" y="3202"/>
              <a:ext cx="0" cy="44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55" name="Line 45"/>
            <p:cNvSpPr>
              <a:spLocks noChangeShapeType="1"/>
            </p:cNvSpPr>
            <p:nvPr/>
          </p:nvSpPr>
          <p:spPr bwMode="auto">
            <a:xfrm>
              <a:off x="2118" y="1815"/>
              <a:ext cx="0" cy="1387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56" name="Line 46"/>
            <p:cNvSpPr>
              <a:spLocks noChangeShapeType="1"/>
            </p:cNvSpPr>
            <p:nvPr/>
          </p:nvSpPr>
          <p:spPr bwMode="auto">
            <a:xfrm>
              <a:off x="2959" y="1815"/>
              <a:ext cx="0" cy="1387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57" name="Line 47"/>
            <p:cNvSpPr>
              <a:spLocks noChangeShapeType="1"/>
            </p:cNvSpPr>
            <p:nvPr/>
          </p:nvSpPr>
          <p:spPr bwMode="auto">
            <a:xfrm>
              <a:off x="2959" y="3202"/>
              <a:ext cx="241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58" name="Line 48"/>
            <p:cNvSpPr>
              <a:spLocks noChangeShapeType="1"/>
            </p:cNvSpPr>
            <p:nvPr/>
          </p:nvSpPr>
          <p:spPr bwMode="auto">
            <a:xfrm>
              <a:off x="2959" y="1008"/>
              <a:ext cx="241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59" name="Line 49"/>
            <p:cNvSpPr>
              <a:spLocks noChangeShapeType="1"/>
            </p:cNvSpPr>
            <p:nvPr/>
          </p:nvSpPr>
          <p:spPr bwMode="auto">
            <a:xfrm>
              <a:off x="384" y="1008"/>
              <a:ext cx="2575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60" name="Line 50"/>
            <p:cNvSpPr>
              <a:spLocks noChangeShapeType="1"/>
            </p:cNvSpPr>
            <p:nvPr/>
          </p:nvSpPr>
          <p:spPr bwMode="auto">
            <a:xfrm>
              <a:off x="2118" y="1815"/>
              <a:ext cx="841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61" name="Line 51"/>
            <p:cNvSpPr>
              <a:spLocks noChangeShapeType="1"/>
            </p:cNvSpPr>
            <p:nvPr/>
          </p:nvSpPr>
          <p:spPr bwMode="auto">
            <a:xfrm>
              <a:off x="2118" y="3202"/>
              <a:ext cx="841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62" name="Line 52"/>
            <p:cNvSpPr>
              <a:spLocks noChangeShapeType="1"/>
            </p:cNvSpPr>
            <p:nvPr/>
          </p:nvSpPr>
          <p:spPr bwMode="auto">
            <a:xfrm>
              <a:off x="2959" y="3648"/>
              <a:ext cx="241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63" name="Line 53"/>
            <p:cNvSpPr>
              <a:spLocks noChangeShapeType="1"/>
            </p:cNvSpPr>
            <p:nvPr/>
          </p:nvSpPr>
          <p:spPr bwMode="auto">
            <a:xfrm>
              <a:off x="384" y="3648"/>
              <a:ext cx="2575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64" name="Line 54"/>
            <p:cNvSpPr>
              <a:spLocks noChangeShapeType="1"/>
            </p:cNvSpPr>
            <p:nvPr/>
          </p:nvSpPr>
          <p:spPr bwMode="auto">
            <a:xfrm>
              <a:off x="5376" y="3202"/>
              <a:ext cx="0" cy="4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65" name="Line 55"/>
            <p:cNvSpPr>
              <a:spLocks noChangeShapeType="1"/>
            </p:cNvSpPr>
            <p:nvPr/>
          </p:nvSpPr>
          <p:spPr bwMode="auto">
            <a:xfrm>
              <a:off x="5376" y="1815"/>
              <a:ext cx="0" cy="138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4498021" y="2612232"/>
            <a:ext cx="2828925" cy="942975"/>
            <a:chOff x="4498021" y="2612232"/>
            <a:chExt cx="2828925" cy="942975"/>
          </a:xfrm>
        </p:grpSpPr>
        <p:sp>
          <p:nvSpPr>
            <p:cNvPr id="66" name="Line 56"/>
            <p:cNvSpPr>
              <a:spLocks noChangeShapeType="1"/>
            </p:cNvSpPr>
            <p:nvPr/>
          </p:nvSpPr>
          <p:spPr bwMode="auto">
            <a:xfrm flipH="1">
              <a:off x="4879021" y="2985294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67" name="Line 57"/>
            <p:cNvSpPr>
              <a:spLocks noChangeShapeType="1"/>
            </p:cNvSpPr>
            <p:nvPr/>
          </p:nvSpPr>
          <p:spPr bwMode="auto">
            <a:xfrm flipH="1">
              <a:off x="4879021" y="3290094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68" name="Text Box 59"/>
            <p:cNvSpPr txBox="1">
              <a:spLocks noChangeArrowheads="1"/>
            </p:cNvSpPr>
            <p:nvPr/>
          </p:nvSpPr>
          <p:spPr bwMode="auto">
            <a:xfrm>
              <a:off x="4498021" y="2832894"/>
              <a:ext cx="3810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400"/>
                <a:t>A</a:t>
              </a:r>
            </a:p>
          </p:txBody>
        </p:sp>
        <p:sp>
          <p:nvSpPr>
            <p:cNvPr id="69" name="Text Box 60"/>
            <p:cNvSpPr txBox="1">
              <a:spLocks noChangeArrowheads="1"/>
            </p:cNvSpPr>
            <p:nvPr/>
          </p:nvSpPr>
          <p:spPr bwMode="auto">
            <a:xfrm>
              <a:off x="4498021" y="3137694"/>
              <a:ext cx="3810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400"/>
                <a:t>B</a:t>
              </a:r>
            </a:p>
          </p:txBody>
        </p:sp>
        <p:sp>
          <p:nvSpPr>
            <p:cNvPr id="70" name="Text Box 61"/>
            <p:cNvSpPr txBox="1">
              <a:spLocks noChangeArrowheads="1"/>
            </p:cNvSpPr>
            <p:nvPr/>
          </p:nvSpPr>
          <p:spPr bwMode="auto">
            <a:xfrm>
              <a:off x="6945946" y="2985294"/>
              <a:ext cx="3810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400"/>
                <a:t>C</a:t>
              </a:r>
            </a:p>
          </p:txBody>
        </p:sp>
        <p:sp>
          <p:nvSpPr>
            <p:cNvPr id="71" name="Freeform 62"/>
            <p:cNvSpPr>
              <a:spLocks/>
            </p:cNvSpPr>
            <p:nvPr/>
          </p:nvSpPr>
          <p:spPr bwMode="auto">
            <a:xfrm>
              <a:off x="5336221" y="2756694"/>
              <a:ext cx="206375" cy="685800"/>
            </a:xfrm>
            <a:custGeom>
              <a:avLst/>
              <a:gdLst>
                <a:gd name="T0" fmla="*/ 0 w 130"/>
                <a:gd name="T1" fmla="*/ 0 h 432"/>
                <a:gd name="T2" fmla="*/ 0 w 130"/>
                <a:gd name="T3" fmla="*/ 685800 h 432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30" h="432">
                  <a:moveTo>
                    <a:pt x="0" y="0"/>
                  </a:moveTo>
                  <a:cubicBezTo>
                    <a:pt x="130" y="146"/>
                    <a:pt x="66" y="320"/>
                    <a:pt x="0" y="43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72" name="Freeform 63"/>
            <p:cNvSpPr>
              <a:spLocks/>
            </p:cNvSpPr>
            <p:nvPr/>
          </p:nvSpPr>
          <p:spPr bwMode="auto">
            <a:xfrm>
              <a:off x="5336221" y="2612232"/>
              <a:ext cx="914400" cy="525462"/>
            </a:xfrm>
            <a:custGeom>
              <a:avLst/>
              <a:gdLst>
                <a:gd name="T0" fmla="*/ 0 w 597"/>
                <a:gd name="T1" fmla="*/ 145341 h 329"/>
                <a:gd name="T2" fmla="*/ 914400 w 597"/>
                <a:gd name="T3" fmla="*/ 525462 h 329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597" h="329">
                  <a:moveTo>
                    <a:pt x="0" y="91"/>
                  </a:moveTo>
                  <a:cubicBezTo>
                    <a:pt x="99" y="131"/>
                    <a:pt x="395" y="0"/>
                    <a:pt x="597" y="329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73" name="Freeform 64"/>
            <p:cNvSpPr>
              <a:spLocks/>
            </p:cNvSpPr>
            <p:nvPr/>
          </p:nvSpPr>
          <p:spPr bwMode="auto">
            <a:xfrm>
              <a:off x="5336221" y="3137694"/>
              <a:ext cx="914400" cy="417513"/>
            </a:xfrm>
            <a:custGeom>
              <a:avLst/>
              <a:gdLst>
                <a:gd name="T0" fmla="*/ 0 w 576"/>
                <a:gd name="T1" fmla="*/ 304800 h 263"/>
                <a:gd name="T2" fmla="*/ 914400 w 576"/>
                <a:gd name="T3" fmla="*/ 0 h 263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576" h="263">
                  <a:moveTo>
                    <a:pt x="0" y="192"/>
                  </a:moveTo>
                  <a:cubicBezTo>
                    <a:pt x="0" y="192"/>
                    <a:pt x="432" y="263"/>
                    <a:pt x="576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74" name="Oval 65"/>
            <p:cNvSpPr>
              <a:spLocks noChangeArrowheads="1"/>
            </p:cNvSpPr>
            <p:nvPr/>
          </p:nvSpPr>
          <p:spPr bwMode="auto">
            <a:xfrm>
              <a:off x="6250621" y="3061494"/>
              <a:ext cx="152400" cy="1524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MY" altLang="en-US"/>
            </a:p>
          </p:txBody>
        </p:sp>
        <p:sp>
          <p:nvSpPr>
            <p:cNvPr id="75" name="Line 67"/>
            <p:cNvSpPr>
              <a:spLocks noChangeShapeType="1"/>
            </p:cNvSpPr>
            <p:nvPr/>
          </p:nvSpPr>
          <p:spPr bwMode="auto">
            <a:xfrm>
              <a:off x="6403021" y="3137694"/>
              <a:ext cx="508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</p:grpSp>
    </p:spTree>
    <p:extLst>
      <p:ext uri="{BB962C8B-B14F-4D97-AF65-F5344CB8AC3E}">
        <p14:creationId xmlns:p14="http://schemas.microsoft.com/office/powerpoint/2010/main" val="188569459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bject 29"/>
          <p:cNvSpPr/>
          <p:nvPr/>
        </p:nvSpPr>
        <p:spPr>
          <a:xfrm>
            <a:off x="0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38100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lnTo>
                  <a:pt x="381000" y="685800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57200" y="0"/>
            <a:ext cx="2743200" cy="1167129"/>
          </a:xfrm>
          <a:custGeom>
            <a:avLst/>
            <a:gdLst/>
            <a:ahLst/>
            <a:cxnLst/>
            <a:rect l="l" t="t" r="r" b="b"/>
            <a:pathLst>
              <a:path w="2743200" h="1167129">
                <a:moveTo>
                  <a:pt x="304800" y="1167129"/>
                </a:moveTo>
                <a:lnTo>
                  <a:pt x="304800" y="1056639"/>
                </a:lnTo>
                <a:lnTo>
                  <a:pt x="305528" y="1047285"/>
                </a:lnTo>
                <a:lnTo>
                  <a:pt x="308163" y="1022635"/>
                </a:lnTo>
                <a:lnTo>
                  <a:pt x="312216" y="997714"/>
                </a:lnTo>
                <a:lnTo>
                  <a:pt x="318141" y="972612"/>
                </a:lnTo>
                <a:lnTo>
                  <a:pt x="326390" y="947420"/>
                </a:lnTo>
                <a:lnTo>
                  <a:pt x="334552" y="928817"/>
                </a:lnTo>
                <a:lnTo>
                  <a:pt x="346163" y="905621"/>
                </a:lnTo>
                <a:lnTo>
                  <a:pt x="359302" y="883128"/>
                </a:lnTo>
                <a:lnTo>
                  <a:pt x="373900" y="862095"/>
                </a:lnTo>
                <a:lnTo>
                  <a:pt x="389890" y="843279"/>
                </a:lnTo>
                <a:lnTo>
                  <a:pt x="403473" y="830357"/>
                </a:lnTo>
                <a:lnTo>
                  <a:pt x="424641" y="813665"/>
                </a:lnTo>
                <a:lnTo>
                  <a:pt x="446960" y="798842"/>
                </a:lnTo>
                <a:lnTo>
                  <a:pt x="468905" y="786180"/>
                </a:lnTo>
                <a:lnTo>
                  <a:pt x="488950" y="775970"/>
                </a:lnTo>
                <a:lnTo>
                  <a:pt x="561340" y="762000"/>
                </a:lnTo>
                <a:lnTo>
                  <a:pt x="603250" y="764539"/>
                </a:lnTo>
                <a:lnTo>
                  <a:pt x="2743200" y="762000"/>
                </a:lnTo>
                <a:lnTo>
                  <a:pt x="2743200" y="0"/>
                </a:lnTo>
                <a:lnTo>
                  <a:pt x="0" y="0"/>
                </a:lnTo>
                <a:lnTo>
                  <a:pt x="0" y="1167129"/>
                </a:lnTo>
                <a:lnTo>
                  <a:pt x="304800" y="1167129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09600" y="1981200"/>
            <a:ext cx="7010400" cy="317500"/>
          </a:xfrm>
          <a:custGeom>
            <a:avLst/>
            <a:gdLst/>
            <a:ahLst/>
            <a:cxnLst/>
            <a:rect l="l" t="t" r="r" b="b"/>
            <a:pathLst>
              <a:path w="7010400" h="317500">
                <a:moveTo>
                  <a:pt x="0" y="0"/>
                </a:moveTo>
                <a:lnTo>
                  <a:pt x="0" y="317500"/>
                </a:lnTo>
                <a:lnTo>
                  <a:pt x="7010400" y="317500"/>
                </a:lnTo>
                <a:lnTo>
                  <a:pt x="70104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28600" y="1981200"/>
            <a:ext cx="393700" cy="318770"/>
          </a:xfrm>
          <a:custGeom>
            <a:avLst/>
            <a:gdLst/>
            <a:ahLst/>
            <a:cxnLst/>
            <a:rect l="l" t="t" r="r" b="b"/>
            <a:pathLst>
              <a:path w="393700" h="318770">
                <a:moveTo>
                  <a:pt x="196850" y="0"/>
                </a:moveTo>
                <a:lnTo>
                  <a:pt x="181947" y="595"/>
                </a:lnTo>
                <a:lnTo>
                  <a:pt x="167137" y="2339"/>
                </a:lnTo>
                <a:lnTo>
                  <a:pt x="152493" y="5170"/>
                </a:lnTo>
                <a:lnTo>
                  <a:pt x="138088" y="9027"/>
                </a:lnTo>
                <a:lnTo>
                  <a:pt x="123996" y="13847"/>
                </a:lnTo>
                <a:lnTo>
                  <a:pt x="110289" y="19569"/>
                </a:lnTo>
                <a:lnTo>
                  <a:pt x="97042" y="26132"/>
                </a:lnTo>
                <a:lnTo>
                  <a:pt x="84328" y="33472"/>
                </a:lnTo>
                <a:lnTo>
                  <a:pt x="72220" y="41530"/>
                </a:lnTo>
                <a:lnTo>
                  <a:pt x="60791" y="50242"/>
                </a:lnTo>
                <a:lnTo>
                  <a:pt x="50115" y="59547"/>
                </a:lnTo>
                <a:lnTo>
                  <a:pt x="40265" y="69384"/>
                </a:lnTo>
                <a:lnTo>
                  <a:pt x="31314" y="79690"/>
                </a:lnTo>
                <a:lnTo>
                  <a:pt x="23336" y="90403"/>
                </a:lnTo>
                <a:lnTo>
                  <a:pt x="10592" y="112807"/>
                </a:lnTo>
                <a:lnTo>
                  <a:pt x="2620" y="136101"/>
                </a:lnTo>
                <a:lnTo>
                  <a:pt x="0" y="158750"/>
                </a:lnTo>
                <a:lnTo>
                  <a:pt x="723" y="170756"/>
                </a:lnTo>
                <a:lnTo>
                  <a:pt x="6290" y="194528"/>
                </a:lnTo>
                <a:lnTo>
                  <a:pt x="16867" y="217577"/>
                </a:lnTo>
                <a:lnTo>
                  <a:pt x="31873" y="239421"/>
                </a:lnTo>
                <a:lnTo>
                  <a:pt x="40855" y="249741"/>
                </a:lnTo>
                <a:lnTo>
                  <a:pt x="50726" y="259579"/>
                </a:lnTo>
                <a:lnTo>
                  <a:pt x="61414" y="268875"/>
                </a:lnTo>
                <a:lnTo>
                  <a:pt x="72846" y="277568"/>
                </a:lnTo>
                <a:lnTo>
                  <a:pt x="84949" y="285600"/>
                </a:lnTo>
                <a:lnTo>
                  <a:pt x="97650" y="292908"/>
                </a:lnTo>
                <a:lnTo>
                  <a:pt x="110878" y="299433"/>
                </a:lnTo>
                <a:lnTo>
                  <a:pt x="124559" y="305115"/>
                </a:lnTo>
                <a:lnTo>
                  <a:pt x="138620" y="309894"/>
                </a:lnTo>
                <a:lnTo>
                  <a:pt x="152989" y="313709"/>
                </a:lnTo>
                <a:lnTo>
                  <a:pt x="167594" y="316500"/>
                </a:lnTo>
                <a:lnTo>
                  <a:pt x="182361" y="318207"/>
                </a:lnTo>
                <a:lnTo>
                  <a:pt x="196850" y="318770"/>
                </a:lnTo>
                <a:lnTo>
                  <a:pt x="393700" y="318770"/>
                </a:lnTo>
                <a:lnTo>
                  <a:pt x="393700" y="0"/>
                </a:lnTo>
                <a:lnTo>
                  <a:pt x="19685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911860" y="815340"/>
            <a:ext cx="6936740" cy="978264"/>
          </a:xfrm>
          <a:prstGeom prst="rect">
            <a:avLst/>
          </a:prstGeom>
        </p:spPr>
        <p:txBody>
          <a:bodyPr wrap="square" lIns="0" tIns="24003" rIns="0" bIns="0" rtlCol="0">
            <a:noAutofit/>
          </a:bodyPr>
          <a:lstStyle/>
          <a:p>
            <a:pPr marL="12700">
              <a:lnSpc>
                <a:spcPts val="3779"/>
              </a:lnSpc>
            </a:pPr>
            <a:r>
              <a:rPr lang="en-MY" sz="3600" b="1" spc="-1" dirty="0" smtClean="0">
                <a:solidFill>
                  <a:srgbClr val="006666"/>
                </a:solidFill>
                <a:latin typeface="Arial"/>
                <a:cs typeface="Arial"/>
              </a:rPr>
              <a:t>Get </a:t>
            </a:r>
            <a:r>
              <a:rPr lang="en-MY" sz="3600" b="1" spc="-1" dirty="0" err="1" smtClean="0">
                <a:solidFill>
                  <a:srgbClr val="006666"/>
                </a:solidFill>
                <a:latin typeface="Arial"/>
                <a:cs typeface="Arial"/>
              </a:rPr>
              <a:t>Logik</a:t>
            </a:r>
            <a:r>
              <a:rPr lang="en-MY" sz="3600" b="1" spc="-1" dirty="0" smtClean="0">
                <a:solidFill>
                  <a:srgbClr val="006666"/>
                </a:solidFill>
                <a:latin typeface="Arial"/>
                <a:cs typeface="Arial"/>
              </a:rPr>
              <a:t> </a:t>
            </a:r>
            <a:r>
              <a:rPr lang="en-MY" sz="3600" b="1" spc="-1" dirty="0" err="1" smtClean="0">
                <a:solidFill>
                  <a:srgbClr val="006666"/>
                </a:solidFill>
                <a:latin typeface="Arial"/>
                <a:cs typeface="Arial"/>
              </a:rPr>
              <a:t>Ekslusif</a:t>
            </a:r>
            <a:r>
              <a:rPr lang="en-MY" sz="3600" b="1" spc="-1" dirty="0" smtClean="0">
                <a:solidFill>
                  <a:srgbClr val="006666"/>
                </a:solidFill>
                <a:latin typeface="Arial"/>
                <a:cs typeface="Arial"/>
              </a:rPr>
              <a:t> ATAU</a:t>
            </a:r>
          </a:p>
          <a:p>
            <a:pPr marL="12700">
              <a:lnSpc>
                <a:spcPts val="3779"/>
              </a:lnSpc>
            </a:pPr>
            <a:r>
              <a:rPr lang="en-MY" sz="3600" b="1" i="1" dirty="0" smtClean="0">
                <a:solidFill>
                  <a:srgbClr val="006666"/>
                </a:solidFill>
                <a:latin typeface="Arial"/>
                <a:cs typeface="Arial"/>
              </a:rPr>
              <a:t>(Exclusive-OR Logic </a:t>
            </a:r>
            <a:r>
              <a:rPr lang="en-MY" sz="3600" b="1" i="1" dirty="0">
                <a:solidFill>
                  <a:srgbClr val="006666"/>
                </a:solidFill>
                <a:latin typeface="Arial"/>
                <a:cs typeface="Arial"/>
              </a:rPr>
              <a:t>Gate)</a:t>
            </a:r>
            <a:endParaRPr lang="en-MY" sz="3600" i="1" dirty="0">
              <a:latin typeface="Arial"/>
              <a:cs typeface="Arial"/>
            </a:endParaRPr>
          </a:p>
          <a:p>
            <a:pPr marL="12700">
              <a:lnSpc>
                <a:spcPts val="3779"/>
              </a:lnSpc>
            </a:pPr>
            <a:endParaRPr sz="3600" dirty="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09600" y="1981200"/>
            <a:ext cx="7010400" cy="3175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grpSp>
        <p:nvGrpSpPr>
          <p:cNvPr id="8" name="Group 4"/>
          <p:cNvGrpSpPr>
            <a:grpSpLocks/>
          </p:cNvGrpSpPr>
          <p:nvPr/>
        </p:nvGrpSpPr>
        <p:grpSpPr bwMode="auto">
          <a:xfrm>
            <a:off x="911860" y="2482850"/>
            <a:ext cx="7924800" cy="4191000"/>
            <a:chOff x="384" y="1008"/>
            <a:chExt cx="4992" cy="2640"/>
          </a:xfrm>
        </p:grpSpPr>
        <p:sp>
          <p:nvSpPr>
            <p:cNvPr id="9" name="Rectangle 5"/>
            <p:cNvSpPr>
              <a:spLocks noChangeArrowheads="1"/>
            </p:cNvSpPr>
            <p:nvPr/>
          </p:nvSpPr>
          <p:spPr bwMode="auto">
            <a:xfrm>
              <a:off x="2959" y="3202"/>
              <a:ext cx="2417" cy="4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</a:pPr>
              <a:r>
                <a:rPr lang="en-US" altLang="en-US" sz="1800"/>
                <a:t>C = A </a:t>
              </a:r>
              <a:r>
                <a:rPr lang="en-US" altLang="en-US" sz="1800" b="1"/>
                <a:t>.</a:t>
              </a:r>
              <a:r>
                <a:rPr lang="en-US" altLang="en-US" sz="1800"/>
                <a:t> B + A </a:t>
              </a:r>
              <a:r>
                <a:rPr lang="en-US" altLang="en-US" sz="1800" b="1"/>
                <a:t>. </a:t>
              </a:r>
              <a:r>
                <a:rPr lang="en-US" altLang="en-US" sz="1800"/>
                <a:t>B = A </a:t>
              </a:r>
              <a:r>
                <a:rPr lang="en-US" altLang="en-US" sz="1800">
                  <a:sym typeface="Symbol" panose="05050102010706020507" pitchFamily="18" charset="2"/>
                </a:rPr>
                <a:t></a:t>
              </a:r>
              <a:r>
                <a:rPr lang="en-US" altLang="en-US" sz="1800"/>
                <a:t> B</a:t>
              </a:r>
            </a:p>
          </p:txBody>
        </p:sp>
        <p:sp>
          <p:nvSpPr>
            <p:cNvPr id="10" name="Rectangle 6"/>
            <p:cNvSpPr>
              <a:spLocks noChangeArrowheads="1"/>
            </p:cNvSpPr>
            <p:nvPr/>
          </p:nvSpPr>
          <p:spPr bwMode="auto">
            <a:xfrm>
              <a:off x="2118" y="3202"/>
              <a:ext cx="841" cy="4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</a:pPr>
              <a:endParaRPr lang="en-US" altLang="en-US" sz="1800"/>
            </a:p>
          </p:txBody>
        </p:sp>
        <p:sp>
          <p:nvSpPr>
            <p:cNvPr id="11" name="Rectangle 7"/>
            <p:cNvSpPr>
              <a:spLocks noChangeArrowheads="1"/>
            </p:cNvSpPr>
            <p:nvPr/>
          </p:nvSpPr>
          <p:spPr bwMode="auto">
            <a:xfrm>
              <a:off x="384" y="3202"/>
              <a:ext cx="1734" cy="4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</a:pPr>
              <a:r>
                <a:rPr lang="en-US" altLang="en-US" sz="1800"/>
                <a:t>Formula</a:t>
              </a:r>
            </a:p>
          </p:txBody>
        </p:sp>
        <p:sp>
          <p:nvSpPr>
            <p:cNvPr id="12" name="Rectangle 8"/>
            <p:cNvSpPr>
              <a:spLocks noChangeArrowheads="1"/>
            </p:cNvSpPr>
            <p:nvPr/>
          </p:nvSpPr>
          <p:spPr bwMode="auto">
            <a:xfrm>
              <a:off x="4483" y="2944"/>
              <a:ext cx="893" cy="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en-US" sz="1800"/>
                <a:t>0</a:t>
              </a:r>
            </a:p>
          </p:txBody>
        </p:sp>
        <p:sp>
          <p:nvSpPr>
            <p:cNvPr id="13" name="Rectangle 9"/>
            <p:cNvSpPr>
              <a:spLocks noChangeArrowheads="1"/>
            </p:cNvSpPr>
            <p:nvPr/>
          </p:nvSpPr>
          <p:spPr bwMode="auto">
            <a:xfrm>
              <a:off x="3747" y="2944"/>
              <a:ext cx="736" cy="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en-US" sz="1800"/>
                <a:t>1</a:t>
              </a:r>
            </a:p>
          </p:txBody>
        </p:sp>
        <p:sp>
          <p:nvSpPr>
            <p:cNvPr id="14" name="Rectangle 10"/>
            <p:cNvSpPr>
              <a:spLocks noChangeArrowheads="1"/>
            </p:cNvSpPr>
            <p:nvPr/>
          </p:nvSpPr>
          <p:spPr bwMode="auto">
            <a:xfrm>
              <a:off x="2959" y="2944"/>
              <a:ext cx="788" cy="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en-US" sz="1800"/>
                <a:t>1</a:t>
              </a:r>
            </a:p>
          </p:txBody>
        </p:sp>
        <p:sp>
          <p:nvSpPr>
            <p:cNvPr id="15" name="Rectangle 11"/>
            <p:cNvSpPr>
              <a:spLocks noChangeArrowheads="1"/>
            </p:cNvSpPr>
            <p:nvPr/>
          </p:nvSpPr>
          <p:spPr bwMode="auto">
            <a:xfrm>
              <a:off x="2118" y="2944"/>
              <a:ext cx="841" cy="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</a:pPr>
              <a:endParaRPr lang="en-US" altLang="en-US" sz="1800"/>
            </a:p>
          </p:txBody>
        </p:sp>
        <p:sp>
          <p:nvSpPr>
            <p:cNvPr id="16" name="Rectangle 12"/>
            <p:cNvSpPr>
              <a:spLocks noChangeArrowheads="1"/>
            </p:cNvSpPr>
            <p:nvPr/>
          </p:nvSpPr>
          <p:spPr bwMode="auto">
            <a:xfrm>
              <a:off x="4483" y="2653"/>
              <a:ext cx="89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en-US" sz="1800"/>
                <a:t>1</a:t>
              </a:r>
            </a:p>
          </p:txBody>
        </p:sp>
        <p:sp>
          <p:nvSpPr>
            <p:cNvPr id="17" name="Rectangle 13"/>
            <p:cNvSpPr>
              <a:spLocks noChangeArrowheads="1"/>
            </p:cNvSpPr>
            <p:nvPr/>
          </p:nvSpPr>
          <p:spPr bwMode="auto">
            <a:xfrm>
              <a:off x="3747" y="2653"/>
              <a:ext cx="73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en-US" sz="1800"/>
                <a:t>0</a:t>
              </a:r>
            </a:p>
          </p:txBody>
        </p:sp>
        <p:sp>
          <p:nvSpPr>
            <p:cNvPr id="18" name="Rectangle 14"/>
            <p:cNvSpPr>
              <a:spLocks noChangeArrowheads="1"/>
            </p:cNvSpPr>
            <p:nvPr/>
          </p:nvSpPr>
          <p:spPr bwMode="auto">
            <a:xfrm>
              <a:off x="2959" y="2653"/>
              <a:ext cx="7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en-US" sz="1800"/>
                <a:t>1</a:t>
              </a:r>
            </a:p>
          </p:txBody>
        </p:sp>
        <p:sp>
          <p:nvSpPr>
            <p:cNvPr id="19" name="Rectangle 15"/>
            <p:cNvSpPr>
              <a:spLocks noChangeArrowheads="1"/>
            </p:cNvSpPr>
            <p:nvPr/>
          </p:nvSpPr>
          <p:spPr bwMode="auto">
            <a:xfrm>
              <a:off x="2118" y="2653"/>
              <a:ext cx="84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</a:pPr>
              <a:endParaRPr lang="en-US" altLang="en-US" sz="1800"/>
            </a:p>
          </p:txBody>
        </p:sp>
        <p:sp>
          <p:nvSpPr>
            <p:cNvPr id="20" name="Rectangle 16"/>
            <p:cNvSpPr>
              <a:spLocks noChangeArrowheads="1"/>
            </p:cNvSpPr>
            <p:nvPr/>
          </p:nvSpPr>
          <p:spPr bwMode="auto">
            <a:xfrm>
              <a:off x="4483" y="2395"/>
              <a:ext cx="893" cy="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en-US" sz="1800"/>
                <a:t>1</a:t>
              </a:r>
            </a:p>
          </p:txBody>
        </p:sp>
        <p:sp>
          <p:nvSpPr>
            <p:cNvPr id="21" name="Rectangle 17"/>
            <p:cNvSpPr>
              <a:spLocks noChangeArrowheads="1"/>
            </p:cNvSpPr>
            <p:nvPr/>
          </p:nvSpPr>
          <p:spPr bwMode="auto">
            <a:xfrm>
              <a:off x="3747" y="2395"/>
              <a:ext cx="736" cy="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en-US" sz="1800"/>
                <a:t>1</a:t>
              </a:r>
            </a:p>
          </p:txBody>
        </p:sp>
        <p:sp>
          <p:nvSpPr>
            <p:cNvPr id="22" name="Rectangle 18"/>
            <p:cNvSpPr>
              <a:spLocks noChangeArrowheads="1"/>
            </p:cNvSpPr>
            <p:nvPr/>
          </p:nvSpPr>
          <p:spPr bwMode="auto">
            <a:xfrm>
              <a:off x="2959" y="2395"/>
              <a:ext cx="788" cy="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en-US" sz="1800"/>
                <a:t>0</a:t>
              </a:r>
            </a:p>
          </p:txBody>
        </p:sp>
        <p:sp>
          <p:nvSpPr>
            <p:cNvPr id="23" name="Rectangle 19"/>
            <p:cNvSpPr>
              <a:spLocks noChangeArrowheads="1"/>
            </p:cNvSpPr>
            <p:nvPr/>
          </p:nvSpPr>
          <p:spPr bwMode="auto">
            <a:xfrm>
              <a:off x="2118" y="2395"/>
              <a:ext cx="841" cy="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</a:pPr>
              <a:endParaRPr lang="en-US" altLang="en-US" sz="1800"/>
            </a:p>
          </p:txBody>
        </p:sp>
        <p:sp>
          <p:nvSpPr>
            <p:cNvPr id="24" name="Rectangle 20"/>
            <p:cNvSpPr>
              <a:spLocks noChangeArrowheads="1"/>
            </p:cNvSpPr>
            <p:nvPr/>
          </p:nvSpPr>
          <p:spPr bwMode="auto">
            <a:xfrm>
              <a:off x="4483" y="2138"/>
              <a:ext cx="893" cy="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en-US" sz="1800"/>
                <a:t>0</a:t>
              </a:r>
            </a:p>
          </p:txBody>
        </p:sp>
        <p:sp>
          <p:nvSpPr>
            <p:cNvPr id="25" name="Rectangle 21"/>
            <p:cNvSpPr>
              <a:spLocks noChangeArrowheads="1"/>
            </p:cNvSpPr>
            <p:nvPr/>
          </p:nvSpPr>
          <p:spPr bwMode="auto">
            <a:xfrm>
              <a:off x="3747" y="2138"/>
              <a:ext cx="736" cy="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en-US" sz="1800"/>
                <a:t>0</a:t>
              </a:r>
            </a:p>
          </p:txBody>
        </p:sp>
        <p:sp>
          <p:nvSpPr>
            <p:cNvPr id="26" name="Rectangle 22"/>
            <p:cNvSpPr>
              <a:spLocks noChangeArrowheads="1"/>
            </p:cNvSpPr>
            <p:nvPr/>
          </p:nvSpPr>
          <p:spPr bwMode="auto">
            <a:xfrm>
              <a:off x="2959" y="2138"/>
              <a:ext cx="788" cy="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en-US" sz="1800"/>
                <a:t>0</a:t>
              </a:r>
            </a:p>
          </p:txBody>
        </p:sp>
        <p:sp>
          <p:nvSpPr>
            <p:cNvPr id="27" name="Rectangle 23"/>
            <p:cNvSpPr>
              <a:spLocks noChangeArrowheads="1"/>
            </p:cNvSpPr>
            <p:nvPr/>
          </p:nvSpPr>
          <p:spPr bwMode="auto">
            <a:xfrm>
              <a:off x="2118" y="2138"/>
              <a:ext cx="841" cy="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</a:pPr>
              <a:endParaRPr lang="en-US" altLang="en-US" sz="1800"/>
            </a:p>
          </p:txBody>
        </p:sp>
        <p:sp>
          <p:nvSpPr>
            <p:cNvPr id="33" name="Rectangle 24"/>
            <p:cNvSpPr>
              <a:spLocks noChangeArrowheads="1"/>
            </p:cNvSpPr>
            <p:nvPr/>
          </p:nvSpPr>
          <p:spPr bwMode="auto">
            <a:xfrm>
              <a:off x="4483" y="1815"/>
              <a:ext cx="893" cy="3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en-US" sz="1800"/>
                <a:t>C</a:t>
              </a:r>
            </a:p>
          </p:txBody>
        </p:sp>
        <p:sp>
          <p:nvSpPr>
            <p:cNvPr id="34" name="Rectangle 25"/>
            <p:cNvSpPr>
              <a:spLocks noChangeArrowheads="1"/>
            </p:cNvSpPr>
            <p:nvPr/>
          </p:nvSpPr>
          <p:spPr bwMode="auto">
            <a:xfrm>
              <a:off x="3747" y="1815"/>
              <a:ext cx="736" cy="3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en-US" sz="1800"/>
                <a:t>B</a:t>
              </a:r>
            </a:p>
          </p:txBody>
        </p:sp>
        <p:sp>
          <p:nvSpPr>
            <p:cNvPr id="35" name="Rectangle 26"/>
            <p:cNvSpPr>
              <a:spLocks noChangeArrowheads="1"/>
            </p:cNvSpPr>
            <p:nvPr/>
          </p:nvSpPr>
          <p:spPr bwMode="auto">
            <a:xfrm>
              <a:off x="2959" y="1815"/>
              <a:ext cx="788" cy="3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en-US" sz="1800"/>
                <a:t>A</a:t>
              </a:r>
            </a:p>
          </p:txBody>
        </p:sp>
        <p:sp>
          <p:nvSpPr>
            <p:cNvPr id="36" name="Rectangle 27"/>
            <p:cNvSpPr>
              <a:spLocks noChangeArrowheads="1"/>
            </p:cNvSpPr>
            <p:nvPr/>
          </p:nvSpPr>
          <p:spPr bwMode="auto">
            <a:xfrm>
              <a:off x="2118" y="1815"/>
              <a:ext cx="841" cy="3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</a:pPr>
              <a:endParaRPr lang="en-US" altLang="en-US" sz="1800"/>
            </a:p>
          </p:txBody>
        </p:sp>
        <p:sp>
          <p:nvSpPr>
            <p:cNvPr id="37" name="Rectangle 28"/>
            <p:cNvSpPr>
              <a:spLocks noChangeArrowheads="1"/>
            </p:cNvSpPr>
            <p:nvPr/>
          </p:nvSpPr>
          <p:spPr bwMode="auto">
            <a:xfrm>
              <a:off x="384" y="1815"/>
              <a:ext cx="1734" cy="13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en-US" sz="1800"/>
                <a:t>Jadual kebenaran</a:t>
              </a:r>
            </a:p>
          </p:txBody>
        </p:sp>
        <p:sp>
          <p:nvSpPr>
            <p:cNvPr id="38" name="Rectangle 29"/>
            <p:cNvSpPr>
              <a:spLocks noChangeArrowheads="1"/>
            </p:cNvSpPr>
            <p:nvPr/>
          </p:nvSpPr>
          <p:spPr bwMode="auto">
            <a:xfrm>
              <a:off x="2959" y="1008"/>
              <a:ext cx="2417" cy="8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</a:pPr>
              <a:endParaRPr lang="en-US" altLang="en-US" sz="1800"/>
            </a:p>
          </p:txBody>
        </p:sp>
        <p:sp>
          <p:nvSpPr>
            <p:cNvPr id="39" name="Rectangle 30"/>
            <p:cNvSpPr>
              <a:spLocks noChangeArrowheads="1"/>
            </p:cNvSpPr>
            <p:nvPr/>
          </p:nvSpPr>
          <p:spPr bwMode="auto">
            <a:xfrm>
              <a:off x="2118" y="1008"/>
              <a:ext cx="841" cy="8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</a:pPr>
              <a:endParaRPr lang="en-US" altLang="en-US" sz="1800"/>
            </a:p>
          </p:txBody>
        </p:sp>
        <p:sp>
          <p:nvSpPr>
            <p:cNvPr id="40" name="Rectangle 31"/>
            <p:cNvSpPr>
              <a:spLocks noChangeArrowheads="1"/>
            </p:cNvSpPr>
            <p:nvPr/>
          </p:nvSpPr>
          <p:spPr bwMode="auto">
            <a:xfrm>
              <a:off x="384" y="1008"/>
              <a:ext cx="1734" cy="8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</a:pPr>
              <a:r>
                <a:rPr lang="en-US" altLang="en-US" sz="1800"/>
                <a:t>Simbol</a:t>
              </a:r>
            </a:p>
          </p:txBody>
        </p:sp>
        <p:sp>
          <p:nvSpPr>
            <p:cNvPr id="41" name="Line 32"/>
            <p:cNvSpPr>
              <a:spLocks noChangeShapeType="1"/>
            </p:cNvSpPr>
            <p:nvPr/>
          </p:nvSpPr>
          <p:spPr bwMode="auto">
            <a:xfrm>
              <a:off x="384" y="1815"/>
              <a:ext cx="173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42" name="Line 33"/>
            <p:cNvSpPr>
              <a:spLocks noChangeShapeType="1"/>
            </p:cNvSpPr>
            <p:nvPr/>
          </p:nvSpPr>
          <p:spPr bwMode="auto">
            <a:xfrm>
              <a:off x="384" y="3202"/>
              <a:ext cx="173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43" name="Line 34"/>
            <p:cNvSpPr>
              <a:spLocks noChangeShapeType="1"/>
            </p:cNvSpPr>
            <p:nvPr/>
          </p:nvSpPr>
          <p:spPr bwMode="auto">
            <a:xfrm>
              <a:off x="384" y="1008"/>
              <a:ext cx="0" cy="264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44" name="Line 35"/>
            <p:cNvSpPr>
              <a:spLocks noChangeShapeType="1"/>
            </p:cNvSpPr>
            <p:nvPr/>
          </p:nvSpPr>
          <p:spPr bwMode="auto">
            <a:xfrm>
              <a:off x="2118" y="1008"/>
              <a:ext cx="0" cy="80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45" name="Line 36"/>
            <p:cNvSpPr>
              <a:spLocks noChangeShapeType="1"/>
            </p:cNvSpPr>
            <p:nvPr/>
          </p:nvSpPr>
          <p:spPr bwMode="auto">
            <a:xfrm>
              <a:off x="5376" y="1008"/>
              <a:ext cx="0" cy="80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46" name="Line 37"/>
            <p:cNvSpPr>
              <a:spLocks noChangeShapeType="1"/>
            </p:cNvSpPr>
            <p:nvPr/>
          </p:nvSpPr>
          <p:spPr bwMode="auto">
            <a:xfrm>
              <a:off x="3747" y="1815"/>
              <a:ext cx="0" cy="13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47" name="Line 38"/>
            <p:cNvSpPr>
              <a:spLocks noChangeShapeType="1"/>
            </p:cNvSpPr>
            <p:nvPr/>
          </p:nvSpPr>
          <p:spPr bwMode="auto">
            <a:xfrm>
              <a:off x="4483" y="1815"/>
              <a:ext cx="0" cy="13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48" name="Line 39"/>
            <p:cNvSpPr>
              <a:spLocks noChangeShapeType="1"/>
            </p:cNvSpPr>
            <p:nvPr/>
          </p:nvSpPr>
          <p:spPr bwMode="auto">
            <a:xfrm>
              <a:off x="2959" y="1815"/>
              <a:ext cx="241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49" name="Line 40"/>
            <p:cNvSpPr>
              <a:spLocks noChangeShapeType="1"/>
            </p:cNvSpPr>
            <p:nvPr/>
          </p:nvSpPr>
          <p:spPr bwMode="auto">
            <a:xfrm>
              <a:off x="2959" y="2138"/>
              <a:ext cx="241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50" name="Line 41"/>
            <p:cNvSpPr>
              <a:spLocks noChangeShapeType="1"/>
            </p:cNvSpPr>
            <p:nvPr/>
          </p:nvSpPr>
          <p:spPr bwMode="auto">
            <a:xfrm>
              <a:off x="2959" y="2395"/>
              <a:ext cx="241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51" name="Line 42"/>
            <p:cNvSpPr>
              <a:spLocks noChangeShapeType="1"/>
            </p:cNvSpPr>
            <p:nvPr/>
          </p:nvSpPr>
          <p:spPr bwMode="auto">
            <a:xfrm>
              <a:off x="2959" y="2653"/>
              <a:ext cx="241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52" name="Line 43"/>
            <p:cNvSpPr>
              <a:spLocks noChangeShapeType="1"/>
            </p:cNvSpPr>
            <p:nvPr/>
          </p:nvSpPr>
          <p:spPr bwMode="auto">
            <a:xfrm>
              <a:off x="2959" y="2944"/>
              <a:ext cx="241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53" name="Line 44"/>
            <p:cNvSpPr>
              <a:spLocks noChangeShapeType="1"/>
            </p:cNvSpPr>
            <p:nvPr/>
          </p:nvSpPr>
          <p:spPr bwMode="auto">
            <a:xfrm>
              <a:off x="2118" y="3202"/>
              <a:ext cx="0" cy="44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54" name="Line 45"/>
            <p:cNvSpPr>
              <a:spLocks noChangeShapeType="1"/>
            </p:cNvSpPr>
            <p:nvPr/>
          </p:nvSpPr>
          <p:spPr bwMode="auto">
            <a:xfrm>
              <a:off x="2118" y="1815"/>
              <a:ext cx="0" cy="1387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55" name="Line 46"/>
            <p:cNvSpPr>
              <a:spLocks noChangeShapeType="1"/>
            </p:cNvSpPr>
            <p:nvPr/>
          </p:nvSpPr>
          <p:spPr bwMode="auto">
            <a:xfrm>
              <a:off x="2959" y="1815"/>
              <a:ext cx="0" cy="1387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56" name="Line 47"/>
            <p:cNvSpPr>
              <a:spLocks noChangeShapeType="1"/>
            </p:cNvSpPr>
            <p:nvPr/>
          </p:nvSpPr>
          <p:spPr bwMode="auto">
            <a:xfrm>
              <a:off x="2959" y="3202"/>
              <a:ext cx="241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57" name="Line 48"/>
            <p:cNvSpPr>
              <a:spLocks noChangeShapeType="1"/>
            </p:cNvSpPr>
            <p:nvPr/>
          </p:nvSpPr>
          <p:spPr bwMode="auto">
            <a:xfrm>
              <a:off x="2959" y="1008"/>
              <a:ext cx="241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58" name="Line 49"/>
            <p:cNvSpPr>
              <a:spLocks noChangeShapeType="1"/>
            </p:cNvSpPr>
            <p:nvPr/>
          </p:nvSpPr>
          <p:spPr bwMode="auto">
            <a:xfrm>
              <a:off x="384" y="1008"/>
              <a:ext cx="2575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59" name="Line 50"/>
            <p:cNvSpPr>
              <a:spLocks noChangeShapeType="1"/>
            </p:cNvSpPr>
            <p:nvPr/>
          </p:nvSpPr>
          <p:spPr bwMode="auto">
            <a:xfrm>
              <a:off x="2118" y="1815"/>
              <a:ext cx="841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60" name="Line 51"/>
            <p:cNvSpPr>
              <a:spLocks noChangeShapeType="1"/>
            </p:cNvSpPr>
            <p:nvPr/>
          </p:nvSpPr>
          <p:spPr bwMode="auto">
            <a:xfrm>
              <a:off x="2118" y="3202"/>
              <a:ext cx="841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61" name="Line 52"/>
            <p:cNvSpPr>
              <a:spLocks noChangeShapeType="1"/>
            </p:cNvSpPr>
            <p:nvPr/>
          </p:nvSpPr>
          <p:spPr bwMode="auto">
            <a:xfrm>
              <a:off x="2959" y="3648"/>
              <a:ext cx="241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62" name="Line 53"/>
            <p:cNvSpPr>
              <a:spLocks noChangeShapeType="1"/>
            </p:cNvSpPr>
            <p:nvPr/>
          </p:nvSpPr>
          <p:spPr bwMode="auto">
            <a:xfrm>
              <a:off x="384" y="3648"/>
              <a:ext cx="2575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63" name="Line 54"/>
            <p:cNvSpPr>
              <a:spLocks noChangeShapeType="1"/>
            </p:cNvSpPr>
            <p:nvPr/>
          </p:nvSpPr>
          <p:spPr bwMode="auto">
            <a:xfrm>
              <a:off x="5376" y="3202"/>
              <a:ext cx="0" cy="4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64" name="Line 55"/>
            <p:cNvSpPr>
              <a:spLocks noChangeShapeType="1"/>
            </p:cNvSpPr>
            <p:nvPr/>
          </p:nvSpPr>
          <p:spPr bwMode="auto">
            <a:xfrm>
              <a:off x="5376" y="1815"/>
              <a:ext cx="0" cy="138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4451985" y="2593705"/>
            <a:ext cx="2873375" cy="942975"/>
            <a:chOff x="4451985" y="2593705"/>
            <a:chExt cx="2873375" cy="942975"/>
          </a:xfrm>
        </p:grpSpPr>
        <p:sp>
          <p:nvSpPr>
            <p:cNvPr id="65" name="Line 56"/>
            <p:cNvSpPr>
              <a:spLocks noChangeShapeType="1"/>
            </p:cNvSpPr>
            <p:nvPr/>
          </p:nvSpPr>
          <p:spPr bwMode="auto">
            <a:xfrm flipH="1">
              <a:off x="4832985" y="2952480"/>
              <a:ext cx="7064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66" name="Line 57"/>
            <p:cNvSpPr>
              <a:spLocks noChangeShapeType="1"/>
            </p:cNvSpPr>
            <p:nvPr/>
          </p:nvSpPr>
          <p:spPr bwMode="auto">
            <a:xfrm flipH="1">
              <a:off x="4832985" y="3257280"/>
              <a:ext cx="649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67" name="Freeform 58"/>
            <p:cNvSpPr>
              <a:spLocks/>
            </p:cNvSpPr>
            <p:nvPr/>
          </p:nvSpPr>
          <p:spPr bwMode="auto">
            <a:xfrm>
              <a:off x="6337935" y="3119167"/>
              <a:ext cx="530225" cy="11113"/>
            </a:xfrm>
            <a:custGeom>
              <a:avLst/>
              <a:gdLst>
                <a:gd name="T0" fmla="*/ 530225 w 334"/>
                <a:gd name="T1" fmla="*/ 0 h 7"/>
                <a:gd name="T2" fmla="*/ 0 w 334"/>
                <a:gd name="T3" fmla="*/ 11113 h 7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34" h="7">
                  <a:moveTo>
                    <a:pt x="334" y="0"/>
                  </a:moveTo>
                  <a:lnTo>
                    <a:pt x="0" y="7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triangle" w="med" len="lg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68" name="Text Box 59"/>
            <p:cNvSpPr txBox="1">
              <a:spLocks noChangeArrowheads="1"/>
            </p:cNvSpPr>
            <p:nvPr/>
          </p:nvSpPr>
          <p:spPr bwMode="auto">
            <a:xfrm>
              <a:off x="4451985" y="2800080"/>
              <a:ext cx="3810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400"/>
                <a:t>A</a:t>
              </a:r>
            </a:p>
          </p:txBody>
        </p:sp>
        <p:sp>
          <p:nvSpPr>
            <p:cNvPr id="69" name="Text Box 60"/>
            <p:cNvSpPr txBox="1">
              <a:spLocks noChangeArrowheads="1"/>
            </p:cNvSpPr>
            <p:nvPr/>
          </p:nvSpPr>
          <p:spPr bwMode="auto">
            <a:xfrm>
              <a:off x="4451985" y="3104880"/>
              <a:ext cx="3810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400"/>
                <a:t>B</a:t>
              </a:r>
            </a:p>
          </p:txBody>
        </p:sp>
        <p:sp>
          <p:nvSpPr>
            <p:cNvPr id="70" name="Text Box 61"/>
            <p:cNvSpPr txBox="1">
              <a:spLocks noChangeArrowheads="1"/>
            </p:cNvSpPr>
            <p:nvPr/>
          </p:nvSpPr>
          <p:spPr bwMode="auto">
            <a:xfrm>
              <a:off x="6944360" y="2966767"/>
              <a:ext cx="3810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400"/>
                <a:t>C</a:t>
              </a:r>
            </a:p>
          </p:txBody>
        </p:sp>
        <p:sp>
          <p:nvSpPr>
            <p:cNvPr id="71" name="Freeform 62"/>
            <p:cNvSpPr>
              <a:spLocks/>
            </p:cNvSpPr>
            <p:nvPr/>
          </p:nvSpPr>
          <p:spPr bwMode="auto">
            <a:xfrm>
              <a:off x="5420360" y="2738167"/>
              <a:ext cx="206375" cy="685800"/>
            </a:xfrm>
            <a:custGeom>
              <a:avLst/>
              <a:gdLst>
                <a:gd name="T0" fmla="*/ 0 w 130"/>
                <a:gd name="T1" fmla="*/ 0 h 432"/>
                <a:gd name="T2" fmla="*/ 0 w 130"/>
                <a:gd name="T3" fmla="*/ 685800 h 432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30" h="432">
                  <a:moveTo>
                    <a:pt x="0" y="0"/>
                  </a:moveTo>
                  <a:cubicBezTo>
                    <a:pt x="130" y="146"/>
                    <a:pt x="66" y="320"/>
                    <a:pt x="0" y="43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72" name="Freeform 63"/>
            <p:cNvSpPr>
              <a:spLocks/>
            </p:cNvSpPr>
            <p:nvPr/>
          </p:nvSpPr>
          <p:spPr bwMode="auto">
            <a:xfrm>
              <a:off x="5420360" y="2593705"/>
              <a:ext cx="914400" cy="525462"/>
            </a:xfrm>
            <a:custGeom>
              <a:avLst/>
              <a:gdLst>
                <a:gd name="T0" fmla="*/ 0 w 597"/>
                <a:gd name="T1" fmla="*/ 145341 h 329"/>
                <a:gd name="T2" fmla="*/ 914400 w 597"/>
                <a:gd name="T3" fmla="*/ 525462 h 329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597" h="329">
                  <a:moveTo>
                    <a:pt x="0" y="91"/>
                  </a:moveTo>
                  <a:cubicBezTo>
                    <a:pt x="99" y="131"/>
                    <a:pt x="395" y="0"/>
                    <a:pt x="597" y="329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73" name="Freeform 64"/>
            <p:cNvSpPr>
              <a:spLocks/>
            </p:cNvSpPr>
            <p:nvPr/>
          </p:nvSpPr>
          <p:spPr bwMode="auto">
            <a:xfrm>
              <a:off x="5420360" y="3119167"/>
              <a:ext cx="914400" cy="417513"/>
            </a:xfrm>
            <a:custGeom>
              <a:avLst/>
              <a:gdLst>
                <a:gd name="T0" fmla="*/ 0 w 576"/>
                <a:gd name="T1" fmla="*/ 304800 h 263"/>
                <a:gd name="T2" fmla="*/ 914400 w 576"/>
                <a:gd name="T3" fmla="*/ 0 h 263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576" h="263">
                  <a:moveTo>
                    <a:pt x="0" y="192"/>
                  </a:moveTo>
                  <a:cubicBezTo>
                    <a:pt x="0" y="192"/>
                    <a:pt x="432" y="263"/>
                    <a:pt x="576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74" name="Freeform 65"/>
            <p:cNvSpPr>
              <a:spLocks/>
            </p:cNvSpPr>
            <p:nvPr/>
          </p:nvSpPr>
          <p:spPr bwMode="auto">
            <a:xfrm>
              <a:off x="5290185" y="2752455"/>
              <a:ext cx="206375" cy="685800"/>
            </a:xfrm>
            <a:custGeom>
              <a:avLst/>
              <a:gdLst>
                <a:gd name="T0" fmla="*/ 0 w 130"/>
                <a:gd name="T1" fmla="*/ 0 h 432"/>
                <a:gd name="T2" fmla="*/ 0 w 130"/>
                <a:gd name="T3" fmla="*/ 685800 h 432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30" h="432">
                  <a:moveTo>
                    <a:pt x="0" y="0"/>
                  </a:moveTo>
                  <a:cubicBezTo>
                    <a:pt x="130" y="146"/>
                    <a:pt x="66" y="320"/>
                    <a:pt x="0" y="43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</p:grpSp>
    </p:spTree>
    <p:extLst>
      <p:ext uri="{BB962C8B-B14F-4D97-AF65-F5344CB8AC3E}">
        <p14:creationId xmlns:p14="http://schemas.microsoft.com/office/powerpoint/2010/main" val="396069640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bject 29"/>
          <p:cNvSpPr/>
          <p:nvPr/>
        </p:nvSpPr>
        <p:spPr>
          <a:xfrm>
            <a:off x="0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38100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lnTo>
                  <a:pt x="381000" y="685800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57200" y="0"/>
            <a:ext cx="2743200" cy="1167129"/>
          </a:xfrm>
          <a:custGeom>
            <a:avLst/>
            <a:gdLst/>
            <a:ahLst/>
            <a:cxnLst/>
            <a:rect l="l" t="t" r="r" b="b"/>
            <a:pathLst>
              <a:path w="2743200" h="1167129">
                <a:moveTo>
                  <a:pt x="304800" y="1167129"/>
                </a:moveTo>
                <a:lnTo>
                  <a:pt x="304800" y="1056639"/>
                </a:lnTo>
                <a:lnTo>
                  <a:pt x="305528" y="1047285"/>
                </a:lnTo>
                <a:lnTo>
                  <a:pt x="308163" y="1022635"/>
                </a:lnTo>
                <a:lnTo>
                  <a:pt x="312216" y="997714"/>
                </a:lnTo>
                <a:lnTo>
                  <a:pt x="318141" y="972612"/>
                </a:lnTo>
                <a:lnTo>
                  <a:pt x="326390" y="947420"/>
                </a:lnTo>
                <a:lnTo>
                  <a:pt x="334552" y="928817"/>
                </a:lnTo>
                <a:lnTo>
                  <a:pt x="346163" y="905621"/>
                </a:lnTo>
                <a:lnTo>
                  <a:pt x="359302" y="883128"/>
                </a:lnTo>
                <a:lnTo>
                  <a:pt x="373900" y="862095"/>
                </a:lnTo>
                <a:lnTo>
                  <a:pt x="389890" y="843279"/>
                </a:lnTo>
                <a:lnTo>
                  <a:pt x="403473" y="830357"/>
                </a:lnTo>
                <a:lnTo>
                  <a:pt x="424641" y="813665"/>
                </a:lnTo>
                <a:lnTo>
                  <a:pt x="446960" y="798842"/>
                </a:lnTo>
                <a:lnTo>
                  <a:pt x="468905" y="786180"/>
                </a:lnTo>
                <a:lnTo>
                  <a:pt x="488950" y="775970"/>
                </a:lnTo>
                <a:lnTo>
                  <a:pt x="561340" y="762000"/>
                </a:lnTo>
                <a:lnTo>
                  <a:pt x="603250" y="764539"/>
                </a:lnTo>
                <a:lnTo>
                  <a:pt x="2743200" y="762000"/>
                </a:lnTo>
                <a:lnTo>
                  <a:pt x="2743200" y="0"/>
                </a:lnTo>
                <a:lnTo>
                  <a:pt x="0" y="0"/>
                </a:lnTo>
                <a:lnTo>
                  <a:pt x="0" y="1167129"/>
                </a:lnTo>
                <a:lnTo>
                  <a:pt x="304800" y="1167129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09600" y="1981200"/>
            <a:ext cx="7010400" cy="317500"/>
          </a:xfrm>
          <a:custGeom>
            <a:avLst/>
            <a:gdLst/>
            <a:ahLst/>
            <a:cxnLst/>
            <a:rect l="l" t="t" r="r" b="b"/>
            <a:pathLst>
              <a:path w="7010400" h="317500">
                <a:moveTo>
                  <a:pt x="0" y="0"/>
                </a:moveTo>
                <a:lnTo>
                  <a:pt x="0" y="317500"/>
                </a:lnTo>
                <a:lnTo>
                  <a:pt x="7010400" y="317500"/>
                </a:lnTo>
                <a:lnTo>
                  <a:pt x="70104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28600" y="1981200"/>
            <a:ext cx="393700" cy="318770"/>
          </a:xfrm>
          <a:custGeom>
            <a:avLst/>
            <a:gdLst/>
            <a:ahLst/>
            <a:cxnLst/>
            <a:rect l="l" t="t" r="r" b="b"/>
            <a:pathLst>
              <a:path w="393700" h="318770">
                <a:moveTo>
                  <a:pt x="196850" y="0"/>
                </a:moveTo>
                <a:lnTo>
                  <a:pt x="181947" y="595"/>
                </a:lnTo>
                <a:lnTo>
                  <a:pt x="167137" y="2339"/>
                </a:lnTo>
                <a:lnTo>
                  <a:pt x="152493" y="5170"/>
                </a:lnTo>
                <a:lnTo>
                  <a:pt x="138088" y="9027"/>
                </a:lnTo>
                <a:lnTo>
                  <a:pt x="123996" y="13847"/>
                </a:lnTo>
                <a:lnTo>
                  <a:pt x="110289" y="19569"/>
                </a:lnTo>
                <a:lnTo>
                  <a:pt x="97042" y="26132"/>
                </a:lnTo>
                <a:lnTo>
                  <a:pt x="84328" y="33472"/>
                </a:lnTo>
                <a:lnTo>
                  <a:pt x="72220" y="41530"/>
                </a:lnTo>
                <a:lnTo>
                  <a:pt x="60791" y="50242"/>
                </a:lnTo>
                <a:lnTo>
                  <a:pt x="50115" y="59547"/>
                </a:lnTo>
                <a:lnTo>
                  <a:pt x="40265" y="69384"/>
                </a:lnTo>
                <a:lnTo>
                  <a:pt x="31314" y="79690"/>
                </a:lnTo>
                <a:lnTo>
                  <a:pt x="23336" y="90403"/>
                </a:lnTo>
                <a:lnTo>
                  <a:pt x="10592" y="112807"/>
                </a:lnTo>
                <a:lnTo>
                  <a:pt x="2620" y="136101"/>
                </a:lnTo>
                <a:lnTo>
                  <a:pt x="0" y="158750"/>
                </a:lnTo>
                <a:lnTo>
                  <a:pt x="723" y="170756"/>
                </a:lnTo>
                <a:lnTo>
                  <a:pt x="6290" y="194528"/>
                </a:lnTo>
                <a:lnTo>
                  <a:pt x="16867" y="217577"/>
                </a:lnTo>
                <a:lnTo>
                  <a:pt x="31873" y="239421"/>
                </a:lnTo>
                <a:lnTo>
                  <a:pt x="40855" y="249741"/>
                </a:lnTo>
                <a:lnTo>
                  <a:pt x="50726" y="259579"/>
                </a:lnTo>
                <a:lnTo>
                  <a:pt x="61414" y="268875"/>
                </a:lnTo>
                <a:lnTo>
                  <a:pt x="72846" y="277568"/>
                </a:lnTo>
                <a:lnTo>
                  <a:pt x="84949" y="285600"/>
                </a:lnTo>
                <a:lnTo>
                  <a:pt x="97650" y="292908"/>
                </a:lnTo>
                <a:lnTo>
                  <a:pt x="110878" y="299433"/>
                </a:lnTo>
                <a:lnTo>
                  <a:pt x="124559" y="305115"/>
                </a:lnTo>
                <a:lnTo>
                  <a:pt x="138620" y="309894"/>
                </a:lnTo>
                <a:lnTo>
                  <a:pt x="152989" y="313709"/>
                </a:lnTo>
                <a:lnTo>
                  <a:pt x="167594" y="316500"/>
                </a:lnTo>
                <a:lnTo>
                  <a:pt x="182361" y="318207"/>
                </a:lnTo>
                <a:lnTo>
                  <a:pt x="196850" y="318770"/>
                </a:lnTo>
                <a:lnTo>
                  <a:pt x="393700" y="318770"/>
                </a:lnTo>
                <a:lnTo>
                  <a:pt x="393700" y="0"/>
                </a:lnTo>
                <a:lnTo>
                  <a:pt x="19685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911860" y="815340"/>
            <a:ext cx="6936740" cy="978264"/>
          </a:xfrm>
          <a:prstGeom prst="rect">
            <a:avLst/>
          </a:prstGeom>
        </p:spPr>
        <p:txBody>
          <a:bodyPr wrap="square" lIns="0" tIns="24003" rIns="0" bIns="0" rtlCol="0">
            <a:noAutofit/>
          </a:bodyPr>
          <a:lstStyle/>
          <a:p>
            <a:pPr marL="12700">
              <a:lnSpc>
                <a:spcPts val="3779"/>
              </a:lnSpc>
            </a:pPr>
            <a:r>
              <a:rPr lang="en-MY" sz="3600" b="1" spc="-1" dirty="0" smtClean="0">
                <a:solidFill>
                  <a:srgbClr val="006666"/>
                </a:solidFill>
                <a:latin typeface="Arial"/>
                <a:cs typeface="Arial"/>
              </a:rPr>
              <a:t>Get </a:t>
            </a:r>
            <a:r>
              <a:rPr lang="en-MY" sz="3600" b="1" spc="-1" dirty="0" err="1" smtClean="0">
                <a:solidFill>
                  <a:srgbClr val="006666"/>
                </a:solidFill>
                <a:latin typeface="Arial"/>
                <a:cs typeface="Arial"/>
              </a:rPr>
              <a:t>Logik</a:t>
            </a:r>
            <a:r>
              <a:rPr lang="en-MY" sz="3600" b="1" spc="-1" dirty="0" smtClean="0">
                <a:solidFill>
                  <a:srgbClr val="006666"/>
                </a:solidFill>
                <a:latin typeface="Arial"/>
                <a:cs typeface="Arial"/>
              </a:rPr>
              <a:t> </a:t>
            </a:r>
            <a:r>
              <a:rPr lang="en-MY" sz="3600" b="1" spc="-1" dirty="0" err="1" smtClean="0">
                <a:solidFill>
                  <a:srgbClr val="006666"/>
                </a:solidFill>
                <a:latin typeface="Arial"/>
                <a:cs typeface="Arial"/>
              </a:rPr>
              <a:t>Ekslusif</a:t>
            </a:r>
            <a:r>
              <a:rPr lang="en-MY" sz="3600" b="1" spc="-1" dirty="0" smtClean="0">
                <a:solidFill>
                  <a:srgbClr val="006666"/>
                </a:solidFill>
                <a:latin typeface="Arial"/>
                <a:cs typeface="Arial"/>
              </a:rPr>
              <a:t> TAKATAU</a:t>
            </a:r>
          </a:p>
          <a:p>
            <a:pPr marL="12700">
              <a:lnSpc>
                <a:spcPts val="3779"/>
              </a:lnSpc>
            </a:pPr>
            <a:r>
              <a:rPr lang="en-MY" sz="3600" b="1" i="1" dirty="0" smtClean="0">
                <a:solidFill>
                  <a:srgbClr val="006666"/>
                </a:solidFill>
                <a:latin typeface="Arial"/>
                <a:cs typeface="Arial"/>
              </a:rPr>
              <a:t>(Exclusive-NOR Logic </a:t>
            </a:r>
            <a:r>
              <a:rPr lang="en-MY" sz="3600" b="1" i="1" dirty="0">
                <a:solidFill>
                  <a:srgbClr val="006666"/>
                </a:solidFill>
                <a:latin typeface="Arial"/>
                <a:cs typeface="Arial"/>
              </a:rPr>
              <a:t>Gate)</a:t>
            </a:r>
            <a:endParaRPr lang="en-MY" sz="3600" i="1" dirty="0">
              <a:latin typeface="Arial"/>
              <a:cs typeface="Arial"/>
            </a:endParaRPr>
          </a:p>
          <a:p>
            <a:pPr marL="12700">
              <a:lnSpc>
                <a:spcPts val="3779"/>
              </a:lnSpc>
            </a:pPr>
            <a:endParaRPr sz="3600" dirty="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09600" y="1981200"/>
            <a:ext cx="7010400" cy="3175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grpSp>
        <p:nvGrpSpPr>
          <p:cNvPr id="75" name="Group 4"/>
          <p:cNvGrpSpPr>
            <a:grpSpLocks/>
          </p:cNvGrpSpPr>
          <p:nvPr/>
        </p:nvGrpSpPr>
        <p:grpSpPr bwMode="auto">
          <a:xfrm>
            <a:off x="911860" y="2482850"/>
            <a:ext cx="7924800" cy="4191000"/>
            <a:chOff x="384" y="1008"/>
            <a:chExt cx="4992" cy="2640"/>
          </a:xfrm>
        </p:grpSpPr>
        <p:sp>
          <p:nvSpPr>
            <p:cNvPr id="76" name="Rectangle 5"/>
            <p:cNvSpPr>
              <a:spLocks noChangeArrowheads="1"/>
            </p:cNvSpPr>
            <p:nvPr/>
          </p:nvSpPr>
          <p:spPr bwMode="auto">
            <a:xfrm>
              <a:off x="2959" y="3202"/>
              <a:ext cx="2417" cy="4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</a:pPr>
              <a:r>
                <a:rPr lang="en-US" altLang="en-US" sz="1800"/>
                <a:t>C = A </a:t>
              </a:r>
              <a:r>
                <a:rPr lang="en-US" altLang="en-US" sz="1800" b="1"/>
                <a:t>.</a:t>
              </a:r>
              <a:r>
                <a:rPr lang="en-US" altLang="en-US" sz="1800"/>
                <a:t> B + A . B = A </a:t>
              </a:r>
              <a:r>
                <a:rPr lang="en-US" altLang="en-US" sz="1800">
                  <a:sym typeface="Symbol" panose="05050102010706020507" pitchFamily="18" charset="2"/>
                </a:rPr>
                <a:t></a:t>
              </a:r>
              <a:r>
                <a:rPr lang="en-US" altLang="en-US" sz="1800"/>
                <a:t> B</a:t>
              </a:r>
            </a:p>
          </p:txBody>
        </p:sp>
        <p:sp>
          <p:nvSpPr>
            <p:cNvPr id="77" name="Rectangle 6"/>
            <p:cNvSpPr>
              <a:spLocks noChangeArrowheads="1"/>
            </p:cNvSpPr>
            <p:nvPr/>
          </p:nvSpPr>
          <p:spPr bwMode="auto">
            <a:xfrm>
              <a:off x="2118" y="3202"/>
              <a:ext cx="841" cy="4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</a:pPr>
              <a:endParaRPr lang="en-US" altLang="en-US" sz="1800"/>
            </a:p>
          </p:txBody>
        </p:sp>
        <p:sp>
          <p:nvSpPr>
            <p:cNvPr id="78" name="Rectangle 7"/>
            <p:cNvSpPr>
              <a:spLocks noChangeArrowheads="1"/>
            </p:cNvSpPr>
            <p:nvPr/>
          </p:nvSpPr>
          <p:spPr bwMode="auto">
            <a:xfrm>
              <a:off x="384" y="3202"/>
              <a:ext cx="1734" cy="4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</a:pPr>
              <a:r>
                <a:rPr lang="en-US" altLang="en-US" sz="1800"/>
                <a:t>Formula</a:t>
              </a:r>
            </a:p>
          </p:txBody>
        </p:sp>
        <p:sp>
          <p:nvSpPr>
            <p:cNvPr id="79" name="Rectangle 8"/>
            <p:cNvSpPr>
              <a:spLocks noChangeArrowheads="1"/>
            </p:cNvSpPr>
            <p:nvPr/>
          </p:nvSpPr>
          <p:spPr bwMode="auto">
            <a:xfrm>
              <a:off x="4483" y="2944"/>
              <a:ext cx="893" cy="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en-US" sz="1800"/>
                <a:t>1</a:t>
              </a:r>
            </a:p>
          </p:txBody>
        </p:sp>
        <p:sp>
          <p:nvSpPr>
            <p:cNvPr id="80" name="Rectangle 9"/>
            <p:cNvSpPr>
              <a:spLocks noChangeArrowheads="1"/>
            </p:cNvSpPr>
            <p:nvPr/>
          </p:nvSpPr>
          <p:spPr bwMode="auto">
            <a:xfrm>
              <a:off x="3747" y="2944"/>
              <a:ext cx="736" cy="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en-US" sz="1800"/>
                <a:t>1</a:t>
              </a:r>
            </a:p>
          </p:txBody>
        </p:sp>
        <p:sp>
          <p:nvSpPr>
            <p:cNvPr id="81" name="Rectangle 10"/>
            <p:cNvSpPr>
              <a:spLocks noChangeArrowheads="1"/>
            </p:cNvSpPr>
            <p:nvPr/>
          </p:nvSpPr>
          <p:spPr bwMode="auto">
            <a:xfrm>
              <a:off x="2959" y="2944"/>
              <a:ext cx="788" cy="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en-US" sz="1800"/>
                <a:t>1</a:t>
              </a:r>
            </a:p>
          </p:txBody>
        </p:sp>
        <p:sp>
          <p:nvSpPr>
            <p:cNvPr id="82" name="Rectangle 11"/>
            <p:cNvSpPr>
              <a:spLocks noChangeArrowheads="1"/>
            </p:cNvSpPr>
            <p:nvPr/>
          </p:nvSpPr>
          <p:spPr bwMode="auto">
            <a:xfrm>
              <a:off x="2118" y="2944"/>
              <a:ext cx="841" cy="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</a:pPr>
              <a:endParaRPr lang="en-US" altLang="en-US" sz="1800"/>
            </a:p>
          </p:txBody>
        </p:sp>
        <p:sp>
          <p:nvSpPr>
            <p:cNvPr id="83" name="Rectangle 12"/>
            <p:cNvSpPr>
              <a:spLocks noChangeArrowheads="1"/>
            </p:cNvSpPr>
            <p:nvPr/>
          </p:nvSpPr>
          <p:spPr bwMode="auto">
            <a:xfrm>
              <a:off x="4483" y="2653"/>
              <a:ext cx="89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en-US" sz="1800"/>
                <a:t>0</a:t>
              </a:r>
            </a:p>
          </p:txBody>
        </p:sp>
        <p:sp>
          <p:nvSpPr>
            <p:cNvPr id="84" name="Rectangle 13"/>
            <p:cNvSpPr>
              <a:spLocks noChangeArrowheads="1"/>
            </p:cNvSpPr>
            <p:nvPr/>
          </p:nvSpPr>
          <p:spPr bwMode="auto">
            <a:xfrm>
              <a:off x="3747" y="2653"/>
              <a:ext cx="73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en-US" sz="1800"/>
                <a:t>0</a:t>
              </a:r>
            </a:p>
          </p:txBody>
        </p:sp>
        <p:sp>
          <p:nvSpPr>
            <p:cNvPr id="85" name="Rectangle 14"/>
            <p:cNvSpPr>
              <a:spLocks noChangeArrowheads="1"/>
            </p:cNvSpPr>
            <p:nvPr/>
          </p:nvSpPr>
          <p:spPr bwMode="auto">
            <a:xfrm>
              <a:off x="2959" y="2653"/>
              <a:ext cx="7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en-US" sz="1800"/>
                <a:t>1</a:t>
              </a:r>
            </a:p>
          </p:txBody>
        </p:sp>
        <p:sp>
          <p:nvSpPr>
            <p:cNvPr id="86" name="Rectangle 15"/>
            <p:cNvSpPr>
              <a:spLocks noChangeArrowheads="1"/>
            </p:cNvSpPr>
            <p:nvPr/>
          </p:nvSpPr>
          <p:spPr bwMode="auto">
            <a:xfrm>
              <a:off x="2118" y="2653"/>
              <a:ext cx="84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</a:pPr>
              <a:endParaRPr lang="en-US" altLang="en-US" sz="1800"/>
            </a:p>
          </p:txBody>
        </p:sp>
        <p:sp>
          <p:nvSpPr>
            <p:cNvPr id="87" name="Rectangle 16"/>
            <p:cNvSpPr>
              <a:spLocks noChangeArrowheads="1"/>
            </p:cNvSpPr>
            <p:nvPr/>
          </p:nvSpPr>
          <p:spPr bwMode="auto">
            <a:xfrm>
              <a:off x="4483" y="2395"/>
              <a:ext cx="893" cy="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en-US" sz="1800"/>
                <a:t>0</a:t>
              </a:r>
            </a:p>
          </p:txBody>
        </p:sp>
        <p:sp>
          <p:nvSpPr>
            <p:cNvPr id="88" name="Rectangle 17"/>
            <p:cNvSpPr>
              <a:spLocks noChangeArrowheads="1"/>
            </p:cNvSpPr>
            <p:nvPr/>
          </p:nvSpPr>
          <p:spPr bwMode="auto">
            <a:xfrm>
              <a:off x="3747" y="2395"/>
              <a:ext cx="736" cy="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en-US" sz="1800"/>
                <a:t>1</a:t>
              </a:r>
            </a:p>
          </p:txBody>
        </p:sp>
        <p:sp>
          <p:nvSpPr>
            <p:cNvPr id="89" name="Rectangle 18"/>
            <p:cNvSpPr>
              <a:spLocks noChangeArrowheads="1"/>
            </p:cNvSpPr>
            <p:nvPr/>
          </p:nvSpPr>
          <p:spPr bwMode="auto">
            <a:xfrm>
              <a:off x="2959" y="2395"/>
              <a:ext cx="788" cy="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en-US" sz="1800"/>
                <a:t>0</a:t>
              </a:r>
            </a:p>
          </p:txBody>
        </p:sp>
        <p:sp>
          <p:nvSpPr>
            <p:cNvPr id="90" name="Rectangle 19"/>
            <p:cNvSpPr>
              <a:spLocks noChangeArrowheads="1"/>
            </p:cNvSpPr>
            <p:nvPr/>
          </p:nvSpPr>
          <p:spPr bwMode="auto">
            <a:xfrm>
              <a:off x="2118" y="2395"/>
              <a:ext cx="841" cy="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</a:pPr>
              <a:endParaRPr lang="en-US" altLang="en-US" sz="1800"/>
            </a:p>
          </p:txBody>
        </p:sp>
        <p:sp>
          <p:nvSpPr>
            <p:cNvPr id="91" name="Rectangle 20"/>
            <p:cNvSpPr>
              <a:spLocks noChangeArrowheads="1"/>
            </p:cNvSpPr>
            <p:nvPr/>
          </p:nvSpPr>
          <p:spPr bwMode="auto">
            <a:xfrm>
              <a:off x="4483" y="2138"/>
              <a:ext cx="893" cy="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en-US" sz="1800"/>
                <a:t>1</a:t>
              </a:r>
            </a:p>
          </p:txBody>
        </p:sp>
        <p:sp>
          <p:nvSpPr>
            <p:cNvPr id="92" name="Rectangle 21"/>
            <p:cNvSpPr>
              <a:spLocks noChangeArrowheads="1"/>
            </p:cNvSpPr>
            <p:nvPr/>
          </p:nvSpPr>
          <p:spPr bwMode="auto">
            <a:xfrm>
              <a:off x="3747" y="2138"/>
              <a:ext cx="736" cy="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en-US" sz="1800"/>
                <a:t>0</a:t>
              </a:r>
            </a:p>
          </p:txBody>
        </p:sp>
        <p:sp>
          <p:nvSpPr>
            <p:cNvPr id="93" name="Rectangle 22"/>
            <p:cNvSpPr>
              <a:spLocks noChangeArrowheads="1"/>
            </p:cNvSpPr>
            <p:nvPr/>
          </p:nvSpPr>
          <p:spPr bwMode="auto">
            <a:xfrm>
              <a:off x="2959" y="2138"/>
              <a:ext cx="788" cy="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en-US" sz="1800"/>
                <a:t>0</a:t>
              </a:r>
            </a:p>
          </p:txBody>
        </p:sp>
        <p:sp>
          <p:nvSpPr>
            <p:cNvPr id="94" name="Rectangle 23"/>
            <p:cNvSpPr>
              <a:spLocks noChangeArrowheads="1"/>
            </p:cNvSpPr>
            <p:nvPr/>
          </p:nvSpPr>
          <p:spPr bwMode="auto">
            <a:xfrm>
              <a:off x="2118" y="2138"/>
              <a:ext cx="841" cy="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</a:pPr>
              <a:endParaRPr lang="en-US" altLang="en-US" sz="1800"/>
            </a:p>
          </p:txBody>
        </p:sp>
        <p:sp>
          <p:nvSpPr>
            <p:cNvPr id="95" name="Rectangle 24"/>
            <p:cNvSpPr>
              <a:spLocks noChangeArrowheads="1"/>
            </p:cNvSpPr>
            <p:nvPr/>
          </p:nvSpPr>
          <p:spPr bwMode="auto">
            <a:xfrm>
              <a:off x="4483" y="1815"/>
              <a:ext cx="893" cy="3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en-US" sz="1800"/>
                <a:t>C</a:t>
              </a:r>
            </a:p>
          </p:txBody>
        </p:sp>
        <p:sp>
          <p:nvSpPr>
            <p:cNvPr id="96" name="Rectangle 25"/>
            <p:cNvSpPr>
              <a:spLocks noChangeArrowheads="1"/>
            </p:cNvSpPr>
            <p:nvPr/>
          </p:nvSpPr>
          <p:spPr bwMode="auto">
            <a:xfrm>
              <a:off x="3747" y="1815"/>
              <a:ext cx="736" cy="3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en-US" sz="1800"/>
                <a:t>B</a:t>
              </a:r>
            </a:p>
          </p:txBody>
        </p:sp>
        <p:sp>
          <p:nvSpPr>
            <p:cNvPr id="97" name="Rectangle 26"/>
            <p:cNvSpPr>
              <a:spLocks noChangeArrowheads="1"/>
            </p:cNvSpPr>
            <p:nvPr/>
          </p:nvSpPr>
          <p:spPr bwMode="auto">
            <a:xfrm>
              <a:off x="2959" y="1815"/>
              <a:ext cx="788" cy="3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en-US" sz="1800"/>
                <a:t>A</a:t>
              </a:r>
            </a:p>
          </p:txBody>
        </p:sp>
        <p:sp>
          <p:nvSpPr>
            <p:cNvPr id="98" name="Rectangle 27"/>
            <p:cNvSpPr>
              <a:spLocks noChangeArrowheads="1"/>
            </p:cNvSpPr>
            <p:nvPr/>
          </p:nvSpPr>
          <p:spPr bwMode="auto">
            <a:xfrm>
              <a:off x="2118" y="1815"/>
              <a:ext cx="841" cy="3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</a:pPr>
              <a:endParaRPr lang="en-US" altLang="en-US" sz="1800"/>
            </a:p>
          </p:txBody>
        </p:sp>
        <p:sp>
          <p:nvSpPr>
            <p:cNvPr id="99" name="Rectangle 28"/>
            <p:cNvSpPr>
              <a:spLocks noChangeArrowheads="1"/>
            </p:cNvSpPr>
            <p:nvPr/>
          </p:nvSpPr>
          <p:spPr bwMode="auto">
            <a:xfrm>
              <a:off x="384" y="1815"/>
              <a:ext cx="1734" cy="13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en-US" sz="1800"/>
                <a:t>Jadual kebenaran</a:t>
              </a:r>
            </a:p>
          </p:txBody>
        </p:sp>
        <p:sp>
          <p:nvSpPr>
            <p:cNvPr id="100" name="Rectangle 29"/>
            <p:cNvSpPr>
              <a:spLocks noChangeArrowheads="1"/>
            </p:cNvSpPr>
            <p:nvPr/>
          </p:nvSpPr>
          <p:spPr bwMode="auto">
            <a:xfrm>
              <a:off x="2959" y="1008"/>
              <a:ext cx="2417" cy="8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</a:pPr>
              <a:endParaRPr lang="en-US" altLang="en-US" sz="1800"/>
            </a:p>
          </p:txBody>
        </p:sp>
        <p:sp>
          <p:nvSpPr>
            <p:cNvPr id="101" name="Rectangle 30"/>
            <p:cNvSpPr>
              <a:spLocks noChangeArrowheads="1"/>
            </p:cNvSpPr>
            <p:nvPr/>
          </p:nvSpPr>
          <p:spPr bwMode="auto">
            <a:xfrm>
              <a:off x="2118" y="1008"/>
              <a:ext cx="841" cy="8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</a:pPr>
              <a:endParaRPr lang="en-US" altLang="en-US" sz="1800"/>
            </a:p>
          </p:txBody>
        </p:sp>
        <p:sp>
          <p:nvSpPr>
            <p:cNvPr id="102" name="Rectangle 31"/>
            <p:cNvSpPr>
              <a:spLocks noChangeArrowheads="1"/>
            </p:cNvSpPr>
            <p:nvPr/>
          </p:nvSpPr>
          <p:spPr bwMode="auto">
            <a:xfrm>
              <a:off x="384" y="1008"/>
              <a:ext cx="1734" cy="8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</a:pPr>
              <a:r>
                <a:rPr lang="en-US" altLang="en-US" sz="1800"/>
                <a:t>Simbol</a:t>
              </a:r>
            </a:p>
          </p:txBody>
        </p:sp>
        <p:sp>
          <p:nvSpPr>
            <p:cNvPr id="103" name="Line 32"/>
            <p:cNvSpPr>
              <a:spLocks noChangeShapeType="1"/>
            </p:cNvSpPr>
            <p:nvPr/>
          </p:nvSpPr>
          <p:spPr bwMode="auto">
            <a:xfrm>
              <a:off x="384" y="1815"/>
              <a:ext cx="173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104" name="Line 33"/>
            <p:cNvSpPr>
              <a:spLocks noChangeShapeType="1"/>
            </p:cNvSpPr>
            <p:nvPr/>
          </p:nvSpPr>
          <p:spPr bwMode="auto">
            <a:xfrm>
              <a:off x="384" y="3202"/>
              <a:ext cx="173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105" name="Line 34"/>
            <p:cNvSpPr>
              <a:spLocks noChangeShapeType="1"/>
            </p:cNvSpPr>
            <p:nvPr/>
          </p:nvSpPr>
          <p:spPr bwMode="auto">
            <a:xfrm>
              <a:off x="384" y="1008"/>
              <a:ext cx="0" cy="264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106" name="Line 35"/>
            <p:cNvSpPr>
              <a:spLocks noChangeShapeType="1"/>
            </p:cNvSpPr>
            <p:nvPr/>
          </p:nvSpPr>
          <p:spPr bwMode="auto">
            <a:xfrm>
              <a:off x="2118" y="1008"/>
              <a:ext cx="0" cy="80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107" name="Line 36"/>
            <p:cNvSpPr>
              <a:spLocks noChangeShapeType="1"/>
            </p:cNvSpPr>
            <p:nvPr/>
          </p:nvSpPr>
          <p:spPr bwMode="auto">
            <a:xfrm>
              <a:off x="5376" y="1008"/>
              <a:ext cx="0" cy="80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108" name="Line 37"/>
            <p:cNvSpPr>
              <a:spLocks noChangeShapeType="1"/>
            </p:cNvSpPr>
            <p:nvPr/>
          </p:nvSpPr>
          <p:spPr bwMode="auto">
            <a:xfrm>
              <a:off x="3747" y="1815"/>
              <a:ext cx="0" cy="13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109" name="Line 38"/>
            <p:cNvSpPr>
              <a:spLocks noChangeShapeType="1"/>
            </p:cNvSpPr>
            <p:nvPr/>
          </p:nvSpPr>
          <p:spPr bwMode="auto">
            <a:xfrm>
              <a:off x="4483" y="1815"/>
              <a:ext cx="0" cy="13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110" name="Line 39"/>
            <p:cNvSpPr>
              <a:spLocks noChangeShapeType="1"/>
            </p:cNvSpPr>
            <p:nvPr/>
          </p:nvSpPr>
          <p:spPr bwMode="auto">
            <a:xfrm>
              <a:off x="2959" y="1815"/>
              <a:ext cx="241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111" name="Line 40"/>
            <p:cNvSpPr>
              <a:spLocks noChangeShapeType="1"/>
            </p:cNvSpPr>
            <p:nvPr/>
          </p:nvSpPr>
          <p:spPr bwMode="auto">
            <a:xfrm>
              <a:off x="2959" y="2138"/>
              <a:ext cx="241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112" name="Line 41"/>
            <p:cNvSpPr>
              <a:spLocks noChangeShapeType="1"/>
            </p:cNvSpPr>
            <p:nvPr/>
          </p:nvSpPr>
          <p:spPr bwMode="auto">
            <a:xfrm>
              <a:off x="2959" y="2395"/>
              <a:ext cx="241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113" name="Line 42"/>
            <p:cNvSpPr>
              <a:spLocks noChangeShapeType="1"/>
            </p:cNvSpPr>
            <p:nvPr/>
          </p:nvSpPr>
          <p:spPr bwMode="auto">
            <a:xfrm>
              <a:off x="2959" y="2653"/>
              <a:ext cx="241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114" name="Line 43"/>
            <p:cNvSpPr>
              <a:spLocks noChangeShapeType="1"/>
            </p:cNvSpPr>
            <p:nvPr/>
          </p:nvSpPr>
          <p:spPr bwMode="auto">
            <a:xfrm>
              <a:off x="2959" y="2944"/>
              <a:ext cx="241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115" name="Line 44"/>
            <p:cNvSpPr>
              <a:spLocks noChangeShapeType="1"/>
            </p:cNvSpPr>
            <p:nvPr/>
          </p:nvSpPr>
          <p:spPr bwMode="auto">
            <a:xfrm>
              <a:off x="2118" y="3202"/>
              <a:ext cx="0" cy="44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116" name="Line 45"/>
            <p:cNvSpPr>
              <a:spLocks noChangeShapeType="1"/>
            </p:cNvSpPr>
            <p:nvPr/>
          </p:nvSpPr>
          <p:spPr bwMode="auto">
            <a:xfrm>
              <a:off x="2118" y="1815"/>
              <a:ext cx="0" cy="1387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117" name="Line 46"/>
            <p:cNvSpPr>
              <a:spLocks noChangeShapeType="1"/>
            </p:cNvSpPr>
            <p:nvPr/>
          </p:nvSpPr>
          <p:spPr bwMode="auto">
            <a:xfrm>
              <a:off x="2959" y="1815"/>
              <a:ext cx="0" cy="1387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118" name="Line 47"/>
            <p:cNvSpPr>
              <a:spLocks noChangeShapeType="1"/>
            </p:cNvSpPr>
            <p:nvPr/>
          </p:nvSpPr>
          <p:spPr bwMode="auto">
            <a:xfrm>
              <a:off x="2959" y="3202"/>
              <a:ext cx="241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119" name="Line 48"/>
            <p:cNvSpPr>
              <a:spLocks noChangeShapeType="1"/>
            </p:cNvSpPr>
            <p:nvPr/>
          </p:nvSpPr>
          <p:spPr bwMode="auto">
            <a:xfrm>
              <a:off x="2959" y="1008"/>
              <a:ext cx="241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120" name="Line 49"/>
            <p:cNvSpPr>
              <a:spLocks noChangeShapeType="1"/>
            </p:cNvSpPr>
            <p:nvPr/>
          </p:nvSpPr>
          <p:spPr bwMode="auto">
            <a:xfrm>
              <a:off x="384" y="1008"/>
              <a:ext cx="2575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121" name="Line 50"/>
            <p:cNvSpPr>
              <a:spLocks noChangeShapeType="1"/>
            </p:cNvSpPr>
            <p:nvPr/>
          </p:nvSpPr>
          <p:spPr bwMode="auto">
            <a:xfrm>
              <a:off x="2118" y="1815"/>
              <a:ext cx="841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122" name="Line 51"/>
            <p:cNvSpPr>
              <a:spLocks noChangeShapeType="1"/>
            </p:cNvSpPr>
            <p:nvPr/>
          </p:nvSpPr>
          <p:spPr bwMode="auto">
            <a:xfrm>
              <a:off x="2118" y="3202"/>
              <a:ext cx="841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123" name="Line 52"/>
            <p:cNvSpPr>
              <a:spLocks noChangeShapeType="1"/>
            </p:cNvSpPr>
            <p:nvPr/>
          </p:nvSpPr>
          <p:spPr bwMode="auto">
            <a:xfrm>
              <a:off x="2959" y="3648"/>
              <a:ext cx="241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124" name="Line 53"/>
            <p:cNvSpPr>
              <a:spLocks noChangeShapeType="1"/>
            </p:cNvSpPr>
            <p:nvPr/>
          </p:nvSpPr>
          <p:spPr bwMode="auto">
            <a:xfrm>
              <a:off x="384" y="3648"/>
              <a:ext cx="2575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125" name="Line 54"/>
            <p:cNvSpPr>
              <a:spLocks noChangeShapeType="1"/>
            </p:cNvSpPr>
            <p:nvPr/>
          </p:nvSpPr>
          <p:spPr bwMode="auto">
            <a:xfrm>
              <a:off x="5376" y="3202"/>
              <a:ext cx="0" cy="4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126" name="Line 55"/>
            <p:cNvSpPr>
              <a:spLocks noChangeShapeType="1"/>
            </p:cNvSpPr>
            <p:nvPr/>
          </p:nvSpPr>
          <p:spPr bwMode="auto">
            <a:xfrm>
              <a:off x="5376" y="1815"/>
              <a:ext cx="0" cy="138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4439285" y="2587309"/>
            <a:ext cx="3005138" cy="942975"/>
            <a:chOff x="4439285" y="2587309"/>
            <a:chExt cx="3005138" cy="942975"/>
          </a:xfrm>
        </p:grpSpPr>
        <p:sp>
          <p:nvSpPr>
            <p:cNvPr id="127" name="Line 56"/>
            <p:cNvSpPr>
              <a:spLocks noChangeShapeType="1"/>
            </p:cNvSpPr>
            <p:nvPr/>
          </p:nvSpPr>
          <p:spPr bwMode="auto">
            <a:xfrm flipH="1">
              <a:off x="4820285" y="2946084"/>
              <a:ext cx="6921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128" name="Line 57"/>
            <p:cNvSpPr>
              <a:spLocks noChangeShapeType="1"/>
            </p:cNvSpPr>
            <p:nvPr/>
          </p:nvSpPr>
          <p:spPr bwMode="auto">
            <a:xfrm flipH="1">
              <a:off x="4820285" y="3250884"/>
              <a:ext cx="6635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129" name="Freeform 58"/>
            <p:cNvSpPr>
              <a:spLocks/>
            </p:cNvSpPr>
            <p:nvPr/>
          </p:nvSpPr>
          <p:spPr bwMode="auto">
            <a:xfrm>
              <a:off x="6471285" y="3098484"/>
              <a:ext cx="530225" cy="11112"/>
            </a:xfrm>
            <a:custGeom>
              <a:avLst/>
              <a:gdLst>
                <a:gd name="T0" fmla="*/ 530225 w 334"/>
                <a:gd name="T1" fmla="*/ 0 h 7"/>
                <a:gd name="T2" fmla="*/ 0 w 334"/>
                <a:gd name="T3" fmla="*/ 11112 h 7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34" h="7">
                  <a:moveTo>
                    <a:pt x="334" y="0"/>
                  </a:moveTo>
                  <a:lnTo>
                    <a:pt x="0" y="7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triangle" w="med" len="lg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130" name="Text Box 59"/>
            <p:cNvSpPr txBox="1">
              <a:spLocks noChangeArrowheads="1"/>
            </p:cNvSpPr>
            <p:nvPr/>
          </p:nvSpPr>
          <p:spPr bwMode="auto">
            <a:xfrm>
              <a:off x="4439285" y="2793684"/>
              <a:ext cx="3810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400"/>
                <a:t>A</a:t>
              </a:r>
            </a:p>
          </p:txBody>
        </p:sp>
        <p:sp>
          <p:nvSpPr>
            <p:cNvPr id="131" name="Text Box 60"/>
            <p:cNvSpPr txBox="1">
              <a:spLocks noChangeArrowheads="1"/>
            </p:cNvSpPr>
            <p:nvPr/>
          </p:nvSpPr>
          <p:spPr bwMode="auto">
            <a:xfrm>
              <a:off x="4439285" y="3098484"/>
              <a:ext cx="3810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400"/>
                <a:t>B</a:t>
              </a:r>
            </a:p>
          </p:txBody>
        </p:sp>
        <p:sp>
          <p:nvSpPr>
            <p:cNvPr id="132" name="Text Box 61"/>
            <p:cNvSpPr txBox="1">
              <a:spLocks noChangeArrowheads="1"/>
            </p:cNvSpPr>
            <p:nvPr/>
          </p:nvSpPr>
          <p:spPr bwMode="auto">
            <a:xfrm>
              <a:off x="7063423" y="2960371"/>
              <a:ext cx="3810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400"/>
                <a:t>C</a:t>
              </a:r>
            </a:p>
          </p:txBody>
        </p:sp>
        <p:sp>
          <p:nvSpPr>
            <p:cNvPr id="133" name="Freeform 62"/>
            <p:cNvSpPr>
              <a:spLocks/>
            </p:cNvSpPr>
            <p:nvPr/>
          </p:nvSpPr>
          <p:spPr bwMode="auto">
            <a:xfrm>
              <a:off x="5407660" y="2731771"/>
              <a:ext cx="206375" cy="685800"/>
            </a:xfrm>
            <a:custGeom>
              <a:avLst/>
              <a:gdLst>
                <a:gd name="T0" fmla="*/ 0 w 130"/>
                <a:gd name="T1" fmla="*/ 0 h 432"/>
                <a:gd name="T2" fmla="*/ 0 w 130"/>
                <a:gd name="T3" fmla="*/ 685800 h 432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30" h="432">
                  <a:moveTo>
                    <a:pt x="0" y="0"/>
                  </a:moveTo>
                  <a:cubicBezTo>
                    <a:pt x="130" y="146"/>
                    <a:pt x="66" y="320"/>
                    <a:pt x="0" y="43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134" name="Freeform 63"/>
            <p:cNvSpPr>
              <a:spLocks/>
            </p:cNvSpPr>
            <p:nvPr/>
          </p:nvSpPr>
          <p:spPr bwMode="auto">
            <a:xfrm>
              <a:off x="5407660" y="2587309"/>
              <a:ext cx="914400" cy="525462"/>
            </a:xfrm>
            <a:custGeom>
              <a:avLst/>
              <a:gdLst>
                <a:gd name="T0" fmla="*/ 0 w 597"/>
                <a:gd name="T1" fmla="*/ 145341 h 329"/>
                <a:gd name="T2" fmla="*/ 914400 w 597"/>
                <a:gd name="T3" fmla="*/ 525462 h 329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597" h="329">
                  <a:moveTo>
                    <a:pt x="0" y="91"/>
                  </a:moveTo>
                  <a:cubicBezTo>
                    <a:pt x="99" y="131"/>
                    <a:pt x="395" y="0"/>
                    <a:pt x="597" y="329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135" name="Freeform 64"/>
            <p:cNvSpPr>
              <a:spLocks/>
            </p:cNvSpPr>
            <p:nvPr/>
          </p:nvSpPr>
          <p:spPr bwMode="auto">
            <a:xfrm>
              <a:off x="5407660" y="3112771"/>
              <a:ext cx="914400" cy="417513"/>
            </a:xfrm>
            <a:custGeom>
              <a:avLst/>
              <a:gdLst>
                <a:gd name="T0" fmla="*/ 0 w 576"/>
                <a:gd name="T1" fmla="*/ 304800 h 263"/>
                <a:gd name="T2" fmla="*/ 914400 w 576"/>
                <a:gd name="T3" fmla="*/ 0 h 263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576" h="263">
                  <a:moveTo>
                    <a:pt x="0" y="192"/>
                  </a:moveTo>
                  <a:cubicBezTo>
                    <a:pt x="0" y="192"/>
                    <a:pt x="432" y="263"/>
                    <a:pt x="576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136" name="Freeform 65"/>
            <p:cNvSpPr>
              <a:spLocks/>
            </p:cNvSpPr>
            <p:nvPr/>
          </p:nvSpPr>
          <p:spPr bwMode="auto">
            <a:xfrm>
              <a:off x="5277485" y="2746059"/>
              <a:ext cx="206375" cy="685800"/>
            </a:xfrm>
            <a:custGeom>
              <a:avLst/>
              <a:gdLst>
                <a:gd name="T0" fmla="*/ 0 w 130"/>
                <a:gd name="T1" fmla="*/ 0 h 432"/>
                <a:gd name="T2" fmla="*/ 0 w 130"/>
                <a:gd name="T3" fmla="*/ 685800 h 432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30" h="432">
                  <a:moveTo>
                    <a:pt x="0" y="0"/>
                  </a:moveTo>
                  <a:cubicBezTo>
                    <a:pt x="130" y="146"/>
                    <a:pt x="66" y="320"/>
                    <a:pt x="0" y="43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137" name="Oval 66"/>
            <p:cNvSpPr>
              <a:spLocks noChangeArrowheads="1"/>
            </p:cNvSpPr>
            <p:nvPr/>
          </p:nvSpPr>
          <p:spPr bwMode="auto">
            <a:xfrm>
              <a:off x="6322060" y="3036571"/>
              <a:ext cx="152400" cy="1524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MY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81540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bject 25"/>
          <p:cNvSpPr/>
          <p:nvPr/>
        </p:nvSpPr>
        <p:spPr>
          <a:xfrm>
            <a:off x="8570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38100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lnTo>
                  <a:pt x="381000" y="685800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57200" y="0"/>
            <a:ext cx="2743200" cy="1167129"/>
          </a:xfrm>
          <a:custGeom>
            <a:avLst/>
            <a:gdLst/>
            <a:ahLst/>
            <a:cxnLst/>
            <a:rect l="l" t="t" r="r" b="b"/>
            <a:pathLst>
              <a:path w="2743200" h="1167129">
                <a:moveTo>
                  <a:pt x="304800" y="1167129"/>
                </a:moveTo>
                <a:lnTo>
                  <a:pt x="304800" y="1056639"/>
                </a:lnTo>
                <a:lnTo>
                  <a:pt x="305528" y="1047285"/>
                </a:lnTo>
                <a:lnTo>
                  <a:pt x="308163" y="1022635"/>
                </a:lnTo>
                <a:lnTo>
                  <a:pt x="312216" y="997714"/>
                </a:lnTo>
                <a:lnTo>
                  <a:pt x="318141" y="972612"/>
                </a:lnTo>
                <a:lnTo>
                  <a:pt x="326390" y="947420"/>
                </a:lnTo>
                <a:lnTo>
                  <a:pt x="334552" y="928817"/>
                </a:lnTo>
                <a:lnTo>
                  <a:pt x="346163" y="905621"/>
                </a:lnTo>
                <a:lnTo>
                  <a:pt x="359302" y="883128"/>
                </a:lnTo>
                <a:lnTo>
                  <a:pt x="373900" y="862095"/>
                </a:lnTo>
                <a:lnTo>
                  <a:pt x="389890" y="843279"/>
                </a:lnTo>
                <a:lnTo>
                  <a:pt x="403473" y="830357"/>
                </a:lnTo>
                <a:lnTo>
                  <a:pt x="424641" y="813665"/>
                </a:lnTo>
                <a:lnTo>
                  <a:pt x="446960" y="798842"/>
                </a:lnTo>
                <a:lnTo>
                  <a:pt x="468905" y="786180"/>
                </a:lnTo>
                <a:lnTo>
                  <a:pt x="488950" y="775970"/>
                </a:lnTo>
                <a:lnTo>
                  <a:pt x="561340" y="762000"/>
                </a:lnTo>
                <a:lnTo>
                  <a:pt x="603250" y="764539"/>
                </a:lnTo>
                <a:lnTo>
                  <a:pt x="2743200" y="762000"/>
                </a:lnTo>
                <a:lnTo>
                  <a:pt x="2743200" y="0"/>
                </a:lnTo>
                <a:lnTo>
                  <a:pt x="0" y="0"/>
                </a:lnTo>
                <a:lnTo>
                  <a:pt x="0" y="1167129"/>
                </a:lnTo>
                <a:lnTo>
                  <a:pt x="304800" y="1167129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09600" y="1981200"/>
            <a:ext cx="7010400" cy="317500"/>
          </a:xfrm>
          <a:custGeom>
            <a:avLst/>
            <a:gdLst/>
            <a:ahLst/>
            <a:cxnLst/>
            <a:rect l="l" t="t" r="r" b="b"/>
            <a:pathLst>
              <a:path w="7010400" h="317500">
                <a:moveTo>
                  <a:pt x="0" y="0"/>
                </a:moveTo>
                <a:lnTo>
                  <a:pt x="0" y="317500"/>
                </a:lnTo>
                <a:lnTo>
                  <a:pt x="7010400" y="317500"/>
                </a:lnTo>
                <a:lnTo>
                  <a:pt x="70104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28600" y="1981200"/>
            <a:ext cx="393700" cy="318770"/>
          </a:xfrm>
          <a:custGeom>
            <a:avLst/>
            <a:gdLst/>
            <a:ahLst/>
            <a:cxnLst/>
            <a:rect l="l" t="t" r="r" b="b"/>
            <a:pathLst>
              <a:path w="393700" h="318770">
                <a:moveTo>
                  <a:pt x="196850" y="0"/>
                </a:moveTo>
                <a:lnTo>
                  <a:pt x="181947" y="595"/>
                </a:lnTo>
                <a:lnTo>
                  <a:pt x="167137" y="2339"/>
                </a:lnTo>
                <a:lnTo>
                  <a:pt x="152493" y="5170"/>
                </a:lnTo>
                <a:lnTo>
                  <a:pt x="138088" y="9027"/>
                </a:lnTo>
                <a:lnTo>
                  <a:pt x="123996" y="13847"/>
                </a:lnTo>
                <a:lnTo>
                  <a:pt x="110289" y="19569"/>
                </a:lnTo>
                <a:lnTo>
                  <a:pt x="97042" y="26132"/>
                </a:lnTo>
                <a:lnTo>
                  <a:pt x="84328" y="33472"/>
                </a:lnTo>
                <a:lnTo>
                  <a:pt x="72220" y="41530"/>
                </a:lnTo>
                <a:lnTo>
                  <a:pt x="60791" y="50242"/>
                </a:lnTo>
                <a:lnTo>
                  <a:pt x="50115" y="59547"/>
                </a:lnTo>
                <a:lnTo>
                  <a:pt x="40265" y="69384"/>
                </a:lnTo>
                <a:lnTo>
                  <a:pt x="31314" y="79690"/>
                </a:lnTo>
                <a:lnTo>
                  <a:pt x="23336" y="90403"/>
                </a:lnTo>
                <a:lnTo>
                  <a:pt x="10592" y="112807"/>
                </a:lnTo>
                <a:lnTo>
                  <a:pt x="2620" y="136101"/>
                </a:lnTo>
                <a:lnTo>
                  <a:pt x="0" y="158750"/>
                </a:lnTo>
                <a:lnTo>
                  <a:pt x="723" y="170756"/>
                </a:lnTo>
                <a:lnTo>
                  <a:pt x="6290" y="194528"/>
                </a:lnTo>
                <a:lnTo>
                  <a:pt x="16867" y="217577"/>
                </a:lnTo>
                <a:lnTo>
                  <a:pt x="31873" y="239421"/>
                </a:lnTo>
                <a:lnTo>
                  <a:pt x="40855" y="249741"/>
                </a:lnTo>
                <a:lnTo>
                  <a:pt x="50726" y="259579"/>
                </a:lnTo>
                <a:lnTo>
                  <a:pt x="61414" y="268875"/>
                </a:lnTo>
                <a:lnTo>
                  <a:pt x="72846" y="277568"/>
                </a:lnTo>
                <a:lnTo>
                  <a:pt x="84949" y="285600"/>
                </a:lnTo>
                <a:lnTo>
                  <a:pt x="97650" y="292908"/>
                </a:lnTo>
                <a:lnTo>
                  <a:pt x="110878" y="299433"/>
                </a:lnTo>
                <a:lnTo>
                  <a:pt x="124559" y="305115"/>
                </a:lnTo>
                <a:lnTo>
                  <a:pt x="138620" y="309894"/>
                </a:lnTo>
                <a:lnTo>
                  <a:pt x="152989" y="313709"/>
                </a:lnTo>
                <a:lnTo>
                  <a:pt x="167594" y="316500"/>
                </a:lnTo>
                <a:lnTo>
                  <a:pt x="182361" y="318207"/>
                </a:lnTo>
                <a:lnTo>
                  <a:pt x="196850" y="318770"/>
                </a:lnTo>
                <a:lnTo>
                  <a:pt x="393700" y="318770"/>
                </a:lnTo>
                <a:lnTo>
                  <a:pt x="393700" y="0"/>
                </a:lnTo>
                <a:lnTo>
                  <a:pt x="19685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911860" y="968046"/>
            <a:ext cx="4117340" cy="826082"/>
          </a:xfrm>
          <a:prstGeom prst="rect">
            <a:avLst/>
          </a:prstGeom>
        </p:spPr>
        <p:txBody>
          <a:bodyPr wrap="square" lIns="0" tIns="21399" rIns="0" bIns="0" rtlCol="0">
            <a:noAutofit/>
          </a:bodyPr>
          <a:lstStyle/>
          <a:p>
            <a:pPr marL="12700">
              <a:lnSpc>
                <a:spcPts val="3370"/>
              </a:lnSpc>
            </a:pPr>
            <a:r>
              <a:rPr lang="en-MY" sz="3200" b="1" spc="0" dirty="0" err="1" smtClean="0">
                <a:solidFill>
                  <a:srgbClr val="006666"/>
                </a:solidFill>
                <a:latin typeface="Arial"/>
                <a:cs typeface="Arial"/>
              </a:rPr>
              <a:t>Litar</a:t>
            </a:r>
            <a:r>
              <a:rPr lang="en-MY" sz="3200" b="1" spc="0" dirty="0" smtClean="0">
                <a:solidFill>
                  <a:srgbClr val="006666"/>
                </a:solidFill>
                <a:latin typeface="Arial"/>
                <a:cs typeface="Arial"/>
              </a:rPr>
              <a:t> Digital </a:t>
            </a:r>
          </a:p>
          <a:p>
            <a:pPr marL="12700">
              <a:lnSpc>
                <a:spcPts val="3370"/>
              </a:lnSpc>
            </a:pPr>
            <a:r>
              <a:rPr lang="en-MY" sz="3200" b="1" i="1" spc="0" dirty="0" smtClean="0">
                <a:solidFill>
                  <a:srgbClr val="006666"/>
                </a:solidFill>
                <a:latin typeface="Arial"/>
                <a:cs typeface="Arial"/>
              </a:rPr>
              <a:t>(Digital Circuit)</a:t>
            </a:r>
            <a:endParaRPr sz="3200" i="1" dirty="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028700" y="2444670"/>
            <a:ext cx="7420140" cy="1016000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 marR="38100">
              <a:lnSpc>
                <a:spcPts val="2145"/>
              </a:lnSpc>
            </a:pPr>
            <a:r>
              <a:rPr lang="en-MY" sz="2000" spc="0" dirty="0" err="1" smtClean="0">
                <a:solidFill>
                  <a:srgbClr val="C00000"/>
                </a:solidFill>
                <a:latin typeface="Arial"/>
                <a:cs typeface="Arial"/>
              </a:rPr>
              <a:t>Litar</a:t>
            </a:r>
            <a:r>
              <a:rPr lang="en-MY" sz="2000" spc="0" dirty="0" smtClean="0">
                <a:solidFill>
                  <a:srgbClr val="C00000"/>
                </a:solidFill>
                <a:latin typeface="Arial"/>
                <a:cs typeface="Arial"/>
              </a:rPr>
              <a:t> get </a:t>
            </a:r>
            <a:r>
              <a:rPr lang="en-MY" sz="2000" spc="0" dirty="0" err="1" smtClean="0">
                <a:solidFill>
                  <a:srgbClr val="C00000"/>
                </a:solidFill>
                <a:latin typeface="Arial"/>
                <a:cs typeface="Arial"/>
              </a:rPr>
              <a:t>adalah</a:t>
            </a:r>
            <a:r>
              <a:rPr lang="en-MY" sz="2000" spc="0" dirty="0" smtClean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lang="en-MY" sz="2000" spc="0" dirty="0" err="1" smtClean="0">
                <a:solidFill>
                  <a:srgbClr val="C00000"/>
                </a:solidFill>
                <a:latin typeface="Arial"/>
                <a:cs typeface="Arial"/>
              </a:rPr>
              <a:t>litar</a:t>
            </a:r>
            <a:r>
              <a:rPr lang="en-MY" sz="2000" spc="0" dirty="0" smtClean="0">
                <a:solidFill>
                  <a:srgbClr val="C00000"/>
                </a:solidFill>
                <a:latin typeface="Arial"/>
                <a:cs typeface="Arial"/>
              </a:rPr>
              <a:t> digital</a:t>
            </a:r>
            <a:r>
              <a:rPr sz="2000" spc="0" dirty="0" smtClean="0">
                <a:solidFill>
                  <a:srgbClr val="C00000"/>
                </a:solidFill>
                <a:latin typeface="Arial"/>
                <a:cs typeface="Arial"/>
              </a:rPr>
              <a:t>.</a:t>
            </a:r>
            <a:r>
              <a:rPr lang="en-MY" sz="2000" spc="0" dirty="0" smtClean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lang="en-MY" sz="2000" spc="0" dirty="0" err="1" smtClean="0">
                <a:solidFill>
                  <a:srgbClr val="C00000"/>
                </a:solidFill>
                <a:latin typeface="Arial"/>
                <a:cs typeface="Arial"/>
              </a:rPr>
              <a:t>Semua</a:t>
            </a:r>
            <a:r>
              <a:rPr lang="en-MY" sz="2000" spc="0" dirty="0" smtClean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lang="en-MY" sz="2000" spc="0" dirty="0" err="1" smtClean="0">
                <a:solidFill>
                  <a:srgbClr val="C00000"/>
                </a:solidFill>
                <a:latin typeface="Arial"/>
                <a:cs typeface="Arial"/>
              </a:rPr>
              <a:t>litar</a:t>
            </a:r>
            <a:r>
              <a:rPr lang="en-MY" sz="2000" spc="0" dirty="0" smtClean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lang="en-MY" sz="2000" spc="0" dirty="0" err="1" smtClean="0">
                <a:solidFill>
                  <a:srgbClr val="C00000"/>
                </a:solidFill>
                <a:latin typeface="Arial"/>
                <a:cs typeface="Arial"/>
              </a:rPr>
              <a:t>ini</a:t>
            </a:r>
            <a:r>
              <a:rPr lang="en-MY" sz="2000" spc="0" dirty="0" smtClean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lang="en-MY" sz="2000" spc="0" dirty="0" err="1" smtClean="0">
                <a:solidFill>
                  <a:srgbClr val="C00000"/>
                </a:solidFill>
                <a:latin typeface="Arial"/>
                <a:cs typeface="Arial"/>
              </a:rPr>
              <a:t>beroperasi</a:t>
            </a:r>
            <a:r>
              <a:rPr lang="en-MY" sz="2000" spc="0" dirty="0" smtClean="0">
                <a:solidFill>
                  <a:srgbClr val="C00000"/>
                </a:solidFill>
                <a:latin typeface="Arial"/>
                <a:cs typeface="Arial"/>
              </a:rPr>
              <a:t> ON/OFF</a:t>
            </a:r>
            <a:endParaRPr sz="2000" dirty="0">
              <a:solidFill>
                <a:srgbClr val="C00000"/>
              </a:solidFill>
              <a:latin typeface="Arial"/>
              <a:cs typeface="Arial"/>
            </a:endParaRPr>
          </a:p>
          <a:p>
            <a:pPr marL="12700" marR="38100">
              <a:lnSpc>
                <a:spcPct val="95825"/>
              </a:lnSpc>
              <a:spcBef>
                <a:spcPts val="492"/>
              </a:spcBef>
            </a:pPr>
            <a:r>
              <a:rPr lang="en-MY" sz="2000" spc="1" dirty="0" err="1" smtClean="0">
                <a:solidFill>
                  <a:srgbClr val="C00000"/>
                </a:solidFill>
                <a:latin typeface="Arial"/>
                <a:cs typeface="Arial"/>
              </a:rPr>
              <a:t>Contoh</a:t>
            </a:r>
            <a:r>
              <a:rPr lang="en-MY" sz="2000" spc="1" dirty="0" smtClean="0">
                <a:solidFill>
                  <a:srgbClr val="C00000"/>
                </a:solidFill>
                <a:latin typeface="Arial"/>
                <a:cs typeface="Arial"/>
              </a:rPr>
              <a:t>: </a:t>
            </a:r>
            <a:r>
              <a:rPr lang="en-MY" sz="2000" spc="1" dirty="0" err="1" smtClean="0">
                <a:solidFill>
                  <a:srgbClr val="C00000"/>
                </a:solidFill>
                <a:latin typeface="Arial"/>
                <a:cs typeface="Arial"/>
              </a:rPr>
              <a:t>anda</a:t>
            </a:r>
            <a:r>
              <a:rPr lang="en-MY" sz="2000" spc="1" dirty="0" smtClean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lang="en-MY" sz="2000" spc="1" dirty="0" err="1" smtClean="0">
                <a:solidFill>
                  <a:srgbClr val="C00000"/>
                </a:solidFill>
                <a:latin typeface="Arial"/>
                <a:cs typeface="Arial"/>
              </a:rPr>
              <a:t>boleh</a:t>
            </a:r>
            <a:r>
              <a:rPr lang="en-MY" sz="2000" spc="1" dirty="0" smtClean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lang="en-MY" sz="2000" spc="1" dirty="0" err="1" smtClean="0">
                <a:solidFill>
                  <a:srgbClr val="C00000"/>
                </a:solidFill>
                <a:latin typeface="Arial"/>
                <a:cs typeface="Arial"/>
              </a:rPr>
              <a:t>melihat</a:t>
            </a:r>
            <a:r>
              <a:rPr lang="en-MY" sz="2000" spc="1" dirty="0" smtClean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lang="en-MY" sz="2000" spc="1" dirty="0" err="1" smtClean="0">
                <a:solidFill>
                  <a:srgbClr val="C00000"/>
                </a:solidFill>
                <a:latin typeface="Arial"/>
                <a:cs typeface="Arial"/>
              </a:rPr>
              <a:t>lampu</a:t>
            </a:r>
            <a:r>
              <a:rPr lang="en-MY" sz="2000" spc="1" dirty="0" smtClean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lang="en-MY" sz="2000" spc="1" dirty="0" err="1" smtClean="0">
                <a:solidFill>
                  <a:srgbClr val="C00000"/>
                </a:solidFill>
                <a:latin typeface="Arial"/>
                <a:cs typeface="Arial"/>
              </a:rPr>
              <a:t>dinyalakan</a:t>
            </a:r>
            <a:r>
              <a:rPr lang="en-MY" sz="2000" spc="1" dirty="0" smtClean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lang="en-MY" sz="2000" spc="1" dirty="0" err="1" smtClean="0">
                <a:solidFill>
                  <a:srgbClr val="C00000"/>
                </a:solidFill>
                <a:latin typeface="Arial"/>
                <a:cs typeface="Arial"/>
              </a:rPr>
              <a:t>atau</a:t>
            </a:r>
            <a:r>
              <a:rPr lang="en-MY" sz="2000" spc="1" dirty="0" smtClean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lang="en-MY" sz="2000" spc="1" dirty="0" err="1" smtClean="0">
                <a:solidFill>
                  <a:srgbClr val="C00000"/>
                </a:solidFill>
                <a:latin typeface="Arial"/>
                <a:cs typeface="Arial"/>
              </a:rPr>
              <a:t>dipadam</a:t>
            </a:r>
            <a:r>
              <a:rPr lang="en-MY" sz="2000" spc="1" dirty="0" smtClean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endParaRPr sz="2000" dirty="0" smtClean="0">
              <a:solidFill>
                <a:srgbClr val="C00000"/>
              </a:solidFill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600"/>
              </a:spcBef>
            </a:pPr>
            <a:r>
              <a:rPr lang="en-MY" sz="2000" spc="2" dirty="0" err="1" smtClean="0">
                <a:solidFill>
                  <a:srgbClr val="C00000"/>
                </a:solidFill>
                <a:latin typeface="Arial"/>
                <a:cs typeface="Arial"/>
              </a:rPr>
              <a:t>Apabila</a:t>
            </a:r>
            <a:r>
              <a:rPr lang="en-MY" sz="2000" spc="2" dirty="0" smtClean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lang="en-MY" sz="2000" spc="2" dirty="0" err="1" smtClean="0">
                <a:solidFill>
                  <a:srgbClr val="C00000"/>
                </a:solidFill>
                <a:latin typeface="Arial"/>
                <a:cs typeface="Arial"/>
              </a:rPr>
              <a:t>lampu</a:t>
            </a:r>
            <a:r>
              <a:rPr lang="en-MY" sz="2000" spc="2" dirty="0" smtClean="0">
                <a:solidFill>
                  <a:srgbClr val="C00000"/>
                </a:solidFill>
                <a:latin typeface="Arial"/>
                <a:cs typeface="Arial"/>
              </a:rPr>
              <a:t> ON (</a:t>
            </a:r>
            <a:r>
              <a:rPr lang="en-MY" sz="2000" spc="2" dirty="0" err="1" smtClean="0">
                <a:solidFill>
                  <a:srgbClr val="C00000"/>
                </a:solidFill>
                <a:latin typeface="Arial"/>
                <a:cs typeface="Arial"/>
              </a:rPr>
              <a:t>menyala</a:t>
            </a:r>
            <a:r>
              <a:rPr lang="en-MY" sz="2000" spc="2" dirty="0" smtClean="0">
                <a:solidFill>
                  <a:srgbClr val="C00000"/>
                </a:solidFill>
                <a:latin typeface="Arial"/>
                <a:cs typeface="Arial"/>
              </a:rPr>
              <a:t>) </a:t>
            </a:r>
            <a:r>
              <a:rPr lang="en-MY" sz="2000" spc="2" dirty="0" err="1" smtClean="0">
                <a:solidFill>
                  <a:srgbClr val="C00000"/>
                </a:solidFill>
                <a:latin typeface="Arial"/>
                <a:cs typeface="Arial"/>
              </a:rPr>
              <a:t>keluarannya</a:t>
            </a:r>
            <a:r>
              <a:rPr lang="en-MY" sz="2000" spc="2" dirty="0" smtClean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lang="en-MY" sz="2000" spc="2" dirty="0" err="1" smtClean="0">
                <a:solidFill>
                  <a:srgbClr val="C00000"/>
                </a:solidFill>
                <a:latin typeface="Arial"/>
                <a:cs typeface="Arial"/>
              </a:rPr>
              <a:t>adalah</a:t>
            </a:r>
            <a:r>
              <a:rPr lang="en-MY" sz="2000" spc="2" dirty="0" smtClean="0">
                <a:solidFill>
                  <a:srgbClr val="C00000"/>
                </a:solidFill>
                <a:latin typeface="Arial"/>
                <a:cs typeface="Arial"/>
              </a:rPr>
              <a:t> ‘1’ </a:t>
            </a:r>
            <a:r>
              <a:rPr lang="en-MY" sz="2000" spc="2" dirty="0" err="1" smtClean="0">
                <a:solidFill>
                  <a:srgbClr val="C00000"/>
                </a:solidFill>
                <a:latin typeface="Arial"/>
                <a:cs typeface="Arial"/>
              </a:rPr>
              <a:t>dan</a:t>
            </a:r>
            <a:r>
              <a:rPr lang="en-MY" sz="2000" spc="2" dirty="0" smtClean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lang="en-MY" sz="2000" spc="2" dirty="0" err="1" smtClean="0">
                <a:solidFill>
                  <a:srgbClr val="C00000"/>
                </a:solidFill>
                <a:latin typeface="Arial"/>
                <a:cs typeface="Arial"/>
              </a:rPr>
              <a:t>jika</a:t>
            </a:r>
            <a:endParaRPr sz="2000" dirty="0">
              <a:solidFill>
                <a:srgbClr val="C00000"/>
              </a:solidFill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08037" y="2298700"/>
            <a:ext cx="342900" cy="1562100"/>
          </a:xfrm>
          <a:prstGeom prst="rect">
            <a:avLst/>
          </a:prstGeom>
        </p:spPr>
        <p:txBody>
          <a:bodyPr wrap="square" lIns="0" tIns="9842" rIns="0" bIns="0" rtlCol="0">
            <a:noAutofit/>
          </a:bodyPr>
          <a:lstStyle/>
          <a:p>
            <a:pPr marL="12700">
              <a:lnSpc>
                <a:spcPct val="150000"/>
              </a:lnSpc>
            </a:pPr>
            <a:r>
              <a:rPr lang="en-MY" sz="1600" b="1" spc="807" dirty="0" smtClean="0">
                <a:solidFill>
                  <a:srgbClr val="0033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/>
                <a:cs typeface="Symbol"/>
              </a:rPr>
              <a:t>-</a:t>
            </a:r>
            <a:endParaRPr lang="en-MY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mbol"/>
              <a:cs typeface="Symbol"/>
            </a:endParaRPr>
          </a:p>
          <a:p>
            <a:pPr marL="12700">
              <a:lnSpc>
                <a:spcPct val="150000"/>
              </a:lnSpc>
            </a:pPr>
            <a:r>
              <a:rPr lang="en-MY" sz="1600" b="1" spc="807" dirty="0" smtClean="0">
                <a:solidFill>
                  <a:srgbClr val="0033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/>
                <a:cs typeface="Symbol"/>
              </a:rPr>
              <a:t>-</a:t>
            </a:r>
            <a:endParaRPr lang="en-MY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mbol"/>
              <a:cs typeface="Symbol"/>
            </a:endParaRPr>
          </a:p>
          <a:p>
            <a:pPr marL="12700">
              <a:lnSpc>
                <a:spcPct val="150000"/>
              </a:lnSpc>
            </a:pPr>
            <a:r>
              <a:rPr lang="en-MY" sz="1600" b="1" spc="807" dirty="0" smtClean="0">
                <a:solidFill>
                  <a:srgbClr val="0033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/>
                <a:cs typeface="Symbol"/>
              </a:rPr>
              <a:t>-</a:t>
            </a:r>
            <a:endParaRPr lang="en-MY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mbol"/>
              <a:cs typeface="Symbo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028700" y="3486070"/>
            <a:ext cx="4000500" cy="322664"/>
          </a:xfrm>
          <a:prstGeom prst="rect">
            <a:avLst/>
          </a:prstGeom>
        </p:spPr>
        <p:txBody>
          <a:bodyPr wrap="square" lIns="0" tIns="15652" rIns="0" bIns="0" rtlCol="0">
            <a:noAutofit/>
          </a:bodyPr>
          <a:lstStyle/>
          <a:p>
            <a:pPr marL="12700">
              <a:lnSpc>
                <a:spcPts val="2465"/>
              </a:lnSpc>
            </a:pPr>
            <a:r>
              <a:rPr lang="en-MY" sz="2000" spc="-16" dirty="0" err="1" smtClean="0">
                <a:solidFill>
                  <a:srgbClr val="C00000"/>
                </a:solidFill>
                <a:latin typeface="Arial"/>
                <a:cs typeface="Arial"/>
              </a:rPr>
              <a:t>lampu</a:t>
            </a:r>
            <a:r>
              <a:rPr lang="en-MY" sz="2000" spc="-16" dirty="0" smtClean="0">
                <a:solidFill>
                  <a:srgbClr val="C00000"/>
                </a:solidFill>
                <a:latin typeface="Arial"/>
                <a:cs typeface="Arial"/>
              </a:rPr>
              <a:t> OFF, </a:t>
            </a:r>
            <a:r>
              <a:rPr lang="en-MY" sz="2000" spc="-16" dirty="0" err="1" smtClean="0">
                <a:solidFill>
                  <a:srgbClr val="C00000"/>
                </a:solidFill>
                <a:latin typeface="Arial"/>
                <a:cs typeface="Arial"/>
              </a:rPr>
              <a:t>keluarannya</a:t>
            </a:r>
            <a:r>
              <a:rPr lang="en-MY" sz="2000" spc="-16" dirty="0" smtClean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lang="en-MY" sz="2000" spc="-16" dirty="0" err="1" smtClean="0">
                <a:solidFill>
                  <a:srgbClr val="C00000"/>
                </a:solidFill>
                <a:latin typeface="Arial"/>
                <a:cs typeface="Arial"/>
              </a:rPr>
              <a:t>adalah</a:t>
            </a:r>
            <a:r>
              <a:rPr lang="en-MY" sz="2000" spc="-16" dirty="0" smtClean="0">
                <a:solidFill>
                  <a:srgbClr val="C00000"/>
                </a:solidFill>
                <a:latin typeface="Arial"/>
                <a:cs typeface="Arial"/>
              </a:rPr>
              <a:t> ‘0’.</a:t>
            </a:r>
            <a:endParaRPr sz="2000" dirty="0">
              <a:solidFill>
                <a:srgbClr val="C00000"/>
              </a:solidFill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933658" y="3534250"/>
            <a:ext cx="2914942" cy="274484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lang="en-MY" sz="2000" spc="1" dirty="0" err="1" smtClean="0">
                <a:solidFill>
                  <a:srgbClr val="C00000"/>
                </a:solidFill>
                <a:latin typeface="Arial"/>
                <a:cs typeface="Arial"/>
              </a:rPr>
              <a:t>Suis</a:t>
            </a:r>
            <a:r>
              <a:rPr lang="en-MY" sz="2000" spc="1" dirty="0" smtClean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lang="en-MY" sz="2000" spc="1" dirty="0" err="1" smtClean="0">
                <a:solidFill>
                  <a:srgbClr val="C00000"/>
                </a:solidFill>
                <a:latin typeface="Arial"/>
                <a:cs typeface="Arial"/>
              </a:rPr>
              <a:t>lampu</a:t>
            </a:r>
            <a:r>
              <a:rPr lang="en-MY" sz="2000" spc="1" dirty="0" smtClean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lang="en-MY" sz="2000" spc="1" dirty="0" err="1" smtClean="0">
                <a:solidFill>
                  <a:srgbClr val="C00000"/>
                </a:solidFill>
                <a:latin typeface="Arial"/>
                <a:cs typeface="Arial"/>
              </a:rPr>
              <a:t>adalah</a:t>
            </a:r>
            <a:r>
              <a:rPr lang="en-MY" sz="2000" spc="1" dirty="0" smtClean="0">
                <a:solidFill>
                  <a:srgbClr val="C00000"/>
                </a:solidFill>
                <a:latin typeface="Arial"/>
                <a:cs typeface="Arial"/>
              </a:rPr>
              <a:t> input</a:t>
            </a:r>
            <a:endParaRPr sz="2000" dirty="0">
              <a:solidFill>
                <a:srgbClr val="C00000"/>
              </a:solidFill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028700" y="3886200"/>
            <a:ext cx="3296124" cy="323762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lang="en-MY" sz="2000" spc="1" dirty="0" err="1">
                <a:solidFill>
                  <a:srgbClr val="C00000"/>
                </a:solidFill>
                <a:latin typeface="Arial"/>
                <a:cs typeface="Arial"/>
              </a:rPr>
              <a:t>u</a:t>
            </a:r>
            <a:r>
              <a:rPr lang="en-MY" sz="2000" spc="1" dirty="0" err="1" smtClean="0">
                <a:solidFill>
                  <a:srgbClr val="C00000"/>
                </a:solidFill>
                <a:latin typeface="Arial"/>
                <a:cs typeface="Arial"/>
              </a:rPr>
              <a:t>ntuk</a:t>
            </a:r>
            <a:r>
              <a:rPr lang="en-MY" sz="2000" spc="1" dirty="0" smtClean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lang="en-MY" sz="2000" spc="1" dirty="0" err="1" smtClean="0">
                <a:solidFill>
                  <a:srgbClr val="C00000"/>
                </a:solidFill>
                <a:latin typeface="Arial"/>
                <a:cs typeface="Arial"/>
              </a:rPr>
              <a:t>mengawal</a:t>
            </a:r>
            <a:r>
              <a:rPr lang="en-MY" sz="2000" spc="1" dirty="0" smtClean="0">
                <a:solidFill>
                  <a:srgbClr val="C00000"/>
                </a:solidFill>
                <a:latin typeface="Arial"/>
                <a:cs typeface="Arial"/>
              </a:rPr>
              <a:t> ON / OFF</a:t>
            </a:r>
            <a:endParaRPr sz="2000" dirty="0">
              <a:solidFill>
                <a:srgbClr val="C00000"/>
              </a:solidFill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728210" y="4821888"/>
            <a:ext cx="90601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dirty="0" smtClean="0">
                <a:solidFill>
                  <a:srgbClr val="003366"/>
                </a:solidFill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09600" y="1981200"/>
            <a:ext cx="7010400" cy="3175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pic>
        <p:nvPicPr>
          <p:cNvPr id="1026" name="Picture 2" descr="http://4.bp.blogspot.com/_Bi3uYnfGo_s/TPBJJe7KppI/AAAAAAAABFA/gF98OIwZV6A/s320/Logik+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0605" y="4284178"/>
            <a:ext cx="4335209" cy="1219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0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38100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lnTo>
                  <a:pt x="381000" y="685800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57200" y="0"/>
            <a:ext cx="2743200" cy="1167129"/>
          </a:xfrm>
          <a:custGeom>
            <a:avLst/>
            <a:gdLst/>
            <a:ahLst/>
            <a:cxnLst/>
            <a:rect l="l" t="t" r="r" b="b"/>
            <a:pathLst>
              <a:path w="2743200" h="1167129">
                <a:moveTo>
                  <a:pt x="304800" y="1167129"/>
                </a:moveTo>
                <a:lnTo>
                  <a:pt x="304800" y="1056639"/>
                </a:lnTo>
                <a:lnTo>
                  <a:pt x="305528" y="1047285"/>
                </a:lnTo>
                <a:lnTo>
                  <a:pt x="308163" y="1022635"/>
                </a:lnTo>
                <a:lnTo>
                  <a:pt x="312216" y="997714"/>
                </a:lnTo>
                <a:lnTo>
                  <a:pt x="318141" y="972612"/>
                </a:lnTo>
                <a:lnTo>
                  <a:pt x="326390" y="947420"/>
                </a:lnTo>
                <a:lnTo>
                  <a:pt x="334552" y="928817"/>
                </a:lnTo>
                <a:lnTo>
                  <a:pt x="346163" y="905621"/>
                </a:lnTo>
                <a:lnTo>
                  <a:pt x="359302" y="883128"/>
                </a:lnTo>
                <a:lnTo>
                  <a:pt x="373900" y="862095"/>
                </a:lnTo>
                <a:lnTo>
                  <a:pt x="389890" y="843279"/>
                </a:lnTo>
                <a:lnTo>
                  <a:pt x="403473" y="830357"/>
                </a:lnTo>
                <a:lnTo>
                  <a:pt x="424641" y="813665"/>
                </a:lnTo>
                <a:lnTo>
                  <a:pt x="446960" y="798842"/>
                </a:lnTo>
                <a:lnTo>
                  <a:pt x="468905" y="786180"/>
                </a:lnTo>
                <a:lnTo>
                  <a:pt x="488950" y="775970"/>
                </a:lnTo>
                <a:lnTo>
                  <a:pt x="561340" y="762000"/>
                </a:lnTo>
                <a:lnTo>
                  <a:pt x="603250" y="764539"/>
                </a:lnTo>
                <a:lnTo>
                  <a:pt x="2743200" y="762000"/>
                </a:lnTo>
                <a:lnTo>
                  <a:pt x="2743200" y="0"/>
                </a:lnTo>
                <a:lnTo>
                  <a:pt x="0" y="0"/>
                </a:lnTo>
                <a:lnTo>
                  <a:pt x="0" y="1167129"/>
                </a:lnTo>
                <a:lnTo>
                  <a:pt x="304800" y="1167129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09600" y="1981200"/>
            <a:ext cx="7010400" cy="317500"/>
          </a:xfrm>
          <a:custGeom>
            <a:avLst/>
            <a:gdLst/>
            <a:ahLst/>
            <a:cxnLst/>
            <a:rect l="l" t="t" r="r" b="b"/>
            <a:pathLst>
              <a:path w="7010400" h="317500">
                <a:moveTo>
                  <a:pt x="0" y="0"/>
                </a:moveTo>
                <a:lnTo>
                  <a:pt x="0" y="317500"/>
                </a:lnTo>
                <a:lnTo>
                  <a:pt x="7010400" y="317500"/>
                </a:lnTo>
                <a:lnTo>
                  <a:pt x="70104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28600" y="1981200"/>
            <a:ext cx="393700" cy="318770"/>
          </a:xfrm>
          <a:custGeom>
            <a:avLst/>
            <a:gdLst/>
            <a:ahLst/>
            <a:cxnLst/>
            <a:rect l="l" t="t" r="r" b="b"/>
            <a:pathLst>
              <a:path w="393700" h="318770">
                <a:moveTo>
                  <a:pt x="196850" y="0"/>
                </a:moveTo>
                <a:lnTo>
                  <a:pt x="181947" y="595"/>
                </a:lnTo>
                <a:lnTo>
                  <a:pt x="167137" y="2339"/>
                </a:lnTo>
                <a:lnTo>
                  <a:pt x="152493" y="5170"/>
                </a:lnTo>
                <a:lnTo>
                  <a:pt x="138088" y="9027"/>
                </a:lnTo>
                <a:lnTo>
                  <a:pt x="123996" y="13847"/>
                </a:lnTo>
                <a:lnTo>
                  <a:pt x="110289" y="19569"/>
                </a:lnTo>
                <a:lnTo>
                  <a:pt x="97042" y="26132"/>
                </a:lnTo>
                <a:lnTo>
                  <a:pt x="84328" y="33472"/>
                </a:lnTo>
                <a:lnTo>
                  <a:pt x="72220" y="41530"/>
                </a:lnTo>
                <a:lnTo>
                  <a:pt x="60791" y="50242"/>
                </a:lnTo>
                <a:lnTo>
                  <a:pt x="50115" y="59547"/>
                </a:lnTo>
                <a:lnTo>
                  <a:pt x="40265" y="69384"/>
                </a:lnTo>
                <a:lnTo>
                  <a:pt x="31314" y="79690"/>
                </a:lnTo>
                <a:lnTo>
                  <a:pt x="23336" y="90403"/>
                </a:lnTo>
                <a:lnTo>
                  <a:pt x="10592" y="112807"/>
                </a:lnTo>
                <a:lnTo>
                  <a:pt x="2620" y="136101"/>
                </a:lnTo>
                <a:lnTo>
                  <a:pt x="0" y="158750"/>
                </a:lnTo>
                <a:lnTo>
                  <a:pt x="723" y="170756"/>
                </a:lnTo>
                <a:lnTo>
                  <a:pt x="6290" y="194528"/>
                </a:lnTo>
                <a:lnTo>
                  <a:pt x="16867" y="217577"/>
                </a:lnTo>
                <a:lnTo>
                  <a:pt x="31873" y="239421"/>
                </a:lnTo>
                <a:lnTo>
                  <a:pt x="40855" y="249741"/>
                </a:lnTo>
                <a:lnTo>
                  <a:pt x="50726" y="259579"/>
                </a:lnTo>
                <a:lnTo>
                  <a:pt x="61414" y="268875"/>
                </a:lnTo>
                <a:lnTo>
                  <a:pt x="72846" y="277568"/>
                </a:lnTo>
                <a:lnTo>
                  <a:pt x="84949" y="285600"/>
                </a:lnTo>
                <a:lnTo>
                  <a:pt x="97650" y="292908"/>
                </a:lnTo>
                <a:lnTo>
                  <a:pt x="110878" y="299433"/>
                </a:lnTo>
                <a:lnTo>
                  <a:pt x="124559" y="305115"/>
                </a:lnTo>
                <a:lnTo>
                  <a:pt x="138620" y="309894"/>
                </a:lnTo>
                <a:lnTo>
                  <a:pt x="152989" y="313709"/>
                </a:lnTo>
                <a:lnTo>
                  <a:pt x="167594" y="316500"/>
                </a:lnTo>
                <a:lnTo>
                  <a:pt x="182361" y="318207"/>
                </a:lnTo>
                <a:lnTo>
                  <a:pt x="196850" y="318770"/>
                </a:lnTo>
                <a:lnTo>
                  <a:pt x="393700" y="318770"/>
                </a:lnTo>
                <a:lnTo>
                  <a:pt x="393700" y="0"/>
                </a:lnTo>
                <a:lnTo>
                  <a:pt x="19685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11860" y="838200"/>
            <a:ext cx="6403340" cy="955404"/>
          </a:xfrm>
          <a:prstGeom prst="rect">
            <a:avLst/>
          </a:prstGeom>
        </p:spPr>
        <p:txBody>
          <a:bodyPr wrap="square" lIns="0" tIns="24003" rIns="0" bIns="0" rtlCol="0">
            <a:noAutofit/>
          </a:bodyPr>
          <a:lstStyle/>
          <a:p>
            <a:pPr marL="12700">
              <a:lnSpc>
                <a:spcPts val="3779"/>
              </a:lnSpc>
            </a:pPr>
            <a:r>
              <a:rPr lang="en-MY" sz="3600" b="1" spc="-5" dirty="0" smtClean="0">
                <a:solidFill>
                  <a:srgbClr val="7030A0"/>
                </a:solidFill>
                <a:latin typeface="Arial"/>
                <a:cs typeface="Arial"/>
              </a:rPr>
              <a:t>LITAR BERSEPADU</a:t>
            </a:r>
          </a:p>
          <a:p>
            <a:pPr marL="12700">
              <a:lnSpc>
                <a:spcPts val="3779"/>
              </a:lnSpc>
            </a:pPr>
            <a:r>
              <a:rPr lang="en-MY" sz="3600" b="1" i="1" spc="-5" dirty="0" smtClean="0">
                <a:solidFill>
                  <a:srgbClr val="7030A0"/>
                </a:solidFill>
                <a:latin typeface="Arial"/>
                <a:cs typeface="Arial"/>
              </a:rPr>
              <a:t>(INTEGRATED CIRCUIT)</a:t>
            </a:r>
            <a:endParaRPr sz="3600" i="1" dirty="0">
              <a:solidFill>
                <a:srgbClr val="7030A0"/>
              </a:solidFill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58570" y="2454306"/>
            <a:ext cx="6513830" cy="2427952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 marR="39873">
              <a:lnSpc>
                <a:spcPts val="2555"/>
              </a:lnSpc>
            </a:pPr>
            <a:r>
              <a:rPr lang="en-MY" sz="2400" spc="0" dirty="0" err="1" smtClean="0">
                <a:solidFill>
                  <a:srgbClr val="C00000"/>
                </a:solidFill>
                <a:latin typeface="Arial"/>
                <a:cs typeface="Arial"/>
              </a:rPr>
              <a:t>Litar</a:t>
            </a:r>
            <a:r>
              <a:rPr lang="en-MY" sz="2400" spc="0" dirty="0" smtClean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lang="en-MY" sz="2400" spc="0" dirty="0" err="1" smtClean="0">
                <a:solidFill>
                  <a:srgbClr val="C00000"/>
                </a:solidFill>
                <a:latin typeface="Arial"/>
                <a:cs typeface="Arial"/>
              </a:rPr>
              <a:t>sepadu</a:t>
            </a:r>
            <a:r>
              <a:rPr lang="en-MY" sz="2400" spc="0" dirty="0" smtClean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lang="en-MY" sz="2400" spc="0" dirty="0" err="1" smtClean="0">
                <a:solidFill>
                  <a:srgbClr val="C00000"/>
                </a:solidFill>
                <a:latin typeface="Arial"/>
                <a:cs typeface="Arial"/>
              </a:rPr>
              <a:t>ialah</a:t>
            </a:r>
            <a:r>
              <a:rPr lang="en-MY" sz="2400" spc="0" dirty="0" smtClean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lang="en-MY" sz="2400" spc="0" dirty="0" err="1" smtClean="0">
                <a:solidFill>
                  <a:srgbClr val="C00000"/>
                </a:solidFill>
                <a:latin typeface="Arial"/>
                <a:cs typeface="Arial"/>
              </a:rPr>
              <a:t>sekeping</a:t>
            </a:r>
            <a:r>
              <a:rPr lang="en-MY" sz="2400" spc="0" dirty="0" smtClean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lang="en-MY" sz="2400" spc="0" dirty="0" err="1" smtClean="0">
                <a:solidFill>
                  <a:srgbClr val="C00000"/>
                </a:solidFill>
                <a:latin typeface="Arial"/>
                <a:cs typeface="Arial"/>
              </a:rPr>
              <a:t>silikon</a:t>
            </a:r>
            <a:r>
              <a:rPr lang="en-MY" sz="2400" spc="0" dirty="0" smtClean="0">
                <a:solidFill>
                  <a:srgbClr val="C00000"/>
                </a:solidFill>
                <a:latin typeface="Arial"/>
                <a:cs typeface="Arial"/>
              </a:rPr>
              <a:t> di </a:t>
            </a:r>
            <a:r>
              <a:rPr lang="en-MY" sz="2400" spc="0" dirty="0" err="1" smtClean="0">
                <a:solidFill>
                  <a:srgbClr val="C00000"/>
                </a:solidFill>
                <a:latin typeface="Arial"/>
                <a:cs typeface="Arial"/>
              </a:rPr>
              <a:t>mana</a:t>
            </a:r>
            <a:r>
              <a:rPr lang="en-MY" sz="2400" spc="0" dirty="0" smtClean="0">
                <a:solidFill>
                  <a:srgbClr val="C00000"/>
                </a:solidFill>
                <a:latin typeface="Arial"/>
                <a:cs typeface="Arial"/>
              </a:rPr>
              <a:t> get </a:t>
            </a:r>
            <a:r>
              <a:rPr lang="en-MY" sz="2400" spc="0" dirty="0" err="1" smtClean="0">
                <a:solidFill>
                  <a:srgbClr val="C00000"/>
                </a:solidFill>
                <a:latin typeface="Arial"/>
                <a:cs typeface="Arial"/>
              </a:rPr>
              <a:t>dibenamkan</a:t>
            </a:r>
            <a:r>
              <a:rPr sz="2400" spc="0" dirty="0" smtClean="0">
                <a:solidFill>
                  <a:srgbClr val="C00000"/>
                </a:solidFill>
                <a:latin typeface="Arial"/>
                <a:cs typeface="Arial"/>
              </a:rPr>
              <a:t>.</a:t>
            </a:r>
            <a:r>
              <a:rPr lang="en-MY" sz="2400" spc="0" dirty="0" smtClean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lang="en-MY" sz="2400" spc="0" dirty="0" err="1" smtClean="0">
                <a:solidFill>
                  <a:srgbClr val="C00000"/>
                </a:solidFill>
                <a:latin typeface="Arial"/>
                <a:cs typeface="Arial"/>
              </a:rPr>
              <a:t>Kepinagn</a:t>
            </a:r>
            <a:r>
              <a:rPr lang="en-MY" sz="2400" spc="0" dirty="0" smtClean="0">
                <a:solidFill>
                  <a:srgbClr val="C00000"/>
                </a:solidFill>
                <a:latin typeface="Arial"/>
                <a:cs typeface="Arial"/>
              </a:rPr>
              <a:t> silicon </a:t>
            </a:r>
            <a:r>
              <a:rPr lang="en-MY" sz="2400" spc="0" dirty="0" err="1" smtClean="0">
                <a:solidFill>
                  <a:srgbClr val="C00000"/>
                </a:solidFill>
                <a:latin typeface="Arial"/>
                <a:cs typeface="Arial"/>
              </a:rPr>
              <a:t>dipasang</a:t>
            </a:r>
            <a:r>
              <a:rPr lang="en-MY" sz="2400" spc="0" dirty="0" smtClean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lang="en-MY" sz="2400" spc="0" dirty="0" err="1" smtClean="0">
                <a:solidFill>
                  <a:srgbClr val="C00000"/>
                </a:solidFill>
                <a:latin typeface="Arial"/>
                <a:cs typeface="Arial"/>
              </a:rPr>
              <a:t>pada</a:t>
            </a:r>
            <a:r>
              <a:rPr lang="en-MY" sz="2400" spc="0" dirty="0" smtClean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lang="en-MY" sz="2400" spc="0" dirty="0" err="1" smtClean="0">
                <a:solidFill>
                  <a:srgbClr val="C00000"/>
                </a:solidFill>
                <a:latin typeface="Arial"/>
                <a:cs typeface="Arial"/>
              </a:rPr>
              <a:t>plastik</a:t>
            </a:r>
            <a:r>
              <a:rPr lang="en-MY" sz="2400" spc="0" dirty="0" smtClean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lang="en-MY" sz="2400" spc="0" dirty="0" err="1" smtClean="0">
                <a:solidFill>
                  <a:srgbClr val="C00000"/>
                </a:solidFill>
                <a:latin typeface="Arial"/>
                <a:cs typeface="Arial"/>
              </a:rPr>
              <a:t>dengan</a:t>
            </a:r>
            <a:r>
              <a:rPr lang="en-MY" sz="2400" spc="0" dirty="0" smtClean="0">
                <a:solidFill>
                  <a:srgbClr val="C00000"/>
                </a:solidFill>
                <a:latin typeface="Arial"/>
                <a:cs typeface="Arial"/>
              </a:rPr>
              <a:t> pin kaki </a:t>
            </a:r>
            <a:endParaRPr sz="2400" dirty="0" smtClean="0">
              <a:solidFill>
                <a:srgbClr val="C00000"/>
              </a:solidFill>
              <a:latin typeface="Arial"/>
              <a:cs typeface="Arial"/>
            </a:endParaRPr>
          </a:p>
          <a:p>
            <a:pPr lvl="0"/>
            <a:endParaRPr lang="en-US" sz="2400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US" sz="24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 </a:t>
            </a:r>
            <a:r>
              <a:rPr lang="en-US" sz="2400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logik</a:t>
            </a:r>
            <a:r>
              <a:rPr lang="en-US" sz="24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biasanya</a:t>
            </a:r>
            <a:r>
              <a:rPr lang="en-US" sz="24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diguna</a:t>
            </a:r>
            <a:r>
              <a:rPr lang="en-US" sz="24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sebagai</a:t>
            </a:r>
            <a:r>
              <a:rPr lang="en-US" sz="24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pintu</a:t>
            </a:r>
            <a:r>
              <a:rPr lang="en-US" sz="24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masuk</a:t>
            </a:r>
            <a:r>
              <a:rPr lang="en-US" sz="24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lvl="0"/>
            <a:r>
              <a:rPr lang="en-US" sz="2400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atau</a:t>
            </a:r>
            <a:r>
              <a:rPr lang="en-US" sz="24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kunci</a:t>
            </a:r>
            <a:r>
              <a:rPr lang="en-US" sz="24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utama</a:t>
            </a:r>
            <a:r>
              <a:rPr lang="en-US" sz="24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bagi</a:t>
            </a:r>
            <a:r>
              <a:rPr lang="en-US" sz="24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menjalankan</a:t>
            </a:r>
            <a:r>
              <a:rPr lang="en-US" sz="24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operasi</a:t>
            </a:r>
            <a:r>
              <a:rPr lang="en-US" sz="24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lvl="0"/>
            <a:endParaRPr lang="en-US" sz="2400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US" sz="24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 </a:t>
            </a:r>
            <a:r>
              <a:rPr lang="en-US" sz="24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logik</a:t>
            </a:r>
            <a:r>
              <a:rPr lang="en-US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di </a:t>
            </a:r>
            <a:r>
              <a:rPr lang="en-US" sz="24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dalam</a:t>
            </a:r>
            <a:r>
              <a:rPr lang="en-US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elektronik</a:t>
            </a:r>
            <a:r>
              <a:rPr lang="en-US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menggunakan</a:t>
            </a:r>
            <a:r>
              <a:rPr lang="en-US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lvl="0"/>
            <a:r>
              <a:rPr lang="en-US" sz="2400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voltan</a:t>
            </a:r>
            <a:r>
              <a:rPr lang="en-US" sz="24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sebagai</a:t>
            </a:r>
            <a:r>
              <a:rPr lang="en-US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anak</a:t>
            </a:r>
            <a:r>
              <a:rPr lang="en-US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kunci</a:t>
            </a:r>
            <a:r>
              <a:rPr lang="en-US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MY" sz="24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5669" y="2477520"/>
            <a:ext cx="288290" cy="254000"/>
          </a:xfrm>
          <a:prstGeom prst="rect">
            <a:avLst/>
          </a:prstGeom>
        </p:spPr>
        <p:txBody>
          <a:bodyPr wrap="square" lIns="0" tIns="11652" rIns="0" bIns="0" rtlCol="0">
            <a:noAutofit/>
          </a:bodyPr>
          <a:lstStyle/>
          <a:p>
            <a:pPr marL="12700">
              <a:lnSpc>
                <a:spcPts val="1835"/>
              </a:lnSpc>
            </a:pPr>
            <a:r>
              <a:rPr lang="en-MY" b="1" spc="807" dirty="0" smtClean="0">
                <a:solidFill>
                  <a:srgbClr val="0033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/>
                <a:cs typeface="Symbol"/>
              </a:rPr>
              <a:t>-</a:t>
            </a:r>
            <a:endParaRPr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mbol"/>
              <a:cs typeface="Symbo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1860" y="5066674"/>
            <a:ext cx="288290" cy="254000"/>
          </a:xfrm>
          <a:prstGeom prst="rect">
            <a:avLst/>
          </a:prstGeom>
        </p:spPr>
        <p:txBody>
          <a:bodyPr wrap="square" lIns="0" tIns="11652" rIns="0" bIns="0" rtlCol="0">
            <a:noAutofit/>
          </a:bodyPr>
          <a:lstStyle/>
          <a:p>
            <a:pPr marL="12700">
              <a:lnSpc>
                <a:spcPts val="1835"/>
              </a:lnSpc>
            </a:pPr>
            <a:r>
              <a:rPr lang="en-MY" b="1" spc="807" dirty="0" smtClean="0">
                <a:solidFill>
                  <a:srgbClr val="0033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/>
                <a:cs typeface="Symbol"/>
              </a:rPr>
              <a:t>-</a:t>
            </a:r>
            <a:endParaRPr lang="en-MY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mbol"/>
              <a:cs typeface="Symbo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09600" y="1981200"/>
            <a:ext cx="7010400" cy="3175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3" name="object 5"/>
          <p:cNvSpPr txBox="1"/>
          <p:nvPr/>
        </p:nvSpPr>
        <p:spPr>
          <a:xfrm>
            <a:off x="911860" y="3919360"/>
            <a:ext cx="288290" cy="254000"/>
          </a:xfrm>
          <a:prstGeom prst="rect">
            <a:avLst/>
          </a:prstGeom>
        </p:spPr>
        <p:txBody>
          <a:bodyPr wrap="square" lIns="0" tIns="11652" rIns="0" bIns="0" rtlCol="0">
            <a:noAutofit/>
          </a:bodyPr>
          <a:lstStyle/>
          <a:p>
            <a:pPr marL="12700">
              <a:lnSpc>
                <a:spcPts val="1835"/>
              </a:lnSpc>
            </a:pPr>
            <a:r>
              <a:rPr lang="en-MY" b="1" spc="807" dirty="0" smtClean="0">
                <a:solidFill>
                  <a:srgbClr val="0033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/>
                <a:cs typeface="Symbol"/>
              </a:rPr>
              <a:t>-</a:t>
            </a:r>
            <a:endParaRPr lang="en-MY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mbol"/>
              <a:cs typeface="Symbol"/>
            </a:endParaRPr>
          </a:p>
        </p:txBody>
      </p:sp>
    </p:spTree>
    <p:extLst>
      <p:ext uri="{BB962C8B-B14F-4D97-AF65-F5344CB8AC3E}">
        <p14:creationId xmlns:p14="http://schemas.microsoft.com/office/powerpoint/2010/main" val="498461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0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38100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lnTo>
                  <a:pt x="381000" y="685800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7200" y="0"/>
            <a:ext cx="2743200" cy="1167129"/>
          </a:xfrm>
          <a:custGeom>
            <a:avLst/>
            <a:gdLst/>
            <a:ahLst/>
            <a:cxnLst/>
            <a:rect l="l" t="t" r="r" b="b"/>
            <a:pathLst>
              <a:path w="2743200" h="1167129">
                <a:moveTo>
                  <a:pt x="304800" y="1167129"/>
                </a:moveTo>
                <a:lnTo>
                  <a:pt x="304800" y="1056639"/>
                </a:lnTo>
                <a:lnTo>
                  <a:pt x="305528" y="1047285"/>
                </a:lnTo>
                <a:lnTo>
                  <a:pt x="308163" y="1022635"/>
                </a:lnTo>
                <a:lnTo>
                  <a:pt x="312216" y="997714"/>
                </a:lnTo>
                <a:lnTo>
                  <a:pt x="318141" y="972612"/>
                </a:lnTo>
                <a:lnTo>
                  <a:pt x="326390" y="947420"/>
                </a:lnTo>
                <a:lnTo>
                  <a:pt x="334552" y="928817"/>
                </a:lnTo>
                <a:lnTo>
                  <a:pt x="346163" y="905621"/>
                </a:lnTo>
                <a:lnTo>
                  <a:pt x="359302" y="883128"/>
                </a:lnTo>
                <a:lnTo>
                  <a:pt x="373900" y="862095"/>
                </a:lnTo>
                <a:lnTo>
                  <a:pt x="389890" y="843279"/>
                </a:lnTo>
                <a:lnTo>
                  <a:pt x="403473" y="830357"/>
                </a:lnTo>
                <a:lnTo>
                  <a:pt x="424641" y="813665"/>
                </a:lnTo>
                <a:lnTo>
                  <a:pt x="446960" y="798842"/>
                </a:lnTo>
                <a:lnTo>
                  <a:pt x="468905" y="786180"/>
                </a:lnTo>
                <a:lnTo>
                  <a:pt x="488950" y="775970"/>
                </a:lnTo>
                <a:lnTo>
                  <a:pt x="561340" y="762000"/>
                </a:lnTo>
                <a:lnTo>
                  <a:pt x="603250" y="764539"/>
                </a:lnTo>
                <a:lnTo>
                  <a:pt x="2743200" y="762000"/>
                </a:lnTo>
                <a:lnTo>
                  <a:pt x="2743200" y="0"/>
                </a:lnTo>
                <a:lnTo>
                  <a:pt x="0" y="0"/>
                </a:lnTo>
                <a:lnTo>
                  <a:pt x="0" y="1167129"/>
                </a:lnTo>
                <a:lnTo>
                  <a:pt x="304800" y="1167129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09600" y="1981200"/>
            <a:ext cx="7010400" cy="317500"/>
          </a:xfrm>
          <a:custGeom>
            <a:avLst/>
            <a:gdLst/>
            <a:ahLst/>
            <a:cxnLst/>
            <a:rect l="l" t="t" r="r" b="b"/>
            <a:pathLst>
              <a:path w="7010400" h="317500">
                <a:moveTo>
                  <a:pt x="0" y="0"/>
                </a:moveTo>
                <a:lnTo>
                  <a:pt x="0" y="317500"/>
                </a:lnTo>
                <a:lnTo>
                  <a:pt x="7010400" y="317500"/>
                </a:lnTo>
                <a:lnTo>
                  <a:pt x="70104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28600" y="1981200"/>
            <a:ext cx="393700" cy="318770"/>
          </a:xfrm>
          <a:custGeom>
            <a:avLst/>
            <a:gdLst/>
            <a:ahLst/>
            <a:cxnLst/>
            <a:rect l="l" t="t" r="r" b="b"/>
            <a:pathLst>
              <a:path w="393700" h="318770">
                <a:moveTo>
                  <a:pt x="196850" y="0"/>
                </a:moveTo>
                <a:lnTo>
                  <a:pt x="181947" y="595"/>
                </a:lnTo>
                <a:lnTo>
                  <a:pt x="167137" y="2339"/>
                </a:lnTo>
                <a:lnTo>
                  <a:pt x="152493" y="5170"/>
                </a:lnTo>
                <a:lnTo>
                  <a:pt x="138088" y="9027"/>
                </a:lnTo>
                <a:lnTo>
                  <a:pt x="123996" y="13847"/>
                </a:lnTo>
                <a:lnTo>
                  <a:pt x="110289" y="19569"/>
                </a:lnTo>
                <a:lnTo>
                  <a:pt x="97042" y="26132"/>
                </a:lnTo>
                <a:lnTo>
                  <a:pt x="84328" y="33472"/>
                </a:lnTo>
                <a:lnTo>
                  <a:pt x="72220" y="41530"/>
                </a:lnTo>
                <a:lnTo>
                  <a:pt x="60791" y="50242"/>
                </a:lnTo>
                <a:lnTo>
                  <a:pt x="50115" y="59547"/>
                </a:lnTo>
                <a:lnTo>
                  <a:pt x="40265" y="69384"/>
                </a:lnTo>
                <a:lnTo>
                  <a:pt x="31314" y="79690"/>
                </a:lnTo>
                <a:lnTo>
                  <a:pt x="23336" y="90403"/>
                </a:lnTo>
                <a:lnTo>
                  <a:pt x="10592" y="112807"/>
                </a:lnTo>
                <a:lnTo>
                  <a:pt x="2620" y="136101"/>
                </a:lnTo>
                <a:lnTo>
                  <a:pt x="0" y="158750"/>
                </a:lnTo>
                <a:lnTo>
                  <a:pt x="723" y="170756"/>
                </a:lnTo>
                <a:lnTo>
                  <a:pt x="6290" y="194528"/>
                </a:lnTo>
                <a:lnTo>
                  <a:pt x="16867" y="217577"/>
                </a:lnTo>
                <a:lnTo>
                  <a:pt x="31873" y="239421"/>
                </a:lnTo>
                <a:lnTo>
                  <a:pt x="40855" y="249741"/>
                </a:lnTo>
                <a:lnTo>
                  <a:pt x="50726" y="259579"/>
                </a:lnTo>
                <a:lnTo>
                  <a:pt x="61414" y="268875"/>
                </a:lnTo>
                <a:lnTo>
                  <a:pt x="72846" y="277568"/>
                </a:lnTo>
                <a:lnTo>
                  <a:pt x="84949" y="285600"/>
                </a:lnTo>
                <a:lnTo>
                  <a:pt x="97650" y="292908"/>
                </a:lnTo>
                <a:lnTo>
                  <a:pt x="110878" y="299433"/>
                </a:lnTo>
                <a:lnTo>
                  <a:pt x="124559" y="305115"/>
                </a:lnTo>
                <a:lnTo>
                  <a:pt x="138620" y="309894"/>
                </a:lnTo>
                <a:lnTo>
                  <a:pt x="152989" y="313709"/>
                </a:lnTo>
                <a:lnTo>
                  <a:pt x="167594" y="316500"/>
                </a:lnTo>
                <a:lnTo>
                  <a:pt x="182361" y="318207"/>
                </a:lnTo>
                <a:lnTo>
                  <a:pt x="196850" y="318770"/>
                </a:lnTo>
                <a:lnTo>
                  <a:pt x="393700" y="318770"/>
                </a:lnTo>
                <a:lnTo>
                  <a:pt x="393700" y="0"/>
                </a:lnTo>
                <a:lnTo>
                  <a:pt x="19685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11860" y="762000"/>
            <a:ext cx="6860540" cy="1031604"/>
          </a:xfrm>
          <a:prstGeom prst="rect">
            <a:avLst/>
          </a:prstGeom>
        </p:spPr>
        <p:txBody>
          <a:bodyPr wrap="square" lIns="0" tIns="24003" rIns="0" bIns="0" rtlCol="0">
            <a:noAutofit/>
          </a:bodyPr>
          <a:lstStyle/>
          <a:p>
            <a:pPr marL="12700">
              <a:lnSpc>
                <a:spcPts val="3779"/>
              </a:lnSpc>
            </a:pPr>
            <a:r>
              <a:rPr lang="en-MY" sz="3600" b="1" spc="-5" dirty="0" err="1" smtClean="0">
                <a:solidFill>
                  <a:srgbClr val="7030A0"/>
                </a:solidFill>
                <a:latin typeface="Arial"/>
                <a:cs typeface="Arial"/>
              </a:rPr>
              <a:t>Litar</a:t>
            </a:r>
            <a:r>
              <a:rPr lang="en-MY" sz="3600" b="1" spc="-5" dirty="0" smtClean="0">
                <a:solidFill>
                  <a:srgbClr val="7030A0"/>
                </a:solidFill>
                <a:latin typeface="Arial"/>
                <a:cs typeface="Arial"/>
              </a:rPr>
              <a:t> </a:t>
            </a:r>
            <a:r>
              <a:rPr lang="en-MY" sz="3600" b="1" spc="-5" dirty="0" err="1" smtClean="0">
                <a:solidFill>
                  <a:srgbClr val="7030A0"/>
                </a:solidFill>
                <a:latin typeface="Arial"/>
                <a:cs typeface="Arial"/>
              </a:rPr>
              <a:t>Sepadu</a:t>
            </a:r>
            <a:r>
              <a:rPr lang="en-MY" sz="3600" b="1" spc="-5" dirty="0" smtClean="0">
                <a:solidFill>
                  <a:srgbClr val="7030A0"/>
                </a:solidFill>
                <a:latin typeface="Arial"/>
                <a:cs typeface="Arial"/>
              </a:rPr>
              <a:t> Get TAK        </a:t>
            </a:r>
          </a:p>
          <a:p>
            <a:pPr marL="12700">
              <a:lnSpc>
                <a:spcPts val="3779"/>
              </a:lnSpc>
            </a:pPr>
            <a:r>
              <a:rPr lang="en-MY" sz="3600" b="1" i="1" spc="-5" dirty="0" smtClean="0">
                <a:solidFill>
                  <a:srgbClr val="7030A0"/>
                </a:solidFill>
                <a:latin typeface="Arial"/>
                <a:cs typeface="Arial"/>
              </a:rPr>
              <a:t>(NOT Gate Integrated Circuit)</a:t>
            </a:r>
            <a:endParaRPr lang="en-MY" sz="3600" i="1" dirty="0">
              <a:solidFill>
                <a:srgbClr val="7030A0"/>
              </a:solidFill>
              <a:latin typeface="Arial"/>
              <a:cs typeface="Arial"/>
            </a:endParaRPr>
          </a:p>
          <a:p>
            <a:pPr marL="12700">
              <a:lnSpc>
                <a:spcPts val="3779"/>
              </a:lnSpc>
            </a:pPr>
            <a:endParaRPr sz="3600" dirty="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09600" y="1981200"/>
            <a:ext cx="7010400" cy="3175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861" y="2454921"/>
            <a:ext cx="6708140" cy="4270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329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bject 29"/>
          <p:cNvSpPr/>
          <p:nvPr/>
        </p:nvSpPr>
        <p:spPr>
          <a:xfrm>
            <a:off x="0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38100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lnTo>
                  <a:pt x="381000" y="685800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57200" y="0"/>
            <a:ext cx="2743200" cy="1167129"/>
          </a:xfrm>
          <a:custGeom>
            <a:avLst/>
            <a:gdLst/>
            <a:ahLst/>
            <a:cxnLst/>
            <a:rect l="l" t="t" r="r" b="b"/>
            <a:pathLst>
              <a:path w="2743200" h="1167129">
                <a:moveTo>
                  <a:pt x="304800" y="1167129"/>
                </a:moveTo>
                <a:lnTo>
                  <a:pt x="304800" y="1056639"/>
                </a:lnTo>
                <a:lnTo>
                  <a:pt x="305528" y="1047285"/>
                </a:lnTo>
                <a:lnTo>
                  <a:pt x="308163" y="1022635"/>
                </a:lnTo>
                <a:lnTo>
                  <a:pt x="312216" y="997714"/>
                </a:lnTo>
                <a:lnTo>
                  <a:pt x="318141" y="972612"/>
                </a:lnTo>
                <a:lnTo>
                  <a:pt x="326390" y="947420"/>
                </a:lnTo>
                <a:lnTo>
                  <a:pt x="334552" y="928817"/>
                </a:lnTo>
                <a:lnTo>
                  <a:pt x="346163" y="905621"/>
                </a:lnTo>
                <a:lnTo>
                  <a:pt x="359302" y="883128"/>
                </a:lnTo>
                <a:lnTo>
                  <a:pt x="373900" y="862095"/>
                </a:lnTo>
                <a:lnTo>
                  <a:pt x="389890" y="843279"/>
                </a:lnTo>
                <a:lnTo>
                  <a:pt x="403473" y="830357"/>
                </a:lnTo>
                <a:lnTo>
                  <a:pt x="424641" y="813665"/>
                </a:lnTo>
                <a:lnTo>
                  <a:pt x="446960" y="798842"/>
                </a:lnTo>
                <a:lnTo>
                  <a:pt x="468905" y="786180"/>
                </a:lnTo>
                <a:lnTo>
                  <a:pt x="488950" y="775970"/>
                </a:lnTo>
                <a:lnTo>
                  <a:pt x="561340" y="762000"/>
                </a:lnTo>
                <a:lnTo>
                  <a:pt x="603250" y="764539"/>
                </a:lnTo>
                <a:lnTo>
                  <a:pt x="2743200" y="762000"/>
                </a:lnTo>
                <a:lnTo>
                  <a:pt x="2743200" y="0"/>
                </a:lnTo>
                <a:lnTo>
                  <a:pt x="0" y="0"/>
                </a:lnTo>
                <a:lnTo>
                  <a:pt x="0" y="1167129"/>
                </a:lnTo>
                <a:lnTo>
                  <a:pt x="304800" y="1167129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09600" y="1981200"/>
            <a:ext cx="7010400" cy="317500"/>
          </a:xfrm>
          <a:custGeom>
            <a:avLst/>
            <a:gdLst/>
            <a:ahLst/>
            <a:cxnLst/>
            <a:rect l="l" t="t" r="r" b="b"/>
            <a:pathLst>
              <a:path w="7010400" h="317500">
                <a:moveTo>
                  <a:pt x="0" y="0"/>
                </a:moveTo>
                <a:lnTo>
                  <a:pt x="0" y="317500"/>
                </a:lnTo>
                <a:lnTo>
                  <a:pt x="7010400" y="317500"/>
                </a:lnTo>
                <a:lnTo>
                  <a:pt x="70104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28600" y="1981200"/>
            <a:ext cx="393700" cy="318770"/>
          </a:xfrm>
          <a:custGeom>
            <a:avLst/>
            <a:gdLst/>
            <a:ahLst/>
            <a:cxnLst/>
            <a:rect l="l" t="t" r="r" b="b"/>
            <a:pathLst>
              <a:path w="393700" h="318770">
                <a:moveTo>
                  <a:pt x="196850" y="0"/>
                </a:moveTo>
                <a:lnTo>
                  <a:pt x="181947" y="595"/>
                </a:lnTo>
                <a:lnTo>
                  <a:pt x="167137" y="2339"/>
                </a:lnTo>
                <a:lnTo>
                  <a:pt x="152493" y="5170"/>
                </a:lnTo>
                <a:lnTo>
                  <a:pt x="138088" y="9027"/>
                </a:lnTo>
                <a:lnTo>
                  <a:pt x="123996" y="13847"/>
                </a:lnTo>
                <a:lnTo>
                  <a:pt x="110289" y="19569"/>
                </a:lnTo>
                <a:lnTo>
                  <a:pt x="97042" y="26132"/>
                </a:lnTo>
                <a:lnTo>
                  <a:pt x="84328" y="33472"/>
                </a:lnTo>
                <a:lnTo>
                  <a:pt x="72220" y="41530"/>
                </a:lnTo>
                <a:lnTo>
                  <a:pt x="60791" y="50242"/>
                </a:lnTo>
                <a:lnTo>
                  <a:pt x="50115" y="59547"/>
                </a:lnTo>
                <a:lnTo>
                  <a:pt x="40265" y="69384"/>
                </a:lnTo>
                <a:lnTo>
                  <a:pt x="31314" y="79690"/>
                </a:lnTo>
                <a:lnTo>
                  <a:pt x="23336" y="90403"/>
                </a:lnTo>
                <a:lnTo>
                  <a:pt x="10592" y="112807"/>
                </a:lnTo>
                <a:lnTo>
                  <a:pt x="2620" y="136101"/>
                </a:lnTo>
                <a:lnTo>
                  <a:pt x="0" y="158750"/>
                </a:lnTo>
                <a:lnTo>
                  <a:pt x="723" y="170756"/>
                </a:lnTo>
                <a:lnTo>
                  <a:pt x="6290" y="194528"/>
                </a:lnTo>
                <a:lnTo>
                  <a:pt x="16867" y="217577"/>
                </a:lnTo>
                <a:lnTo>
                  <a:pt x="31873" y="239421"/>
                </a:lnTo>
                <a:lnTo>
                  <a:pt x="40855" y="249741"/>
                </a:lnTo>
                <a:lnTo>
                  <a:pt x="50726" y="259579"/>
                </a:lnTo>
                <a:lnTo>
                  <a:pt x="61414" y="268875"/>
                </a:lnTo>
                <a:lnTo>
                  <a:pt x="72846" y="277568"/>
                </a:lnTo>
                <a:lnTo>
                  <a:pt x="84949" y="285600"/>
                </a:lnTo>
                <a:lnTo>
                  <a:pt x="97650" y="292908"/>
                </a:lnTo>
                <a:lnTo>
                  <a:pt x="110878" y="299433"/>
                </a:lnTo>
                <a:lnTo>
                  <a:pt x="124559" y="305115"/>
                </a:lnTo>
                <a:lnTo>
                  <a:pt x="138620" y="309894"/>
                </a:lnTo>
                <a:lnTo>
                  <a:pt x="152989" y="313709"/>
                </a:lnTo>
                <a:lnTo>
                  <a:pt x="167594" y="316500"/>
                </a:lnTo>
                <a:lnTo>
                  <a:pt x="182361" y="318207"/>
                </a:lnTo>
                <a:lnTo>
                  <a:pt x="196850" y="318770"/>
                </a:lnTo>
                <a:lnTo>
                  <a:pt x="393700" y="318770"/>
                </a:lnTo>
                <a:lnTo>
                  <a:pt x="393700" y="0"/>
                </a:lnTo>
                <a:lnTo>
                  <a:pt x="19685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911860" y="815340"/>
            <a:ext cx="4531360" cy="978264"/>
          </a:xfrm>
          <a:prstGeom prst="rect">
            <a:avLst/>
          </a:prstGeom>
        </p:spPr>
        <p:txBody>
          <a:bodyPr wrap="square" lIns="0" tIns="24003" rIns="0" bIns="0" rtlCol="0">
            <a:noAutofit/>
          </a:bodyPr>
          <a:lstStyle/>
          <a:p>
            <a:pPr marL="12700">
              <a:lnSpc>
                <a:spcPts val="3779"/>
              </a:lnSpc>
            </a:pPr>
            <a:r>
              <a:rPr lang="en-MY" sz="3600" b="1" spc="-1" dirty="0" smtClean="0">
                <a:solidFill>
                  <a:srgbClr val="006666"/>
                </a:solidFill>
                <a:latin typeface="Arial"/>
                <a:cs typeface="Arial"/>
              </a:rPr>
              <a:t>Get </a:t>
            </a:r>
            <a:r>
              <a:rPr lang="en-MY" sz="3600" b="1" spc="-1" dirty="0" err="1" smtClean="0">
                <a:solidFill>
                  <a:srgbClr val="006666"/>
                </a:solidFill>
                <a:latin typeface="Arial"/>
                <a:cs typeface="Arial"/>
              </a:rPr>
              <a:t>Logik</a:t>
            </a:r>
            <a:r>
              <a:rPr lang="en-MY" sz="3600" b="1" spc="-1" dirty="0" smtClean="0">
                <a:solidFill>
                  <a:srgbClr val="006666"/>
                </a:solidFill>
                <a:latin typeface="Arial"/>
                <a:cs typeface="Arial"/>
              </a:rPr>
              <a:t> TAK</a:t>
            </a:r>
          </a:p>
          <a:p>
            <a:pPr marL="12700">
              <a:lnSpc>
                <a:spcPts val="3779"/>
              </a:lnSpc>
            </a:pPr>
            <a:r>
              <a:rPr lang="en-MY" sz="3600" b="1" i="1" dirty="0" smtClean="0">
                <a:solidFill>
                  <a:srgbClr val="006666"/>
                </a:solidFill>
                <a:latin typeface="Arial"/>
                <a:cs typeface="Arial"/>
              </a:rPr>
              <a:t>(NOT Logic </a:t>
            </a:r>
            <a:r>
              <a:rPr lang="en-MY" sz="3600" b="1" i="1" dirty="0">
                <a:solidFill>
                  <a:srgbClr val="006666"/>
                </a:solidFill>
                <a:latin typeface="Arial"/>
                <a:cs typeface="Arial"/>
              </a:rPr>
              <a:t>Gate)</a:t>
            </a:r>
            <a:endParaRPr lang="en-MY" sz="3600" i="1" dirty="0">
              <a:latin typeface="Arial"/>
              <a:cs typeface="Arial"/>
            </a:endParaRPr>
          </a:p>
          <a:p>
            <a:pPr marL="12700">
              <a:lnSpc>
                <a:spcPts val="3779"/>
              </a:lnSpc>
            </a:pPr>
            <a:endParaRPr sz="3600" dirty="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09600" y="1981200"/>
            <a:ext cx="7010400" cy="3175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454" y="2409825"/>
            <a:ext cx="3090746" cy="135536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3400" y="2409825"/>
            <a:ext cx="3657600" cy="194347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6800" y="4353302"/>
            <a:ext cx="3859003" cy="2382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48385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0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38100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lnTo>
                  <a:pt x="381000" y="685800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7200" y="0"/>
            <a:ext cx="2743200" cy="1167129"/>
          </a:xfrm>
          <a:custGeom>
            <a:avLst/>
            <a:gdLst/>
            <a:ahLst/>
            <a:cxnLst/>
            <a:rect l="l" t="t" r="r" b="b"/>
            <a:pathLst>
              <a:path w="2743200" h="1167129">
                <a:moveTo>
                  <a:pt x="304800" y="1167129"/>
                </a:moveTo>
                <a:lnTo>
                  <a:pt x="304800" y="1056639"/>
                </a:lnTo>
                <a:lnTo>
                  <a:pt x="305528" y="1047285"/>
                </a:lnTo>
                <a:lnTo>
                  <a:pt x="308163" y="1022635"/>
                </a:lnTo>
                <a:lnTo>
                  <a:pt x="312216" y="997714"/>
                </a:lnTo>
                <a:lnTo>
                  <a:pt x="318141" y="972612"/>
                </a:lnTo>
                <a:lnTo>
                  <a:pt x="326390" y="947420"/>
                </a:lnTo>
                <a:lnTo>
                  <a:pt x="334552" y="928817"/>
                </a:lnTo>
                <a:lnTo>
                  <a:pt x="346163" y="905621"/>
                </a:lnTo>
                <a:lnTo>
                  <a:pt x="359302" y="883128"/>
                </a:lnTo>
                <a:lnTo>
                  <a:pt x="373900" y="862095"/>
                </a:lnTo>
                <a:lnTo>
                  <a:pt x="389890" y="843279"/>
                </a:lnTo>
                <a:lnTo>
                  <a:pt x="403473" y="830357"/>
                </a:lnTo>
                <a:lnTo>
                  <a:pt x="424641" y="813665"/>
                </a:lnTo>
                <a:lnTo>
                  <a:pt x="446960" y="798842"/>
                </a:lnTo>
                <a:lnTo>
                  <a:pt x="468905" y="786180"/>
                </a:lnTo>
                <a:lnTo>
                  <a:pt x="488950" y="775970"/>
                </a:lnTo>
                <a:lnTo>
                  <a:pt x="561340" y="762000"/>
                </a:lnTo>
                <a:lnTo>
                  <a:pt x="603250" y="764539"/>
                </a:lnTo>
                <a:lnTo>
                  <a:pt x="2743200" y="762000"/>
                </a:lnTo>
                <a:lnTo>
                  <a:pt x="2743200" y="0"/>
                </a:lnTo>
                <a:lnTo>
                  <a:pt x="0" y="0"/>
                </a:lnTo>
                <a:lnTo>
                  <a:pt x="0" y="1167129"/>
                </a:lnTo>
                <a:lnTo>
                  <a:pt x="304800" y="1167129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09600" y="1981200"/>
            <a:ext cx="7010400" cy="317500"/>
          </a:xfrm>
          <a:custGeom>
            <a:avLst/>
            <a:gdLst/>
            <a:ahLst/>
            <a:cxnLst/>
            <a:rect l="l" t="t" r="r" b="b"/>
            <a:pathLst>
              <a:path w="7010400" h="317500">
                <a:moveTo>
                  <a:pt x="0" y="0"/>
                </a:moveTo>
                <a:lnTo>
                  <a:pt x="0" y="317500"/>
                </a:lnTo>
                <a:lnTo>
                  <a:pt x="7010400" y="317500"/>
                </a:lnTo>
                <a:lnTo>
                  <a:pt x="70104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28600" y="1981200"/>
            <a:ext cx="393700" cy="318770"/>
          </a:xfrm>
          <a:custGeom>
            <a:avLst/>
            <a:gdLst/>
            <a:ahLst/>
            <a:cxnLst/>
            <a:rect l="l" t="t" r="r" b="b"/>
            <a:pathLst>
              <a:path w="393700" h="318770">
                <a:moveTo>
                  <a:pt x="196850" y="0"/>
                </a:moveTo>
                <a:lnTo>
                  <a:pt x="181947" y="595"/>
                </a:lnTo>
                <a:lnTo>
                  <a:pt x="167137" y="2339"/>
                </a:lnTo>
                <a:lnTo>
                  <a:pt x="152493" y="5170"/>
                </a:lnTo>
                <a:lnTo>
                  <a:pt x="138088" y="9027"/>
                </a:lnTo>
                <a:lnTo>
                  <a:pt x="123996" y="13847"/>
                </a:lnTo>
                <a:lnTo>
                  <a:pt x="110289" y="19569"/>
                </a:lnTo>
                <a:lnTo>
                  <a:pt x="97042" y="26132"/>
                </a:lnTo>
                <a:lnTo>
                  <a:pt x="84328" y="33472"/>
                </a:lnTo>
                <a:lnTo>
                  <a:pt x="72220" y="41530"/>
                </a:lnTo>
                <a:lnTo>
                  <a:pt x="60791" y="50242"/>
                </a:lnTo>
                <a:lnTo>
                  <a:pt x="50115" y="59547"/>
                </a:lnTo>
                <a:lnTo>
                  <a:pt x="40265" y="69384"/>
                </a:lnTo>
                <a:lnTo>
                  <a:pt x="31314" y="79690"/>
                </a:lnTo>
                <a:lnTo>
                  <a:pt x="23336" y="90403"/>
                </a:lnTo>
                <a:lnTo>
                  <a:pt x="10592" y="112807"/>
                </a:lnTo>
                <a:lnTo>
                  <a:pt x="2620" y="136101"/>
                </a:lnTo>
                <a:lnTo>
                  <a:pt x="0" y="158750"/>
                </a:lnTo>
                <a:lnTo>
                  <a:pt x="723" y="170756"/>
                </a:lnTo>
                <a:lnTo>
                  <a:pt x="6290" y="194528"/>
                </a:lnTo>
                <a:lnTo>
                  <a:pt x="16867" y="217577"/>
                </a:lnTo>
                <a:lnTo>
                  <a:pt x="31873" y="239421"/>
                </a:lnTo>
                <a:lnTo>
                  <a:pt x="40855" y="249741"/>
                </a:lnTo>
                <a:lnTo>
                  <a:pt x="50726" y="259579"/>
                </a:lnTo>
                <a:lnTo>
                  <a:pt x="61414" y="268875"/>
                </a:lnTo>
                <a:lnTo>
                  <a:pt x="72846" y="277568"/>
                </a:lnTo>
                <a:lnTo>
                  <a:pt x="84949" y="285600"/>
                </a:lnTo>
                <a:lnTo>
                  <a:pt x="97650" y="292908"/>
                </a:lnTo>
                <a:lnTo>
                  <a:pt x="110878" y="299433"/>
                </a:lnTo>
                <a:lnTo>
                  <a:pt x="124559" y="305115"/>
                </a:lnTo>
                <a:lnTo>
                  <a:pt x="138620" y="309894"/>
                </a:lnTo>
                <a:lnTo>
                  <a:pt x="152989" y="313709"/>
                </a:lnTo>
                <a:lnTo>
                  <a:pt x="167594" y="316500"/>
                </a:lnTo>
                <a:lnTo>
                  <a:pt x="182361" y="318207"/>
                </a:lnTo>
                <a:lnTo>
                  <a:pt x="196850" y="318770"/>
                </a:lnTo>
                <a:lnTo>
                  <a:pt x="393700" y="318770"/>
                </a:lnTo>
                <a:lnTo>
                  <a:pt x="393700" y="0"/>
                </a:lnTo>
                <a:lnTo>
                  <a:pt x="19685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11860" y="762000"/>
            <a:ext cx="6860540" cy="1031604"/>
          </a:xfrm>
          <a:prstGeom prst="rect">
            <a:avLst/>
          </a:prstGeom>
        </p:spPr>
        <p:txBody>
          <a:bodyPr wrap="square" lIns="0" tIns="24003" rIns="0" bIns="0" rtlCol="0">
            <a:noAutofit/>
          </a:bodyPr>
          <a:lstStyle/>
          <a:p>
            <a:pPr marL="12700">
              <a:lnSpc>
                <a:spcPts val="3779"/>
              </a:lnSpc>
            </a:pPr>
            <a:r>
              <a:rPr lang="en-MY" sz="3600" b="1" spc="-5" dirty="0" err="1" smtClean="0">
                <a:solidFill>
                  <a:srgbClr val="7030A0"/>
                </a:solidFill>
                <a:latin typeface="Arial"/>
                <a:cs typeface="Arial"/>
              </a:rPr>
              <a:t>Litar</a:t>
            </a:r>
            <a:r>
              <a:rPr lang="en-MY" sz="3600" b="1" spc="-5" dirty="0" smtClean="0">
                <a:solidFill>
                  <a:srgbClr val="7030A0"/>
                </a:solidFill>
                <a:latin typeface="Arial"/>
                <a:cs typeface="Arial"/>
              </a:rPr>
              <a:t> </a:t>
            </a:r>
            <a:r>
              <a:rPr lang="en-MY" sz="3600" b="1" spc="-5" dirty="0" err="1" smtClean="0">
                <a:solidFill>
                  <a:srgbClr val="7030A0"/>
                </a:solidFill>
                <a:latin typeface="Arial"/>
                <a:cs typeface="Arial"/>
              </a:rPr>
              <a:t>Sepadu</a:t>
            </a:r>
            <a:r>
              <a:rPr lang="en-MY" sz="3600" b="1" spc="-5" dirty="0" smtClean="0">
                <a:solidFill>
                  <a:srgbClr val="7030A0"/>
                </a:solidFill>
                <a:latin typeface="Arial"/>
                <a:cs typeface="Arial"/>
              </a:rPr>
              <a:t> Get DAN        </a:t>
            </a:r>
          </a:p>
          <a:p>
            <a:pPr marL="12700">
              <a:lnSpc>
                <a:spcPts val="3779"/>
              </a:lnSpc>
            </a:pPr>
            <a:r>
              <a:rPr lang="en-MY" sz="3600" b="1" i="1" spc="-5" dirty="0" smtClean="0">
                <a:solidFill>
                  <a:srgbClr val="7030A0"/>
                </a:solidFill>
                <a:latin typeface="Arial"/>
                <a:cs typeface="Arial"/>
              </a:rPr>
              <a:t>(AND Gate Integrated Circuit)</a:t>
            </a:r>
            <a:endParaRPr lang="en-MY" sz="3600" i="1" dirty="0">
              <a:solidFill>
                <a:srgbClr val="7030A0"/>
              </a:solidFill>
              <a:latin typeface="Arial"/>
              <a:cs typeface="Arial"/>
            </a:endParaRPr>
          </a:p>
          <a:p>
            <a:pPr marL="12700">
              <a:lnSpc>
                <a:spcPts val="3779"/>
              </a:lnSpc>
            </a:pPr>
            <a:endParaRPr sz="3600" dirty="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09600" y="1981200"/>
            <a:ext cx="7010400" cy="3175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860" y="2607675"/>
            <a:ext cx="6589059" cy="3672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618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bject 29"/>
          <p:cNvSpPr/>
          <p:nvPr/>
        </p:nvSpPr>
        <p:spPr>
          <a:xfrm>
            <a:off x="0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38100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lnTo>
                  <a:pt x="381000" y="685800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57200" y="0"/>
            <a:ext cx="2743200" cy="1167129"/>
          </a:xfrm>
          <a:custGeom>
            <a:avLst/>
            <a:gdLst/>
            <a:ahLst/>
            <a:cxnLst/>
            <a:rect l="l" t="t" r="r" b="b"/>
            <a:pathLst>
              <a:path w="2743200" h="1167129">
                <a:moveTo>
                  <a:pt x="304800" y="1167129"/>
                </a:moveTo>
                <a:lnTo>
                  <a:pt x="304800" y="1056639"/>
                </a:lnTo>
                <a:lnTo>
                  <a:pt x="305528" y="1047285"/>
                </a:lnTo>
                <a:lnTo>
                  <a:pt x="308163" y="1022635"/>
                </a:lnTo>
                <a:lnTo>
                  <a:pt x="312216" y="997714"/>
                </a:lnTo>
                <a:lnTo>
                  <a:pt x="318141" y="972612"/>
                </a:lnTo>
                <a:lnTo>
                  <a:pt x="326390" y="947420"/>
                </a:lnTo>
                <a:lnTo>
                  <a:pt x="334552" y="928817"/>
                </a:lnTo>
                <a:lnTo>
                  <a:pt x="346163" y="905621"/>
                </a:lnTo>
                <a:lnTo>
                  <a:pt x="359302" y="883128"/>
                </a:lnTo>
                <a:lnTo>
                  <a:pt x="373900" y="862095"/>
                </a:lnTo>
                <a:lnTo>
                  <a:pt x="389890" y="843279"/>
                </a:lnTo>
                <a:lnTo>
                  <a:pt x="403473" y="830357"/>
                </a:lnTo>
                <a:lnTo>
                  <a:pt x="424641" y="813665"/>
                </a:lnTo>
                <a:lnTo>
                  <a:pt x="446960" y="798842"/>
                </a:lnTo>
                <a:lnTo>
                  <a:pt x="468905" y="786180"/>
                </a:lnTo>
                <a:lnTo>
                  <a:pt x="488950" y="775970"/>
                </a:lnTo>
                <a:lnTo>
                  <a:pt x="561340" y="762000"/>
                </a:lnTo>
                <a:lnTo>
                  <a:pt x="603250" y="764539"/>
                </a:lnTo>
                <a:lnTo>
                  <a:pt x="2743200" y="762000"/>
                </a:lnTo>
                <a:lnTo>
                  <a:pt x="2743200" y="0"/>
                </a:lnTo>
                <a:lnTo>
                  <a:pt x="0" y="0"/>
                </a:lnTo>
                <a:lnTo>
                  <a:pt x="0" y="1167129"/>
                </a:lnTo>
                <a:lnTo>
                  <a:pt x="304800" y="1167129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09600" y="1981200"/>
            <a:ext cx="7010400" cy="317500"/>
          </a:xfrm>
          <a:custGeom>
            <a:avLst/>
            <a:gdLst/>
            <a:ahLst/>
            <a:cxnLst/>
            <a:rect l="l" t="t" r="r" b="b"/>
            <a:pathLst>
              <a:path w="7010400" h="317500">
                <a:moveTo>
                  <a:pt x="0" y="0"/>
                </a:moveTo>
                <a:lnTo>
                  <a:pt x="0" y="317500"/>
                </a:lnTo>
                <a:lnTo>
                  <a:pt x="7010400" y="317500"/>
                </a:lnTo>
                <a:lnTo>
                  <a:pt x="70104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28600" y="1981200"/>
            <a:ext cx="393700" cy="318770"/>
          </a:xfrm>
          <a:custGeom>
            <a:avLst/>
            <a:gdLst/>
            <a:ahLst/>
            <a:cxnLst/>
            <a:rect l="l" t="t" r="r" b="b"/>
            <a:pathLst>
              <a:path w="393700" h="318770">
                <a:moveTo>
                  <a:pt x="196850" y="0"/>
                </a:moveTo>
                <a:lnTo>
                  <a:pt x="181947" y="595"/>
                </a:lnTo>
                <a:lnTo>
                  <a:pt x="167137" y="2339"/>
                </a:lnTo>
                <a:lnTo>
                  <a:pt x="152493" y="5170"/>
                </a:lnTo>
                <a:lnTo>
                  <a:pt x="138088" y="9027"/>
                </a:lnTo>
                <a:lnTo>
                  <a:pt x="123996" y="13847"/>
                </a:lnTo>
                <a:lnTo>
                  <a:pt x="110289" y="19569"/>
                </a:lnTo>
                <a:lnTo>
                  <a:pt x="97042" y="26132"/>
                </a:lnTo>
                <a:lnTo>
                  <a:pt x="84328" y="33472"/>
                </a:lnTo>
                <a:lnTo>
                  <a:pt x="72220" y="41530"/>
                </a:lnTo>
                <a:lnTo>
                  <a:pt x="60791" y="50242"/>
                </a:lnTo>
                <a:lnTo>
                  <a:pt x="50115" y="59547"/>
                </a:lnTo>
                <a:lnTo>
                  <a:pt x="40265" y="69384"/>
                </a:lnTo>
                <a:lnTo>
                  <a:pt x="31314" y="79690"/>
                </a:lnTo>
                <a:lnTo>
                  <a:pt x="23336" y="90403"/>
                </a:lnTo>
                <a:lnTo>
                  <a:pt x="10592" y="112807"/>
                </a:lnTo>
                <a:lnTo>
                  <a:pt x="2620" y="136101"/>
                </a:lnTo>
                <a:lnTo>
                  <a:pt x="0" y="158750"/>
                </a:lnTo>
                <a:lnTo>
                  <a:pt x="723" y="170756"/>
                </a:lnTo>
                <a:lnTo>
                  <a:pt x="6290" y="194528"/>
                </a:lnTo>
                <a:lnTo>
                  <a:pt x="16867" y="217577"/>
                </a:lnTo>
                <a:lnTo>
                  <a:pt x="31873" y="239421"/>
                </a:lnTo>
                <a:lnTo>
                  <a:pt x="40855" y="249741"/>
                </a:lnTo>
                <a:lnTo>
                  <a:pt x="50726" y="259579"/>
                </a:lnTo>
                <a:lnTo>
                  <a:pt x="61414" y="268875"/>
                </a:lnTo>
                <a:lnTo>
                  <a:pt x="72846" y="277568"/>
                </a:lnTo>
                <a:lnTo>
                  <a:pt x="84949" y="285600"/>
                </a:lnTo>
                <a:lnTo>
                  <a:pt x="97650" y="292908"/>
                </a:lnTo>
                <a:lnTo>
                  <a:pt x="110878" y="299433"/>
                </a:lnTo>
                <a:lnTo>
                  <a:pt x="124559" y="305115"/>
                </a:lnTo>
                <a:lnTo>
                  <a:pt x="138620" y="309894"/>
                </a:lnTo>
                <a:lnTo>
                  <a:pt x="152989" y="313709"/>
                </a:lnTo>
                <a:lnTo>
                  <a:pt x="167594" y="316500"/>
                </a:lnTo>
                <a:lnTo>
                  <a:pt x="182361" y="318207"/>
                </a:lnTo>
                <a:lnTo>
                  <a:pt x="196850" y="318770"/>
                </a:lnTo>
                <a:lnTo>
                  <a:pt x="393700" y="318770"/>
                </a:lnTo>
                <a:lnTo>
                  <a:pt x="393700" y="0"/>
                </a:lnTo>
                <a:lnTo>
                  <a:pt x="19685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911860" y="815340"/>
            <a:ext cx="4531360" cy="978264"/>
          </a:xfrm>
          <a:prstGeom prst="rect">
            <a:avLst/>
          </a:prstGeom>
        </p:spPr>
        <p:txBody>
          <a:bodyPr wrap="square" lIns="0" tIns="24003" rIns="0" bIns="0" rtlCol="0">
            <a:noAutofit/>
          </a:bodyPr>
          <a:lstStyle/>
          <a:p>
            <a:pPr marL="12700">
              <a:lnSpc>
                <a:spcPts val="3779"/>
              </a:lnSpc>
            </a:pPr>
            <a:r>
              <a:rPr lang="en-MY" sz="3600" b="1" spc="-1" dirty="0" smtClean="0">
                <a:solidFill>
                  <a:srgbClr val="006666"/>
                </a:solidFill>
                <a:latin typeface="Arial"/>
                <a:cs typeface="Arial"/>
              </a:rPr>
              <a:t>Get </a:t>
            </a:r>
            <a:r>
              <a:rPr lang="en-MY" sz="3600" b="1" spc="-1" dirty="0" err="1" smtClean="0">
                <a:solidFill>
                  <a:srgbClr val="006666"/>
                </a:solidFill>
                <a:latin typeface="Arial"/>
                <a:cs typeface="Arial"/>
              </a:rPr>
              <a:t>Logik</a:t>
            </a:r>
            <a:r>
              <a:rPr lang="en-MY" sz="3600" b="1" spc="-1" dirty="0" smtClean="0">
                <a:solidFill>
                  <a:srgbClr val="006666"/>
                </a:solidFill>
                <a:latin typeface="Arial"/>
                <a:cs typeface="Arial"/>
              </a:rPr>
              <a:t> DAN</a:t>
            </a:r>
          </a:p>
          <a:p>
            <a:pPr marL="12700">
              <a:lnSpc>
                <a:spcPts val="3779"/>
              </a:lnSpc>
            </a:pPr>
            <a:r>
              <a:rPr lang="en-MY" sz="3600" b="1" i="1" dirty="0" smtClean="0">
                <a:solidFill>
                  <a:srgbClr val="006666"/>
                </a:solidFill>
                <a:latin typeface="Arial"/>
                <a:cs typeface="Arial"/>
              </a:rPr>
              <a:t>(AND Logic </a:t>
            </a:r>
            <a:r>
              <a:rPr lang="en-MY" sz="3600" b="1" i="1" dirty="0">
                <a:solidFill>
                  <a:srgbClr val="006666"/>
                </a:solidFill>
                <a:latin typeface="Arial"/>
                <a:cs typeface="Arial"/>
              </a:rPr>
              <a:t>Gate)</a:t>
            </a:r>
            <a:endParaRPr lang="en-MY" sz="3600" i="1" dirty="0">
              <a:latin typeface="Arial"/>
              <a:cs typeface="Arial"/>
            </a:endParaRPr>
          </a:p>
          <a:p>
            <a:pPr marL="12700">
              <a:lnSpc>
                <a:spcPts val="3779"/>
              </a:lnSpc>
            </a:pPr>
            <a:endParaRPr sz="3600" dirty="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09600" y="1981200"/>
            <a:ext cx="7010400" cy="3175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4058" y="2397201"/>
            <a:ext cx="3447895" cy="143324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4635" y="2370408"/>
            <a:ext cx="3105827" cy="272306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000" y="3830444"/>
            <a:ext cx="3715153" cy="294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2186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0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38100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lnTo>
                  <a:pt x="381000" y="685800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7200" y="0"/>
            <a:ext cx="2743200" cy="1167129"/>
          </a:xfrm>
          <a:custGeom>
            <a:avLst/>
            <a:gdLst/>
            <a:ahLst/>
            <a:cxnLst/>
            <a:rect l="l" t="t" r="r" b="b"/>
            <a:pathLst>
              <a:path w="2743200" h="1167129">
                <a:moveTo>
                  <a:pt x="304800" y="1167129"/>
                </a:moveTo>
                <a:lnTo>
                  <a:pt x="304800" y="1056639"/>
                </a:lnTo>
                <a:lnTo>
                  <a:pt x="305528" y="1047285"/>
                </a:lnTo>
                <a:lnTo>
                  <a:pt x="308163" y="1022635"/>
                </a:lnTo>
                <a:lnTo>
                  <a:pt x="312216" y="997714"/>
                </a:lnTo>
                <a:lnTo>
                  <a:pt x="318141" y="972612"/>
                </a:lnTo>
                <a:lnTo>
                  <a:pt x="326390" y="947420"/>
                </a:lnTo>
                <a:lnTo>
                  <a:pt x="334552" y="928817"/>
                </a:lnTo>
                <a:lnTo>
                  <a:pt x="346163" y="905621"/>
                </a:lnTo>
                <a:lnTo>
                  <a:pt x="359302" y="883128"/>
                </a:lnTo>
                <a:lnTo>
                  <a:pt x="373900" y="862095"/>
                </a:lnTo>
                <a:lnTo>
                  <a:pt x="389890" y="843279"/>
                </a:lnTo>
                <a:lnTo>
                  <a:pt x="403473" y="830357"/>
                </a:lnTo>
                <a:lnTo>
                  <a:pt x="424641" y="813665"/>
                </a:lnTo>
                <a:lnTo>
                  <a:pt x="446960" y="798842"/>
                </a:lnTo>
                <a:lnTo>
                  <a:pt x="468905" y="786180"/>
                </a:lnTo>
                <a:lnTo>
                  <a:pt x="488950" y="775970"/>
                </a:lnTo>
                <a:lnTo>
                  <a:pt x="561340" y="762000"/>
                </a:lnTo>
                <a:lnTo>
                  <a:pt x="603250" y="764539"/>
                </a:lnTo>
                <a:lnTo>
                  <a:pt x="2743200" y="762000"/>
                </a:lnTo>
                <a:lnTo>
                  <a:pt x="2743200" y="0"/>
                </a:lnTo>
                <a:lnTo>
                  <a:pt x="0" y="0"/>
                </a:lnTo>
                <a:lnTo>
                  <a:pt x="0" y="1167129"/>
                </a:lnTo>
                <a:lnTo>
                  <a:pt x="304800" y="1167129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09600" y="1981200"/>
            <a:ext cx="7010400" cy="317500"/>
          </a:xfrm>
          <a:custGeom>
            <a:avLst/>
            <a:gdLst/>
            <a:ahLst/>
            <a:cxnLst/>
            <a:rect l="l" t="t" r="r" b="b"/>
            <a:pathLst>
              <a:path w="7010400" h="317500">
                <a:moveTo>
                  <a:pt x="0" y="0"/>
                </a:moveTo>
                <a:lnTo>
                  <a:pt x="0" y="317500"/>
                </a:lnTo>
                <a:lnTo>
                  <a:pt x="7010400" y="317500"/>
                </a:lnTo>
                <a:lnTo>
                  <a:pt x="70104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28600" y="1981200"/>
            <a:ext cx="393700" cy="318770"/>
          </a:xfrm>
          <a:custGeom>
            <a:avLst/>
            <a:gdLst/>
            <a:ahLst/>
            <a:cxnLst/>
            <a:rect l="l" t="t" r="r" b="b"/>
            <a:pathLst>
              <a:path w="393700" h="318770">
                <a:moveTo>
                  <a:pt x="196850" y="0"/>
                </a:moveTo>
                <a:lnTo>
                  <a:pt x="181947" y="595"/>
                </a:lnTo>
                <a:lnTo>
                  <a:pt x="167137" y="2339"/>
                </a:lnTo>
                <a:lnTo>
                  <a:pt x="152493" y="5170"/>
                </a:lnTo>
                <a:lnTo>
                  <a:pt x="138088" y="9027"/>
                </a:lnTo>
                <a:lnTo>
                  <a:pt x="123996" y="13847"/>
                </a:lnTo>
                <a:lnTo>
                  <a:pt x="110289" y="19569"/>
                </a:lnTo>
                <a:lnTo>
                  <a:pt x="97042" y="26132"/>
                </a:lnTo>
                <a:lnTo>
                  <a:pt x="84328" y="33472"/>
                </a:lnTo>
                <a:lnTo>
                  <a:pt x="72220" y="41530"/>
                </a:lnTo>
                <a:lnTo>
                  <a:pt x="60791" y="50242"/>
                </a:lnTo>
                <a:lnTo>
                  <a:pt x="50115" y="59547"/>
                </a:lnTo>
                <a:lnTo>
                  <a:pt x="40265" y="69384"/>
                </a:lnTo>
                <a:lnTo>
                  <a:pt x="31314" y="79690"/>
                </a:lnTo>
                <a:lnTo>
                  <a:pt x="23336" y="90403"/>
                </a:lnTo>
                <a:lnTo>
                  <a:pt x="10592" y="112807"/>
                </a:lnTo>
                <a:lnTo>
                  <a:pt x="2620" y="136101"/>
                </a:lnTo>
                <a:lnTo>
                  <a:pt x="0" y="158750"/>
                </a:lnTo>
                <a:lnTo>
                  <a:pt x="723" y="170756"/>
                </a:lnTo>
                <a:lnTo>
                  <a:pt x="6290" y="194528"/>
                </a:lnTo>
                <a:lnTo>
                  <a:pt x="16867" y="217577"/>
                </a:lnTo>
                <a:lnTo>
                  <a:pt x="31873" y="239421"/>
                </a:lnTo>
                <a:lnTo>
                  <a:pt x="40855" y="249741"/>
                </a:lnTo>
                <a:lnTo>
                  <a:pt x="50726" y="259579"/>
                </a:lnTo>
                <a:lnTo>
                  <a:pt x="61414" y="268875"/>
                </a:lnTo>
                <a:lnTo>
                  <a:pt x="72846" y="277568"/>
                </a:lnTo>
                <a:lnTo>
                  <a:pt x="84949" y="285600"/>
                </a:lnTo>
                <a:lnTo>
                  <a:pt x="97650" y="292908"/>
                </a:lnTo>
                <a:lnTo>
                  <a:pt x="110878" y="299433"/>
                </a:lnTo>
                <a:lnTo>
                  <a:pt x="124559" y="305115"/>
                </a:lnTo>
                <a:lnTo>
                  <a:pt x="138620" y="309894"/>
                </a:lnTo>
                <a:lnTo>
                  <a:pt x="152989" y="313709"/>
                </a:lnTo>
                <a:lnTo>
                  <a:pt x="167594" y="316500"/>
                </a:lnTo>
                <a:lnTo>
                  <a:pt x="182361" y="318207"/>
                </a:lnTo>
                <a:lnTo>
                  <a:pt x="196850" y="318770"/>
                </a:lnTo>
                <a:lnTo>
                  <a:pt x="393700" y="318770"/>
                </a:lnTo>
                <a:lnTo>
                  <a:pt x="393700" y="0"/>
                </a:lnTo>
                <a:lnTo>
                  <a:pt x="19685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11860" y="762000"/>
            <a:ext cx="6860540" cy="1031604"/>
          </a:xfrm>
          <a:prstGeom prst="rect">
            <a:avLst/>
          </a:prstGeom>
        </p:spPr>
        <p:txBody>
          <a:bodyPr wrap="square" lIns="0" tIns="24003" rIns="0" bIns="0" rtlCol="0">
            <a:noAutofit/>
          </a:bodyPr>
          <a:lstStyle/>
          <a:p>
            <a:pPr marL="12700">
              <a:lnSpc>
                <a:spcPts val="3779"/>
              </a:lnSpc>
            </a:pPr>
            <a:r>
              <a:rPr lang="en-MY" sz="3600" b="1" spc="-5" dirty="0" err="1" smtClean="0">
                <a:solidFill>
                  <a:srgbClr val="7030A0"/>
                </a:solidFill>
                <a:latin typeface="Arial"/>
                <a:cs typeface="Arial"/>
              </a:rPr>
              <a:t>Litar</a:t>
            </a:r>
            <a:r>
              <a:rPr lang="en-MY" sz="3600" b="1" spc="-5" dirty="0" smtClean="0">
                <a:solidFill>
                  <a:srgbClr val="7030A0"/>
                </a:solidFill>
                <a:latin typeface="Arial"/>
                <a:cs typeface="Arial"/>
              </a:rPr>
              <a:t> </a:t>
            </a:r>
            <a:r>
              <a:rPr lang="en-MY" sz="3600" b="1" spc="-5" dirty="0" err="1" smtClean="0">
                <a:solidFill>
                  <a:srgbClr val="7030A0"/>
                </a:solidFill>
                <a:latin typeface="Arial"/>
                <a:cs typeface="Arial"/>
              </a:rPr>
              <a:t>Sepadu</a:t>
            </a:r>
            <a:r>
              <a:rPr lang="en-MY" sz="3600" b="1" spc="-5" dirty="0" smtClean="0">
                <a:solidFill>
                  <a:srgbClr val="7030A0"/>
                </a:solidFill>
                <a:latin typeface="Arial"/>
                <a:cs typeface="Arial"/>
              </a:rPr>
              <a:t> Get ATAU        </a:t>
            </a:r>
          </a:p>
          <a:p>
            <a:pPr marL="12700">
              <a:lnSpc>
                <a:spcPts val="3779"/>
              </a:lnSpc>
            </a:pPr>
            <a:r>
              <a:rPr lang="en-MY" sz="3600" b="1" i="1" spc="-5" dirty="0" smtClean="0">
                <a:solidFill>
                  <a:srgbClr val="7030A0"/>
                </a:solidFill>
                <a:latin typeface="Arial"/>
                <a:cs typeface="Arial"/>
              </a:rPr>
              <a:t>(OR Gate Integrated Circuit)</a:t>
            </a:r>
            <a:endParaRPr lang="en-MY" sz="3600" i="1" dirty="0">
              <a:solidFill>
                <a:srgbClr val="7030A0"/>
              </a:solidFill>
              <a:latin typeface="Arial"/>
              <a:cs typeface="Arial"/>
            </a:endParaRPr>
          </a:p>
          <a:p>
            <a:pPr marL="12700">
              <a:lnSpc>
                <a:spcPts val="3779"/>
              </a:lnSpc>
            </a:pPr>
            <a:endParaRPr sz="3600" dirty="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09600" y="1981200"/>
            <a:ext cx="7010400" cy="3175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482" y="2334559"/>
            <a:ext cx="7057764" cy="4310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743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bject 29"/>
          <p:cNvSpPr/>
          <p:nvPr/>
        </p:nvSpPr>
        <p:spPr>
          <a:xfrm>
            <a:off x="0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38100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lnTo>
                  <a:pt x="381000" y="685800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57200" y="0"/>
            <a:ext cx="2743200" cy="1167129"/>
          </a:xfrm>
          <a:custGeom>
            <a:avLst/>
            <a:gdLst/>
            <a:ahLst/>
            <a:cxnLst/>
            <a:rect l="l" t="t" r="r" b="b"/>
            <a:pathLst>
              <a:path w="2743200" h="1167129">
                <a:moveTo>
                  <a:pt x="304800" y="1167129"/>
                </a:moveTo>
                <a:lnTo>
                  <a:pt x="304800" y="1056639"/>
                </a:lnTo>
                <a:lnTo>
                  <a:pt x="305528" y="1047285"/>
                </a:lnTo>
                <a:lnTo>
                  <a:pt x="308163" y="1022635"/>
                </a:lnTo>
                <a:lnTo>
                  <a:pt x="312216" y="997714"/>
                </a:lnTo>
                <a:lnTo>
                  <a:pt x="318141" y="972612"/>
                </a:lnTo>
                <a:lnTo>
                  <a:pt x="326390" y="947420"/>
                </a:lnTo>
                <a:lnTo>
                  <a:pt x="334552" y="928817"/>
                </a:lnTo>
                <a:lnTo>
                  <a:pt x="346163" y="905621"/>
                </a:lnTo>
                <a:lnTo>
                  <a:pt x="359302" y="883128"/>
                </a:lnTo>
                <a:lnTo>
                  <a:pt x="373900" y="862095"/>
                </a:lnTo>
                <a:lnTo>
                  <a:pt x="389890" y="843279"/>
                </a:lnTo>
                <a:lnTo>
                  <a:pt x="403473" y="830357"/>
                </a:lnTo>
                <a:lnTo>
                  <a:pt x="424641" y="813665"/>
                </a:lnTo>
                <a:lnTo>
                  <a:pt x="446960" y="798842"/>
                </a:lnTo>
                <a:lnTo>
                  <a:pt x="468905" y="786180"/>
                </a:lnTo>
                <a:lnTo>
                  <a:pt x="488950" y="775970"/>
                </a:lnTo>
                <a:lnTo>
                  <a:pt x="561340" y="762000"/>
                </a:lnTo>
                <a:lnTo>
                  <a:pt x="603250" y="764539"/>
                </a:lnTo>
                <a:lnTo>
                  <a:pt x="2743200" y="762000"/>
                </a:lnTo>
                <a:lnTo>
                  <a:pt x="2743200" y="0"/>
                </a:lnTo>
                <a:lnTo>
                  <a:pt x="0" y="0"/>
                </a:lnTo>
                <a:lnTo>
                  <a:pt x="0" y="1167129"/>
                </a:lnTo>
                <a:lnTo>
                  <a:pt x="304800" y="1167129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09600" y="1981200"/>
            <a:ext cx="7010400" cy="317500"/>
          </a:xfrm>
          <a:custGeom>
            <a:avLst/>
            <a:gdLst/>
            <a:ahLst/>
            <a:cxnLst/>
            <a:rect l="l" t="t" r="r" b="b"/>
            <a:pathLst>
              <a:path w="7010400" h="317500">
                <a:moveTo>
                  <a:pt x="0" y="0"/>
                </a:moveTo>
                <a:lnTo>
                  <a:pt x="0" y="317500"/>
                </a:lnTo>
                <a:lnTo>
                  <a:pt x="7010400" y="317500"/>
                </a:lnTo>
                <a:lnTo>
                  <a:pt x="70104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28600" y="1981200"/>
            <a:ext cx="393700" cy="318770"/>
          </a:xfrm>
          <a:custGeom>
            <a:avLst/>
            <a:gdLst/>
            <a:ahLst/>
            <a:cxnLst/>
            <a:rect l="l" t="t" r="r" b="b"/>
            <a:pathLst>
              <a:path w="393700" h="318770">
                <a:moveTo>
                  <a:pt x="196850" y="0"/>
                </a:moveTo>
                <a:lnTo>
                  <a:pt x="181947" y="595"/>
                </a:lnTo>
                <a:lnTo>
                  <a:pt x="167137" y="2339"/>
                </a:lnTo>
                <a:lnTo>
                  <a:pt x="152493" y="5170"/>
                </a:lnTo>
                <a:lnTo>
                  <a:pt x="138088" y="9027"/>
                </a:lnTo>
                <a:lnTo>
                  <a:pt x="123996" y="13847"/>
                </a:lnTo>
                <a:lnTo>
                  <a:pt x="110289" y="19569"/>
                </a:lnTo>
                <a:lnTo>
                  <a:pt x="97042" y="26132"/>
                </a:lnTo>
                <a:lnTo>
                  <a:pt x="84328" y="33472"/>
                </a:lnTo>
                <a:lnTo>
                  <a:pt x="72220" y="41530"/>
                </a:lnTo>
                <a:lnTo>
                  <a:pt x="60791" y="50242"/>
                </a:lnTo>
                <a:lnTo>
                  <a:pt x="50115" y="59547"/>
                </a:lnTo>
                <a:lnTo>
                  <a:pt x="40265" y="69384"/>
                </a:lnTo>
                <a:lnTo>
                  <a:pt x="31314" y="79690"/>
                </a:lnTo>
                <a:lnTo>
                  <a:pt x="23336" y="90403"/>
                </a:lnTo>
                <a:lnTo>
                  <a:pt x="10592" y="112807"/>
                </a:lnTo>
                <a:lnTo>
                  <a:pt x="2620" y="136101"/>
                </a:lnTo>
                <a:lnTo>
                  <a:pt x="0" y="158750"/>
                </a:lnTo>
                <a:lnTo>
                  <a:pt x="723" y="170756"/>
                </a:lnTo>
                <a:lnTo>
                  <a:pt x="6290" y="194528"/>
                </a:lnTo>
                <a:lnTo>
                  <a:pt x="16867" y="217577"/>
                </a:lnTo>
                <a:lnTo>
                  <a:pt x="31873" y="239421"/>
                </a:lnTo>
                <a:lnTo>
                  <a:pt x="40855" y="249741"/>
                </a:lnTo>
                <a:lnTo>
                  <a:pt x="50726" y="259579"/>
                </a:lnTo>
                <a:lnTo>
                  <a:pt x="61414" y="268875"/>
                </a:lnTo>
                <a:lnTo>
                  <a:pt x="72846" y="277568"/>
                </a:lnTo>
                <a:lnTo>
                  <a:pt x="84949" y="285600"/>
                </a:lnTo>
                <a:lnTo>
                  <a:pt x="97650" y="292908"/>
                </a:lnTo>
                <a:lnTo>
                  <a:pt x="110878" y="299433"/>
                </a:lnTo>
                <a:lnTo>
                  <a:pt x="124559" y="305115"/>
                </a:lnTo>
                <a:lnTo>
                  <a:pt x="138620" y="309894"/>
                </a:lnTo>
                <a:lnTo>
                  <a:pt x="152989" y="313709"/>
                </a:lnTo>
                <a:lnTo>
                  <a:pt x="167594" y="316500"/>
                </a:lnTo>
                <a:lnTo>
                  <a:pt x="182361" y="318207"/>
                </a:lnTo>
                <a:lnTo>
                  <a:pt x="196850" y="318770"/>
                </a:lnTo>
                <a:lnTo>
                  <a:pt x="393700" y="318770"/>
                </a:lnTo>
                <a:lnTo>
                  <a:pt x="393700" y="0"/>
                </a:lnTo>
                <a:lnTo>
                  <a:pt x="19685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911860" y="815340"/>
            <a:ext cx="4531360" cy="978264"/>
          </a:xfrm>
          <a:prstGeom prst="rect">
            <a:avLst/>
          </a:prstGeom>
        </p:spPr>
        <p:txBody>
          <a:bodyPr wrap="square" lIns="0" tIns="24003" rIns="0" bIns="0" rtlCol="0">
            <a:noAutofit/>
          </a:bodyPr>
          <a:lstStyle/>
          <a:p>
            <a:pPr marL="12700">
              <a:lnSpc>
                <a:spcPts val="3779"/>
              </a:lnSpc>
            </a:pPr>
            <a:r>
              <a:rPr lang="en-MY" sz="3600" b="1" spc="-1" dirty="0" smtClean="0">
                <a:solidFill>
                  <a:srgbClr val="006666"/>
                </a:solidFill>
                <a:latin typeface="Arial"/>
                <a:cs typeface="Arial"/>
              </a:rPr>
              <a:t>Get </a:t>
            </a:r>
            <a:r>
              <a:rPr lang="en-MY" sz="3600" b="1" spc="-1" dirty="0" err="1" smtClean="0">
                <a:solidFill>
                  <a:srgbClr val="006666"/>
                </a:solidFill>
                <a:latin typeface="Arial"/>
                <a:cs typeface="Arial"/>
              </a:rPr>
              <a:t>Logik</a:t>
            </a:r>
            <a:r>
              <a:rPr lang="en-MY" sz="3600" b="1" spc="-1" dirty="0" smtClean="0">
                <a:solidFill>
                  <a:srgbClr val="006666"/>
                </a:solidFill>
                <a:latin typeface="Arial"/>
                <a:cs typeface="Arial"/>
              </a:rPr>
              <a:t> ATAU</a:t>
            </a:r>
          </a:p>
          <a:p>
            <a:pPr marL="12700">
              <a:lnSpc>
                <a:spcPts val="3779"/>
              </a:lnSpc>
            </a:pPr>
            <a:r>
              <a:rPr lang="en-MY" sz="3600" b="1" i="1" dirty="0" smtClean="0">
                <a:solidFill>
                  <a:srgbClr val="006666"/>
                </a:solidFill>
                <a:latin typeface="Arial"/>
                <a:cs typeface="Arial"/>
              </a:rPr>
              <a:t>(OR Logic </a:t>
            </a:r>
            <a:r>
              <a:rPr lang="en-MY" sz="3600" b="1" i="1" dirty="0">
                <a:solidFill>
                  <a:srgbClr val="006666"/>
                </a:solidFill>
                <a:latin typeface="Arial"/>
                <a:cs typeface="Arial"/>
              </a:rPr>
              <a:t>Gate)</a:t>
            </a:r>
            <a:endParaRPr lang="en-MY" sz="3600" i="1" dirty="0">
              <a:latin typeface="Arial"/>
              <a:cs typeface="Arial"/>
            </a:endParaRPr>
          </a:p>
          <a:p>
            <a:pPr marL="12700">
              <a:lnSpc>
                <a:spcPts val="3779"/>
              </a:lnSpc>
            </a:pPr>
            <a:endParaRPr sz="3600" dirty="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09600" y="1981200"/>
            <a:ext cx="7010400" cy="3175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8904" y="2349384"/>
            <a:ext cx="2835895" cy="147410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7623" y="2349384"/>
            <a:ext cx="3505200" cy="305930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8904" y="3874172"/>
            <a:ext cx="3168031" cy="2831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71313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0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38100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lnTo>
                  <a:pt x="381000" y="685800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7200" y="0"/>
            <a:ext cx="2743200" cy="1167129"/>
          </a:xfrm>
          <a:custGeom>
            <a:avLst/>
            <a:gdLst/>
            <a:ahLst/>
            <a:cxnLst/>
            <a:rect l="l" t="t" r="r" b="b"/>
            <a:pathLst>
              <a:path w="2743200" h="1167129">
                <a:moveTo>
                  <a:pt x="304800" y="1167129"/>
                </a:moveTo>
                <a:lnTo>
                  <a:pt x="304800" y="1056639"/>
                </a:lnTo>
                <a:lnTo>
                  <a:pt x="305528" y="1047285"/>
                </a:lnTo>
                <a:lnTo>
                  <a:pt x="308163" y="1022635"/>
                </a:lnTo>
                <a:lnTo>
                  <a:pt x="312216" y="997714"/>
                </a:lnTo>
                <a:lnTo>
                  <a:pt x="318141" y="972612"/>
                </a:lnTo>
                <a:lnTo>
                  <a:pt x="326390" y="947420"/>
                </a:lnTo>
                <a:lnTo>
                  <a:pt x="334552" y="928817"/>
                </a:lnTo>
                <a:lnTo>
                  <a:pt x="346163" y="905621"/>
                </a:lnTo>
                <a:lnTo>
                  <a:pt x="359302" y="883128"/>
                </a:lnTo>
                <a:lnTo>
                  <a:pt x="373900" y="862095"/>
                </a:lnTo>
                <a:lnTo>
                  <a:pt x="389890" y="843279"/>
                </a:lnTo>
                <a:lnTo>
                  <a:pt x="403473" y="830357"/>
                </a:lnTo>
                <a:lnTo>
                  <a:pt x="424641" y="813665"/>
                </a:lnTo>
                <a:lnTo>
                  <a:pt x="446960" y="798842"/>
                </a:lnTo>
                <a:lnTo>
                  <a:pt x="468905" y="786180"/>
                </a:lnTo>
                <a:lnTo>
                  <a:pt x="488950" y="775970"/>
                </a:lnTo>
                <a:lnTo>
                  <a:pt x="561340" y="762000"/>
                </a:lnTo>
                <a:lnTo>
                  <a:pt x="603250" y="764539"/>
                </a:lnTo>
                <a:lnTo>
                  <a:pt x="2743200" y="762000"/>
                </a:lnTo>
                <a:lnTo>
                  <a:pt x="2743200" y="0"/>
                </a:lnTo>
                <a:lnTo>
                  <a:pt x="0" y="0"/>
                </a:lnTo>
                <a:lnTo>
                  <a:pt x="0" y="1167129"/>
                </a:lnTo>
                <a:lnTo>
                  <a:pt x="304800" y="1167129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09600" y="1981200"/>
            <a:ext cx="7010400" cy="317500"/>
          </a:xfrm>
          <a:custGeom>
            <a:avLst/>
            <a:gdLst/>
            <a:ahLst/>
            <a:cxnLst/>
            <a:rect l="l" t="t" r="r" b="b"/>
            <a:pathLst>
              <a:path w="7010400" h="317500">
                <a:moveTo>
                  <a:pt x="0" y="0"/>
                </a:moveTo>
                <a:lnTo>
                  <a:pt x="0" y="317500"/>
                </a:lnTo>
                <a:lnTo>
                  <a:pt x="7010400" y="317500"/>
                </a:lnTo>
                <a:lnTo>
                  <a:pt x="70104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28600" y="1981200"/>
            <a:ext cx="393700" cy="318770"/>
          </a:xfrm>
          <a:custGeom>
            <a:avLst/>
            <a:gdLst/>
            <a:ahLst/>
            <a:cxnLst/>
            <a:rect l="l" t="t" r="r" b="b"/>
            <a:pathLst>
              <a:path w="393700" h="318770">
                <a:moveTo>
                  <a:pt x="196850" y="0"/>
                </a:moveTo>
                <a:lnTo>
                  <a:pt x="181947" y="595"/>
                </a:lnTo>
                <a:lnTo>
                  <a:pt x="167137" y="2339"/>
                </a:lnTo>
                <a:lnTo>
                  <a:pt x="152493" y="5170"/>
                </a:lnTo>
                <a:lnTo>
                  <a:pt x="138088" y="9027"/>
                </a:lnTo>
                <a:lnTo>
                  <a:pt x="123996" y="13847"/>
                </a:lnTo>
                <a:lnTo>
                  <a:pt x="110289" y="19569"/>
                </a:lnTo>
                <a:lnTo>
                  <a:pt x="97042" y="26132"/>
                </a:lnTo>
                <a:lnTo>
                  <a:pt x="84328" y="33472"/>
                </a:lnTo>
                <a:lnTo>
                  <a:pt x="72220" y="41530"/>
                </a:lnTo>
                <a:lnTo>
                  <a:pt x="60791" y="50242"/>
                </a:lnTo>
                <a:lnTo>
                  <a:pt x="50115" y="59547"/>
                </a:lnTo>
                <a:lnTo>
                  <a:pt x="40265" y="69384"/>
                </a:lnTo>
                <a:lnTo>
                  <a:pt x="31314" y="79690"/>
                </a:lnTo>
                <a:lnTo>
                  <a:pt x="23336" y="90403"/>
                </a:lnTo>
                <a:lnTo>
                  <a:pt x="10592" y="112807"/>
                </a:lnTo>
                <a:lnTo>
                  <a:pt x="2620" y="136101"/>
                </a:lnTo>
                <a:lnTo>
                  <a:pt x="0" y="158750"/>
                </a:lnTo>
                <a:lnTo>
                  <a:pt x="723" y="170756"/>
                </a:lnTo>
                <a:lnTo>
                  <a:pt x="6290" y="194528"/>
                </a:lnTo>
                <a:lnTo>
                  <a:pt x="16867" y="217577"/>
                </a:lnTo>
                <a:lnTo>
                  <a:pt x="31873" y="239421"/>
                </a:lnTo>
                <a:lnTo>
                  <a:pt x="40855" y="249741"/>
                </a:lnTo>
                <a:lnTo>
                  <a:pt x="50726" y="259579"/>
                </a:lnTo>
                <a:lnTo>
                  <a:pt x="61414" y="268875"/>
                </a:lnTo>
                <a:lnTo>
                  <a:pt x="72846" y="277568"/>
                </a:lnTo>
                <a:lnTo>
                  <a:pt x="84949" y="285600"/>
                </a:lnTo>
                <a:lnTo>
                  <a:pt x="97650" y="292908"/>
                </a:lnTo>
                <a:lnTo>
                  <a:pt x="110878" y="299433"/>
                </a:lnTo>
                <a:lnTo>
                  <a:pt x="124559" y="305115"/>
                </a:lnTo>
                <a:lnTo>
                  <a:pt x="138620" y="309894"/>
                </a:lnTo>
                <a:lnTo>
                  <a:pt x="152989" y="313709"/>
                </a:lnTo>
                <a:lnTo>
                  <a:pt x="167594" y="316500"/>
                </a:lnTo>
                <a:lnTo>
                  <a:pt x="182361" y="318207"/>
                </a:lnTo>
                <a:lnTo>
                  <a:pt x="196850" y="318770"/>
                </a:lnTo>
                <a:lnTo>
                  <a:pt x="393700" y="318770"/>
                </a:lnTo>
                <a:lnTo>
                  <a:pt x="393700" y="0"/>
                </a:lnTo>
                <a:lnTo>
                  <a:pt x="19685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11860" y="762000"/>
            <a:ext cx="6860540" cy="1031604"/>
          </a:xfrm>
          <a:prstGeom prst="rect">
            <a:avLst/>
          </a:prstGeom>
        </p:spPr>
        <p:txBody>
          <a:bodyPr wrap="square" lIns="0" tIns="24003" rIns="0" bIns="0" rtlCol="0">
            <a:noAutofit/>
          </a:bodyPr>
          <a:lstStyle/>
          <a:p>
            <a:pPr marL="12700">
              <a:lnSpc>
                <a:spcPts val="3779"/>
              </a:lnSpc>
            </a:pPr>
            <a:r>
              <a:rPr lang="en-MY" sz="3600" b="1" spc="-5" dirty="0" err="1" smtClean="0">
                <a:solidFill>
                  <a:srgbClr val="7030A0"/>
                </a:solidFill>
                <a:latin typeface="Arial"/>
                <a:cs typeface="Arial"/>
              </a:rPr>
              <a:t>Litar</a:t>
            </a:r>
            <a:r>
              <a:rPr lang="en-MY" sz="3600" b="1" spc="-5" dirty="0" smtClean="0">
                <a:solidFill>
                  <a:srgbClr val="7030A0"/>
                </a:solidFill>
                <a:latin typeface="Arial"/>
                <a:cs typeface="Arial"/>
              </a:rPr>
              <a:t> </a:t>
            </a:r>
            <a:r>
              <a:rPr lang="en-MY" sz="3600" b="1" spc="-5" dirty="0" err="1" smtClean="0">
                <a:solidFill>
                  <a:srgbClr val="7030A0"/>
                </a:solidFill>
                <a:latin typeface="Arial"/>
                <a:cs typeface="Arial"/>
              </a:rPr>
              <a:t>Sepadu</a:t>
            </a:r>
            <a:r>
              <a:rPr lang="en-MY" sz="3600" b="1" spc="-5" dirty="0" smtClean="0">
                <a:solidFill>
                  <a:srgbClr val="7030A0"/>
                </a:solidFill>
                <a:latin typeface="Arial"/>
                <a:cs typeface="Arial"/>
              </a:rPr>
              <a:t> Get TAKATAU        </a:t>
            </a:r>
          </a:p>
          <a:p>
            <a:pPr marL="12700">
              <a:lnSpc>
                <a:spcPts val="3779"/>
              </a:lnSpc>
            </a:pPr>
            <a:r>
              <a:rPr lang="en-MY" sz="3600" b="1" i="1" spc="-5" dirty="0" smtClean="0">
                <a:solidFill>
                  <a:srgbClr val="7030A0"/>
                </a:solidFill>
                <a:latin typeface="Arial"/>
                <a:cs typeface="Arial"/>
              </a:rPr>
              <a:t>(NOR Gate Integrated Circuit)</a:t>
            </a:r>
            <a:endParaRPr lang="en-MY" sz="3600" i="1" dirty="0">
              <a:solidFill>
                <a:srgbClr val="7030A0"/>
              </a:solidFill>
              <a:latin typeface="Arial"/>
              <a:cs typeface="Arial"/>
            </a:endParaRPr>
          </a:p>
          <a:p>
            <a:pPr marL="12700">
              <a:lnSpc>
                <a:spcPts val="3779"/>
              </a:lnSpc>
            </a:pPr>
            <a:endParaRPr sz="3600" dirty="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09600" y="1981200"/>
            <a:ext cx="7010400" cy="3175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525" y="2422048"/>
            <a:ext cx="7000875" cy="4312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755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bject 29"/>
          <p:cNvSpPr/>
          <p:nvPr/>
        </p:nvSpPr>
        <p:spPr>
          <a:xfrm>
            <a:off x="0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38100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lnTo>
                  <a:pt x="381000" y="685800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57200" y="0"/>
            <a:ext cx="2743200" cy="1167129"/>
          </a:xfrm>
          <a:custGeom>
            <a:avLst/>
            <a:gdLst/>
            <a:ahLst/>
            <a:cxnLst/>
            <a:rect l="l" t="t" r="r" b="b"/>
            <a:pathLst>
              <a:path w="2743200" h="1167129">
                <a:moveTo>
                  <a:pt x="304800" y="1167129"/>
                </a:moveTo>
                <a:lnTo>
                  <a:pt x="304800" y="1056639"/>
                </a:lnTo>
                <a:lnTo>
                  <a:pt x="305528" y="1047285"/>
                </a:lnTo>
                <a:lnTo>
                  <a:pt x="308163" y="1022635"/>
                </a:lnTo>
                <a:lnTo>
                  <a:pt x="312216" y="997714"/>
                </a:lnTo>
                <a:lnTo>
                  <a:pt x="318141" y="972612"/>
                </a:lnTo>
                <a:lnTo>
                  <a:pt x="326390" y="947420"/>
                </a:lnTo>
                <a:lnTo>
                  <a:pt x="334552" y="928817"/>
                </a:lnTo>
                <a:lnTo>
                  <a:pt x="346163" y="905621"/>
                </a:lnTo>
                <a:lnTo>
                  <a:pt x="359302" y="883128"/>
                </a:lnTo>
                <a:lnTo>
                  <a:pt x="373900" y="862095"/>
                </a:lnTo>
                <a:lnTo>
                  <a:pt x="389890" y="843279"/>
                </a:lnTo>
                <a:lnTo>
                  <a:pt x="403473" y="830357"/>
                </a:lnTo>
                <a:lnTo>
                  <a:pt x="424641" y="813665"/>
                </a:lnTo>
                <a:lnTo>
                  <a:pt x="446960" y="798842"/>
                </a:lnTo>
                <a:lnTo>
                  <a:pt x="468905" y="786180"/>
                </a:lnTo>
                <a:lnTo>
                  <a:pt x="488950" y="775970"/>
                </a:lnTo>
                <a:lnTo>
                  <a:pt x="561340" y="762000"/>
                </a:lnTo>
                <a:lnTo>
                  <a:pt x="603250" y="764539"/>
                </a:lnTo>
                <a:lnTo>
                  <a:pt x="2743200" y="762000"/>
                </a:lnTo>
                <a:lnTo>
                  <a:pt x="2743200" y="0"/>
                </a:lnTo>
                <a:lnTo>
                  <a:pt x="0" y="0"/>
                </a:lnTo>
                <a:lnTo>
                  <a:pt x="0" y="1167129"/>
                </a:lnTo>
                <a:lnTo>
                  <a:pt x="304800" y="1167129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09600" y="1981200"/>
            <a:ext cx="7010400" cy="317500"/>
          </a:xfrm>
          <a:custGeom>
            <a:avLst/>
            <a:gdLst/>
            <a:ahLst/>
            <a:cxnLst/>
            <a:rect l="l" t="t" r="r" b="b"/>
            <a:pathLst>
              <a:path w="7010400" h="317500">
                <a:moveTo>
                  <a:pt x="0" y="0"/>
                </a:moveTo>
                <a:lnTo>
                  <a:pt x="0" y="317500"/>
                </a:lnTo>
                <a:lnTo>
                  <a:pt x="7010400" y="317500"/>
                </a:lnTo>
                <a:lnTo>
                  <a:pt x="70104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28600" y="1981200"/>
            <a:ext cx="393700" cy="318770"/>
          </a:xfrm>
          <a:custGeom>
            <a:avLst/>
            <a:gdLst/>
            <a:ahLst/>
            <a:cxnLst/>
            <a:rect l="l" t="t" r="r" b="b"/>
            <a:pathLst>
              <a:path w="393700" h="318770">
                <a:moveTo>
                  <a:pt x="196850" y="0"/>
                </a:moveTo>
                <a:lnTo>
                  <a:pt x="181947" y="595"/>
                </a:lnTo>
                <a:lnTo>
                  <a:pt x="167137" y="2339"/>
                </a:lnTo>
                <a:lnTo>
                  <a:pt x="152493" y="5170"/>
                </a:lnTo>
                <a:lnTo>
                  <a:pt x="138088" y="9027"/>
                </a:lnTo>
                <a:lnTo>
                  <a:pt x="123996" y="13847"/>
                </a:lnTo>
                <a:lnTo>
                  <a:pt x="110289" y="19569"/>
                </a:lnTo>
                <a:lnTo>
                  <a:pt x="97042" y="26132"/>
                </a:lnTo>
                <a:lnTo>
                  <a:pt x="84328" y="33472"/>
                </a:lnTo>
                <a:lnTo>
                  <a:pt x="72220" y="41530"/>
                </a:lnTo>
                <a:lnTo>
                  <a:pt x="60791" y="50242"/>
                </a:lnTo>
                <a:lnTo>
                  <a:pt x="50115" y="59547"/>
                </a:lnTo>
                <a:lnTo>
                  <a:pt x="40265" y="69384"/>
                </a:lnTo>
                <a:lnTo>
                  <a:pt x="31314" y="79690"/>
                </a:lnTo>
                <a:lnTo>
                  <a:pt x="23336" y="90403"/>
                </a:lnTo>
                <a:lnTo>
                  <a:pt x="10592" y="112807"/>
                </a:lnTo>
                <a:lnTo>
                  <a:pt x="2620" y="136101"/>
                </a:lnTo>
                <a:lnTo>
                  <a:pt x="0" y="158750"/>
                </a:lnTo>
                <a:lnTo>
                  <a:pt x="723" y="170756"/>
                </a:lnTo>
                <a:lnTo>
                  <a:pt x="6290" y="194528"/>
                </a:lnTo>
                <a:lnTo>
                  <a:pt x="16867" y="217577"/>
                </a:lnTo>
                <a:lnTo>
                  <a:pt x="31873" y="239421"/>
                </a:lnTo>
                <a:lnTo>
                  <a:pt x="40855" y="249741"/>
                </a:lnTo>
                <a:lnTo>
                  <a:pt x="50726" y="259579"/>
                </a:lnTo>
                <a:lnTo>
                  <a:pt x="61414" y="268875"/>
                </a:lnTo>
                <a:lnTo>
                  <a:pt x="72846" y="277568"/>
                </a:lnTo>
                <a:lnTo>
                  <a:pt x="84949" y="285600"/>
                </a:lnTo>
                <a:lnTo>
                  <a:pt x="97650" y="292908"/>
                </a:lnTo>
                <a:lnTo>
                  <a:pt x="110878" y="299433"/>
                </a:lnTo>
                <a:lnTo>
                  <a:pt x="124559" y="305115"/>
                </a:lnTo>
                <a:lnTo>
                  <a:pt x="138620" y="309894"/>
                </a:lnTo>
                <a:lnTo>
                  <a:pt x="152989" y="313709"/>
                </a:lnTo>
                <a:lnTo>
                  <a:pt x="167594" y="316500"/>
                </a:lnTo>
                <a:lnTo>
                  <a:pt x="182361" y="318207"/>
                </a:lnTo>
                <a:lnTo>
                  <a:pt x="196850" y="318770"/>
                </a:lnTo>
                <a:lnTo>
                  <a:pt x="393700" y="318770"/>
                </a:lnTo>
                <a:lnTo>
                  <a:pt x="393700" y="0"/>
                </a:lnTo>
                <a:lnTo>
                  <a:pt x="19685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911860" y="815340"/>
            <a:ext cx="4531360" cy="978264"/>
          </a:xfrm>
          <a:prstGeom prst="rect">
            <a:avLst/>
          </a:prstGeom>
        </p:spPr>
        <p:txBody>
          <a:bodyPr wrap="square" lIns="0" tIns="24003" rIns="0" bIns="0" rtlCol="0">
            <a:noAutofit/>
          </a:bodyPr>
          <a:lstStyle/>
          <a:p>
            <a:pPr marL="12700">
              <a:lnSpc>
                <a:spcPts val="3779"/>
              </a:lnSpc>
            </a:pPr>
            <a:r>
              <a:rPr lang="en-MY" sz="3600" b="1" spc="-1" dirty="0" smtClean="0">
                <a:solidFill>
                  <a:srgbClr val="006666"/>
                </a:solidFill>
                <a:latin typeface="Arial"/>
                <a:cs typeface="Arial"/>
              </a:rPr>
              <a:t>Get </a:t>
            </a:r>
            <a:r>
              <a:rPr lang="en-MY" sz="3600" b="1" spc="-1" dirty="0" err="1" smtClean="0">
                <a:solidFill>
                  <a:srgbClr val="006666"/>
                </a:solidFill>
                <a:latin typeface="Arial"/>
                <a:cs typeface="Arial"/>
              </a:rPr>
              <a:t>Logik</a:t>
            </a:r>
            <a:r>
              <a:rPr lang="en-MY" sz="3600" b="1" spc="-1" dirty="0" smtClean="0">
                <a:solidFill>
                  <a:srgbClr val="006666"/>
                </a:solidFill>
                <a:latin typeface="Arial"/>
                <a:cs typeface="Arial"/>
              </a:rPr>
              <a:t> NAND</a:t>
            </a:r>
          </a:p>
          <a:p>
            <a:pPr marL="12700">
              <a:lnSpc>
                <a:spcPts val="3779"/>
              </a:lnSpc>
            </a:pPr>
            <a:r>
              <a:rPr lang="en-MY" sz="3600" b="1" i="1" dirty="0" smtClean="0">
                <a:solidFill>
                  <a:srgbClr val="006666"/>
                </a:solidFill>
                <a:latin typeface="Arial"/>
                <a:cs typeface="Arial"/>
              </a:rPr>
              <a:t>(NAND Logic </a:t>
            </a:r>
            <a:r>
              <a:rPr lang="en-MY" sz="3600" b="1" i="1" dirty="0">
                <a:solidFill>
                  <a:srgbClr val="006666"/>
                </a:solidFill>
                <a:latin typeface="Arial"/>
                <a:cs typeface="Arial"/>
              </a:rPr>
              <a:t>Gate)</a:t>
            </a:r>
            <a:endParaRPr lang="en-MY" sz="3600" i="1" dirty="0">
              <a:latin typeface="Arial"/>
              <a:cs typeface="Arial"/>
            </a:endParaRPr>
          </a:p>
          <a:p>
            <a:pPr marL="12700">
              <a:lnSpc>
                <a:spcPts val="3779"/>
              </a:lnSpc>
            </a:pPr>
            <a:endParaRPr sz="3600" dirty="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09600" y="1981200"/>
            <a:ext cx="7010400" cy="3175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607675"/>
            <a:ext cx="7772400" cy="1910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68674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bject 29"/>
          <p:cNvSpPr/>
          <p:nvPr/>
        </p:nvSpPr>
        <p:spPr>
          <a:xfrm>
            <a:off x="0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38100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lnTo>
                  <a:pt x="381000" y="685800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57200" y="0"/>
            <a:ext cx="2743200" cy="1167129"/>
          </a:xfrm>
          <a:custGeom>
            <a:avLst/>
            <a:gdLst/>
            <a:ahLst/>
            <a:cxnLst/>
            <a:rect l="l" t="t" r="r" b="b"/>
            <a:pathLst>
              <a:path w="2743200" h="1167129">
                <a:moveTo>
                  <a:pt x="304800" y="1167129"/>
                </a:moveTo>
                <a:lnTo>
                  <a:pt x="304800" y="1056639"/>
                </a:lnTo>
                <a:lnTo>
                  <a:pt x="305528" y="1047285"/>
                </a:lnTo>
                <a:lnTo>
                  <a:pt x="308163" y="1022635"/>
                </a:lnTo>
                <a:lnTo>
                  <a:pt x="312216" y="997714"/>
                </a:lnTo>
                <a:lnTo>
                  <a:pt x="318141" y="972612"/>
                </a:lnTo>
                <a:lnTo>
                  <a:pt x="326390" y="947420"/>
                </a:lnTo>
                <a:lnTo>
                  <a:pt x="334552" y="928817"/>
                </a:lnTo>
                <a:lnTo>
                  <a:pt x="346163" y="905621"/>
                </a:lnTo>
                <a:lnTo>
                  <a:pt x="359302" y="883128"/>
                </a:lnTo>
                <a:lnTo>
                  <a:pt x="373900" y="862095"/>
                </a:lnTo>
                <a:lnTo>
                  <a:pt x="389890" y="843279"/>
                </a:lnTo>
                <a:lnTo>
                  <a:pt x="403473" y="830357"/>
                </a:lnTo>
                <a:lnTo>
                  <a:pt x="424641" y="813665"/>
                </a:lnTo>
                <a:lnTo>
                  <a:pt x="446960" y="798842"/>
                </a:lnTo>
                <a:lnTo>
                  <a:pt x="468905" y="786180"/>
                </a:lnTo>
                <a:lnTo>
                  <a:pt x="488950" y="775970"/>
                </a:lnTo>
                <a:lnTo>
                  <a:pt x="561340" y="762000"/>
                </a:lnTo>
                <a:lnTo>
                  <a:pt x="603250" y="764539"/>
                </a:lnTo>
                <a:lnTo>
                  <a:pt x="2743200" y="762000"/>
                </a:lnTo>
                <a:lnTo>
                  <a:pt x="2743200" y="0"/>
                </a:lnTo>
                <a:lnTo>
                  <a:pt x="0" y="0"/>
                </a:lnTo>
                <a:lnTo>
                  <a:pt x="0" y="1167129"/>
                </a:lnTo>
                <a:lnTo>
                  <a:pt x="304800" y="1167129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09600" y="1981200"/>
            <a:ext cx="7010400" cy="317500"/>
          </a:xfrm>
          <a:custGeom>
            <a:avLst/>
            <a:gdLst/>
            <a:ahLst/>
            <a:cxnLst/>
            <a:rect l="l" t="t" r="r" b="b"/>
            <a:pathLst>
              <a:path w="7010400" h="317500">
                <a:moveTo>
                  <a:pt x="0" y="0"/>
                </a:moveTo>
                <a:lnTo>
                  <a:pt x="0" y="317500"/>
                </a:lnTo>
                <a:lnTo>
                  <a:pt x="7010400" y="317500"/>
                </a:lnTo>
                <a:lnTo>
                  <a:pt x="70104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28600" y="1981200"/>
            <a:ext cx="393700" cy="318770"/>
          </a:xfrm>
          <a:custGeom>
            <a:avLst/>
            <a:gdLst/>
            <a:ahLst/>
            <a:cxnLst/>
            <a:rect l="l" t="t" r="r" b="b"/>
            <a:pathLst>
              <a:path w="393700" h="318770">
                <a:moveTo>
                  <a:pt x="196850" y="0"/>
                </a:moveTo>
                <a:lnTo>
                  <a:pt x="181947" y="595"/>
                </a:lnTo>
                <a:lnTo>
                  <a:pt x="167137" y="2339"/>
                </a:lnTo>
                <a:lnTo>
                  <a:pt x="152493" y="5170"/>
                </a:lnTo>
                <a:lnTo>
                  <a:pt x="138088" y="9027"/>
                </a:lnTo>
                <a:lnTo>
                  <a:pt x="123996" y="13847"/>
                </a:lnTo>
                <a:lnTo>
                  <a:pt x="110289" y="19569"/>
                </a:lnTo>
                <a:lnTo>
                  <a:pt x="97042" y="26132"/>
                </a:lnTo>
                <a:lnTo>
                  <a:pt x="84328" y="33472"/>
                </a:lnTo>
                <a:lnTo>
                  <a:pt x="72220" y="41530"/>
                </a:lnTo>
                <a:lnTo>
                  <a:pt x="60791" y="50242"/>
                </a:lnTo>
                <a:lnTo>
                  <a:pt x="50115" y="59547"/>
                </a:lnTo>
                <a:lnTo>
                  <a:pt x="40265" y="69384"/>
                </a:lnTo>
                <a:lnTo>
                  <a:pt x="31314" y="79690"/>
                </a:lnTo>
                <a:lnTo>
                  <a:pt x="23336" y="90403"/>
                </a:lnTo>
                <a:lnTo>
                  <a:pt x="10592" y="112807"/>
                </a:lnTo>
                <a:lnTo>
                  <a:pt x="2620" y="136101"/>
                </a:lnTo>
                <a:lnTo>
                  <a:pt x="0" y="158750"/>
                </a:lnTo>
                <a:lnTo>
                  <a:pt x="723" y="170756"/>
                </a:lnTo>
                <a:lnTo>
                  <a:pt x="6290" y="194528"/>
                </a:lnTo>
                <a:lnTo>
                  <a:pt x="16867" y="217577"/>
                </a:lnTo>
                <a:lnTo>
                  <a:pt x="31873" y="239421"/>
                </a:lnTo>
                <a:lnTo>
                  <a:pt x="40855" y="249741"/>
                </a:lnTo>
                <a:lnTo>
                  <a:pt x="50726" y="259579"/>
                </a:lnTo>
                <a:lnTo>
                  <a:pt x="61414" y="268875"/>
                </a:lnTo>
                <a:lnTo>
                  <a:pt x="72846" y="277568"/>
                </a:lnTo>
                <a:lnTo>
                  <a:pt x="84949" y="285600"/>
                </a:lnTo>
                <a:lnTo>
                  <a:pt x="97650" y="292908"/>
                </a:lnTo>
                <a:lnTo>
                  <a:pt x="110878" y="299433"/>
                </a:lnTo>
                <a:lnTo>
                  <a:pt x="124559" y="305115"/>
                </a:lnTo>
                <a:lnTo>
                  <a:pt x="138620" y="309894"/>
                </a:lnTo>
                <a:lnTo>
                  <a:pt x="152989" y="313709"/>
                </a:lnTo>
                <a:lnTo>
                  <a:pt x="167594" y="316500"/>
                </a:lnTo>
                <a:lnTo>
                  <a:pt x="182361" y="318207"/>
                </a:lnTo>
                <a:lnTo>
                  <a:pt x="196850" y="318770"/>
                </a:lnTo>
                <a:lnTo>
                  <a:pt x="393700" y="318770"/>
                </a:lnTo>
                <a:lnTo>
                  <a:pt x="393700" y="0"/>
                </a:lnTo>
                <a:lnTo>
                  <a:pt x="19685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911860" y="815340"/>
            <a:ext cx="4531360" cy="978264"/>
          </a:xfrm>
          <a:prstGeom prst="rect">
            <a:avLst/>
          </a:prstGeom>
        </p:spPr>
        <p:txBody>
          <a:bodyPr wrap="square" lIns="0" tIns="24003" rIns="0" bIns="0" rtlCol="0">
            <a:noAutofit/>
          </a:bodyPr>
          <a:lstStyle/>
          <a:p>
            <a:pPr marL="12700">
              <a:lnSpc>
                <a:spcPts val="3779"/>
              </a:lnSpc>
            </a:pPr>
            <a:r>
              <a:rPr lang="en-MY" sz="3600" b="1" spc="-1" dirty="0">
                <a:solidFill>
                  <a:srgbClr val="006666"/>
                </a:solidFill>
                <a:latin typeface="Arial"/>
                <a:cs typeface="Arial"/>
              </a:rPr>
              <a:t>Get </a:t>
            </a:r>
            <a:r>
              <a:rPr lang="en-MY" sz="3600" b="1" spc="-1" dirty="0" err="1">
                <a:solidFill>
                  <a:srgbClr val="006666"/>
                </a:solidFill>
                <a:latin typeface="Arial"/>
                <a:cs typeface="Arial"/>
              </a:rPr>
              <a:t>Logik</a:t>
            </a:r>
            <a:r>
              <a:rPr lang="en-MY" sz="3600" b="1" spc="-1" dirty="0">
                <a:solidFill>
                  <a:srgbClr val="006666"/>
                </a:solidFill>
                <a:latin typeface="Arial"/>
                <a:cs typeface="Arial"/>
              </a:rPr>
              <a:t> NAND</a:t>
            </a:r>
          </a:p>
          <a:p>
            <a:pPr marL="12700">
              <a:lnSpc>
                <a:spcPts val="3779"/>
              </a:lnSpc>
            </a:pPr>
            <a:r>
              <a:rPr lang="en-MY" sz="3600" b="1" i="1" dirty="0">
                <a:solidFill>
                  <a:srgbClr val="006666"/>
                </a:solidFill>
                <a:latin typeface="Arial"/>
                <a:cs typeface="Arial"/>
              </a:rPr>
              <a:t>(NAND Logic Gate)</a:t>
            </a:r>
            <a:endParaRPr lang="en-MY" sz="3600" i="1" dirty="0">
              <a:latin typeface="Arial"/>
              <a:cs typeface="Arial"/>
            </a:endParaRPr>
          </a:p>
          <a:p>
            <a:pPr marL="12700">
              <a:lnSpc>
                <a:spcPts val="3779"/>
              </a:lnSpc>
            </a:pPr>
            <a:endParaRPr sz="3600" dirty="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09600" y="1981200"/>
            <a:ext cx="7010400" cy="3175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2626" y="2361117"/>
            <a:ext cx="2319730" cy="137268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3220" y="2400145"/>
            <a:ext cx="3484154" cy="309702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1475" y="3794359"/>
            <a:ext cx="2873949" cy="2958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971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bject 35"/>
          <p:cNvSpPr/>
          <p:nvPr/>
        </p:nvSpPr>
        <p:spPr>
          <a:xfrm>
            <a:off x="0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38100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lnTo>
                  <a:pt x="381000" y="685800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57200" y="0"/>
            <a:ext cx="2743200" cy="1167129"/>
          </a:xfrm>
          <a:custGeom>
            <a:avLst/>
            <a:gdLst/>
            <a:ahLst/>
            <a:cxnLst/>
            <a:rect l="l" t="t" r="r" b="b"/>
            <a:pathLst>
              <a:path w="2743200" h="1167129">
                <a:moveTo>
                  <a:pt x="304800" y="1167129"/>
                </a:moveTo>
                <a:lnTo>
                  <a:pt x="304800" y="1056639"/>
                </a:lnTo>
                <a:lnTo>
                  <a:pt x="305528" y="1047285"/>
                </a:lnTo>
                <a:lnTo>
                  <a:pt x="308163" y="1022635"/>
                </a:lnTo>
                <a:lnTo>
                  <a:pt x="312216" y="997714"/>
                </a:lnTo>
                <a:lnTo>
                  <a:pt x="318141" y="972612"/>
                </a:lnTo>
                <a:lnTo>
                  <a:pt x="326390" y="947420"/>
                </a:lnTo>
                <a:lnTo>
                  <a:pt x="334552" y="928817"/>
                </a:lnTo>
                <a:lnTo>
                  <a:pt x="346163" y="905621"/>
                </a:lnTo>
                <a:lnTo>
                  <a:pt x="359302" y="883128"/>
                </a:lnTo>
                <a:lnTo>
                  <a:pt x="373900" y="862095"/>
                </a:lnTo>
                <a:lnTo>
                  <a:pt x="389890" y="843279"/>
                </a:lnTo>
                <a:lnTo>
                  <a:pt x="403473" y="830357"/>
                </a:lnTo>
                <a:lnTo>
                  <a:pt x="424641" y="813665"/>
                </a:lnTo>
                <a:lnTo>
                  <a:pt x="446960" y="798842"/>
                </a:lnTo>
                <a:lnTo>
                  <a:pt x="468905" y="786180"/>
                </a:lnTo>
                <a:lnTo>
                  <a:pt x="488950" y="775970"/>
                </a:lnTo>
                <a:lnTo>
                  <a:pt x="561340" y="762000"/>
                </a:lnTo>
                <a:lnTo>
                  <a:pt x="603250" y="764539"/>
                </a:lnTo>
                <a:lnTo>
                  <a:pt x="2743200" y="762000"/>
                </a:lnTo>
                <a:lnTo>
                  <a:pt x="2743200" y="0"/>
                </a:lnTo>
                <a:lnTo>
                  <a:pt x="0" y="0"/>
                </a:lnTo>
                <a:lnTo>
                  <a:pt x="0" y="1167129"/>
                </a:lnTo>
                <a:lnTo>
                  <a:pt x="304800" y="1167129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09600" y="1981200"/>
            <a:ext cx="7010400" cy="317500"/>
          </a:xfrm>
          <a:custGeom>
            <a:avLst/>
            <a:gdLst/>
            <a:ahLst/>
            <a:cxnLst/>
            <a:rect l="l" t="t" r="r" b="b"/>
            <a:pathLst>
              <a:path w="7010400" h="317500">
                <a:moveTo>
                  <a:pt x="0" y="0"/>
                </a:moveTo>
                <a:lnTo>
                  <a:pt x="0" y="317500"/>
                </a:lnTo>
                <a:lnTo>
                  <a:pt x="7010400" y="317500"/>
                </a:lnTo>
                <a:lnTo>
                  <a:pt x="70104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28600" y="1981200"/>
            <a:ext cx="393700" cy="318770"/>
          </a:xfrm>
          <a:custGeom>
            <a:avLst/>
            <a:gdLst/>
            <a:ahLst/>
            <a:cxnLst/>
            <a:rect l="l" t="t" r="r" b="b"/>
            <a:pathLst>
              <a:path w="393700" h="318770">
                <a:moveTo>
                  <a:pt x="196850" y="0"/>
                </a:moveTo>
                <a:lnTo>
                  <a:pt x="181947" y="595"/>
                </a:lnTo>
                <a:lnTo>
                  <a:pt x="167137" y="2339"/>
                </a:lnTo>
                <a:lnTo>
                  <a:pt x="152493" y="5170"/>
                </a:lnTo>
                <a:lnTo>
                  <a:pt x="138088" y="9027"/>
                </a:lnTo>
                <a:lnTo>
                  <a:pt x="123996" y="13847"/>
                </a:lnTo>
                <a:lnTo>
                  <a:pt x="110289" y="19569"/>
                </a:lnTo>
                <a:lnTo>
                  <a:pt x="97042" y="26132"/>
                </a:lnTo>
                <a:lnTo>
                  <a:pt x="84328" y="33472"/>
                </a:lnTo>
                <a:lnTo>
                  <a:pt x="72220" y="41530"/>
                </a:lnTo>
                <a:lnTo>
                  <a:pt x="60791" y="50242"/>
                </a:lnTo>
                <a:lnTo>
                  <a:pt x="50115" y="59547"/>
                </a:lnTo>
                <a:lnTo>
                  <a:pt x="40265" y="69384"/>
                </a:lnTo>
                <a:lnTo>
                  <a:pt x="31314" y="79690"/>
                </a:lnTo>
                <a:lnTo>
                  <a:pt x="23336" y="90403"/>
                </a:lnTo>
                <a:lnTo>
                  <a:pt x="10592" y="112807"/>
                </a:lnTo>
                <a:lnTo>
                  <a:pt x="2620" y="136101"/>
                </a:lnTo>
                <a:lnTo>
                  <a:pt x="0" y="158750"/>
                </a:lnTo>
                <a:lnTo>
                  <a:pt x="723" y="170756"/>
                </a:lnTo>
                <a:lnTo>
                  <a:pt x="6290" y="194528"/>
                </a:lnTo>
                <a:lnTo>
                  <a:pt x="16867" y="217577"/>
                </a:lnTo>
                <a:lnTo>
                  <a:pt x="31873" y="239421"/>
                </a:lnTo>
                <a:lnTo>
                  <a:pt x="40855" y="249741"/>
                </a:lnTo>
                <a:lnTo>
                  <a:pt x="50726" y="259579"/>
                </a:lnTo>
                <a:lnTo>
                  <a:pt x="61414" y="268875"/>
                </a:lnTo>
                <a:lnTo>
                  <a:pt x="72846" y="277568"/>
                </a:lnTo>
                <a:lnTo>
                  <a:pt x="84949" y="285600"/>
                </a:lnTo>
                <a:lnTo>
                  <a:pt x="97650" y="292908"/>
                </a:lnTo>
                <a:lnTo>
                  <a:pt x="110878" y="299433"/>
                </a:lnTo>
                <a:lnTo>
                  <a:pt x="124559" y="305115"/>
                </a:lnTo>
                <a:lnTo>
                  <a:pt x="138620" y="309894"/>
                </a:lnTo>
                <a:lnTo>
                  <a:pt x="152989" y="313709"/>
                </a:lnTo>
                <a:lnTo>
                  <a:pt x="167594" y="316500"/>
                </a:lnTo>
                <a:lnTo>
                  <a:pt x="182361" y="318207"/>
                </a:lnTo>
                <a:lnTo>
                  <a:pt x="196850" y="318770"/>
                </a:lnTo>
                <a:lnTo>
                  <a:pt x="393700" y="318770"/>
                </a:lnTo>
                <a:lnTo>
                  <a:pt x="393700" y="0"/>
                </a:lnTo>
                <a:lnTo>
                  <a:pt x="19685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911859" y="937180"/>
            <a:ext cx="3354545" cy="856948"/>
          </a:xfrm>
          <a:prstGeom prst="rect">
            <a:avLst/>
          </a:prstGeom>
        </p:spPr>
        <p:txBody>
          <a:bodyPr wrap="square" lIns="0" tIns="21399" rIns="0" bIns="0" rtlCol="0">
            <a:noAutofit/>
          </a:bodyPr>
          <a:lstStyle/>
          <a:p>
            <a:pPr marL="12700">
              <a:lnSpc>
                <a:spcPts val="3370"/>
              </a:lnSpc>
            </a:pPr>
            <a:r>
              <a:rPr lang="en-MY" sz="3200" b="1" spc="0" dirty="0" err="1" smtClean="0">
                <a:solidFill>
                  <a:srgbClr val="006666"/>
                </a:solidFill>
                <a:latin typeface="Arial"/>
                <a:cs typeface="Arial"/>
              </a:rPr>
              <a:t>Kod</a:t>
            </a:r>
            <a:r>
              <a:rPr sz="3200" b="1" spc="0" dirty="0" smtClean="0">
                <a:solidFill>
                  <a:srgbClr val="006666"/>
                </a:solidFill>
                <a:latin typeface="Arial"/>
                <a:cs typeface="Arial"/>
              </a:rPr>
              <a:t> </a:t>
            </a:r>
            <a:r>
              <a:rPr sz="3200" b="1" spc="0" dirty="0" err="1" smtClean="0">
                <a:solidFill>
                  <a:srgbClr val="006666"/>
                </a:solidFill>
                <a:latin typeface="Arial"/>
                <a:cs typeface="Arial"/>
              </a:rPr>
              <a:t>Binari</a:t>
            </a:r>
            <a:endParaRPr lang="en-MY" sz="3200" b="1" spc="0" dirty="0" smtClean="0">
              <a:solidFill>
                <a:srgbClr val="006666"/>
              </a:solidFill>
              <a:latin typeface="Arial"/>
              <a:cs typeface="Arial"/>
            </a:endParaRPr>
          </a:p>
          <a:p>
            <a:pPr marL="12700">
              <a:lnSpc>
                <a:spcPts val="3370"/>
              </a:lnSpc>
            </a:pPr>
            <a:r>
              <a:rPr lang="en-MY" sz="3200" b="1" i="1" dirty="0" smtClean="0">
                <a:solidFill>
                  <a:srgbClr val="006666"/>
                </a:solidFill>
                <a:latin typeface="Arial"/>
                <a:cs typeface="Arial"/>
              </a:rPr>
              <a:t>(Binary Code)</a:t>
            </a:r>
            <a:endParaRPr sz="3200" i="1" dirty="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258570" y="2414190"/>
            <a:ext cx="7079780" cy="891539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 marR="38100">
              <a:lnSpc>
                <a:spcPts val="2145"/>
              </a:lnSpc>
            </a:pPr>
            <a:r>
              <a:rPr lang="en-MY" sz="2000" spc="0" dirty="0" err="1" smtClean="0">
                <a:solidFill>
                  <a:srgbClr val="C00000"/>
                </a:solidFill>
                <a:latin typeface="Arial"/>
                <a:cs typeface="Arial"/>
              </a:rPr>
              <a:t>Logik</a:t>
            </a:r>
            <a:r>
              <a:rPr lang="en-MY" sz="2000" spc="0" dirty="0" smtClean="0">
                <a:solidFill>
                  <a:srgbClr val="C00000"/>
                </a:solidFill>
                <a:latin typeface="Arial"/>
                <a:cs typeface="Arial"/>
              </a:rPr>
              <a:t> get </a:t>
            </a:r>
            <a:r>
              <a:rPr lang="en-MY" sz="2000" spc="0" dirty="0" err="1" smtClean="0">
                <a:solidFill>
                  <a:srgbClr val="C00000"/>
                </a:solidFill>
                <a:latin typeface="Arial"/>
                <a:cs typeface="Arial"/>
              </a:rPr>
              <a:t>merupakan</a:t>
            </a:r>
            <a:r>
              <a:rPr lang="en-MY" sz="2000" spc="0" dirty="0" smtClean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lang="en-MY" sz="2000" spc="0" dirty="0" err="1" smtClean="0">
                <a:solidFill>
                  <a:srgbClr val="C00000"/>
                </a:solidFill>
                <a:latin typeface="Arial"/>
                <a:cs typeface="Arial"/>
              </a:rPr>
              <a:t>litar</a:t>
            </a:r>
            <a:r>
              <a:rPr lang="en-MY" sz="2000" spc="0" dirty="0" smtClean="0">
                <a:solidFill>
                  <a:srgbClr val="C00000"/>
                </a:solidFill>
                <a:latin typeface="Arial"/>
                <a:cs typeface="Arial"/>
              </a:rPr>
              <a:t> digital yang </a:t>
            </a:r>
            <a:r>
              <a:rPr lang="en-MY" sz="2000" spc="0" dirty="0" err="1" smtClean="0">
                <a:solidFill>
                  <a:srgbClr val="C00000"/>
                </a:solidFill>
                <a:latin typeface="Arial"/>
                <a:cs typeface="Arial"/>
              </a:rPr>
              <a:t>menggunakan</a:t>
            </a:r>
            <a:r>
              <a:rPr lang="en-MY" sz="2000" spc="0" dirty="0" smtClean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endParaRPr sz="2000" dirty="0">
              <a:solidFill>
                <a:srgbClr val="C00000"/>
              </a:solidFill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252"/>
              </a:spcBef>
            </a:pPr>
            <a:r>
              <a:rPr lang="en-MY" sz="2000" spc="1" dirty="0" err="1" smtClean="0">
                <a:solidFill>
                  <a:srgbClr val="C00000"/>
                </a:solidFill>
                <a:latin typeface="Arial"/>
                <a:cs typeface="Arial"/>
              </a:rPr>
              <a:t>sistem</a:t>
            </a:r>
            <a:r>
              <a:rPr lang="en-MY" sz="2000" spc="1" dirty="0" smtClean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lang="en-MY" sz="2000" spc="1" dirty="0" err="1" smtClean="0">
                <a:solidFill>
                  <a:srgbClr val="C00000"/>
                </a:solidFill>
                <a:latin typeface="Arial"/>
                <a:cs typeface="Arial"/>
              </a:rPr>
              <a:t>nombor</a:t>
            </a:r>
            <a:r>
              <a:rPr lang="en-MY" sz="2000" spc="1" dirty="0" smtClean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lang="en-MY" sz="2000" spc="1" dirty="0" err="1" smtClean="0">
                <a:solidFill>
                  <a:srgbClr val="C00000"/>
                </a:solidFill>
                <a:latin typeface="Arial"/>
                <a:cs typeface="Arial"/>
              </a:rPr>
              <a:t>binari</a:t>
            </a:r>
            <a:endParaRPr lang="en-MY" sz="2000" spc="1" dirty="0" smtClean="0">
              <a:solidFill>
                <a:srgbClr val="C00000"/>
              </a:solidFill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252"/>
              </a:spcBef>
            </a:pPr>
            <a:r>
              <a:rPr lang="en-MY" sz="2000" spc="1" dirty="0" smtClean="0">
                <a:solidFill>
                  <a:srgbClr val="C00000"/>
                </a:solidFill>
                <a:latin typeface="Arial"/>
                <a:cs typeface="Arial"/>
              </a:rPr>
              <a:t>Bahasa </a:t>
            </a:r>
            <a:r>
              <a:rPr lang="en-MY" sz="2000" spc="1" dirty="0" err="1" smtClean="0">
                <a:solidFill>
                  <a:srgbClr val="C00000"/>
                </a:solidFill>
                <a:latin typeface="Arial"/>
                <a:cs typeface="Arial"/>
              </a:rPr>
              <a:t>kod</a:t>
            </a:r>
            <a:r>
              <a:rPr lang="en-MY" sz="2000" spc="1" dirty="0" smtClean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lang="en-MY" sz="2000" spc="1" dirty="0" err="1" smtClean="0">
                <a:solidFill>
                  <a:srgbClr val="C00000"/>
                </a:solidFill>
                <a:latin typeface="Arial"/>
                <a:cs typeface="Arial"/>
              </a:rPr>
              <a:t>binari</a:t>
            </a:r>
            <a:r>
              <a:rPr lang="en-MY" sz="2000" spc="1" dirty="0" smtClean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lang="en-MY" sz="2000" spc="1" dirty="0" err="1" smtClean="0">
                <a:solidFill>
                  <a:srgbClr val="C00000"/>
                </a:solidFill>
                <a:latin typeface="Arial"/>
                <a:cs typeface="Arial"/>
              </a:rPr>
              <a:t>sama</a:t>
            </a:r>
            <a:r>
              <a:rPr lang="en-MY" sz="2000" spc="1" dirty="0" smtClean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lang="en-MY" sz="2000" spc="1" dirty="0" err="1" smtClean="0">
                <a:solidFill>
                  <a:srgbClr val="C00000"/>
                </a:solidFill>
                <a:latin typeface="Arial"/>
                <a:cs typeface="Arial"/>
              </a:rPr>
              <a:t>dengan</a:t>
            </a:r>
            <a:r>
              <a:rPr lang="en-MY" sz="2000" spc="1" dirty="0" smtClean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lang="en-MY" sz="2000" spc="1" dirty="0" err="1" smtClean="0">
                <a:solidFill>
                  <a:srgbClr val="C00000"/>
                </a:solidFill>
                <a:latin typeface="Arial"/>
                <a:cs typeface="Arial"/>
              </a:rPr>
              <a:t>bahasa</a:t>
            </a:r>
            <a:r>
              <a:rPr lang="en-MY" sz="2000" spc="1" dirty="0" smtClean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lang="en-MY" sz="2000" spc="1" dirty="0" err="1" smtClean="0">
                <a:solidFill>
                  <a:srgbClr val="C00000"/>
                </a:solidFill>
                <a:latin typeface="Arial"/>
                <a:cs typeface="Arial"/>
              </a:rPr>
              <a:t>operasi</a:t>
            </a:r>
            <a:r>
              <a:rPr lang="en-MY" sz="2000" spc="1" dirty="0" smtClean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lang="en-MY" sz="2000" spc="1" dirty="0" err="1" smtClean="0">
                <a:solidFill>
                  <a:srgbClr val="C00000"/>
                </a:solidFill>
                <a:latin typeface="Arial"/>
                <a:cs typeface="Arial"/>
              </a:rPr>
              <a:t>komputer</a:t>
            </a:r>
            <a:r>
              <a:rPr lang="en-MY" sz="2000" spc="1" dirty="0" smtClean="0">
                <a:solidFill>
                  <a:srgbClr val="C00000"/>
                </a:solidFill>
                <a:latin typeface="Arial"/>
                <a:cs typeface="Arial"/>
              </a:rPr>
              <a:t>, </a:t>
            </a:r>
            <a:endParaRPr sz="2000" dirty="0">
              <a:solidFill>
                <a:srgbClr val="C00000"/>
              </a:solidFill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915669" y="2355770"/>
            <a:ext cx="342901" cy="292395"/>
          </a:xfrm>
          <a:prstGeom prst="rect">
            <a:avLst/>
          </a:prstGeom>
        </p:spPr>
        <p:txBody>
          <a:bodyPr wrap="square" lIns="0" tIns="9842" rIns="0" bIns="0" rtlCol="0">
            <a:noAutofit/>
          </a:bodyPr>
          <a:lstStyle/>
          <a:p>
            <a:pPr marL="12700">
              <a:lnSpc>
                <a:spcPct val="150000"/>
              </a:lnSpc>
            </a:pPr>
            <a:r>
              <a:rPr lang="en-MY" sz="1400" b="1" spc="807" dirty="0">
                <a:solidFill>
                  <a:srgbClr val="0033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/>
                <a:cs typeface="Symbol"/>
              </a:rPr>
              <a:t>-</a:t>
            </a:r>
            <a:endParaRPr lang="en-MY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mbol"/>
              <a:cs typeface="Symbo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915669" y="2971800"/>
            <a:ext cx="244475" cy="288505"/>
          </a:xfrm>
          <a:prstGeom prst="rect">
            <a:avLst/>
          </a:prstGeom>
        </p:spPr>
        <p:txBody>
          <a:bodyPr wrap="square" lIns="0" tIns="9842" rIns="0" bIns="0" rtlCol="0">
            <a:noAutofit/>
          </a:bodyPr>
          <a:lstStyle/>
          <a:p>
            <a:pPr marL="12700">
              <a:lnSpc>
                <a:spcPct val="150000"/>
              </a:lnSpc>
            </a:pPr>
            <a:r>
              <a:rPr lang="en-MY" sz="1400" b="1" spc="807" dirty="0">
                <a:solidFill>
                  <a:srgbClr val="0033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/>
                <a:cs typeface="Symbol"/>
              </a:rPr>
              <a:t>-</a:t>
            </a:r>
            <a:endParaRPr lang="en-MY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mbol"/>
              <a:cs typeface="Symbo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258570" y="3295570"/>
            <a:ext cx="3850056" cy="322664"/>
          </a:xfrm>
          <a:prstGeom prst="rect">
            <a:avLst/>
          </a:prstGeom>
        </p:spPr>
        <p:txBody>
          <a:bodyPr wrap="square" lIns="0" tIns="15652" rIns="0" bIns="0" rtlCol="0">
            <a:noAutofit/>
          </a:bodyPr>
          <a:lstStyle/>
          <a:p>
            <a:pPr marL="12700">
              <a:lnSpc>
                <a:spcPts val="2465"/>
              </a:lnSpc>
            </a:pPr>
            <a:r>
              <a:rPr lang="en-MY" sz="2000" spc="-8" dirty="0" err="1" smtClean="0">
                <a:solidFill>
                  <a:srgbClr val="C00000"/>
                </a:solidFill>
                <a:latin typeface="Arial"/>
                <a:cs typeface="Arial"/>
              </a:rPr>
              <a:t>iaitu</a:t>
            </a:r>
            <a:r>
              <a:rPr lang="en-MY" sz="2000" spc="-8" dirty="0" smtClean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lang="en-MY" sz="2000" spc="-8" dirty="0" err="1" smtClean="0">
                <a:solidFill>
                  <a:srgbClr val="C00000"/>
                </a:solidFill>
                <a:latin typeface="Arial"/>
                <a:cs typeface="Arial"/>
              </a:rPr>
              <a:t>hanya</a:t>
            </a:r>
            <a:r>
              <a:rPr lang="en-MY" sz="2000" spc="-8" dirty="0" smtClean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lang="en-MY" sz="2000" spc="-8" dirty="0" err="1" smtClean="0">
                <a:solidFill>
                  <a:srgbClr val="C00000"/>
                </a:solidFill>
                <a:latin typeface="Arial"/>
                <a:cs typeface="Arial"/>
              </a:rPr>
              <a:t>menggunakan</a:t>
            </a:r>
            <a:r>
              <a:rPr lang="en-MY" sz="2000" spc="-8" dirty="0" smtClean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lang="en-MY" sz="2000" spc="-8" dirty="0" err="1" smtClean="0">
                <a:solidFill>
                  <a:srgbClr val="C00000"/>
                </a:solidFill>
                <a:latin typeface="Arial"/>
                <a:cs typeface="Arial"/>
              </a:rPr>
              <a:t>nombor</a:t>
            </a:r>
            <a:r>
              <a:rPr lang="en-MY" sz="2000" spc="-8" dirty="0" smtClean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107940" y="3347115"/>
            <a:ext cx="2113826" cy="279400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lang="en-MY" sz="2000" spc="1" dirty="0" smtClean="0">
                <a:solidFill>
                  <a:srgbClr val="C00000"/>
                </a:solidFill>
                <a:latin typeface="Arial"/>
                <a:cs typeface="Arial"/>
              </a:rPr>
              <a:t> ‘1’ </a:t>
            </a:r>
            <a:r>
              <a:rPr lang="en-MY" sz="2000" spc="1" dirty="0" err="1" smtClean="0">
                <a:solidFill>
                  <a:srgbClr val="C00000"/>
                </a:solidFill>
                <a:latin typeface="Arial"/>
                <a:cs typeface="Arial"/>
              </a:rPr>
              <a:t>atau</a:t>
            </a:r>
            <a:r>
              <a:rPr lang="en-MY" sz="2000" spc="1" dirty="0" smtClean="0">
                <a:solidFill>
                  <a:srgbClr val="C00000"/>
                </a:solidFill>
                <a:latin typeface="Arial"/>
                <a:cs typeface="Arial"/>
              </a:rPr>
              <a:t> ‘0’.</a:t>
            </a:r>
            <a:endParaRPr sz="2000" dirty="0">
              <a:solidFill>
                <a:srgbClr val="C00000"/>
              </a:solidFill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125720" y="4697428"/>
            <a:ext cx="90601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dirty="0" smtClean="0">
                <a:solidFill>
                  <a:srgbClr val="003366"/>
                </a:solidFill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09600" y="1981200"/>
            <a:ext cx="7010400" cy="3175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pic>
        <p:nvPicPr>
          <p:cNvPr id="2050" name="Picture 2" descr="http://1.bp.blogspot.com/_Bi3uYnfGo_s/TPBJfNU9yII/AAAAAAAABFE/RoQLtiXz_js/s320/Logik+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7124" y="3667901"/>
            <a:ext cx="6098560" cy="3011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0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38100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lnTo>
                  <a:pt x="381000" y="685800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7200" y="0"/>
            <a:ext cx="2743200" cy="1167129"/>
          </a:xfrm>
          <a:custGeom>
            <a:avLst/>
            <a:gdLst/>
            <a:ahLst/>
            <a:cxnLst/>
            <a:rect l="l" t="t" r="r" b="b"/>
            <a:pathLst>
              <a:path w="2743200" h="1167129">
                <a:moveTo>
                  <a:pt x="304800" y="1167129"/>
                </a:moveTo>
                <a:lnTo>
                  <a:pt x="304800" y="1056639"/>
                </a:lnTo>
                <a:lnTo>
                  <a:pt x="305528" y="1047285"/>
                </a:lnTo>
                <a:lnTo>
                  <a:pt x="308163" y="1022635"/>
                </a:lnTo>
                <a:lnTo>
                  <a:pt x="312216" y="997714"/>
                </a:lnTo>
                <a:lnTo>
                  <a:pt x="318141" y="972612"/>
                </a:lnTo>
                <a:lnTo>
                  <a:pt x="326390" y="947420"/>
                </a:lnTo>
                <a:lnTo>
                  <a:pt x="334552" y="928817"/>
                </a:lnTo>
                <a:lnTo>
                  <a:pt x="346163" y="905621"/>
                </a:lnTo>
                <a:lnTo>
                  <a:pt x="359302" y="883128"/>
                </a:lnTo>
                <a:lnTo>
                  <a:pt x="373900" y="862095"/>
                </a:lnTo>
                <a:lnTo>
                  <a:pt x="389890" y="843279"/>
                </a:lnTo>
                <a:lnTo>
                  <a:pt x="403473" y="830357"/>
                </a:lnTo>
                <a:lnTo>
                  <a:pt x="424641" y="813665"/>
                </a:lnTo>
                <a:lnTo>
                  <a:pt x="446960" y="798842"/>
                </a:lnTo>
                <a:lnTo>
                  <a:pt x="468905" y="786180"/>
                </a:lnTo>
                <a:lnTo>
                  <a:pt x="488950" y="775970"/>
                </a:lnTo>
                <a:lnTo>
                  <a:pt x="561340" y="762000"/>
                </a:lnTo>
                <a:lnTo>
                  <a:pt x="603250" y="764539"/>
                </a:lnTo>
                <a:lnTo>
                  <a:pt x="2743200" y="762000"/>
                </a:lnTo>
                <a:lnTo>
                  <a:pt x="2743200" y="0"/>
                </a:lnTo>
                <a:lnTo>
                  <a:pt x="0" y="0"/>
                </a:lnTo>
                <a:lnTo>
                  <a:pt x="0" y="1167129"/>
                </a:lnTo>
                <a:lnTo>
                  <a:pt x="304800" y="1167129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09600" y="1981200"/>
            <a:ext cx="7010400" cy="317500"/>
          </a:xfrm>
          <a:custGeom>
            <a:avLst/>
            <a:gdLst/>
            <a:ahLst/>
            <a:cxnLst/>
            <a:rect l="l" t="t" r="r" b="b"/>
            <a:pathLst>
              <a:path w="7010400" h="317500">
                <a:moveTo>
                  <a:pt x="0" y="0"/>
                </a:moveTo>
                <a:lnTo>
                  <a:pt x="0" y="317500"/>
                </a:lnTo>
                <a:lnTo>
                  <a:pt x="7010400" y="317500"/>
                </a:lnTo>
                <a:lnTo>
                  <a:pt x="70104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28600" y="1981200"/>
            <a:ext cx="393700" cy="318770"/>
          </a:xfrm>
          <a:custGeom>
            <a:avLst/>
            <a:gdLst/>
            <a:ahLst/>
            <a:cxnLst/>
            <a:rect l="l" t="t" r="r" b="b"/>
            <a:pathLst>
              <a:path w="393700" h="318770">
                <a:moveTo>
                  <a:pt x="196850" y="0"/>
                </a:moveTo>
                <a:lnTo>
                  <a:pt x="181947" y="595"/>
                </a:lnTo>
                <a:lnTo>
                  <a:pt x="167137" y="2339"/>
                </a:lnTo>
                <a:lnTo>
                  <a:pt x="152493" y="5170"/>
                </a:lnTo>
                <a:lnTo>
                  <a:pt x="138088" y="9027"/>
                </a:lnTo>
                <a:lnTo>
                  <a:pt x="123996" y="13847"/>
                </a:lnTo>
                <a:lnTo>
                  <a:pt x="110289" y="19569"/>
                </a:lnTo>
                <a:lnTo>
                  <a:pt x="97042" y="26132"/>
                </a:lnTo>
                <a:lnTo>
                  <a:pt x="84328" y="33472"/>
                </a:lnTo>
                <a:lnTo>
                  <a:pt x="72220" y="41530"/>
                </a:lnTo>
                <a:lnTo>
                  <a:pt x="60791" y="50242"/>
                </a:lnTo>
                <a:lnTo>
                  <a:pt x="50115" y="59547"/>
                </a:lnTo>
                <a:lnTo>
                  <a:pt x="40265" y="69384"/>
                </a:lnTo>
                <a:lnTo>
                  <a:pt x="31314" y="79690"/>
                </a:lnTo>
                <a:lnTo>
                  <a:pt x="23336" y="90403"/>
                </a:lnTo>
                <a:lnTo>
                  <a:pt x="10592" y="112807"/>
                </a:lnTo>
                <a:lnTo>
                  <a:pt x="2620" y="136101"/>
                </a:lnTo>
                <a:lnTo>
                  <a:pt x="0" y="158750"/>
                </a:lnTo>
                <a:lnTo>
                  <a:pt x="723" y="170756"/>
                </a:lnTo>
                <a:lnTo>
                  <a:pt x="6290" y="194528"/>
                </a:lnTo>
                <a:lnTo>
                  <a:pt x="16867" y="217577"/>
                </a:lnTo>
                <a:lnTo>
                  <a:pt x="31873" y="239421"/>
                </a:lnTo>
                <a:lnTo>
                  <a:pt x="40855" y="249741"/>
                </a:lnTo>
                <a:lnTo>
                  <a:pt x="50726" y="259579"/>
                </a:lnTo>
                <a:lnTo>
                  <a:pt x="61414" y="268875"/>
                </a:lnTo>
                <a:lnTo>
                  <a:pt x="72846" y="277568"/>
                </a:lnTo>
                <a:lnTo>
                  <a:pt x="84949" y="285600"/>
                </a:lnTo>
                <a:lnTo>
                  <a:pt x="97650" y="292908"/>
                </a:lnTo>
                <a:lnTo>
                  <a:pt x="110878" y="299433"/>
                </a:lnTo>
                <a:lnTo>
                  <a:pt x="124559" y="305115"/>
                </a:lnTo>
                <a:lnTo>
                  <a:pt x="138620" y="309894"/>
                </a:lnTo>
                <a:lnTo>
                  <a:pt x="152989" y="313709"/>
                </a:lnTo>
                <a:lnTo>
                  <a:pt x="167594" y="316500"/>
                </a:lnTo>
                <a:lnTo>
                  <a:pt x="182361" y="318207"/>
                </a:lnTo>
                <a:lnTo>
                  <a:pt x="196850" y="318770"/>
                </a:lnTo>
                <a:lnTo>
                  <a:pt x="393700" y="318770"/>
                </a:lnTo>
                <a:lnTo>
                  <a:pt x="393700" y="0"/>
                </a:lnTo>
                <a:lnTo>
                  <a:pt x="19685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11860" y="762000"/>
            <a:ext cx="6860540" cy="1031604"/>
          </a:xfrm>
          <a:prstGeom prst="rect">
            <a:avLst/>
          </a:prstGeom>
        </p:spPr>
        <p:txBody>
          <a:bodyPr wrap="square" lIns="0" tIns="24003" rIns="0" bIns="0" rtlCol="0">
            <a:noAutofit/>
          </a:bodyPr>
          <a:lstStyle/>
          <a:p>
            <a:pPr marL="12700">
              <a:lnSpc>
                <a:spcPts val="3779"/>
              </a:lnSpc>
            </a:pPr>
            <a:r>
              <a:rPr lang="en-MY" sz="3600" b="1" spc="-5" dirty="0" err="1" smtClean="0">
                <a:solidFill>
                  <a:srgbClr val="7030A0"/>
                </a:solidFill>
                <a:latin typeface="Arial"/>
                <a:cs typeface="Arial"/>
              </a:rPr>
              <a:t>Litar</a:t>
            </a:r>
            <a:r>
              <a:rPr lang="en-MY" sz="3600" b="1" spc="-5" dirty="0" smtClean="0">
                <a:solidFill>
                  <a:srgbClr val="7030A0"/>
                </a:solidFill>
                <a:latin typeface="Arial"/>
                <a:cs typeface="Arial"/>
              </a:rPr>
              <a:t> </a:t>
            </a:r>
            <a:r>
              <a:rPr lang="en-MY" sz="3600" b="1" spc="-5" dirty="0" err="1" smtClean="0">
                <a:solidFill>
                  <a:srgbClr val="7030A0"/>
                </a:solidFill>
                <a:latin typeface="Arial"/>
                <a:cs typeface="Arial"/>
              </a:rPr>
              <a:t>Sepadu</a:t>
            </a:r>
            <a:r>
              <a:rPr lang="en-MY" sz="3600" b="1" spc="-5" dirty="0" smtClean="0">
                <a:solidFill>
                  <a:srgbClr val="7030A0"/>
                </a:solidFill>
                <a:latin typeface="Arial"/>
                <a:cs typeface="Arial"/>
              </a:rPr>
              <a:t> Get TAKATAU        </a:t>
            </a:r>
          </a:p>
          <a:p>
            <a:pPr marL="12700">
              <a:lnSpc>
                <a:spcPts val="3779"/>
              </a:lnSpc>
            </a:pPr>
            <a:r>
              <a:rPr lang="en-MY" sz="3600" b="1" i="1" spc="-5" dirty="0" smtClean="0">
                <a:solidFill>
                  <a:srgbClr val="7030A0"/>
                </a:solidFill>
                <a:latin typeface="Arial"/>
                <a:cs typeface="Arial"/>
              </a:rPr>
              <a:t>(NOR Gate Integrated Circuit)</a:t>
            </a:r>
            <a:endParaRPr lang="en-MY" sz="3600" i="1" dirty="0">
              <a:solidFill>
                <a:srgbClr val="7030A0"/>
              </a:solidFill>
              <a:latin typeface="Arial"/>
              <a:cs typeface="Arial"/>
            </a:endParaRPr>
          </a:p>
          <a:p>
            <a:pPr marL="12700">
              <a:lnSpc>
                <a:spcPts val="3779"/>
              </a:lnSpc>
            </a:pPr>
            <a:endParaRPr sz="3600" dirty="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09600" y="1981200"/>
            <a:ext cx="7010400" cy="3175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483392"/>
            <a:ext cx="7049954" cy="4189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108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bject 29"/>
          <p:cNvSpPr/>
          <p:nvPr/>
        </p:nvSpPr>
        <p:spPr>
          <a:xfrm>
            <a:off x="0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38100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lnTo>
                  <a:pt x="381000" y="685800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57200" y="0"/>
            <a:ext cx="2743200" cy="1167129"/>
          </a:xfrm>
          <a:custGeom>
            <a:avLst/>
            <a:gdLst/>
            <a:ahLst/>
            <a:cxnLst/>
            <a:rect l="l" t="t" r="r" b="b"/>
            <a:pathLst>
              <a:path w="2743200" h="1167129">
                <a:moveTo>
                  <a:pt x="304800" y="1167129"/>
                </a:moveTo>
                <a:lnTo>
                  <a:pt x="304800" y="1056639"/>
                </a:lnTo>
                <a:lnTo>
                  <a:pt x="305528" y="1047285"/>
                </a:lnTo>
                <a:lnTo>
                  <a:pt x="308163" y="1022635"/>
                </a:lnTo>
                <a:lnTo>
                  <a:pt x="312216" y="997714"/>
                </a:lnTo>
                <a:lnTo>
                  <a:pt x="318141" y="972612"/>
                </a:lnTo>
                <a:lnTo>
                  <a:pt x="326390" y="947420"/>
                </a:lnTo>
                <a:lnTo>
                  <a:pt x="334552" y="928817"/>
                </a:lnTo>
                <a:lnTo>
                  <a:pt x="346163" y="905621"/>
                </a:lnTo>
                <a:lnTo>
                  <a:pt x="359302" y="883128"/>
                </a:lnTo>
                <a:lnTo>
                  <a:pt x="373900" y="862095"/>
                </a:lnTo>
                <a:lnTo>
                  <a:pt x="389890" y="843279"/>
                </a:lnTo>
                <a:lnTo>
                  <a:pt x="403473" y="830357"/>
                </a:lnTo>
                <a:lnTo>
                  <a:pt x="424641" y="813665"/>
                </a:lnTo>
                <a:lnTo>
                  <a:pt x="446960" y="798842"/>
                </a:lnTo>
                <a:lnTo>
                  <a:pt x="468905" y="786180"/>
                </a:lnTo>
                <a:lnTo>
                  <a:pt x="488950" y="775970"/>
                </a:lnTo>
                <a:lnTo>
                  <a:pt x="561340" y="762000"/>
                </a:lnTo>
                <a:lnTo>
                  <a:pt x="603250" y="764539"/>
                </a:lnTo>
                <a:lnTo>
                  <a:pt x="2743200" y="762000"/>
                </a:lnTo>
                <a:lnTo>
                  <a:pt x="2743200" y="0"/>
                </a:lnTo>
                <a:lnTo>
                  <a:pt x="0" y="0"/>
                </a:lnTo>
                <a:lnTo>
                  <a:pt x="0" y="1167129"/>
                </a:lnTo>
                <a:lnTo>
                  <a:pt x="304800" y="1167129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09600" y="1981200"/>
            <a:ext cx="7010400" cy="317500"/>
          </a:xfrm>
          <a:custGeom>
            <a:avLst/>
            <a:gdLst/>
            <a:ahLst/>
            <a:cxnLst/>
            <a:rect l="l" t="t" r="r" b="b"/>
            <a:pathLst>
              <a:path w="7010400" h="317500">
                <a:moveTo>
                  <a:pt x="0" y="0"/>
                </a:moveTo>
                <a:lnTo>
                  <a:pt x="0" y="317500"/>
                </a:lnTo>
                <a:lnTo>
                  <a:pt x="7010400" y="317500"/>
                </a:lnTo>
                <a:lnTo>
                  <a:pt x="70104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28600" y="1981200"/>
            <a:ext cx="393700" cy="318770"/>
          </a:xfrm>
          <a:custGeom>
            <a:avLst/>
            <a:gdLst/>
            <a:ahLst/>
            <a:cxnLst/>
            <a:rect l="l" t="t" r="r" b="b"/>
            <a:pathLst>
              <a:path w="393700" h="318770">
                <a:moveTo>
                  <a:pt x="196850" y="0"/>
                </a:moveTo>
                <a:lnTo>
                  <a:pt x="181947" y="595"/>
                </a:lnTo>
                <a:lnTo>
                  <a:pt x="167137" y="2339"/>
                </a:lnTo>
                <a:lnTo>
                  <a:pt x="152493" y="5170"/>
                </a:lnTo>
                <a:lnTo>
                  <a:pt x="138088" y="9027"/>
                </a:lnTo>
                <a:lnTo>
                  <a:pt x="123996" y="13847"/>
                </a:lnTo>
                <a:lnTo>
                  <a:pt x="110289" y="19569"/>
                </a:lnTo>
                <a:lnTo>
                  <a:pt x="97042" y="26132"/>
                </a:lnTo>
                <a:lnTo>
                  <a:pt x="84328" y="33472"/>
                </a:lnTo>
                <a:lnTo>
                  <a:pt x="72220" y="41530"/>
                </a:lnTo>
                <a:lnTo>
                  <a:pt x="60791" y="50242"/>
                </a:lnTo>
                <a:lnTo>
                  <a:pt x="50115" y="59547"/>
                </a:lnTo>
                <a:lnTo>
                  <a:pt x="40265" y="69384"/>
                </a:lnTo>
                <a:lnTo>
                  <a:pt x="31314" y="79690"/>
                </a:lnTo>
                <a:lnTo>
                  <a:pt x="23336" y="90403"/>
                </a:lnTo>
                <a:lnTo>
                  <a:pt x="10592" y="112807"/>
                </a:lnTo>
                <a:lnTo>
                  <a:pt x="2620" y="136101"/>
                </a:lnTo>
                <a:lnTo>
                  <a:pt x="0" y="158750"/>
                </a:lnTo>
                <a:lnTo>
                  <a:pt x="723" y="170756"/>
                </a:lnTo>
                <a:lnTo>
                  <a:pt x="6290" y="194528"/>
                </a:lnTo>
                <a:lnTo>
                  <a:pt x="16867" y="217577"/>
                </a:lnTo>
                <a:lnTo>
                  <a:pt x="31873" y="239421"/>
                </a:lnTo>
                <a:lnTo>
                  <a:pt x="40855" y="249741"/>
                </a:lnTo>
                <a:lnTo>
                  <a:pt x="50726" y="259579"/>
                </a:lnTo>
                <a:lnTo>
                  <a:pt x="61414" y="268875"/>
                </a:lnTo>
                <a:lnTo>
                  <a:pt x="72846" y="277568"/>
                </a:lnTo>
                <a:lnTo>
                  <a:pt x="84949" y="285600"/>
                </a:lnTo>
                <a:lnTo>
                  <a:pt x="97650" y="292908"/>
                </a:lnTo>
                <a:lnTo>
                  <a:pt x="110878" y="299433"/>
                </a:lnTo>
                <a:lnTo>
                  <a:pt x="124559" y="305115"/>
                </a:lnTo>
                <a:lnTo>
                  <a:pt x="138620" y="309894"/>
                </a:lnTo>
                <a:lnTo>
                  <a:pt x="152989" y="313709"/>
                </a:lnTo>
                <a:lnTo>
                  <a:pt x="167594" y="316500"/>
                </a:lnTo>
                <a:lnTo>
                  <a:pt x="182361" y="318207"/>
                </a:lnTo>
                <a:lnTo>
                  <a:pt x="196850" y="318770"/>
                </a:lnTo>
                <a:lnTo>
                  <a:pt x="393700" y="318770"/>
                </a:lnTo>
                <a:lnTo>
                  <a:pt x="393700" y="0"/>
                </a:lnTo>
                <a:lnTo>
                  <a:pt x="19685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911860" y="815340"/>
            <a:ext cx="4531360" cy="978264"/>
          </a:xfrm>
          <a:prstGeom prst="rect">
            <a:avLst/>
          </a:prstGeom>
        </p:spPr>
        <p:txBody>
          <a:bodyPr wrap="square" lIns="0" tIns="24003" rIns="0" bIns="0" rtlCol="0">
            <a:noAutofit/>
          </a:bodyPr>
          <a:lstStyle/>
          <a:p>
            <a:pPr marL="12700">
              <a:lnSpc>
                <a:spcPts val="3779"/>
              </a:lnSpc>
            </a:pPr>
            <a:r>
              <a:rPr lang="en-MY" sz="3600" b="1" spc="-1" dirty="0" smtClean="0">
                <a:solidFill>
                  <a:srgbClr val="006666"/>
                </a:solidFill>
                <a:latin typeface="Arial"/>
                <a:cs typeface="Arial"/>
              </a:rPr>
              <a:t>Get </a:t>
            </a:r>
            <a:r>
              <a:rPr lang="en-MY" sz="3600" b="1" spc="-1" dirty="0" err="1" smtClean="0">
                <a:solidFill>
                  <a:srgbClr val="006666"/>
                </a:solidFill>
                <a:latin typeface="Arial"/>
                <a:cs typeface="Arial"/>
              </a:rPr>
              <a:t>Logik</a:t>
            </a:r>
            <a:r>
              <a:rPr lang="en-MY" sz="3600" b="1" spc="-1" dirty="0" smtClean="0">
                <a:solidFill>
                  <a:srgbClr val="006666"/>
                </a:solidFill>
                <a:latin typeface="Arial"/>
                <a:cs typeface="Arial"/>
              </a:rPr>
              <a:t> NOR</a:t>
            </a:r>
          </a:p>
          <a:p>
            <a:pPr marL="12700">
              <a:lnSpc>
                <a:spcPts val="3779"/>
              </a:lnSpc>
            </a:pPr>
            <a:r>
              <a:rPr lang="en-MY" sz="3600" b="1" i="1" dirty="0" smtClean="0">
                <a:solidFill>
                  <a:srgbClr val="006666"/>
                </a:solidFill>
                <a:latin typeface="Arial"/>
                <a:cs typeface="Arial"/>
              </a:rPr>
              <a:t>(NOR Logic </a:t>
            </a:r>
            <a:r>
              <a:rPr lang="en-MY" sz="3600" b="1" i="1" dirty="0">
                <a:solidFill>
                  <a:srgbClr val="006666"/>
                </a:solidFill>
                <a:latin typeface="Arial"/>
                <a:cs typeface="Arial"/>
              </a:rPr>
              <a:t>Gate)</a:t>
            </a:r>
            <a:endParaRPr lang="en-MY" sz="3600" i="1" dirty="0">
              <a:latin typeface="Arial"/>
              <a:cs typeface="Arial"/>
            </a:endParaRPr>
          </a:p>
          <a:p>
            <a:pPr marL="12700">
              <a:lnSpc>
                <a:spcPts val="3779"/>
              </a:lnSpc>
            </a:pPr>
            <a:endParaRPr sz="3600" dirty="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09600" y="1981200"/>
            <a:ext cx="7010400" cy="3175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486296"/>
            <a:ext cx="8338772" cy="2161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99096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bject 29"/>
          <p:cNvSpPr/>
          <p:nvPr/>
        </p:nvSpPr>
        <p:spPr>
          <a:xfrm>
            <a:off x="0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38100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lnTo>
                  <a:pt x="381000" y="685800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57200" y="0"/>
            <a:ext cx="2743200" cy="1167129"/>
          </a:xfrm>
          <a:custGeom>
            <a:avLst/>
            <a:gdLst/>
            <a:ahLst/>
            <a:cxnLst/>
            <a:rect l="l" t="t" r="r" b="b"/>
            <a:pathLst>
              <a:path w="2743200" h="1167129">
                <a:moveTo>
                  <a:pt x="304800" y="1167129"/>
                </a:moveTo>
                <a:lnTo>
                  <a:pt x="304800" y="1056639"/>
                </a:lnTo>
                <a:lnTo>
                  <a:pt x="305528" y="1047285"/>
                </a:lnTo>
                <a:lnTo>
                  <a:pt x="308163" y="1022635"/>
                </a:lnTo>
                <a:lnTo>
                  <a:pt x="312216" y="997714"/>
                </a:lnTo>
                <a:lnTo>
                  <a:pt x="318141" y="972612"/>
                </a:lnTo>
                <a:lnTo>
                  <a:pt x="326390" y="947420"/>
                </a:lnTo>
                <a:lnTo>
                  <a:pt x="334552" y="928817"/>
                </a:lnTo>
                <a:lnTo>
                  <a:pt x="346163" y="905621"/>
                </a:lnTo>
                <a:lnTo>
                  <a:pt x="359302" y="883128"/>
                </a:lnTo>
                <a:lnTo>
                  <a:pt x="373900" y="862095"/>
                </a:lnTo>
                <a:lnTo>
                  <a:pt x="389890" y="843279"/>
                </a:lnTo>
                <a:lnTo>
                  <a:pt x="403473" y="830357"/>
                </a:lnTo>
                <a:lnTo>
                  <a:pt x="424641" y="813665"/>
                </a:lnTo>
                <a:lnTo>
                  <a:pt x="446960" y="798842"/>
                </a:lnTo>
                <a:lnTo>
                  <a:pt x="468905" y="786180"/>
                </a:lnTo>
                <a:lnTo>
                  <a:pt x="488950" y="775970"/>
                </a:lnTo>
                <a:lnTo>
                  <a:pt x="561340" y="762000"/>
                </a:lnTo>
                <a:lnTo>
                  <a:pt x="603250" y="764539"/>
                </a:lnTo>
                <a:lnTo>
                  <a:pt x="2743200" y="762000"/>
                </a:lnTo>
                <a:lnTo>
                  <a:pt x="2743200" y="0"/>
                </a:lnTo>
                <a:lnTo>
                  <a:pt x="0" y="0"/>
                </a:lnTo>
                <a:lnTo>
                  <a:pt x="0" y="1167129"/>
                </a:lnTo>
                <a:lnTo>
                  <a:pt x="304800" y="1167129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09600" y="1981200"/>
            <a:ext cx="7010400" cy="317500"/>
          </a:xfrm>
          <a:custGeom>
            <a:avLst/>
            <a:gdLst/>
            <a:ahLst/>
            <a:cxnLst/>
            <a:rect l="l" t="t" r="r" b="b"/>
            <a:pathLst>
              <a:path w="7010400" h="317500">
                <a:moveTo>
                  <a:pt x="0" y="0"/>
                </a:moveTo>
                <a:lnTo>
                  <a:pt x="0" y="317500"/>
                </a:lnTo>
                <a:lnTo>
                  <a:pt x="7010400" y="317500"/>
                </a:lnTo>
                <a:lnTo>
                  <a:pt x="70104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28600" y="1981200"/>
            <a:ext cx="393700" cy="318770"/>
          </a:xfrm>
          <a:custGeom>
            <a:avLst/>
            <a:gdLst/>
            <a:ahLst/>
            <a:cxnLst/>
            <a:rect l="l" t="t" r="r" b="b"/>
            <a:pathLst>
              <a:path w="393700" h="318770">
                <a:moveTo>
                  <a:pt x="196850" y="0"/>
                </a:moveTo>
                <a:lnTo>
                  <a:pt x="181947" y="595"/>
                </a:lnTo>
                <a:lnTo>
                  <a:pt x="167137" y="2339"/>
                </a:lnTo>
                <a:lnTo>
                  <a:pt x="152493" y="5170"/>
                </a:lnTo>
                <a:lnTo>
                  <a:pt x="138088" y="9027"/>
                </a:lnTo>
                <a:lnTo>
                  <a:pt x="123996" y="13847"/>
                </a:lnTo>
                <a:lnTo>
                  <a:pt x="110289" y="19569"/>
                </a:lnTo>
                <a:lnTo>
                  <a:pt x="97042" y="26132"/>
                </a:lnTo>
                <a:lnTo>
                  <a:pt x="84328" y="33472"/>
                </a:lnTo>
                <a:lnTo>
                  <a:pt x="72220" y="41530"/>
                </a:lnTo>
                <a:lnTo>
                  <a:pt x="60791" y="50242"/>
                </a:lnTo>
                <a:lnTo>
                  <a:pt x="50115" y="59547"/>
                </a:lnTo>
                <a:lnTo>
                  <a:pt x="40265" y="69384"/>
                </a:lnTo>
                <a:lnTo>
                  <a:pt x="31314" y="79690"/>
                </a:lnTo>
                <a:lnTo>
                  <a:pt x="23336" y="90403"/>
                </a:lnTo>
                <a:lnTo>
                  <a:pt x="10592" y="112807"/>
                </a:lnTo>
                <a:lnTo>
                  <a:pt x="2620" y="136101"/>
                </a:lnTo>
                <a:lnTo>
                  <a:pt x="0" y="158750"/>
                </a:lnTo>
                <a:lnTo>
                  <a:pt x="723" y="170756"/>
                </a:lnTo>
                <a:lnTo>
                  <a:pt x="6290" y="194528"/>
                </a:lnTo>
                <a:lnTo>
                  <a:pt x="16867" y="217577"/>
                </a:lnTo>
                <a:lnTo>
                  <a:pt x="31873" y="239421"/>
                </a:lnTo>
                <a:lnTo>
                  <a:pt x="40855" y="249741"/>
                </a:lnTo>
                <a:lnTo>
                  <a:pt x="50726" y="259579"/>
                </a:lnTo>
                <a:lnTo>
                  <a:pt x="61414" y="268875"/>
                </a:lnTo>
                <a:lnTo>
                  <a:pt x="72846" y="277568"/>
                </a:lnTo>
                <a:lnTo>
                  <a:pt x="84949" y="285600"/>
                </a:lnTo>
                <a:lnTo>
                  <a:pt x="97650" y="292908"/>
                </a:lnTo>
                <a:lnTo>
                  <a:pt x="110878" y="299433"/>
                </a:lnTo>
                <a:lnTo>
                  <a:pt x="124559" y="305115"/>
                </a:lnTo>
                <a:lnTo>
                  <a:pt x="138620" y="309894"/>
                </a:lnTo>
                <a:lnTo>
                  <a:pt x="152989" y="313709"/>
                </a:lnTo>
                <a:lnTo>
                  <a:pt x="167594" y="316500"/>
                </a:lnTo>
                <a:lnTo>
                  <a:pt x="182361" y="318207"/>
                </a:lnTo>
                <a:lnTo>
                  <a:pt x="196850" y="318770"/>
                </a:lnTo>
                <a:lnTo>
                  <a:pt x="393700" y="318770"/>
                </a:lnTo>
                <a:lnTo>
                  <a:pt x="393700" y="0"/>
                </a:lnTo>
                <a:lnTo>
                  <a:pt x="19685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911860" y="815340"/>
            <a:ext cx="4531360" cy="978264"/>
          </a:xfrm>
          <a:prstGeom prst="rect">
            <a:avLst/>
          </a:prstGeom>
        </p:spPr>
        <p:txBody>
          <a:bodyPr wrap="square" lIns="0" tIns="24003" rIns="0" bIns="0" rtlCol="0">
            <a:noAutofit/>
          </a:bodyPr>
          <a:lstStyle/>
          <a:p>
            <a:pPr marL="12700">
              <a:lnSpc>
                <a:spcPts val="3779"/>
              </a:lnSpc>
            </a:pPr>
            <a:r>
              <a:rPr lang="en-MY" sz="3600" b="1" spc="-1" dirty="0">
                <a:solidFill>
                  <a:srgbClr val="006666"/>
                </a:solidFill>
                <a:latin typeface="Arial"/>
                <a:cs typeface="Arial"/>
              </a:rPr>
              <a:t>Get </a:t>
            </a:r>
            <a:r>
              <a:rPr lang="en-MY" sz="3600" b="1" spc="-1" dirty="0" err="1">
                <a:solidFill>
                  <a:srgbClr val="006666"/>
                </a:solidFill>
                <a:latin typeface="Arial"/>
                <a:cs typeface="Arial"/>
              </a:rPr>
              <a:t>Logik</a:t>
            </a:r>
            <a:r>
              <a:rPr lang="en-MY" sz="3600" b="1" spc="-1" dirty="0">
                <a:solidFill>
                  <a:srgbClr val="006666"/>
                </a:solidFill>
                <a:latin typeface="Arial"/>
                <a:cs typeface="Arial"/>
              </a:rPr>
              <a:t> NOR</a:t>
            </a:r>
          </a:p>
          <a:p>
            <a:pPr marL="12700">
              <a:lnSpc>
                <a:spcPts val="3779"/>
              </a:lnSpc>
            </a:pPr>
            <a:r>
              <a:rPr lang="en-MY" sz="3600" b="1" i="1" dirty="0">
                <a:solidFill>
                  <a:srgbClr val="006666"/>
                </a:solidFill>
                <a:latin typeface="Arial"/>
                <a:cs typeface="Arial"/>
              </a:rPr>
              <a:t>(NOR Logic Gate)</a:t>
            </a:r>
            <a:endParaRPr lang="en-MY" sz="3600" i="1" dirty="0">
              <a:latin typeface="Arial"/>
              <a:cs typeface="Arial"/>
            </a:endParaRPr>
          </a:p>
          <a:p>
            <a:pPr marL="12700">
              <a:lnSpc>
                <a:spcPts val="3779"/>
              </a:lnSpc>
            </a:pPr>
            <a:endParaRPr sz="3600" dirty="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09600" y="1981200"/>
            <a:ext cx="7010400" cy="3175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1535" y="2309851"/>
            <a:ext cx="2370610" cy="148450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2957" y="2337729"/>
            <a:ext cx="3352800" cy="305128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1027" y="4038600"/>
            <a:ext cx="3558746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75694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0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38100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lnTo>
                  <a:pt x="381000" y="685800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7200" y="0"/>
            <a:ext cx="2743200" cy="1167129"/>
          </a:xfrm>
          <a:custGeom>
            <a:avLst/>
            <a:gdLst/>
            <a:ahLst/>
            <a:cxnLst/>
            <a:rect l="l" t="t" r="r" b="b"/>
            <a:pathLst>
              <a:path w="2743200" h="1167129">
                <a:moveTo>
                  <a:pt x="304800" y="1167129"/>
                </a:moveTo>
                <a:lnTo>
                  <a:pt x="304800" y="1056639"/>
                </a:lnTo>
                <a:lnTo>
                  <a:pt x="305528" y="1047285"/>
                </a:lnTo>
                <a:lnTo>
                  <a:pt x="308163" y="1022635"/>
                </a:lnTo>
                <a:lnTo>
                  <a:pt x="312216" y="997714"/>
                </a:lnTo>
                <a:lnTo>
                  <a:pt x="318141" y="972612"/>
                </a:lnTo>
                <a:lnTo>
                  <a:pt x="326390" y="947420"/>
                </a:lnTo>
                <a:lnTo>
                  <a:pt x="334552" y="928817"/>
                </a:lnTo>
                <a:lnTo>
                  <a:pt x="346163" y="905621"/>
                </a:lnTo>
                <a:lnTo>
                  <a:pt x="359302" y="883128"/>
                </a:lnTo>
                <a:lnTo>
                  <a:pt x="373900" y="862095"/>
                </a:lnTo>
                <a:lnTo>
                  <a:pt x="389890" y="843279"/>
                </a:lnTo>
                <a:lnTo>
                  <a:pt x="403473" y="830357"/>
                </a:lnTo>
                <a:lnTo>
                  <a:pt x="424641" y="813665"/>
                </a:lnTo>
                <a:lnTo>
                  <a:pt x="446960" y="798842"/>
                </a:lnTo>
                <a:lnTo>
                  <a:pt x="468905" y="786180"/>
                </a:lnTo>
                <a:lnTo>
                  <a:pt x="488950" y="775970"/>
                </a:lnTo>
                <a:lnTo>
                  <a:pt x="561340" y="762000"/>
                </a:lnTo>
                <a:lnTo>
                  <a:pt x="603250" y="764539"/>
                </a:lnTo>
                <a:lnTo>
                  <a:pt x="2743200" y="762000"/>
                </a:lnTo>
                <a:lnTo>
                  <a:pt x="2743200" y="0"/>
                </a:lnTo>
                <a:lnTo>
                  <a:pt x="0" y="0"/>
                </a:lnTo>
                <a:lnTo>
                  <a:pt x="0" y="1167129"/>
                </a:lnTo>
                <a:lnTo>
                  <a:pt x="304800" y="1167129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09600" y="1981200"/>
            <a:ext cx="7010400" cy="317500"/>
          </a:xfrm>
          <a:custGeom>
            <a:avLst/>
            <a:gdLst/>
            <a:ahLst/>
            <a:cxnLst/>
            <a:rect l="l" t="t" r="r" b="b"/>
            <a:pathLst>
              <a:path w="7010400" h="317500">
                <a:moveTo>
                  <a:pt x="0" y="0"/>
                </a:moveTo>
                <a:lnTo>
                  <a:pt x="0" y="317500"/>
                </a:lnTo>
                <a:lnTo>
                  <a:pt x="7010400" y="317500"/>
                </a:lnTo>
                <a:lnTo>
                  <a:pt x="70104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28600" y="1981200"/>
            <a:ext cx="393700" cy="318770"/>
          </a:xfrm>
          <a:custGeom>
            <a:avLst/>
            <a:gdLst/>
            <a:ahLst/>
            <a:cxnLst/>
            <a:rect l="l" t="t" r="r" b="b"/>
            <a:pathLst>
              <a:path w="393700" h="318770">
                <a:moveTo>
                  <a:pt x="196850" y="0"/>
                </a:moveTo>
                <a:lnTo>
                  <a:pt x="181947" y="595"/>
                </a:lnTo>
                <a:lnTo>
                  <a:pt x="167137" y="2339"/>
                </a:lnTo>
                <a:lnTo>
                  <a:pt x="152493" y="5170"/>
                </a:lnTo>
                <a:lnTo>
                  <a:pt x="138088" y="9027"/>
                </a:lnTo>
                <a:lnTo>
                  <a:pt x="123996" y="13847"/>
                </a:lnTo>
                <a:lnTo>
                  <a:pt x="110289" y="19569"/>
                </a:lnTo>
                <a:lnTo>
                  <a:pt x="97042" y="26132"/>
                </a:lnTo>
                <a:lnTo>
                  <a:pt x="84328" y="33472"/>
                </a:lnTo>
                <a:lnTo>
                  <a:pt x="72220" y="41530"/>
                </a:lnTo>
                <a:lnTo>
                  <a:pt x="60791" y="50242"/>
                </a:lnTo>
                <a:lnTo>
                  <a:pt x="50115" y="59547"/>
                </a:lnTo>
                <a:lnTo>
                  <a:pt x="40265" y="69384"/>
                </a:lnTo>
                <a:lnTo>
                  <a:pt x="31314" y="79690"/>
                </a:lnTo>
                <a:lnTo>
                  <a:pt x="23336" y="90403"/>
                </a:lnTo>
                <a:lnTo>
                  <a:pt x="10592" y="112807"/>
                </a:lnTo>
                <a:lnTo>
                  <a:pt x="2620" y="136101"/>
                </a:lnTo>
                <a:lnTo>
                  <a:pt x="0" y="158750"/>
                </a:lnTo>
                <a:lnTo>
                  <a:pt x="723" y="170756"/>
                </a:lnTo>
                <a:lnTo>
                  <a:pt x="6290" y="194528"/>
                </a:lnTo>
                <a:lnTo>
                  <a:pt x="16867" y="217577"/>
                </a:lnTo>
                <a:lnTo>
                  <a:pt x="31873" y="239421"/>
                </a:lnTo>
                <a:lnTo>
                  <a:pt x="40855" y="249741"/>
                </a:lnTo>
                <a:lnTo>
                  <a:pt x="50726" y="259579"/>
                </a:lnTo>
                <a:lnTo>
                  <a:pt x="61414" y="268875"/>
                </a:lnTo>
                <a:lnTo>
                  <a:pt x="72846" y="277568"/>
                </a:lnTo>
                <a:lnTo>
                  <a:pt x="84949" y="285600"/>
                </a:lnTo>
                <a:lnTo>
                  <a:pt x="97650" y="292908"/>
                </a:lnTo>
                <a:lnTo>
                  <a:pt x="110878" y="299433"/>
                </a:lnTo>
                <a:lnTo>
                  <a:pt x="124559" y="305115"/>
                </a:lnTo>
                <a:lnTo>
                  <a:pt x="138620" y="309894"/>
                </a:lnTo>
                <a:lnTo>
                  <a:pt x="152989" y="313709"/>
                </a:lnTo>
                <a:lnTo>
                  <a:pt x="167594" y="316500"/>
                </a:lnTo>
                <a:lnTo>
                  <a:pt x="182361" y="318207"/>
                </a:lnTo>
                <a:lnTo>
                  <a:pt x="196850" y="318770"/>
                </a:lnTo>
                <a:lnTo>
                  <a:pt x="393700" y="318770"/>
                </a:lnTo>
                <a:lnTo>
                  <a:pt x="393700" y="0"/>
                </a:lnTo>
                <a:lnTo>
                  <a:pt x="19685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11860" y="762000"/>
            <a:ext cx="6860540" cy="1031604"/>
          </a:xfrm>
          <a:prstGeom prst="rect">
            <a:avLst/>
          </a:prstGeom>
        </p:spPr>
        <p:txBody>
          <a:bodyPr wrap="square" lIns="0" tIns="24003" rIns="0" bIns="0" rtlCol="0">
            <a:noAutofit/>
          </a:bodyPr>
          <a:lstStyle/>
          <a:p>
            <a:pPr marL="12700">
              <a:lnSpc>
                <a:spcPts val="3779"/>
              </a:lnSpc>
            </a:pPr>
            <a:r>
              <a:rPr lang="en-MY" sz="3600" b="1" spc="-5" dirty="0" err="1" smtClean="0">
                <a:solidFill>
                  <a:srgbClr val="7030A0"/>
                </a:solidFill>
                <a:latin typeface="Arial"/>
                <a:cs typeface="Arial"/>
              </a:rPr>
              <a:t>Litar</a:t>
            </a:r>
            <a:r>
              <a:rPr lang="en-MY" sz="3600" b="1" spc="-5" dirty="0" smtClean="0">
                <a:solidFill>
                  <a:srgbClr val="7030A0"/>
                </a:solidFill>
                <a:latin typeface="Arial"/>
                <a:cs typeface="Arial"/>
              </a:rPr>
              <a:t> </a:t>
            </a:r>
            <a:r>
              <a:rPr lang="en-MY" sz="3600" b="1" spc="-5" dirty="0" err="1" smtClean="0">
                <a:solidFill>
                  <a:srgbClr val="7030A0"/>
                </a:solidFill>
                <a:latin typeface="Arial"/>
                <a:cs typeface="Arial"/>
              </a:rPr>
              <a:t>Sepadu</a:t>
            </a:r>
            <a:r>
              <a:rPr lang="en-MY" sz="3600" b="1" spc="-5" dirty="0" smtClean="0">
                <a:solidFill>
                  <a:srgbClr val="7030A0"/>
                </a:solidFill>
                <a:latin typeface="Arial"/>
                <a:cs typeface="Arial"/>
              </a:rPr>
              <a:t> Get </a:t>
            </a:r>
            <a:r>
              <a:rPr lang="en-MY" sz="3600" b="1" spc="-5" dirty="0" err="1" smtClean="0">
                <a:solidFill>
                  <a:srgbClr val="7030A0"/>
                </a:solidFill>
                <a:latin typeface="Arial"/>
                <a:cs typeface="Arial"/>
              </a:rPr>
              <a:t>Ekslusif-Atau</a:t>
            </a:r>
            <a:r>
              <a:rPr lang="en-MY" sz="3600" b="1" spc="-5" dirty="0" smtClean="0">
                <a:solidFill>
                  <a:srgbClr val="7030A0"/>
                </a:solidFill>
                <a:latin typeface="Arial"/>
                <a:cs typeface="Arial"/>
              </a:rPr>
              <a:t>        </a:t>
            </a:r>
          </a:p>
          <a:p>
            <a:pPr marL="12700">
              <a:lnSpc>
                <a:spcPts val="3779"/>
              </a:lnSpc>
            </a:pPr>
            <a:r>
              <a:rPr lang="en-MY" sz="3600" b="1" i="1" spc="-5" dirty="0" smtClean="0">
                <a:solidFill>
                  <a:srgbClr val="7030A0"/>
                </a:solidFill>
                <a:latin typeface="Arial"/>
                <a:cs typeface="Arial"/>
              </a:rPr>
              <a:t>(Ex-OR Gate Integrated Circuit)</a:t>
            </a:r>
            <a:endParaRPr lang="en-MY" sz="3600" i="1" dirty="0">
              <a:solidFill>
                <a:srgbClr val="7030A0"/>
              </a:solidFill>
              <a:latin typeface="Arial"/>
              <a:cs typeface="Arial"/>
            </a:endParaRPr>
          </a:p>
          <a:p>
            <a:pPr marL="12700">
              <a:lnSpc>
                <a:spcPts val="3779"/>
              </a:lnSpc>
            </a:pPr>
            <a:endParaRPr sz="3600" dirty="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09600" y="1981200"/>
            <a:ext cx="7010400" cy="3175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860" y="3352800"/>
            <a:ext cx="5462588" cy="3043522"/>
          </a:xfrm>
          <a:prstGeom prst="rect">
            <a:avLst/>
          </a:prstGeom>
        </p:spPr>
      </p:pic>
      <p:sp>
        <p:nvSpPr>
          <p:cNvPr id="12" name="object 28"/>
          <p:cNvSpPr txBox="1"/>
          <p:nvPr/>
        </p:nvSpPr>
        <p:spPr>
          <a:xfrm>
            <a:off x="949960" y="2568304"/>
            <a:ext cx="1457960" cy="749300"/>
          </a:xfrm>
          <a:prstGeom prst="rect">
            <a:avLst/>
          </a:prstGeom>
        </p:spPr>
        <p:txBody>
          <a:bodyPr wrap="square" lIns="0" tIns="24003" rIns="0" bIns="0" rtlCol="0">
            <a:noAutofit/>
          </a:bodyPr>
          <a:lstStyle/>
          <a:p>
            <a:pPr marL="12700">
              <a:lnSpc>
                <a:spcPts val="3779"/>
              </a:lnSpc>
            </a:pPr>
            <a:r>
              <a:rPr lang="en-MY" sz="3600" b="1" spc="-1" dirty="0" smtClean="0">
                <a:latin typeface="Albertus Extra Bold" panose="020E0802040304020204" pitchFamily="34" charset="0"/>
                <a:cs typeface="Arial"/>
              </a:rPr>
              <a:t>7486</a:t>
            </a:r>
            <a:endParaRPr lang="en-MY" sz="3600" i="1" dirty="0">
              <a:latin typeface="Albertus Extra Bold" panose="020E0802040304020204" pitchFamily="34" charset="0"/>
              <a:cs typeface="Arial"/>
            </a:endParaRPr>
          </a:p>
          <a:p>
            <a:pPr marL="12700">
              <a:lnSpc>
                <a:spcPts val="3779"/>
              </a:lnSpc>
            </a:pPr>
            <a:endParaRPr sz="36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94294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0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38100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lnTo>
                  <a:pt x="381000" y="685800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7200" y="0"/>
            <a:ext cx="2743200" cy="1167129"/>
          </a:xfrm>
          <a:custGeom>
            <a:avLst/>
            <a:gdLst/>
            <a:ahLst/>
            <a:cxnLst/>
            <a:rect l="l" t="t" r="r" b="b"/>
            <a:pathLst>
              <a:path w="2743200" h="1167129">
                <a:moveTo>
                  <a:pt x="304800" y="1167129"/>
                </a:moveTo>
                <a:lnTo>
                  <a:pt x="304800" y="1056639"/>
                </a:lnTo>
                <a:lnTo>
                  <a:pt x="305528" y="1047285"/>
                </a:lnTo>
                <a:lnTo>
                  <a:pt x="308163" y="1022635"/>
                </a:lnTo>
                <a:lnTo>
                  <a:pt x="312216" y="997714"/>
                </a:lnTo>
                <a:lnTo>
                  <a:pt x="318141" y="972612"/>
                </a:lnTo>
                <a:lnTo>
                  <a:pt x="326390" y="947420"/>
                </a:lnTo>
                <a:lnTo>
                  <a:pt x="334552" y="928817"/>
                </a:lnTo>
                <a:lnTo>
                  <a:pt x="346163" y="905621"/>
                </a:lnTo>
                <a:lnTo>
                  <a:pt x="359302" y="883128"/>
                </a:lnTo>
                <a:lnTo>
                  <a:pt x="373900" y="862095"/>
                </a:lnTo>
                <a:lnTo>
                  <a:pt x="389890" y="843279"/>
                </a:lnTo>
                <a:lnTo>
                  <a:pt x="403473" y="830357"/>
                </a:lnTo>
                <a:lnTo>
                  <a:pt x="424641" y="813665"/>
                </a:lnTo>
                <a:lnTo>
                  <a:pt x="446960" y="798842"/>
                </a:lnTo>
                <a:lnTo>
                  <a:pt x="468905" y="786180"/>
                </a:lnTo>
                <a:lnTo>
                  <a:pt x="488950" y="775970"/>
                </a:lnTo>
                <a:lnTo>
                  <a:pt x="561340" y="762000"/>
                </a:lnTo>
                <a:lnTo>
                  <a:pt x="603250" y="764539"/>
                </a:lnTo>
                <a:lnTo>
                  <a:pt x="2743200" y="762000"/>
                </a:lnTo>
                <a:lnTo>
                  <a:pt x="2743200" y="0"/>
                </a:lnTo>
                <a:lnTo>
                  <a:pt x="0" y="0"/>
                </a:lnTo>
                <a:lnTo>
                  <a:pt x="0" y="1167129"/>
                </a:lnTo>
                <a:lnTo>
                  <a:pt x="304800" y="1167129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09600" y="1981200"/>
            <a:ext cx="7010400" cy="317500"/>
          </a:xfrm>
          <a:custGeom>
            <a:avLst/>
            <a:gdLst/>
            <a:ahLst/>
            <a:cxnLst/>
            <a:rect l="l" t="t" r="r" b="b"/>
            <a:pathLst>
              <a:path w="7010400" h="317500">
                <a:moveTo>
                  <a:pt x="0" y="0"/>
                </a:moveTo>
                <a:lnTo>
                  <a:pt x="0" y="317500"/>
                </a:lnTo>
                <a:lnTo>
                  <a:pt x="7010400" y="317500"/>
                </a:lnTo>
                <a:lnTo>
                  <a:pt x="70104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28600" y="1981200"/>
            <a:ext cx="393700" cy="318770"/>
          </a:xfrm>
          <a:custGeom>
            <a:avLst/>
            <a:gdLst/>
            <a:ahLst/>
            <a:cxnLst/>
            <a:rect l="l" t="t" r="r" b="b"/>
            <a:pathLst>
              <a:path w="393700" h="318770">
                <a:moveTo>
                  <a:pt x="196850" y="0"/>
                </a:moveTo>
                <a:lnTo>
                  <a:pt x="181947" y="595"/>
                </a:lnTo>
                <a:lnTo>
                  <a:pt x="167137" y="2339"/>
                </a:lnTo>
                <a:lnTo>
                  <a:pt x="152493" y="5170"/>
                </a:lnTo>
                <a:lnTo>
                  <a:pt x="138088" y="9027"/>
                </a:lnTo>
                <a:lnTo>
                  <a:pt x="123996" y="13847"/>
                </a:lnTo>
                <a:lnTo>
                  <a:pt x="110289" y="19569"/>
                </a:lnTo>
                <a:lnTo>
                  <a:pt x="97042" y="26132"/>
                </a:lnTo>
                <a:lnTo>
                  <a:pt x="84328" y="33472"/>
                </a:lnTo>
                <a:lnTo>
                  <a:pt x="72220" y="41530"/>
                </a:lnTo>
                <a:lnTo>
                  <a:pt x="60791" y="50242"/>
                </a:lnTo>
                <a:lnTo>
                  <a:pt x="50115" y="59547"/>
                </a:lnTo>
                <a:lnTo>
                  <a:pt x="40265" y="69384"/>
                </a:lnTo>
                <a:lnTo>
                  <a:pt x="31314" y="79690"/>
                </a:lnTo>
                <a:lnTo>
                  <a:pt x="23336" y="90403"/>
                </a:lnTo>
                <a:lnTo>
                  <a:pt x="10592" y="112807"/>
                </a:lnTo>
                <a:lnTo>
                  <a:pt x="2620" y="136101"/>
                </a:lnTo>
                <a:lnTo>
                  <a:pt x="0" y="158750"/>
                </a:lnTo>
                <a:lnTo>
                  <a:pt x="723" y="170756"/>
                </a:lnTo>
                <a:lnTo>
                  <a:pt x="6290" y="194528"/>
                </a:lnTo>
                <a:lnTo>
                  <a:pt x="16867" y="217577"/>
                </a:lnTo>
                <a:lnTo>
                  <a:pt x="31873" y="239421"/>
                </a:lnTo>
                <a:lnTo>
                  <a:pt x="40855" y="249741"/>
                </a:lnTo>
                <a:lnTo>
                  <a:pt x="50726" y="259579"/>
                </a:lnTo>
                <a:lnTo>
                  <a:pt x="61414" y="268875"/>
                </a:lnTo>
                <a:lnTo>
                  <a:pt x="72846" y="277568"/>
                </a:lnTo>
                <a:lnTo>
                  <a:pt x="84949" y="285600"/>
                </a:lnTo>
                <a:lnTo>
                  <a:pt x="97650" y="292908"/>
                </a:lnTo>
                <a:lnTo>
                  <a:pt x="110878" y="299433"/>
                </a:lnTo>
                <a:lnTo>
                  <a:pt x="124559" y="305115"/>
                </a:lnTo>
                <a:lnTo>
                  <a:pt x="138620" y="309894"/>
                </a:lnTo>
                <a:lnTo>
                  <a:pt x="152989" y="313709"/>
                </a:lnTo>
                <a:lnTo>
                  <a:pt x="167594" y="316500"/>
                </a:lnTo>
                <a:lnTo>
                  <a:pt x="182361" y="318207"/>
                </a:lnTo>
                <a:lnTo>
                  <a:pt x="196850" y="318770"/>
                </a:lnTo>
                <a:lnTo>
                  <a:pt x="393700" y="318770"/>
                </a:lnTo>
                <a:lnTo>
                  <a:pt x="393700" y="0"/>
                </a:lnTo>
                <a:lnTo>
                  <a:pt x="19685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11860" y="762000"/>
            <a:ext cx="6860540" cy="1031604"/>
          </a:xfrm>
          <a:prstGeom prst="rect">
            <a:avLst/>
          </a:prstGeom>
        </p:spPr>
        <p:txBody>
          <a:bodyPr wrap="square" lIns="0" tIns="24003" rIns="0" bIns="0" rtlCol="0">
            <a:noAutofit/>
          </a:bodyPr>
          <a:lstStyle/>
          <a:p>
            <a:pPr marL="12700">
              <a:lnSpc>
                <a:spcPts val="3779"/>
              </a:lnSpc>
            </a:pPr>
            <a:r>
              <a:rPr lang="en-MY" sz="3600" b="1" spc="-5" dirty="0" err="1" smtClean="0">
                <a:solidFill>
                  <a:srgbClr val="7030A0"/>
                </a:solidFill>
                <a:latin typeface="Arial"/>
                <a:cs typeface="Arial"/>
              </a:rPr>
              <a:t>Litar</a:t>
            </a:r>
            <a:r>
              <a:rPr lang="en-MY" sz="3600" b="1" spc="-5" dirty="0" smtClean="0">
                <a:solidFill>
                  <a:srgbClr val="7030A0"/>
                </a:solidFill>
                <a:latin typeface="Arial"/>
                <a:cs typeface="Arial"/>
              </a:rPr>
              <a:t> </a:t>
            </a:r>
            <a:r>
              <a:rPr lang="en-MY" sz="3600" b="1" spc="-5" dirty="0" err="1" smtClean="0">
                <a:solidFill>
                  <a:srgbClr val="7030A0"/>
                </a:solidFill>
                <a:latin typeface="Arial"/>
                <a:cs typeface="Arial"/>
              </a:rPr>
              <a:t>Sepadu</a:t>
            </a:r>
            <a:r>
              <a:rPr lang="en-MY" sz="3600" b="1" spc="-5" dirty="0" smtClean="0">
                <a:solidFill>
                  <a:srgbClr val="7030A0"/>
                </a:solidFill>
                <a:latin typeface="Arial"/>
                <a:cs typeface="Arial"/>
              </a:rPr>
              <a:t> Get </a:t>
            </a:r>
            <a:r>
              <a:rPr lang="en-MY" sz="3600" b="1" spc="-5" dirty="0" err="1" smtClean="0">
                <a:solidFill>
                  <a:srgbClr val="7030A0"/>
                </a:solidFill>
                <a:latin typeface="Arial"/>
                <a:cs typeface="Arial"/>
              </a:rPr>
              <a:t>Ekslusif-Atau</a:t>
            </a:r>
            <a:r>
              <a:rPr lang="en-MY" sz="3600" b="1" spc="-5" dirty="0" smtClean="0">
                <a:solidFill>
                  <a:srgbClr val="7030A0"/>
                </a:solidFill>
                <a:latin typeface="Arial"/>
                <a:cs typeface="Arial"/>
              </a:rPr>
              <a:t>        </a:t>
            </a:r>
          </a:p>
          <a:p>
            <a:pPr marL="12700">
              <a:lnSpc>
                <a:spcPts val="3779"/>
              </a:lnSpc>
            </a:pPr>
            <a:r>
              <a:rPr lang="en-MY" sz="3600" b="1" i="1" spc="-5" dirty="0" smtClean="0">
                <a:solidFill>
                  <a:srgbClr val="7030A0"/>
                </a:solidFill>
                <a:latin typeface="Arial"/>
                <a:cs typeface="Arial"/>
              </a:rPr>
              <a:t>(Ex-OR Gate Integrated Circuit)</a:t>
            </a:r>
            <a:endParaRPr lang="en-MY" sz="3600" i="1" dirty="0">
              <a:solidFill>
                <a:srgbClr val="7030A0"/>
              </a:solidFill>
              <a:latin typeface="Arial"/>
              <a:cs typeface="Arial"/>
            </a:endParaRPr>
          </a:p>
          <a:p>
            <a:pPr marL="12700">
              <a:lnSpc>
                <a:spcPts val="3779"/>
              </a:lnSpc>
            </a:pPr>
            <a:endParaRPr sz="3600" dirty="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09600" y="1981200"/>
            <a:ext cx="7010400" cy="3175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2" name="object 28"/>
          <p:cNvSpPr txBox="1"/>
          <p:nvPr/>
        </p:nvSpPr>
        <p:spPr>
          <a:xfrm>
            <a:off x="942340" y="2555604"/>
            <a:ext cx="2486660" cy="749300"/>
          </a:xfrm>
          <a:prstGeom prst="rect">
            <a:avLst/>
          </a:prstGeom>
        </p:spPr>
        <p:txBody>
          <a:bodyPr wrap="square" lIns="0" tIns="24003" rIns="0" bIns="0" rtlCol="0">
            <a:noAutofit/>
          </a:bodyPr>
          <a:lstStyle/>
          <a:p>
            <a:pPr marL="12700">
              <a:lnSpc>
                <a:spcPts val="3779"/>
              </a:lnSpc>
            </a:pPr>
            <a:r>
              <a:rPr lang="en-MY" sz="3600" b="1" spc="-1" dirty="0" smtClean="0">
                <a:latin typeface="Albertus Extra Bold" panose="020E0802040304020204" pitchFamily="34" charset="0"/>
                <a:cs typeface="Arial"/>
              </a:rPr>
              <a:t>727266</a:t>
            </a:r>
            <a:endParaRPr lang="en-MY" sz="3600" i="1" dirty="0">
              <a:latin typeface="Albertus Extra Bold" panose="020E0802040304020204" pitchFamily="34" charset="0"/>
              <a:cs typeface="Arial"/>
            </a:endParaRPr>
          </a:p>
          <a:p>
            <a:pPr marL="12700">
              <a:lnSpc>
                <a:spcPts val="3779"/>
              </a:lnSpc>
            </a:pPr>
            <a:endParaRPr sz="3600" dirty="0">
              <a:latin typeface="Arial"/>
              <a:cs typeface="Arial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760" y="3112771"/>
            <a:ext cx="5774359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657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bject 29"/>
          <p:cNvSpPr/>
          <p:nvPr/>
        </p:nvSpPr>
        <p:spPr>
          <a:xfrm>
            <a:off x="0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38100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lnTo>
                  <a:pt x="381000" y="685800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57200" y="0"/>
            <a:ext cx="2743200" cy="1167129"/>
          </a:xfrm>
          <a:custGeom>
            <a:avLst/>
            <a:gdLst/>
            <a:ahLst/>
            <a:cxnLst/>
            <a:rect l="l" t="t" r="r" b="b"/>
            <a:pathLst>
              <a:path w="2743200" h="1167129">
                <a:moveTo>
                  <a:pt x="304800" y="1167129"/>
                </a:moveTo>
                <a:lnTo>
                  <a:pt x="304800" y="1056639"/>
                </a:lnTo>
                <a:lnTo>
                  <a:pt x="305528" y="1047285"/>
                </a:lnTo>
                <a:lnTo>
                  <a:pt x="308163" y="1022635"/>
                </a:lnTo>
                <a:lnTo>
                  <a:pt x="312216" y="997714"/>
                </a:lnTo>
                <a:lnTo>
                  <a:pt x="318141" y="972612"/>
                </a:lnTo>
                <a:lnTo>
                  <a:pt x="326390" y="947420"/>
                </a:lnTo>
                <a:lnTo>
                  <a:pt x="334552" y="928817"/>
                </a:lnTo>
                <a:lnTo>
                  <a:pt x="346163" y="905621"/>
                </a:lnTo>
                <a:lnTo>
                  <a:pt x="359302" y="883128"/>
                </a:lnTo>
                <a:lnTo>
                  <a:pt x="373900" y="862095"/>
                </a:lnTo>
                <a:lnTo>
                  <a:pt x="389890" y="843279"/>
                </a:lnTo>
                <a:lnTo>
                  <a:pt x="403473" y="830357"/>
                </a:lnTo>
                <a:lnTo>
                  <a:pt x="424641" y="813665"/>
                </a:lnTo>
                <a:lnTo>
                  <a:pt x="446960" y="798842"/>
                </a:lnTo>
                <a:lnTo>
                  <a:pt x="468905" y="786180"/>
                </a:lnTo>
                <a:lnTo>
                  <a:pt x="488950" y="775970"/>
                </a:lnTo>
                <a:lnTo>
                  <a:pt x="561340" y="762000"/>
                </a:lnTo>
                <a:lnTo>
                  <a:pt x="603250" y="764539"/>
                </a:lnTo>
                <a:lnTo>
                  <a:pt x="2743200" y="762000"/>
                </a:lnTo>
                <a:lnTo>
                  <a:pt x="2743200" y="0"/>
                </a:lnTo>
                <a:lnTo>
                  <a:pt x="0" y="0"/>
                </a:lnTo>
                <a:lnTo>
                  <a:pt x="0" y="1167129"/>
                </a:lnTo>
                <a:lnTo>
                  <a:pt x="304800" y="1167129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09600" y="1981200"/>
            <a:ext cx="7010400" cy="317500"/>
          </a:xfrm>
          <a:custGeom>
            <a:avLst/>
            <a:gdLst/>
            <a:ahLst/>
            <a:cxnLst/>
            <a:rect l="l" t="t" r="r" b="b"/>
            <a:pathLst>
              <a:path w="7010400" h="317500">
                <a:moveTo>
                  <a:pt x="0" y="0"/>
                </a:moveTo>
                <a:lnTo>
                  <a:pt x="0" y="317500"/>
                </a:lnTo>
                <a:lnTo>
                  <a:pt x="7010400" y="317500"/>
                </a:lnTo>
                <a:lnTo>
                  <a:pt x="70104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28600" y="1981200"/>
            <a:ext cx="393700" cy="318770"/>
          </a:xfrm>
          <a:custGeom>
            <a:avLst/>
            <a:gdLst/>
            <a:ahLst/>
            <a:cxnLst/>
            <a:rect l="l" t="t" r="r" b="b"/>
            <a:pathLst>
              <a:path w="393700" h="318770">
                <a:moveTo>
                  <a:pt x="196850" y="0"/>
                </a:moveTo>
                <a:lnTo>
                  <a:pt x="181947" y="595"/>
                </a:lnTo>
                <a:lnTo>
                  <a:pt x="167137" y="2339"/>
                </a:lnTo>
                <a:lnTo>
                  <a:pt x="152493" y="5170"/>
                </a:lnTo>
                <a:lnTo>
                  <a:pt x="138088" y="9027"/>
                </a:lnTo>
                <a:lnTo>
                  <a:pt x="123996" y="13847"/>
                </a:lnTo>
                <a:lnTo>
                  <a:pt x="110289" y="19569"/>
                </a:lnTo>
                <a:lnTo>
                  <a:pt x="97042" y="26132"/>
                </a:lnTo>
                <a:lnTo>
                  <a:pt x="84328" y="33472"/>
                </a:lnTo>
                <a:lnTo>
                  <a:pt x="72220" y="41530"/>
                </a:lnTo>
                <a:lnTo>
                  <a:pt x="60791" y="50242"/>
                </a:lnTo>
                <a:lnTo>
                  <a:pt x="50115" y="59547"/>
                </a:lnTo>
                <a:lnTo>
                  <a:pt x="40265" y="69384"/>
                </a:lnTo>
                <a:lnTo>
                  <a:pt x="31314" y="79690"/>
                </a:lnTo>
                <a:lnTo>
                  <a:pt x="23336" y="90403"/>
                </a:lnTo>
                <a:lnTo>
                  <a:pt x="10592" y="112807"/>
                </a:lnTo>
                <a:lnTo>
                  <a:pt x="2620" y="136101"/>
                </a:lnTo>
                <a:lnTo>
                  <a:pt x="0" y="158750"/>
                </a:lnTo>
                <a:lnTo>
                  <a:pt x="723" y="170756"/>
                </a:lnTo>
                <a:lnTo>
                  <a:pt x="6290" y="194528"/>
                </a:lnTo>
                <a:lnTo>
                  <a:pt x="16867" y="217577"/>
                </a:lnTo>
                <a:lnTo>
                  <a:pt x="31873" y="239421"/>
                </a:lnTo>
                <a:lnTo>
                  <a:pt x="40855" y="249741"/>
                </a:lnTo>
                <a:lnTo>
                  <a:pt x="50726" y="259579"/>
                </a:lnTo>
                <a:lnTo>
                  <a:pt x="61414" y="268875"/>
                </a:lnTo>
                <a:lnTo>
                  <a:pt x="72846" y="277568"/>
                </a:lnTo>
                <a:lnTo>
                  <a:pt x="84949" y="285600"/>
                </a:lnTo>
                <a:lnTo>
                  <a:pt x="97650" y="292908"/>
                </a:lnTo>
                <a:lnTo>
                  <a:pt x="110878" y="299433"/>
                </a:lnTo>
                <a:lnTo>
                  <a:pt x="124559" y="305115"/>
                </a:lnTo>
                <a:lnTo>
                  <a:pt x="138620" y="309894"/>
                </a:lnTo>
                <a:lnTo>
                  <a:pt x="152989" y="313709"/>
                </a:lnTo>
                <a:lnTo>
                  <a:pt x="167594" y="316500"/>
                </a:lnTo>
                <a:lnTo>
                  <a:pt x="182361" y="318207"/>
                </a:lnTo>
                <a:lnTo>
                  <a:pt x="196850" y="318770"/>
                </a:lnTo>
                <a:lnTo>
                  <a:pt x="393700" y="318770"/>
                </a:lnTo>
                <a:lnTo>
                  <a:pt x="393700" y="0"/>
                </a:lnTo>
                <a:lnTo>
                  <a:pt x="19685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911860" y="815340"/>
            <a:ext cx="6327140" cy="978264"/>
          </a:xfrm>
          <a:prstGeom prst="rect">
            <a:avLst/>
          </a:prstGeom>
        </p:spPr>
        <p:txBody>
          <a:bodyPr wrap="square" lIns="0" tIns="24003" rIns="0" bIns="0" rtlCol="0">
            <a:noAutofit/>
          </a:bodyPr>
          <a:lstStyle/>
          <a:p>
            <a:pPr marL="12700">
              <a:lnSpc>
                <a:spcPts val="3779"/>
              </a:lnSpc>
            </a:pPr>
            <a:r>
              <a:rPr lang="en-MY" sz="3600" b="1" spc="-1" dirty="0" err="1" smtClean="0">
                <a:solidFill>
                  <a:srgbClr val="006666"/>
                </a:solidFill>
                <a:latin typeface="Arial"/>
                <a:cs typeface="Arial"/>
              </a:rPr>
              <a:t>Simbol-simbol</a:t>
            </a:r>
            <a:r>
              <a:rPr lang="en-MY" sz="3600" b="1" spc="-1" dirty="0" smtClean="0">
                <a:solidFill>
                  <a:srgbClr val="006666"/>
                </a:solidFill>
                <a:latin typeface="Arial"/>
                <a:cs typeface="Arial"/>
              </a:rPr>
              <a:t> Get </a:t>
            </a:r>
            <a:r>
              <a:rPr lang="en-MY" sz="3600" b="1" spc="-1" dirty="0" err="1" smtClean="0">
                <a:solidFill>
                  <a:srgbClr val="006666"/>
                </a:solidFill>
                <a:latin typeface="Arial"/>
                <a:cs typeface="Arial"/>
              </a:rPr>
              <a:t>Logik</a:t>
            </a:r>
            <a:endParaRPr lang="en-MY" sz="3600" b="1" spc="-1" dirty="0" smtClean="0">
              <a:solidFill>
                <a:srgbClr val="006666"/>
              </a:solidFill>
              <a:latin typeface="Arial"/>
              <a:cs typeface="Arial"/>
            </a:endParaRPr>
          </a:p>
          <a:p>
            <a:pPr marL="12700">
              <a:lnSpc>
                <a:spcPts val="3779"/>
              </a:lnSpc>
            </a:pPr>
            <a:r>
              <a:rPr lang="en-MY" sz="3600" b="1" i="1" dirty="0">
                <a:solidFill>
                  <a:srgbClr val="006666"/>
                </a:solidFill>
                <a:latin typeface="Arial"/>
                <a:cs typeface="Arial"/>
              </a:rPr>
              <a:t>(</a:t>
            </a:r>
            <a:r>
              <a:rPr lang="en-MY" sz="3600" b="1" i="1" dirty="0" smtClean="0">
                <a:solidFill>
                  <a:srgbClr val="006666"/>
                </a:solidFill>
                <a:latin typeface="Arial"/>
                <a:cs typeface="Arial"/>
              </a:rPr>
              <a:t>Symbol of Logic Gates)</a:t>
            </a:r>
            <a:endParaRPr lang="en-MY" sz="3600" i="1" dirty="0">
              <a:latin typeface="Arial"/>
              <a:cs typeface="Arial"/>
            </a:endParaRPr>
          </a:p>
          <a:p>
            <a:pPr marL="12700">
              <a:lnSpc>
                <a:spcPts val="3779"/>
              </a:lnSpc>
            </a:pPr>
            <a:endParaRPr sz="3600" dirty="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09600" y="1981200"/>
            <a:ext cx="7010400" cy="3175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pic>
        <p:nvPicPr>
          <p:cNvPr id="3074" name="Picture 2" descr="http://3.bp.blogspot.com/_Bi3uYnfGo_s/TPBJ7r2qfNI/AAAAAAAABFI/N5BCtGHkwik/s1600/Logik+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743200"/>
            <a:ext cx="5854176" cy="281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bject 29"/>
          <p:cNvSpPr/>
          <p:nvPr/>
        </p:nvSpPr>
        <p:spPr>
          <a:xfrm>
            <a:off x="0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38100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lnTo>
                  <a:pt x="381000" y="685800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57200" y="0"/>
            <a:ext cx="2743200" cy="1167129"/>
          </a:xfrm>
          <a:custGeom>
            <a:avLst/>
            <a:gdLst/>
            <a:ahLst/>
            <a:cxnLst/>
            <a:rect l="l" t="t" r="r" b="b"/>
            <a:pathLst>
              <a:path w="2743200" h="1167129">
                <a:moveTo>
                  <a:pt x="304800" y="1167129"/>
                </a:moveTo>
                <a:lnTo>
                  <a:pt x="304800" y="1056639"/>
                </a:lnTo>
                <a:lnTo>
                  <a:pt x="305528" y="1047285"/>
                </a:lnTo>
                <a:lnTo>
                  <a:pt x="308163" y="1022635"/>
                </a:lnTo>
                <a:lnTo>
                  <a:pt x="312216" y="997714"/>
                </a:lnTo>
                <a:lnTo>
                  <a:pt x="318141" y="972612"/>
                </a:lnTo>
                <a:lnTo>
                  <a:pt x="326390" y="947420"/>
                </a:lnTo>
                <a:lnTo>
                  <a:pt x="334552" y="928817"/>
                </a:lnTo>
                <a:lnTo>
                  <a:pt x="346163" y="905621"/>
                </a:lnTo>
                <a:lnTo>
                  <a:pt x="359302" y="883128"/>
                </a:lnTo>
                <a:lnTo>
                  <a:pt x="373900" y="862095"/>
                </a:lnTo>
                <a:lnTo>
                  <a:pt x="389890" y="843279"/>
                </a:lnTo>
                <a:lnTo>
                  <a:pt x="403473" y="830357"/>
                </a:lnTo>
                <a:lnTo>
                  <a:pt x="424641" y="813665"/>
                </a:lnTo>
                <a:lnTo>
                  <a:pt x="446960" y="798842"/>
                </a:lnTo>
                <a:lnTo>
                  <a:pt x="468905" y="786180"/>
                </a:lnTo>
                <a:lnTo>
                  <a:pt x="488950" y="775970"/>
                </a:lnTo>
                <a:lnTo>
                  <a:pt x="561340" y="762000"/>
                </a:lnTo>
                <a:lnTo>
                  <a:pt x="603250" y="764539"/>
                </a:lnTo>
                <a:lnTo>
                  <a:pt x="2743200" y="762000"/>
                </a:lnTo>
                <a:lnTo>
                  <a:pt x="2743200" y="0"/>
                </a:lnTo>
                <a:lnTo>
                  <a:pt x="0" y="0"/>
                </a:lnTo>
                <a:lnTo>
                  <a:pt x="0" y="1167129"/>
                </a:lnTo>
                <a:lnTo>
                  <a:pt x="304800" y="1167129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09600" y="1981200"/>
            <a:ext cx="7010400" cy="317500"/>
          </a:xfrm>
          <a:custGeom>
            <a:avLst/>
            <a:gdLst/>
            <a:ahLst/>
            <a:cxnLst/>
            <a:rect l="l" t="t" r="r" b="b"/>
            <a:pathLst>
              <a:path w="7010400" h="317500">
                <a:moveTo>
                  <a:pt x="0" y="0"/>
                </a:moveTo>
                <a:lnTo>
                  <a:pt x="0" y="317500"/>
                </a:lnTo>
                <a:lnTo>
                  <a:pt x="7010400" y="317500"/>
                </a:lnTo>
                <a:lnTo>
                  <a:pt x="70104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28600" y="1981200"/>
            <a:ext cx="393700" cy="318770"/>
          </a:xfrm>
          <a:custGeom>
            <a:avLst/>
            <a:gdLst/>
            <a:ahLst/>
            <a:cxnLst/>
            <a:rect l="l" t="t" r="r" b="b"/>
            <a:pathLst>
              <a:path w="393700" h="318770">
                <a:moveTo>
                  <a:pt x="196850" y="0"/>
                </a:moveTo>
                <a:lnTo>
                  <a:pt x="181947" y="595"/>
                </a:lnTo>
                <a:lnTo>
                  <a:pt x="167137" y="2339"/>
                </a:lnTo>
                <a:lnTo>
                  <a:pt x="152493" y="5170"/>
                </a:lnTo>
                <a:lnTo>
                  <a:pt x="138088" y="9027"/>
                </a:lnTo>
                <a:lnTo>
                  <a:pt x="123996" y="13847"/>
                </a:lnTo>
                <a:lnTo>
                  <a:pt x="110289" y="19569"/>
                </a:lnTo>
                <a:lnTo>
                  <a:pt x="97042" y="26132"/>
                </a:lnTo>
                <a:lnTo>
                  <a:pt x="84328" y="33472"/>
                </a:lnTo>
                <a:lnTo>
                  <a:pt x="72220" y="41530"/>
                </a:lnTo>
                <a:lnTo>
                  <a:pt x="60791" y="50242"/>
                </a:lnTo>
                <a:lnTo>
                  <a:pt x="50115" y="59547"/>
                </a:lnTo>
                <a:lnTo>
                  <a:pt x="40265" y="69384"/>
                </a:lnTo>
                <a:lnTo>
                  <a:pt x="31314" y="79690"/>
                </a:lnTo>
                <a:lnTo>
                  <a:pt x="23336" y="90403"/>
                </a:lnTo>
                <a:lnTo>
                  <a:pt x="10592" y="112807"/>
                </a:lnTo>
                <a:lnTo>
                  <a:pt x="2620" y="136101"/>
                </a:lnTo>
                <a:lnTo>
                  <a:pt x="0" y="158750"/>
                </a:lnTo>
                <a:lnTo>
                  <a:pt x="723" y="170756"/>
                </a:lnTo>
                <a:lnTo>
                  <a:pt x="6290" y="194528"/>
                </a:lnTo>
                <a:lnTo>
                  <a:pt x="16867" y="217577"/>
                </a:lnTo>
                <a:lnTo>
                  <a:pt x="31873" y="239421"/>
                </a:lnTo>
                <a:lnTo>
                  <a:pt x="40855" y="249741"/>
                </a:lnTo>
                <a:lnTo>
                  <a:pt x="50726" y="259579"/>
                </a:lnTo>
                <a:lnTo>
                  <a:pt x="61414" y="268875"/>
                </a:lnTo>
                <a:lnTo>
                  <a:pt x="72846" y="277568"/>
                </a:lnTo>
                <a:lnTo>
                  <a:pt x="84949" y="285600"/>
                </a:lnTo>
                <a:lnTo>
                  <a:pt x="97650" y="292908"/>
                </a:lnTo>
                <a:lnTo>
                  <a:pt x="110878" y="299433"/>
                </a:lnTo>
                <a:lnTo>
                  <a:pt x="124559" y="305115"/>
                </a:lnTo>
                <a:lnTo>
                  <a:pt x="138620" y="309894"/>
                </a:lnTo>
                <a:lnTo>
                  <a:pt x="152989" y="313709"/>
                </a:lnTo>
                <a:lnTo>
                  <a:pt x="167594" y="316500"/>
                </a:lnTo>
                <a:lnTo>
                  <a:pt x="182361" y="318207"/>
                </a:lnTo>
                <a:lnTo>
                  <a:pt x="196850" y="318770"/>
                </a:lnTo>
                <a:lnTo>
                  <a:pt x="393700" y="318770"/>
                </a:lnTo>
                <a:lnTo>
                  <a:pt x="393700" y="0"/>
                </a:lnTo>
                <a:lnTo>
                  <a:pt x="19685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911860" y="815340"/>
            <a:ext cx="6327140" cy="978264"/>
          </a:xfrm>
          <a:prstGeom prst="rect">
            <a:avLst/>
          </a:prstGeom>
        </p:spPr>
        <p:txBody>
          <a:bodyPr wrap="square" lIns="0" tIns="24003" rIns="0" bIns="0" rtlCol="0">
            <a:noAutofit/>
          </a:bodyPr>
          <a:lstStyle/>
          <a:p>
            <a:pPr marL="12700">
              <a:lnSpc>
                <a:spcPts val="3779"/>
              </a:lnSpc>
            </a:pPr>
            <a:r>
              <a:rPr lang="en-MY" sz="3600" b="1" spc="-1" dirty="0" err="1" smtClean="0">
                <a:solidFill>
                  <a:srgbClr val="006666"/>
                </a:solidFill>
                <a:latin typeface="Arial"/>
                <a:cs typeface="Arial"/>
              </a:rPr>
              <a:t>Simbol-simbol</a:t>
            </a:r>
            <a:r>
              <a:rPr lang="en-MY" sz="3600" b="1" spc="-1" dirty="0" smtClean="0">
                <a:solidFill>
                  <a:srgbClr val="006666"/>
                </a:solidFill>
                <a:latin typeface="Arial"/>
                <a:cs typeface="Arial"/>
              </a:rPr>
              <a:t> Get </a:t>
            </a:r>
            <a:r>
              <a:rPr lang="en-MY" sz="3600" b="1" spc="-1" dirty="0" err="1" smtClean="0">
                <a:solidFill>
                  <a:srgbClr val="006666"/>
                </a:solidFill>
                <a:latin typeface="Arial"/>
                <a:cs typeface="Arial"/>
              </a:rPr>
              <a:t>Logik</a:t>
            </a:r>
            <a:endParaRPr lang="en-MY" sz="3600" b="1" spc="-1" dirty="0" smtClean="0">
              <a:solidFill>
                <a:srgbClr val="006666"/>
              </a:solidFill>
              <a:latin typeface="Arial"/>
              <a:cs typeface="Arial"/>
            </a:endParaRPr>
          </a:p>
          <a:p>
            <a:pPr marL="12700">
              <a:lnSpc>
                <a:spcPts val="3779"/>
              </a:lnSpc>
            </a:pPr>
            <a:r>
              <a:rPr lang="en-MY" sz="3600" b="1" i="1" dirty="0">
                <a:solidFill>
                  <a:srgbClr val="006666"/>
                </a:solidFill>
                <a:latin typeface="Arial"/>
                <a:cs typeface="Arial"/>
              </a:rPr>
              <a:t>(</a:t>
            </a:r>
            <a:r>
              <a:rPr lang="en-MY" sz="3600" b="1" i="1" dirty="0" smtClean="0">
                <a:solidFill>
                  <a:srgbClr val="006666"/>
                </a:solidFill>
                <a:latin typeface="Arial"/>
                <a:cs typeface="Arial"/>
              </a:rPr>
              <a:t>Symbol of Logic Gates)</a:t>
            </a:r>
            <a:endParaRPr lang="en-MY" sz="3600" i="1" dirty="0">
              <a:latin typeface="Arial"/>
              <a:cs typeface="Arial"/>
            </a:endParaRPr>
          </a:p>
          <a:p>
            <a:pPr marL="12700">
              <a:lnSpc>
                <a:spcPts val="3779"/>
              </a:lnSpc>
            </a:pPr>
            <a:endParaRPr sz="3600" dirty="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09600" y="1981200"/>
            <a:ext cx="7010400" cy="3175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grpSp>
        <p:nvGrpSpPr>
          <p:cNvPr id="3" name="Group 2"/>
          <p:cNvGrpSpPr/>
          <p:nvPr/>
        </p:nvGrpSpPr>
        <p:grpSpPr>
          <a:xfrm>
            <a:off x="762000" y="2149315"/>
            <a:ext cx="9829800" cy="4731545"/>
            <a:chOff x="762000" y="2231707"/>
            <a:chExt cx="8229600" cy="4731545"/>
          </a:xfrm>
        </p:grpSpPr>
        <p:sp>
          <p:nvSpPr>
            <p:cNvPr id="10" name="Rectangle 3"/>
            <p:cNvSpPr txBox="1">
              <a:spLocks noChangeArrowheads="1"/>
            </p:cNvSpPr>
            <p:nvPr/>
          </p:nvSpPr>
          <p:spPr>
            <a:xfrm>
              <a:off x="762000" y="2231707"/>
              <a:ext cx="8229600" cy="4525963"/>
            </a:xfrm>
            <a:prstGeom prst="rect">
              <a:avLst/>
            </a:prstGeom>
          </p:spPr>
          <p:txBody>
            <a:bodyPr/>
            <a:lstStyle>
              <a:lvl1pPr marL="342900" indent="-3429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>
                    <a:lumMod val="75000"/>
                  </a:schemeClr>
                </a:buClr>
                <a:buSzPct val="80000"/>
                <a:buFont typeface="Wingdings 3" charset="2"/>
                <a:buChar char="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>
                    <a:lumMod val="75000"/>
                  </a:schemeClr>
                </a:buClr>
                <a:buSzPct val="80000"/>
                <a:buFont typeface="Wingdings 3" charset="2"/>
                <a:buChar char=""/>
                <a:defRPr sz="16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>
                    <a:lumMod val="75000"/>
                  </a:schemeClr>
                </a:buClr>
                <a:buSzPct val="80000"/>
                <a:buFont typeface="Wingdings 3" charset="2"/>
                <a:buChar char="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>
                    <a:lumMod val="75000"/>
                  </a:schemeClr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>
                    <a:lumMod val="75000"/>
                  </a:schemeClr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>
                    <a:lumMod val="75000"/>
                  </a:schemeClr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>
                    <a:lumMod val="75000"/>
                  </a:schemeClr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>
                    <a:lumMod val="75000"/>
                  </a:schemeClr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>
                    <a:lumMod val="75000"/>
                  </a:schemeClr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40000"/>
                </a:lnSpc>
              </a:pPr>
              <a:r>
                <a:rPr lang="en-US" altLang="en-US" sz="2800" dirty="0" smtClean="0"/>
                <a:t>TAK</a:t>
              </a:r>
            </a:p>
            <a:p>
              <a:pPr>
                <a:lnSpc>
                  <a:spcPct val="140000"/>
                </a:lnSpc>
              </a:pPr>
              <a:r>
                <a:rPr lang="en-US" altLang="en-US" sz="2800" dirty="0" smtClean="0"/>
                <a:t>DAN</a:t>
              </a:r>
            </a:p>
            <a:p>
              <a:pPr>
                <a:lnSpc>
                  <a:spcPct val="140000"/>
                </a:lnSpc>
              </a:pPr>
              <a:r>
                <a:rPr lang="en-US" altLang="en-US" sz="2800" dirty="0" smtClean="0"/>
                <a:t>ATAU</a:t>
              </a:r>
            </a:p>
            <a:p>
              <a:pPr>
                <a:lnSpc>
                  <a:spcPct val="140000"/>
                </a:lnSpc>
              </a:pPr>
              <a:r>
                <a:rPr lang="en-US" altLang="en-US" sz="2800" dirty="0" smtClean="0"/>
                <a:t>TAKDAN</a:t>
              </a:r>
            </a:p>
            <a:p>
              <a:pPr>
                <a:lnSpc>
                  <a:spcPct val="140000"/>
                </a:lnSpc>
              </a:pPr>
              <a:r>
                <a:rPr lang="en-US" altLang="en-US" sz="2800" dirty="0" smtClean="0"/>
                <a:t>TAKATAU</a:t>
              </a:r>
            </a:p>
            <a:p>
              <a:pPr>
                <a:lnSpc>
                  <a:spcPct val="140000"/>
                </a:lnSpc>
              </a:pPr>
              <a:r>
                <a:rPr lang="en-US" altLang="en-US" sz="2800" dirty="0" smtClean="0"/>
                <a:t>EKSLUSIF </a:t>
              </a:r>
            </a:p>
          </p:txBody>
        </p:sp>
        <p:graphicFrame>
          <p:nvGraphicFramePr>
            <p:cNvPr id="11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35916203"/>
                </p:ext>
              </p:extLst>
            </p:nvPr>
          </p:nvGraphicFramePr>
          <p:xfrm>
            <a:off x="2679700" y="2284889"/>
            <a:ext cx="1319213" cy="647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0" name="Visio" r:id="rId3" imgW="659587" imgH="324307" progId="Visio.Drawing.11">
                    <p:embed/>
                  </p:oleObj>
                </mc:Choice>
                <mc:Fallback>
                  <p:oleObj name="Visio" r:id="rId3" imgW="659587" imgH="324307" progId="Visio.Drawing.11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79700" y="2284889"/>
                          <a:ext cx="1319213" cy="6477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19431647"/>
                </p:ext>
              </p:extLst>
            </p:nvPr>
          </p:nvGraphicFramePr>
          <p:xfrm>
            <a:off x="2679700" y="2970689"/>
            <a:ext cx="1720850" cy="7953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1" name="Visio" r:id="rId5" imgW="860450" imgH="397459" progId="Visio.Drawing.11">
                    <p:embed/>
                  </p:oleObj>
                </mc:Choice>
                <mc:Fallback>
                  <p:oleObj name="Visio" r:id="rId5" imgW="860450" imgH="397459" progId="Visio.Drawing.11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79700" y="2970689"/>
                          <a:ext cx="1720850" cy="7953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48138775"/>
                </p:ext>
              </p:extLst>
            </p:nvPr>
          </p:nvGraphicFramePr>
          <p:xfrm>
            <a:off x="4737100" y="2970689"/>
            <a:ext cx="1722438" cy="9286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2" name="Visio" r:id="rId7" imgW="861365" imgH="464210" progId="Visio.Drawing.11">
                    <p:embed/>
                  </p:oleObj>
                </mc:Choice>
                <mc:Fallback>
                  <p:oleObj name="Visio" r:id="rId7" imgW="861365" imgH="464210" progId="Visio.Drawing.11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37100" y="2970689"/>
                          <a:ext cx="1722438" cy="9286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" name="Object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16588075"/>
                </p:ext>
              </p:extLst>
            </p:nvPr>
          </p:nvGraphicFramePr>
          <p:xfrm>
            <a:off x="2679700" y="3732689"/>
            <a:ext cx="1720850" cy="7921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3" name="Visio" r:id="rId9" imgW="860450" imgH="396545" progId="Visio.Drawing.11">
                    <p:embed/>
                  </p:oleObj>
                </mc:Choice>
                <mc:Fallback>
                  <p:oleObj name="Visio" r:id="rId9" imgW="860450" imgH="396545" progId="Visio.Drawing.11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79700" y="3732689"/>
                          <a:ext cx="1720850" cy="7921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Object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47648038"/>
                </p:ext>
              </p:extLst>
            </p:nvPr>
          </p:nvGraphicFramePr>
          <p:xfrm>
            <a:off x="4660900" y="3656489"/>
            <a:ext cx="1955800" cy="927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4" name="Visio" r:id="rId11" imgW="978408" imgH="463906" progId="Visio.Drawing.11">
                    <p:embed/>
                  </p:oleObj>
                </mc:Choice>
                <mc:Fallback>
                  <p:oleObj name="Visio" r:id="rId11" imgW="978408" imgH="463906" progId="Visio.Drawing.11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60900" y="3656489"/>
                          <a:ext cx="1955800" cy="9271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" name="Object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12673033"/>
                </p:ext>
              </p:extLst>
            </p:nvPr>
          </p:nvGraphicFramePr>
          <p:xfrm>
            <a:off x="2679700" y="4494689"/>
            <a:ext cx="1720850" cy="7953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5" name="Visio" r:id="rId13" imgW="860450" imgH="397459" progId="Visio.Drawing.11">
                    <p:embed/>
                  </p:oleObj>
                </mc:Choice>
                <mc:Fallback>
                  <p:oleObj name="Visio" r:id="rId13" imgW="860450" imgH="397459" progId="Visio.Drawing.11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79700" y="4494689"/>
                          <a:ext cx="1720850" cy="7953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" name="Object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90455625"/>
                </p:ext>
              </p:extLst>
            </p:nvPr>
          </p:nvGraphicFramePr>
          <p:xfrm>
            <a:off x="2679700" y="5332889"/>
            <a:ext cx="1720850" cy="7921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6" name="Visio" r:id="rId15" imgW="860450" imgH="396545" progId="Visio.Drawing.11">
                    <p:embed/>
                  </p:oleObj>
                </mc:Choice>
                <mc:Fallback>
                  <p:oleObj name="Visio" r:id="rId15" imgW="860450" imgH="396545" progId="Visio.Drawing.11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79700" y="5332889"/>
                          <a:ext cx="1720850" cy="7921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" name="Object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60918344"/>
                </p:ext>
              </p:extLst>
            </p:nvPr>
          </p:nvGraphicFramePr>
          <p:xfrm>
            <a:off x="2679700" y="6171089"/>
            <a:ext cx="1720850" cy="7921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7" name="Visio" r:id="rId17" imgW="860450" imgH="396545" progId="Visio.Drawing.11">
                    <p:embed/>
                  </p:oleObj>
                </mc:Choice>
                <mc:Fallback>
                  <p:oleObj name="Visio" r:id="rId17" imgW="860450" imgH="396545" progId="Visio.Drawing.11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79700" y="6171089"/>
                          <a:ext cx="1720850" cy="7921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712590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bject 29"/>
          <p:cNvSpPr/>
          <p:nvPr/>
        </p:nvSpPr>
        <p:spPr>
          <a:xfrm>
            <a:off x="0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38100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lnTo>
                  <a:pt x="381000" y="685800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57200" y="0"/>
            <a:ext cx="2743200" cy="1167129"/>
          </a:xfrm>
          <a:custGeom>
            <a:avLst/>
            <a:gdLst/>
            <a:ahLst/>
            <a:cxnLst/>
            <a:rect l="l" t="t" r="r" b="b"/>
            <a:pathLst>
              <a:path w="2743200" h="1167129">
                <a:moveTo>
                  <a:pt x="304800" y="1167129"/>
                </a:moveTo>
                <a:lnTo>
                  <a:pt x="304800" y="1056639"/>
                </a:lnTo>
                <a:lnTo>
                  <a:pt x="305528" y="1047285"/>
                </a:lnTo>
                <a:lnTo>
                  <a:pt x="308163" y="1022635"/>
                </a:lnTo>
                <a:lnTo>
                  <a:pt x="312216" y="997714"/>
                </a:lnTo>
                <a:lnTo>
                  <a:pt x="318141" y="972612"/>
                </a:lnTo>
                <a:lnTo>
                  <a:pt x="326390" y="947420"/>
                </a:lnTo>
                <a:lnTo>
                  <a:pt x="334552" y="928817"/>
                </a:lnTo>
                <a:lnTo>
                  <a:pt x="346163" y="905621"/>
                </a:lnTo>
                <a:lnTo>
                  <a:pt x="359302" y="883128"/>
                </a:lnTo>
                <a:lnTo>
                  <a:pt x="373900" y="862095"/>
                </a:lnTo>
                <a:lnTo>
                  <a:pt x="389890" y="843279"/>
                </a:lnTo>
                <a:lnTo>
                  <a:pt x="403473" y="830357"/>
                </a:lnTo>
                <a:lnTo>
                  <a:pt x="424641" y="813665"/>
                </a:lnTo>
                <a:lnTo>
                  <a:pt x="446960" y="798842"/>
                </a:lnTo>
                <a:lnTo>
                  <a:pt x="468905" y="786180"/>
                </a:lnTo>
                <a:lnTo>
                  <a:pt x="488950" y="775970"/>
                </a:lnTo>
                <a:lnTo>
                  <a:pt x="561340" y="762000"/>
                </a:lnTo>
                <a:lnTo>
                  <a:pt x="603250" y="764539"/>
                </a:lnTo>
                <a:lnTo>
                  <a:pt x="2743200" y="762000"/>
                </a:lnTo>
                <a:lnTo>
                  <a:pt x="2743200" y="0"/>
                </a:lnTo>
                <a:lnTo>
                  <a:pt x="0" y="0"/>
                </a:lnTo>
                <a:lnTo>
                  <a:pt x="0" y="1167129"/>
                </a:lnTo>
                <a:lnTo>
                  <a:pt x="304800" y="1167129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09600" y="1981200"/>
            <a:ext cx="7010400" cy="317500"/>
          </a:xfrm>
          <a:custGeom>
            <a:avLst/>
            <a:gdLst/>
            <a:ahLst/>
            <a:cxnLst/>
            <a:rect l="l" t="t" r="r" b="b"/>
            <a:pathLst>
              <a:path w="7010400" h="317500">
                <a:moveTo>
                  <a:pt x="0" y="0"/>
                </a:moveTo>
                <a:lnTo>
                  <a:pt x="0" y="317500"/>
                </a:lnTo>
                <a:lnTo>
                  <a:pt x="7010400" y="317500"/>
                </a:lnTo>
                <a:lnTo>
                  <a:pt x="70104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28600" y="1981200"/>
            <a:ext cx="393700" cy="318770"/>
          </a:xfrm>
          <a:custGeom>
            <a:avLst/>
            <a:gdLst/>
            <a:ahLst/>
            <a:cxnLst/>
            <a:rect l="l" t="t" r="r" b="b"/>
            <a:pathLst>
              <a:path w="393700" h="318770">
                <a:moveTo>
                  <a:pt x="196850" y="0"/>
                </a:moveTo>
                <a:lnTo>
                  <a:pt x="181947" y="595"/>
                </a:lnTo>
                <a:lnTo>
                  <a:pt x="167137" y="2339"/>
                </a:lnTo>
                <a:lnTo>
                  <a:pt x="152493" y="5170"/>
                </a:lnTo>
                <a:lnTo>
                  <a:pt x="138088" y="9027"/>
                </a:lnTo>
                <a:lnTo>
                  <a:pt x="123996" y="13847"/>
                </a:lnTo>
                <a:lnTo>
                  <a:pt x="110289" y="19569"/>
                </a:lnTo>
                <a:lnTo>
                  <a:pt x="97042" y="26132"/>
                </a:lnTo>
                <a:lnTo>
                  <a:pt x="84328" y="33472"/>
                </a:lnTo>
                <a:lnTo>
                  <a:pt x="72220" y="41530"/>
                </a:lnTo>
                <a:lnTo>
                  <a:pt x="60791" y="50242"/>
                </a:lnTo>
                <a:lnTo>
                  <a:pt x="50115" y="59547"/>
                </a:lnTo>
                <a:lnTo>
                  <a:pt x="40265" y="69384"/>
                </a:lnTo>
                <a:lnTo>
                  <a:pt x="31314" y="79690"/>
                </a:lnTo>
                <a:lnTo>
                  <a:pt x="23336" y="90403"/>
                </a:lnTo>
                <a:lnTo>
                  <a:pt x="10592" y="112807"/>
                </a:lnTo>
                <a:lnTo>
                  <a:pt x="2620" y="136101"/>
                </a:lnTo>
                <a:lnTo>
                  <a:pt x="0" y="158750"/>
                </a:lnTo>
                <a:lnTo>
                  <a:pt x="723" y="170756"/>
                </a:lnTo>
                <a:lnTo>
                  <a:pt x="6290" y="194528"/>
                </a:lnTo>
                <a:lnTo>
                  <a:pt x="16867" y="217577"/>
                </a:lnTo>
                <a:lnTo>
                  <a:pt x="31873" y="239421"/>
                </a:lnTo>
                <a:lnTo>
                  <a:pt x="40855" y="249741"/>
                </a:lnTo>
                <a:lnTo>
                  <a:pt x="50726" y="259579"/>
                </a:lnTo>
                <a:lnTo>
                  <a:pt x="61414" y="268875"/>
                </a:lnTo>
                <a:lnTo>
                  <a:pt x="72846" y="277568"/>
                </a:lnTo>
                <a:lnTo>
                  <a:pt x="84949" y="285600"/>
                </a:lnTo>
                <a:lnTo>
                  <a:pt x="97650" y="292908"/>
                </a:lnTo>
                <a:lnTo>
                  <a:pt x="110878" y="299433"/>
                </a:lnTo>
                <a:lnTo>
                  <a:pt x="124559" y="305115"/>
                </a:lnTo>
                <a:lnTo>
                  <a:pt x="138620" y="309894"/>
                </a:lnTo>
                <a:lnTo>
                  <a:pt x="152989" y="313709"/>
                </a:lnTo>
                <a:lnTo>
                  <a:pt x="167594" y="316500"/>
                </a:lnTo>
                <a:lnTo>
                  <a:pt x="182361" y="318207"/>
                </a:lnTo>
                <a:lnTo>
                  <a:pt x="196850" y="318770"/>
                </a:lnTo>
                <a:lnTo>
                  <a:pt x="393700" y="318770"/>
                </a:lnTo>
                <a:lnTo>
                  <a:pt x="393700" y="0"/>
                </a:lnTo>
                <a:lnTo>
                  <a:pt x="19685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911860" y="815340"/>
            <a:ext cx="6327140" cy="978264"/>
          </a:xfrm>
          <a:prstGeom prst="rect">
            <a:avLst/>
          </a:prstGeom>
        </p:spPr>
        <p:txBody>
          <a:bodyPr wrap="square" lIns="0" tIns="24003" rIns="0" bIns="0" rtlCol="0">
            <a:noAutofit/>
          </a:bodyPr>
          <a:lstStyle/>
          <a:p>
            <a:pPr marL="12700">
              <a:lnSpc>
                <a:spcPts val="3779"/>
              </a:lnSpc>
            </a:pPr>
            <a:r>
              <a:rPr lang="en-MY" sz="3600" b="1" spc="-1" dirty="0" err="1" smtClean="0">
                <a:solidFill>
                  <a:srgbClr val="006666"/>
                </a:solidFill>
                <a:latin typeface="Arial"/>
                <a:cs typeface="Arial"/>
              </a:rPr>
              <a:t>Simbol</a:t>
            </a:r>
            <a:r>
              <a:rPr lang="en-MY" sz="3600" b="1" spc="-1" dirty="0" smtClean="0">
                <a:solidFill>
                  <a:srgbClr val="006666"/>
                </a:solidFill>
                <a:latin typeface="Arial"/>
                <a:cs typeface="Arial"/>
              </a:rPr>
              <a:t> Get </a:t>
            </a:r>
            <a:r>
              <a:rPr lang="en-MY" sz="3600" b="1" spc="-1" dirty="0" err="1" smtClean="0">
                <a:solidFill>
                  <a:srgbClr val="006666"/>
                </a:solidFill>
                <a:latin typeface="Arial"/>
                <a:cs typeface="Arial"/>
              </a:rPr>
              <a:t>Logik</a:t>
            </a:r>
            <a:r>
              <a:rPr lang="en-MY" sz="3600" b="1" spc="-1" dirty="0" smtClean="0">
                <a:solidFill>
                  <a:srgbClr val="006666"/>
                </a:solidFill>
                <a:latin typeface="Arial"/>
                <a:cs typeface="Arial"/>
              </a:rPr>
              <a:t> TAK</a:t>
            </a:r>
          </a:p>
          <a:p>
            <a:pPr marL="12700">
              <a:lnSpc>
                <a:spcPts val="3779"/>
              </a:lnSpc>
            </a:pPr>
            <a:r>
              <a:rPr lang="en-MY" sz="3600" b="1" i="1" dirty="0" smtClean="0">
                <a:solidFill>
                  <a:srgbClr val="006666"/>
                </a:solidFill>
                <a:latin typeface="Arial"/>
                <a:cs typeface="Arial"/>
              </a:rPr>
              <a:t>(Symbol of Logic Gate NOT)</a:t>
            </a:r>
            <a:endParaRPr lang="en-MY" sz="3600" i="1" dirty="0">
              <a:latin typeface="Arial"/>
              <a:cs typeface="Arial"/>
            </a:endParaRPr>
          </a:p>
          <a:p>
            <a:pPr marL="12700">
              <a:lnSpc>
                <a:spcPts val="3779"/>
              </a:lnSpc>
            </a:pPr>
            <a:endParaRPr sz="3600" dirty="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09600" y="1981200"/>
            <a:ext cx="7010400" cy="3175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pic>
        <p:nvPicPr>
          <p:cNvPr id="8194" name="Picture 2" descr="http://2.bp.blogspot.com/_Bi3uYnfGo_s/TPBQ7x2nNrI/AAAAAAAABF0/0w38jKUpFk0/s1600/Logik+1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607675"/>
            <a:ext cx="4302875" cy="1884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17588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bject 25"/>
          <p:cNvSpPr/>
          <p:nvPr/>
        </p:nvSpPr>
        <p:spPr>
          <a:xfrm>
            <a:off x="8570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38100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lnTo>
                  <a:pt x="381000" y="685800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57200" y="0"/>
            <a:ext cx="2743200" cy="1167129"/>
          </a:xfrm>
          <a:custGeom>
            <a:avLst/>
            <a:gdLst/>
            <a:ahLst/>
            <a:cxnLst/>
            <a:rect l="l" t="t" r="r" b="b"/>
            <a:pathLst>
              <a:path w="2743200" h="1167129">
                <a:moveTo>
                  <a:pt x="304800" y="1167129"/>
                </a:moveTo>
                <a:lnTo>
                  <a:pt x="304800" y="1056639"/>
                </a:lnTo>
                <a:lnTo>
                  <a:pt x="305528" y="1047285"/>
                </a:lnTo>
                <a:lnTo>
                  <a:pt x="308163" y="1022635"/>
                </a:lnTo>
                <a:lnTo>
                  <a:pt x="312216" y="997714"/>
                </a:lnTo>
                <a:lnTo>
                  <a:pt x="318141" y="972612"/>
                </a:lnTo>
                <a:lnTo>
                  <a:pt x="326390" y="947420"/>
                </a:lnTo>
                <a:lnTo>
                  <a:pt x="334552" y="928817"/>
                </a:lnTo>
                <a:lnTo>
                  <a:pt x="346163" y="905621"/>
                </a:lnTo>
                <a:lnTo>
                  <a:pt x="359302" y="883128"/>
                </a:lnTo>
                <a:lnTo>
                  <a:pt x="373900" y="862095"/>
                </a:lnTo>
                <a:lnTo>
                  <a:pt x="389890" y="843279"/>
                </a:lnTo>
                <a:lnTo>
                  <a:pt x="403473" y="830357"/>
                </a:lnTo>
                <a:lnTo>
                  <a:pt x="424641" y="813665"/>
                </a:lnTo>
                <a:lnTo>
                  <a:pt x="446960" y="798842"/>
                </a:lnTo>
                <a:lnTo>
                  <a:pt x="468905" y="786180"/>
                </a:lnTo>
                <a:lnTo>
                  <a:pt x="488950" y="775970"/>
                </a:lnTo>
                <a:lnTo>
                  <a:pt x="561340" y="762000"/>
                </a:lnTo>
                <a:lnTo>
                  <a:pt x="603250" y="764539"/>
                </a:lnTo>
                <a:lnTo>
                  <a:pt x="2743200" y="762000"/>
                </a:lnTo>
                <a:lnTo>
                  <a:pt x="2743200" y="0"/>
                </a:lnTo>
                <a:lnTo>
                  <a:pt x="0" y="0"/>
                </a:lnTo>
                <a:lnTo>
                  <a:pt x="0" y="1167129"/>
                </a:lnTo>
                <a:lnTo>
                  <a:pt x="304800" y="1167129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09600" y="1981200"/>
            <a:ext cx="7010400" cy="317500"/>
          </a:xfrm>
          <a:custGeom>
            <a:avLst/>
            <a:gdLst/>
            <a:ahLst/>
            <a:cxnLst/>
            <a:rect l="l" t="t" r="r" b="b"/>
            <a:pathLst>
              <a:path w="7010400" h="317500">
                <a:moveTo>
                  <a:pt x="0" y="0"/>
                </a:moveTo>
                <a:lnTo>
                  <a:pt x="0" y="317500"/>
                </a:lnTo>
                <a:lnTo>
                  <a:pt x="7010400" y="317500"/>
                </a:lnTo>
                <a:lnTo>
                  <a:pt x="70104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28600" y="1981200"/>
            <a:ext cx="393700" cy="318770"/>
          </a:xfrm>
          <a:custGeom>
            <a:avLst/>
            <a:gdLst/>
            <a:ahLst/>
            <a:cxnLst/>
            <a:rect l="l" t="t" r="r" b="b"/>
            <a:pathLst>
              <a:path w="393700" h="318770">
                <a:moveTo>
                  <a:pt x="196850" y="0"/>
                </a:moveTo>
                <a:lnTo>
                  <a:pt x="181947" y="595"/>
                </a:lnTo>
                <a:lnTo>
                  <a:pt x="167137" y="2339"/>
                </a:lnTo>
                <a:lnTo>
                  <a:pt x="152493" y="5170"/>
                </a:lnTo>
                <a:lnTo>
                  <a:pt x="138088" y="9027"/>
                </a:lnTo>
                <a:lnTo>
                  <a:pt x="123996" y="13847"/>
                </a:lnTo>
                <a:lnTo>
                  <a:pt x="110289" y="19569"/>
                </a:lnTo>
                <a:lnTo>
                  <a:pt x="97042" y="26132"/>
                </a:lnTo>
                <a:lnTo>
                  <a:pt x="84328" y="33472"/>
                </a:lnTo>
                <a:lnTo>
                  <a:pt x="72220" y="41530"/>
                </a:lnTo>
                <a:lnTo>
                  <a:pt x="60791" y="50242"/>
                </a:lnTo>
                <a:lnTo>
                  <a:pt x="50115" y="59547"/>
                </a:lnTo>
                <a:lnTo>
                  <a:pt x="40265" y="69384"/>
                </a:lnTo>
                <a:lnTo>
                  <a:pt x="31314" y="79690"/>
                </a:lnTo>
                <a:lnTo>
                  <a:pt x="23336" y="90403"/>
                </a:lnTo>
                <a:lnTo>
                  <a:pt x="10592" y="112807"/>
                </a:lnTo>
                <a:lnTo>
                  <a:pt x="2620" y="136101"/>
                </a:lnTo>
                <a:lnTo>
                  <a:pt x="0" y="158750"/>
                </a:lnTo>
                <a:lnTo>
                  <a:pt x="723" y="170756"/>
                </a:lnTo>
                <a:lnTo>
                  <a:pt x="6290" y="194528"/>
                </a:lnTo>
                <a:lnTo>
                  <a:pt x="16867" y="217577"/>
                </a:lnTo>
                <a:lnTo>
                  <a:pt x="31873" y="239421"/>
                </a:lnTo>
                <a:lnTo>
                  <a:pt x="40855" y="249741"/>
                </a:lnTo>
                <a:lnTo>
                  <a:pt x="50726" y="259579"/>
                </a:lnTo>
                <a:lnTo>
                  <a:pt x="61414" y="268875"/>
                </a:lnTo>
                <a:lnTo>
                  <a:pt x="72846" y="277568"/>
                </a:lnTo>
                <a:lnTo>
                  <a:pt x="84949" y="285600"/>
                </a:lnTo>
                <a:lnTo>
                  <a:pt x="97650" y="292908"/>
                </a:lnTo>
                <a:lnTo>
                  <a:pt x="110878" y="299433"/>
                </a:lnTo>
                <a:lnTo>
                  <a:pt x="124559" y="305115"/>
                </a:lnTo>
                <a:lnTo>
                  <a:pt x="138620" y="309894"/>
                </a:lnTo>
                <a:lnTo>
                  <a:pt x="152989" y="313709"/>
                </a:lnTo>
                <a:lnTo>
                  <a:pt x="167594" y="316500"/>
                </a:lnTo>
                <a:lnTo>
                  <a:pt x="182361" y="318207"/>
                </a:lnTo>
                <a:lnTo>
                  <a:pt x="196850" y="318770"/>
                </a:lnTo>
                <a:lnTo>
                  <a:pt x="393700" y="318770"/>
                </a:lnTo>
                <a:lnTo>
                  <a:pt x="393700" y="0"/>
                </a:lnTo>
                <a:lnTo>
                  <a:pt x="19685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028700" y="2444670"/>
            <a:ext cx="7420140" cy="1016000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 marR="38100">
              <a:lnSpc>
                <a:spcPts val="2145"/>
              </a:lnSpc>
            </a:pPr>
            <a:r>
              <a:rPr lang="en-MY" sz="2000" spc="0" dirty="0" smtClean="0">
                <a:solidFill>
                  <a:srgbClr val="C00000"/>
                </a:solidFill>
                <a:latin typeface="Arial"/>
                <a:cs typeface="Arial"/>
              </a:rPr>
              <a:t>Get </a:t>
            </a:r>
            <a:r>
              <a:rPr lang="en-MY" sz="2000" dirty="0" smtClean="0">
                <a:solidFill>
                  <a:srgbClr val="C00000"/>
                </a:solidFill>
                <a:latin typeface="Arial"/>
                <a:cs typeface="Arial"/>
              </a:rPr>
              <a:t>TAK</a:t>
            </a:r>
            <a:r>
              <a:rPr lang="en-MY" sz="2000" spc="0" dirty="0" smtClean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lang="en-MY" sz="2000" spc="0" dirty="0" err="1" smtClean="0">
                <a:solidFill>
                  <a:srgbClr val="C00000"/>
                </a:solidFill>
                <a:latin typeface="Arial"/>
                <a:cs typeface="Arial"/>
              </a:rPr>
              <a:t>akan</a:t>
            </a:r>
            <a:r>
              <a:rPr lang="en-MY" sz="2000" spc="0" dirty="0" smtClean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lang="en-MY" sz="2000" spc="0" dirty="0" err="1" smtClean="0">
                <a:solidFill>
                  <a:srgbClr val="C00000"/>
                </a:solidFill>
                <a:latin typeface="Arial"/>
                <a:cs typeface="Arial"/>
              </a:rPr>
              <a:t>menyongsangkan</a:t>
            </a:r>
            <a:r>
              <a:rPr lang="en-MY" sz="2000" spc="0" dirty="0" smtClean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lang="en-MY" sz="2000" spc="0" dirty="0" err="1" smtClean="0">
                <a:solidFill>
                  <a:srgbClr val="C00000"/>
                </a:solidFill>
                <a:latin typeface="Arial"/>
                <a:cs typeface="Arial"/>
              </a:rPr>
              <a:t>nilai</a:t>
            </a:r>
            <a:r>
              <a:rPr lang="en-MY" sz="2000" spc="0" dirty="0" smtClean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lang="en-MY" sz="2000" spc="0" dirty="0" err="1" smtClean="0">
                <a:solidFill>
                  <a:srgbClr val="C00000"/>
                </a:solidFill>
                <a:latin typeface="Arial"/>
                <a:cs typeface="Arial"/>
              </a:rPr>
              <a:t>masukan</a:t>
            </a:r>
            <a:r>
              <a:rPr lang="en-MY" sz="2000" spc="0" dirty="0" smtClean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lang="en-MY" sz="2000" spc="0" dirty="0" err="1" smtClean="0">
                <a:solidFill>
                  <a:srgbClr val="C00000"/>
                </a:solidFill>
                <a:latin typeface="Arial"/>
                <a:cs typeface="Arial"/>
              </a:rPr>
              <a:t>pada</a:t>
            </a:r>
            <a:r>
              <a:rPr lang="en-MY" sz="2000" spc="0" dirty="0" smtClean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lang="en-MY" sz="2000" spc="0" dirty="0" err="1" smtClean="0">
                <a:solidFill>
                  <a:srgbClr val="C00000"/>
                </a:solidFill>
                <a:latin typeface="Arial"/>
                <a:cs typeface="Arial"/>
              </a:rPr>
              <a:t>keluaran</a:t>
            </a:r>
            <a:r>
              <a:rPr lang="en-MY" sz="2000" spc="0" dirty="0" smtClean="0">
                <a:solidFill>
                  <a:srgbClr val="C00000"/>
                </a:solidFill>
                <a:latin typeface="Arial"/>
                <a:cs typeface="Arial"/>
              </a:rPr>
              <a:t>.</a:t>
            </a:r>
            <a:endParaRPr sz="2000" dirty="0">
              <a:solidFill>
                <a:srgbClr val="C00000"/>
              </a:solidFill>
              <a:latin typeface="Arial"/>
              <a:cs typeface="Arial"/>
            </a:endParaRPr>
          </a:p>
          <a:p>
            <a:pPr marL="12700" marR="38100">
              <a:lnSpc>
                <a:spcPct val="95825"/>
              </a:lnSpc>
              <a:spcBef>
                <a:spcPts val="492"/>
              </a:spcBef>
            </a:pPr>
            <a:r>
              <a:rPr lang="en-MY" sz="2000" spc="1" dirty="0" err="1" smtClean="0">
                <a:solidFill>
                  <a:srgbClr val="C00000"/>
                </a:solidFill>
                <a:latin typeface="Arial"/>
                <a:cs typeface="Arial"/>
              </a:rPr>
              <a:t>Jika</a:t>
            </a:r>
            <a:r>
              <a:rPr lang="en-MY" sz="2000" spc="1" dirty="0" smtClean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lang="en-MY" sz="2000" spc="1" dirty="0" err="1" smtClean="0">
                <a:solidFill>
                  <a:srgbClr val="C00000"/>
                </a:solidFill>
                <a:latin typeface="Arial"/>
                <a:cs typeface="Arial"/>
              </a:rPr>
              <a:t>isyarat</a:t>
            </a:r>
            <a:r>
              <a:rPr lang="en-MY" sz="2000" spc="1" dirty="0" smtClean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lang="en-MY" sz="2000" spc="1" dirty="0" err="1" smtClean="0">
                <a:solidFill>
                  <a:srgbClr val="C00000"/>
                </a:solidFill>
                <a:latin typeface="Arial"/>
                <a:cs typeface="Arial"/>
              </a:rPr>
              <a:t>masukan</a:t>
            </a:r>
            <a:r>
              <a:rPr lang="en-MY" sz="2000" spc="1" dirty="0" smtClean="0">
                <a:solidFill>
                  <a:srgbClr val="C00000"/>
                </a:solidFill>
                <a:latin typeface="Arial"/>
                <a:cs typeface="Arial"/>
              </a:rPr>
              <a:t> ‘0’ </a:t>
            </a:r>
            <a:r>
              <a:rPr lang="en-MY" sz="2000" spc="1" dirty="0" err="1" smtClean="0">
                <a:solidFill>
                  <a:srgbClr val="C00000"/>
                </a:solidFill>
                <a:latin typeface="Arial"/>
                <a:cs typeface="Arial"/>
              </a:rPr>
              <a:t>maka</a:t>
            </a:r>
            <a:r>
              <a:rPr lang="en-MY" sz="2000" spc="1" dirty="0" smtClean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lang="en-MY" sz="2000" spc="1" dirty="0" err="1" smtClean="0">
                <a:solidFill>
                  <a:srgbClr val="C00000"/>
                </a:solidFill>
                <a:latin typeface="Arial"/>
                <a:cs typeface="Arial"/>
              </a:rPr>
              <a:t>keluaran</a:t>
            </a:r>
            <a:r>
              <a:rPr lang="en-MY" sz="2000" spc="1" dirty="0" smtClean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lang="en-MY" sz="2000" spc="1" dirty="0" err="1" smtClean="0">
                <a:solidFill>
                  <a:srgbClr val="C00000"/>
                </a:solidFill>
                <a:latin typeface="Arial"/>
                <a:cs typeface="Arial"/>
              </a:rPr>
              <a:t>adalah</a:t>
            </a:r>
            <a:r>
              <a:rPr lang="en-MY" sz="2000" spc="1" dirty="0" smtClean="0">
                <a:solidFill>
                  <a:srgbClr val="C00000"/>
                </a:solidFill>
                <a:latin typeface="Arial"/>
                <a:cs typeface="Arial"/>
              </a:rPr>
              <a:t> ‘1’ (ON). </a:t>
            </a:r>
            <a:endParaRPr sz="2000" dirty="0" smtClean="0">
              <a:solidFill>
                <a:srgbClr val="C00000"/>
              </a:solidFill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600"/>
              </a:spcBef>
            </a:pPr>
            <a:r>
              <a:rPr lang="en-MY" sz="2000" spc="2" dirty="0" err="1" smtClean="0">
                <a:solidFill>
                  <a:srgbClr val="C00000"/>
                </a:solidFill>
                <a:latin typeface="Arial"/>
                <a:cs typeface="Arial"/>
              </a:rPr>
              <a:t>Jika</a:t>
            </a:r>
            <a:r>
              <a:rPr lang="en-MY" sz="2000" spc="2" dirty="0" smtClean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lang="en-MY" sz="2000" spc="2" dirty="0" err="1" smtClean="0">
                <a:solidFill>
                  <a:srgbClr val="C00000"/>
                </a:solidFill>
                <a:latin typeface="Arial"/>
                <a:cs typeface="Arial"/>
              </a:rPr>
              <a:t>sebaliknya</a:t>
            </a:r>
            <a:r>
              <a:rPr lang="en-MY" sz="2000" spc="2" dirty="0" smtClean="0">
                <a:solidFill>
                  <a:srgbClr val="C00000"/>
                </a:solidFill>
                <a:latin typeface="Arial"/>
                <a:cs typeface="Arial"/>
              </a:rPr>
              <a:t>, </a:t>
            </a:r>
            <a:r>
              <a:rPr lang="en-MY" sz="2000" spc="2" dirty="0" err="1" smtClean="0">
                <a:solidFill>
                  <a:srgbClr val="C00000"/>
                </a:solidFill>
                <a:latin typeface="Arial"/>
                <a:cs typeface="Arial"/>
              </a:rPr>
              <a:t>maka</a:t>
            </a:r>
            <a:r>
              <a:rPr lang="en-MY" sz="2000" spc="2" dirty="0" smtClean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lang="en-MY" sz="2000" spc="2" dirty="0" err="1" smtClean="0">
                <a:solidFill>
                  <a:srgbClr val="C00000"/>
                </a:solidFill>
                <a:latin typeface="Arial"/>
                <a:cs typeface="Arial"/>
              </a:rPr>
              <a:t>nilai</a:t>
            </a:r>
            <a:r>
              <a:rPr lang="en-MY" sz="2000" spc="2" dirty="0" smtClean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lang="en-MY" sz="2000" spc="2" dirty="0" err="1" smtClean="0">
                <a:solidFill>
                  <a:srgbClr val="C00000"/>
                </a:solidFill>
                <a:latin typeface="Arial"/>
                <a:cs typeface="Arial"/>
              </a:rPr>
              <a:t>keluaran</a:t>
            </a:r>
            <a:r>
              <a:rPr lang="en-MY" sz="2000" spc="2" dirty="0" smtClean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lang="en-MY" sz="2000" spc="2" dirty="0" err="1" smtClean="0">
                <a:solidFill>
                  <a:srgbClr val="C00000"/>
                </a:solidFill>
                <a:latin typeface="Arial"/>
                <a:cs typeface="Arial"/>
              </a:rPr>
              <a:t>akan</a:t>
            </a:r>
            <a:r>
              <a:rPr lang="en-MY" sz="2000" spc="2" dirty="0" smtClean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lang="en-MY" sz="2000" spc="2" dirty="0" err="1" smtClean="0">
                <a:solidFill>
                  <a:srgbClr val="C00000"/>
                </a:solidFill>
                <a:latin typeface="Arial"/>
                <a:cs typeface="Arial"/>
              </a:rPr>
              <a:t>menjadi</a:t>
            </a:r>
            <a:r>
              <a:rPr lang="en-MY" sz="2000" spc="2" dirty="0" smtClean="0">
                <a:solidFill>
                  <a:srgbClr val="C00000"/>
                </a:solidFill>
                <a:latin typeface="Arial"/>
                <a:cs typeface="Arial"/>
              </a:rPr>
              <a:t> ‘0’.</a:t>
            </a:r>
            <a:endParaRPr sz="2000" dirty="0">
              <a:solidFill>
                <a:srgbClr val="C00000"/>
              </a:solidFill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08037" y="2298700"/>
            <a:ext cx="342900" cy="1562100"/>
          </a:xfrm>
          <a:prstGeom prst="rect">
            <a:avLst/>
          </a:prstGeom>
        </p:spPr>
        <p:txBody>
          <a:bodyPr wrap="square" lIns="0" tIns="9842" rIns="0" bIns="0" rtlCol="0">
            <a:noAutofit/>
          </a:bodyPr>
          <a:lstStyle/>
          <a:p>
            <a:pPr marL="12700">
              <a:lnSpc>
                <a:spcPct val="150000"/>
              </a:lnSpc>
            </a:pPr>
            <a:r>
              <a:rPr lang="en-MY" sz="1600" b="1" spc="807" dirty="0" smtClean="0">
                <a:solidFill>
                  <a:srgbClr val="0033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/>
                <a:cs typeface="Symbol"/>
              </a:rPr>
              <a:t>-</a:t>
            </a:r>
            <a:endParaRPr lang="en-MY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mbol"/>
              <a:cs typeface="Symbol"/>
            </a:endParaRPr>
          </a:p>
          <a:p>
            <a:pPr marL="12700">
              <a:lnSpc>
                <a:spcPct val="150000"/>
              </a:lnSpc>
            </a:pPr>
            <a:r>
              <a:rPr lang="en-MY" sz="1600" b="1" spc="807" dirty="0" smtClean="0">
                <a:solidFill>
                  <a:srgbClr val="0033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/>
                <a:cs typeface="Symbol"/>
              </a:rPr>
              <a:t>-</a:t>
            </a:r>
            <a:endParaRPr lang="en-MY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mbol"/>
              <a:cs typeface="Symbol"/>
            </a:endParaRPr>
          </a:p>
          <a:p>
            <a:pPr marL="12700">
              <a:lnSpc>
                <a:spcPct val="150000"/>
              </a:lnSpc>
            </a:pPr>
            <a:r>
              <a:rPr lang="en-MY" sz="1600" b="1" spc="807" dirty="0" smtClean="0">
                <a:solidFill>
                  <a:srgbClr val="0033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/>
                <a:cs typeface="Symbol"/>
              </a:rPr>
              <a:t>-</a:t>
            </a:r>
            <a:endParaRPr lang="en-MY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mbol"/>
              <a:cs typeface="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728210" y="4821888"/>
            <a:ext cx="90601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dirty="0" smtClean="0">
                <a:solidFill>
                  <a:srgbClr val="003366"/>
                </a:solidFill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09600" y="1981200"/>
            <a:ext cx="7010400" cy="3175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pic>
        <p:nvPicPr>
          <p:cNvPr id="10242" name="Picture 2" descr="http://3.bp.blogspot.com/_Bi3uYnfGo_s/TPBRpfmYO1I/AAAAAAAABF8/URLt3S3JIww/s1600/Logik+2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8296" y="3721098"/>
            <a:ext cx="4201341" cy="1100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object 24"/>
          <p:cNvSpPr txBox="1"/>
          <p:nvPr/>
        </p:nvSpPr>
        <p:spPr>
          <a:xfrm>
            <a:off x="770570" y="793830"/>
            <a:ext cx="7992430" cy="1000298"/>
          </a:xfrm>
          <a:prstGeom prst="rect">
            <a:avLst/>
          </a:prstGeom>
        </p:spPr>
        <p:txBody>
          <a:bodyPr wrap="square" lIns="0" tIns="21399" rIns="0" bIns="0" rtlCol="0">
            <a:noAutofit/>
          </a:bodyPr>
          <a:lstStyle/>
          <a:p>
            <a:pPr marL="12700">
              <a:lnSpc>
                <a:spcPts val="3779"/>
              </a:lnSpc>
            </a:pPr>
            <a:r>
              <a:rPr lang="en-MY" sz="3200" b="1" spc="-1" dirty="0" err="1" smtClean="0">
                <a:solidFill>
                  <a:srgbClr val="006666"/>
                </a:solidFill>
                <a:latin typeface="Arial"/>
                <a:cs typeface="Arial"/>
              </a:rPr>
              <a:t>Operasi</a:t>
            </a:r>
            <a:r>
              <a:rPr lang="en-MY" sz="3200" b="1" spc="-1" dirty="0" smtClean="0">
                <a:solidFill>
                  <a:srgbClr val="006666"/>
                </a:solidFill>
                <a:latin typeface="Arial"/>
                <a:cs typeface="Arial"/>
              </a:rPr>
              <a:t> Get </a:t>
            </a:r>
            <a:r>
              <a:rPr lang="en-MY" sz="3200" b="1" spc="-1" dirty="0" err="1">
                <a:solidFill>
                  <a:srgbClr val="006666"/>
                </a:solidFill>
                <a:latin typeface="Arial"/>
                <a:cs typeface="Arial"/>
              </a:rPr>
              <a:t>Logik</a:t>
            </a:r>
            <a:r>
              <a:rPr lang="en-MY" sz="3200" b="1" spc="-1" dirty="0">
                <a:solidFill>
                  <a:srgbClr val="006666"/>
                </a:solidFill>
                <a:latin typeface="Arial"/>
                <a:cs typeface="Arial"/>
              </a:rPr>
              <a:t> </a:t>
            </a:r>
            <a:r>
              <a:rPr lang="en-MY" sz="3200" b="1" spc="-1" dirty="0" smtClean="0">
                <a:solidFill>
                  <a:srgbClr val="006666"/>
                </a:solidFill>
                <a:latin typeface="Arial"/>
                <a:cs typeface="Arial"/>
              </a:rPr>
              <a:t>TAK</a:t>
            </a:r>
            <a:endParaRPr lang="en-MY" sz="3200" b="1" spc="-1" dirty="0">
              <a:solidFill>
                <a:srgbClr val="006666"/>
              </a:solidFill>
              <a:latin typeface="Arial"/>
              <a:cs typeface="Arial"/>
            </a:endParaRPr>
          </a:p>
          <a:p>
            <a:pPr marL="12700">
              <a:lnSpc>
                <a:spcPts val="3779"/>
              </a:lnSpc>
            </a:pPr>
            <a:r>
              <a:rPr lang="en-MY" sz="3200" b="1" i="1" dirty="0">
                <a:solidFill>
                  <a:srgbClr val="006666"/>
                </a:solidFill>
                <a:latin typeface="Arial"/>
                <a:cs typeface="Arial"/>
              </a:rPr>
              <a:t>(Operating Principle of </a:t>
            </a:r>
            <a:r>
              <a:rPr lang="en-MY" sz="3200" b="1" i="1" dirty="0" smtClean="0">
                <a:solidFill>
                  <a:srgbClr val="006666"/>
                </a:solidFill>
                <a:latin typeface="Arial"/>
                <a:cs typeface="Arial"/>
              </a:rPr>
              <a:t>NOT Logic </a:t>
            </a:r>
            <a:r>
              <a:rPr lang="en-MY" sz="3200" b="1" i="1" dirty="0">
                <a:solidFill>
                  <a:srgbClr val="006666"/>
                </a:solidFill>
                <a:latin typeface="Arial"/>
                <a:cs typeface="Arial"/>
              </a:rPr>
              <a:t>Gate)</a:t>
            </a:r>
            <a:endParaRPr lang="en-MY" sz="3200" i="1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82029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1007</TotalTime>
  <Words>1534</Words>
  <Application>Microsoft Office PowerPoint</Application>
  <PresentationFormat>On-screen Show (4:3)</PresentationFormat>
  <Paragraphs>417</Paragraphs>
  <Slides>54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3" baseType="lpstr">
      <vt:lpstr>Albertus Extra Bold</vt:lpstr>
      <vt:lpstr>Arial</vt:lpstr>
      <vt:lpstr>Calibri</vt:lpstr>
      <vt:lpstr>Symbol</vt:lpstr>
      <vt:lpstr>Trebuchet MS</vt:lpstr>
      <vt:lpstr>Wingdings</vt:lpstr>
      <vt:lpstr>Wingdings 3</vt:lpstr>
      <vt:lpstr>Facet</vt:lpstr>
      <vt:lpstr>Visio</vt:lpstr>
      <vt:lpstr>Topik 2: GET LOGIK ASAS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HERLINA</dc:creator>
  <cp:lastModifiedBy>User</cp:lastModifiedBy>
  <cp:revision>99</cp:revision>
  <cp:lastPrinted>2019-12-30T08:40:09Z</cp:lastPrinted>
  <dcterms:modified xsi:type="dcterms:W3CDTF">2020-08-25T05:34:08Z</dcterms:modified>
</cp:coreProperties>
</file>