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8" r:id="rId1"/>
  </p:sldMasterIdLst>
  <p:sldIdLst>
    <p:sldId id="256" r:id="rId2"/>
    <p:sldId id="262" r:id="rId3"/>
    <p:sldId id="261" r:id="rId4"/>
    <p:sldId id="260" r:id="rId5"/>
    <p:sldId id="257" r:id="rId6"/>
    <p:sldId id="263" r:id="rId7"/>
    <p:sldId id="264" r:id="rId8"/>
    <p:sldId id="265" r:id="rId9"/>
    <p:sldId id="266" r:id="rId10"/>
    <p:sldId id="267" r:id="rId11"/>
    <p:sldId id="259" r:id="rId12"/>
    <p:sldId id="268" r:id="rId13"/>
    <p:sldId id="258" r:id="rId14"/>
    <p:sldId id="269" r:id="rId15"/>
  </p:sldIdLst>
  <p:sldSz cx="9144000" cy="6858000" type="screen4x3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</p:showPr>
  <p:extLst>
    <p:ext uri="smNativeData">
      <pr:smAppRevision xmlns:pr="smNativeData" xmlns:p14="http://schemas.microsoft.com/office/powerpoint/2010/main" xmlns="" dt="1571268252" val="971" revOS="4"/>
      <pr:smFileRevision xmlns:pr="smNativeData" xmlns:p14="http://schemas.microsoft.com/office/powerpoint/2010/main" xmlns="" dt="1571268252" val="101"/>
      <pr:guideOptions xmlns:pr="smNativeData" xmlns:p14="http://schemas.microsoft.com/office/powerpoint/2010/main" xmlns="" dt="1571268252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65" d="100"/>
          <a:sy n="65" d="100"/>
        </p:scale>
        <p:origin x="2186" y="212"/>
      </p:cViewPr>
      <p:guideLst/>
    </p:cSldViewPr>
  </p:notesViewPr>
  <p:gridSpacing cx="73477438" cy="734774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9FAD9C-D24C-CA5B-0227-240EE369F471}" type="datetime1">
              <a:rPr lang="pt-BR" smtClean="0"/>
              <a:pPr/>
              <a:t>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9F864D-034C-CA70-0227-F525C869F4A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9F9B25-6B4C-CA6D-0227-9D38D569F4C8}" type="datetime1">
              <a:rPr lang="pt-BR" smtClean="0"/>
              <a:pPr/>
              <a:t>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9FAC76-384C-CA5A-0227-CE0FE269F49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9FAD9C-D24C-CA5B-0227-240EE369F471}" type="datetime1">
              <a:rPr lang="pt-BR" smtClean="0"/>
              <a:pPr/>
              <a:t>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9F864D-034C-CA70-0227-F525C869F4A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9FEB91-DF4C-CA1D-0227-2948A569F47C}" type="datetime1">
              <a:rPr lang="pt-BR" smtClean="0"/>
              <a:pPr/>
              <a:t>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9FB7B6-F84C-CA41-0227-0E14F969F45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9FAD9C-D24C-CA5B-0227-240EE369F471}" type="datetime1">
              <a:rPr lang="pt-BR" smtClean="0"/>
              <a:pPr/>
              <a:t>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9F864D-034C-CA70-0227-F525C869F4A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9FAD9C-D24C-CA5B-0227-240EE369F471}" type="datetime1">
              <a:rPr lang="pt-BR" smtClean="0"/>
              <a:pPr/>
              <a:t>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9F864D-034C-CA70-0227-F525C869F4A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9FEEEE-A04C-CA18-0227-564DA069F403}" type="datetime1">
              <a:rPr lang="pt-BR" smtClean="0"/>
              <a:pPr/>
              <a:t>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9FE360-2E4C-CA15-0227-D840AD69F4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9FAD9C-D24C-CA5B-0227-240EE369F471}" type="datetime1">
              <a:rPr lang="pt-BR" smtClean="0"/>
              <a:pPr/>
              <a:t>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9F864D-034C-CA70-0227-F525C869F4A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9FC977-394C-CA3F-0227-CF6A8769F49A}" type="datetime1">
              <a:rPr lang="pt-BR" smtClean="0"/>
              <a:pPr/>
              <a:t>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9FF40B-454C-CA02-0227-B357BA69F4E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9FAD9C-D24C-CA5B-0227-240EE369F471}" type="datetime1">
              <a:rPr lang="pt-BR" smtClean="0"/>
              <a:pPr/>
              <a:t>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9F864D-034C-CA70-0227-F525C869F4A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9FAD9C-D24C-CA5B-0227-240EE369F471}" type="datetime1">
              <a:rPr lang="pt-BR" smtClean="0"/>
              <a:pPr/>
              <a:t>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9F864D-034C-CA70-0227-F525C869F4A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19FAD9C-D24C-CA5B-0227-240EE369F471}" type="datetime1">
              <a:rPr lang="pt-BR" smtClean="0"/>
              <a:pPr/>
              <a:t>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19F864D-034C-CA70-0227-F525C869F4A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Kan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ReAw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bBAAARxgAAKs0AABTIQAAAAAAACYAAAAIAAAAAQAAAAAAAAA="/>
              </a:ext>
            </a:extLst>
          </p:cNvSpPr>
          <p:nvPr>
            <p:ph type="ctrTitle"/>
          </p:nvPr>
        </p:nvSpPr>
        <p:spPr>
          <a:xfrm>
            <a:off x="789305" y="3946525"/>
            <a:ext cx="7772400" cy="1470660"/>
          </a:xfrm>
        </p:spPr>
        <p:txBody>
          <a:bodyPr>
            <a:normAutofit fontScale="90000"/>
          </a:bodyPr>
          <a:lstStyle/>
          <a:p>
            <a:pPr marL="0" marR="0" indent="0" algn="ctr" defTabSz="4495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600" b="1" i="0" u="none" strike="noStrike" kern="1" spc="0" baseline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Recursos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Escolares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 e a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Qualidade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Da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Educação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Básica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 No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Brasil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3" name="Retângulo1"/>
          <p:cNvSpPr>
            <a:extLst>
              <a:ext uri="smNativeData">
                <pr:smNativeData xmlns:pr="smNativeData" xmlns:p14="http://schemas.microsoft.com/office/powerpoint/2010/main" xmlns="" val="SMDATA_13_nKan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ReAw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ABQAARgYAABA1AABSDwAAEAAAACYAAAAIAAAA//////////8="/>
              </a:ext>
            </a:extLst>
          </p:cNvSpPr>
          <p:nvPr/>
        </p:nvSpPr>
        <p:spPr>
          <a:xfrm>
            <a:off x="1371600" y="1019810"/>
            <a:ext cx="7772400" cy="1470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480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Herlis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Gomes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Peixoto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Junior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2" descr="distancia euclidiana"/>
          <p:cNvPicPr>
            <a:picLocks noRo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7760" y="1242378"/>
            <a:ext cx="7810568" cy="398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Kan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5</a:t>
            </a:r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-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Modelagem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Kan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Utilizou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-se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modelos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regressão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linear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múltipla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>
              <a:defRPr>
                <a:solidFill>
                  <a:srgbClr val="FFFFFF"/>
                </a:solidFill>
              </a:defRPr>
            </a:pP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>
                <a:solidFill>
                  <a:srgbClr val="FFFFFF"/>
                </a:solidFill>
              </a:defRPr>
            </a:pP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Também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foi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utilizado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um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modelo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árvore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decisão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para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prever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observações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ausentes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variável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que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mensura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nível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socioeconômico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r="25611"/>
          <a:stretch>
            <a:fillRect/>
          </a:stretch>
        </p:blipFill>
        <p:spPr bwMode="auto">
          <a:xfrm>
            <a:off x="0" y="905510"/>
            <a:ext cx="4520565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0565" y="989330"/>
            <a:ext cx="44767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ítuloDoSlid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Kan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>
            <a:normAutofit/>
          </a:bodyPr>
          <a:lstStyle/>
          <a:p>
            <a:pPr algn="ctr">
              <a:defRPr sz="4800">
                <a:solidFill>
                  <a:srgbClr val="FFFFFF"/>
                </a:solidFill>
              </a:defRPr>
            </a:pPr>
            <a:r>
              <a:rPr lang="pt-BR" sz="3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Modelo Final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Kan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jgw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6</a:t>
            </a:r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- </a:t>
            </a:r>
            <a:r>
              <a:rPr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Avaliação</a:t>
            </a:r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dos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Modelos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Kan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Os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modelos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são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avaliados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pela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estatística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R-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quadrado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ajustado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>
              <a:defRPr>
                <a:solidFill>
                  <a:srgbClr val="FFFFFF"/>
                </a:solidFill>
              </a:defRPr>
            </a:pP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>
                <a:solidFill>
                  <a:srgbClr val="FFFFFF"/>
                </a:solidFill>
              </a:defRPr>
            </a:pP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Os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parâmetros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do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modelo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são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mensurados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a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partir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estatísitca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t.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Resultados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5145" y="1563370"/>
            <a:ext cx="40100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Kan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rPr dirty="0">
                <a:solidFill>
                  <a:schemeClr val="tx1"/>
                </a:solidFill>
                <a:effectLst/>
              </a:rPr>
              <a:t>1 - </a:t>
            </a:r>
            <a:r>
              <a:rPr dirty="0" err="1">
                <a:solidFill>
                  <a:schemeClr val="tx1"/>
                </a:solidFill>
                <a:effectLst/>
              </a:rPr>
              <a:t>Definição</a:t>
            </a:r>
            <a:r>
              <a:rPr dirty="0">
                <a:solidFill>
                  <a:schemeClr val="tx1"/>
                </a:solidFill>
                <a:effectLst/>
              </a:rPr>
              <a:t> do </a:t>
            </a:r>
            <a:r>
              <a:rPr dirty="0" err="1">
                <a:solidFill>
                  <a:schemeClr val="tx1"/>
                </a:solidFill>
                <a:effectLst/>
              </a:rPr>
              <a:t>Problema</a:t>
            </a:r>
            <a:endParaRPr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Kan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sz="10400">
                <a:solidFill>
                  <a:srgbClr val="FFFFFF"/>
                </a:solidFill>
              </a:defRPr>
            </a:pP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Arial (Hebrew)" pitchFamily="2" charset="-79"/>
                <a:ea typeface="Arial (Hebrew)" pitchFamily="2" charset="-79"/>
                <a:cs typeface="Arial (Hebrew)" pitchFamily="2" charset="-79"/>
              </a:rPr>
              <a:t>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Identificar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os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recursos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escolares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que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têm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maior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impacto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sobre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a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qualidade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da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educação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.</a:t>
            </a:r>
          </a:p>
          <a:p>
            <a:pPr>
              <a:defRPr sz="2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 (Hebrew)" pitchFamily="2" charset="-79"/>
                <a:ea typeface="Arial (Hebrew)" pitchFamily="2" charset="-79"/>
                <a:cs typeface="Arial (Hebrew)" pitchFamily="2" charset="-79"/>
              </a:defRPr>
            </a:pP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>
              <a:defRPr sz="10400">
                <a:solidFill>
                  <a:srgbClr val="FFFFFF"/>
                </a:solidFill>
              </a:defRPr>
            </a:pP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Permitir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uma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melhor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alocação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dos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recursos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públicos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direcionados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para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educação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Kan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2 -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Resultados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Previstos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Kan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6JwAAAAAAACYAAAAIAAAAAQAAAAAAAAA="/>
              </a:ext>
            </a:extLst>
          </p:cNvSpPr>
          <p:nvPr>
            <p:ph idx="1"/>
          </p:nvPr>
        </p:nvSpPr>
        <p:spPr>
          <a:xfrm>
            <a:off x="914400" y="1600200"/>
            <a:ext cx="8229600" cy="4857750"/>
          </a:xfrm>
        </p:spPr>
        <p:txBody>
          <a:bodyPr>
            <a:normAutofit/>
          </a:bodyPr>
          <a:lstStyle/>
          <a:p>
            <a:pPr>
              <a:defRPr sz="10400">
                <a:solidFill>
                  <a:srgbClr val="FFFFFF"/>
                </a:solidFill>
              </a:defRPr>
            </a:pP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</a:t>
            </a:r>
            <a:r>
              <a:rPr sz="2800" dirty="0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O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objetivo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é 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estimar o impacto dos</a:t>
            </a:r>
            <a:r>
              <a:rPr sz="2800" dirty="0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recursos escolares sobre a qualidade da educação.</a:t>
            </a:r>
          </a:p>
          <a:p>
            <a:pPr>
              <a:defRPr sz="10400">
                <a:solidFill>
                  <a:srgbClr val="FFFFFF"/>
                </a:solidFill>
              </a:defRPr>
            </a:pPr>
            <a:endParaRPr lang="pt-BR" sz="2800" dirty="0" smtClean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rgbClr val="000000"/>
                </a:solidFill>
              </a:uFill>
              <a:latin typeface="+mn-lt"/>
              <a:ea typeface="Arial (Hebrew)" pitchFamily="2" charset="-79"/>
              <a:cs typeface="Arial (Hebrew)" pitchFamily="2" charset="-79"/>
            </a:endParaRPr>
          </a:p>
          <a:p>
            <a:pPr>
              <a:defRPr sz="10400">
                <a:solidFill>
                  <a:srgbClr val="FFFFFF"/>
                </a:solidFill>
              </a:defRPr>
            </a:pP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ea typeface="Arial (Hebrew)" pitchFamily="2" charset="-79"/>
                <a:cs typeface="Arial (Hebrew)" pitchFamily="2" charset="-79"/>
              </a:rPr>
              <a:t>A nota média das escolas no </a:t>
            </a: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ea typeface="Arial (Hebrew)" pitchFamily="2" charset="-79"/>
                <a:cs typeface="Arial (Hebrew)" pitchFamily="2" charset="-79"/>
              </a:rPr>
              <a:t>Saeb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ea typeface="Arial (Hebrew)" pitchFamily="2" charset="-79"/>
                <a:cs typeface="Arial (Hebrew)" pitchFamily="2" charset="-79"/>
              </a:rPr>
              <a:t> é utilizado como </a:t>
            </a:r>
            <a:r>
              <a:rPr lang="pt-BR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ea typeface="Arial (Hebrew)" pitchFamily="2" charset="-79"/>
                <a:cs typeface="Arial (Hebrew)" pitchFamily="2" charset="-79"/>
              </a:rPr>
              <a:t>proxy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ea typeface="Arial (Hebrew)" pitchFamily="2" charset="-79"/>
                <a:cs typeface="Arial (Hebrew)" pitchFamily="2" charset="-79"/>
              </a:rPr>
              <a:t> para mensurar a qualidade da educação.</a:t>
            </a:r>
            <a:endParaRPr sz="2800" dirty="0">
              <a:solidFill>
                <a:schemeClr val="tx1">
                  <a:lumMod val="95000"/>
                  <a:lumOff val="5000"/>
                </a:schemeClr>
              </a:solidFill>
              <a:uFill>
                <a:solidFill>
                  <a:srgbClr val="000000"/>
                </a:solidFill>
              </a:uFill>
              <a:latin typeface="+mn-lt"/>
              <a:ea typeface="Arial (Hebrew)" pitchFamily="2" charset="-79"/>
              <a:cs typeface="Arial (Hebrew)" pitchFamily="2" charset="-79"/>
            </a:endParaRPr>
          </a:p>
          <a:p>
            <a:pPr>
              <a:defRPr sz="28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 (Hebrew)" pitchFamily="2" charset="-79"/>
                <a:ea typeface="Arial (Hebrew)" pitchFamily="2" charset="-79"/>
                <a:cs typeface="Arial (Hebrew)" pitchFamily="2" charset="-79"/>
              </a:defRPr>
            </a:pP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>
              <a:defRPr sz="10400">
                <a:solidFill>
                  <a:srgbClr val="FFFFFF"/>
                </a:solidFill>
              </a:defRPr>
            </a:pP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As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variáveis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explicativas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mensuram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os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recursos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que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estão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disponíveis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, 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a </a:t>
            </a:r>
            <a:r>
              <a:rPr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formação</a:t>
            </a:r>
            <a:r>
              <a:rPr sz="2800" dirty="0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docente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e </a:t>
            </a:r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o </a:t>
            </a:r>
            <a:r>
              <a:rPr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nível</a:t>
            </a:r>
            <a:r>
              <a:rPr sz="2800" dirty="0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socioeconômico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em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que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a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escola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está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 </a:t>
            </a:r>
            <a:r>
              <a:rPr sz="2800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inserida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+mn-lt"/>
                <a:ea typeface="Arial (Hebrew)" pitchFamily="2" charset="-79"/>
                <a:cs typeface="Arial (Hebrew)" pitchFamily="2" charset="-79"/>
              </a:rPr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Kan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3 -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Aquisição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de Dados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Kan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2ypN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Dados de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desempenho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escolar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no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Saeb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2017.</a:t>
            </a:r>
          </a:p>
          <a:p>
            <a:pPr>
              <a:defRPr sz="3000">
                <a:solidFill>
                  <a:srgbClr val="FFFFFF"/>
                </a:solidFill>
              </a:defRPr>
            </a:pP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>
              <a:defRPr sz="3000">
                <a:solidFill>
                  <a:srgbClr val="FFFFFF"/>
                </a:solidFill>
              </a:defRPr>
            </a:pP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>
              <a:defRPr sz="3000">
                <a:solidFill>
                  <a:srgbClr val="FFFFFF"/>
                </a:solidFill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Dados do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Censo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Escolar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2017.</a:t>
            </a:r>
          </a:p>
          <a:p>
            <a:pPr>
              <a:defRPr sz="3000">
                <a:solidFill>
                  <a:srgbClr val="FFFFFF"/>
                </a:solidFill>
              </a:defRPr>
            </a:pP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>
              <a:defRPr sz="3000">
                <a:solidFill>
                  <a:srgbClr val="FFFFFF"/>
                </a:solidFill>
              </a:defRPr>
            </a:pP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>
              <a:defRPr sz="3000">
                <a:solidFill>
                  <a:srgbClr val="FFFFFF"/>
                </a:solidFill>
              </a:defRPr>
            </a:pP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Todos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os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dados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são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fornecidos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pelo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INEP.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Kan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4800">
                <a:solidFill>
                  <a:srgbClr val="FFFFFF"/>
                </a:solidFill>
              </a:defRPr>
            </a:pPr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4</a:t>
            </a:r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- </a:t>
            </a:r>
            <a:r>
              <a:rPr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Preparação</a:t>
            </a:r>
            <a:r>
              <a:rPr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dos Dados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nKan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ReAw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B+KQAAAAAAACYAAAAIAAAAAQAAAAAAAAA="/>
              </a:ext>
            </a:extLst>
          </p:cNvSpPr>
          <p:nvPr>
            <p:ph idx="1"/>
          </p:nvPr>
        </p:nvSpPr>
        <p:spPr>
          <a:xfrm>
            <a:off x="914400" y="1600200"/>
            <a:ext cx="8229600" cy="5144770"/>
          </a:xfrm>
        </p:spPr>
        <p:txBody>
          <a:bodyPr>
            <a:normAutofit fontScale="92500"/>
          </a:bodyPr>
          <a:lstStyle/>
          <a:p>
            <a:pPr>
              <a:defRPr sz="2800">
                <a:solidFill>
                  <a:srgbClr val="FFFFFF"/>
                </a:solidFill>
              </a:defRPr>
            </a:pPr>
            <a:r>
              <a:rPr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Os dados são disponibilizado na forma de documento de texto separados por vírgula ou tabulação.</a:t>
            </a:r>
          </a:p>
          <a:p>
            <a:pPr>
              <a:defRPr sz="2800">
                <a:solidFill>
                  <a:srgbClr val="FFFFFF"/>
                </a:solidFill>
              </a:defRPr>
            </a:pPr>
            <a:endParaRPr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 sz="2800">
                <a:solidFill>
                  <a:srgbClr val="FFFFFF"/>
                </a:solidFill>
              </a:defRPr>
            </a:pPr>
            <a:r>
              <a:rPr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As observações ausentes em algumas variáveis explicativas foram excluídas da base de dados.</a:t>
            </a:r>
          </a:p>
          <a:p>
            <a:pPr>
              <a:defRPr sz="2800">
                <a:solidFill>
                  <a:srgbClr val="FFFFFF"/>
                </a:solidFill>
              </a:defRPr>
            </a:pPr>
            <a:endParaRPr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 sz="2800">
                <a:solidFill>
                  <a:srgbClr val="FFFFFF"/>
                </a:solidFill>
              </a:defRPr>
            </a:pPr>
            <a:r>
              <a:rPr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Variáveis que apenas acresecentavam informação complementar à outras foram exluídas.</a:t>
            </a:r>
          </a:p>
          <a:p>
            <a:pPr>
              <a:defRPr sz="2800">
                <a:solidFill>
                  <a:srgbClr val="FFFFFF"/>
                </a:solidFill>
              </a:defRPr>
            </a:pPr>
            <a:endParaRPr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 sz="2800">
                <a:solidFill>
                  <a:srgbClr val="FFFFFF"/>
                </a:solidFill>
              </a:defRPr>
            </a:pPr>
            <a:r>
              <a:rPr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Realizado uma análise de correlação para evitar problemas de muilticolinearidade nos modelos.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m10" descr="notas_por_uf"/>
          <p:cNvPicPr>
            <a:picLocks noRo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5" y="1288415"/>
            <a:ext cx="8048734" cy="407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9" descr="notas_por_dependencia_adm"/>
          <p:cNvPicPr>
            <a:picLocks noRo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7760" y="1491615"/>
            <a:ext cx="7893050" cy="399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7" descr="notas_por_nivel_socioeconomico"/>
          <p:cNvPicPr>
            <a:picLocks noRo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175" y="1293178"/>
            <a:ext cx="8043400" cy="407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12" descr="nota_uf_parque"/>
          <p:cNvPicPr>
            <a:picLocks noRo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514" y="1348105"/>
            <a:ext cx="7673605" cy="387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ício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2.xml><?xml version="1.0" encoding="utf-8"?>
<a:themeOverride xmlns:a="http://schemas.openxmlformats.org/drawingml/2006/main">
  <a:clrScheme name="Solstício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3.xml><?xml version="1.0" encoding="utf-8"?>
<a:themeOverride xmlns:a="http://schemas.openxmlformats.org/drawingml/2006/main">
  <a:clrScheme name="Solstício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4.xml><?xml version="1.0" encoding="utf-8"?>
<a:themeOverride xmlns:a="http://schemas.openxmlformats.org/drawingml/2006/main">
  <a:clrScheme name="Solstício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5.xml><?xml version="1.0" encoding="utf-8"?>
<a:themeOverride xmlns:a="http://schemas.openxmlformats.org/drawingml/2006/main">
  <a:clrScheme name="Solstício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6.xml><?xml version="1.0" encoding="utf-8"?>
<a:themeOverride xmlns:a="http://schemas.openxmlformats.org/drawingml/2006/main">
  <a:clrScheme name="Solstício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ppt/theme/themeOverride7.xml><?xml version="1.0" encoding="utf-8"?>
<a:themeOverride xmlns:a="http://schemas.openxmlformats.org/drawingml/2006/main">
  <a:clrScheme name="Solstício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258</Words>
  <Application>Microsoft Office PowerPoint</Application>
  <PresentationFormat>Apresentação na tela (4:3)</PresentationFormat>
  <Paragraphs>40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Solstício</vt:lpstr>
      <vt:lpstr>Recursos Escolares e a Qualidade Da Educação Básica No Brasil</vt:lpstr>
      <vt:lpstr>1 - Definição do Problema</vt:lpstr>
      <vt:lpstr>2 - Resultados Previstos</vt:lpstr>
      <vt:lpstr>3 - Aquisição de Dados</vt:lpstr>
      <vt:lpstr>4 - Preparação dos Dados</vt:lpstr>
      <vt:lpstr>Slide 6</vt:lpstr>
      <vt:lpstr>Slide 7</vt:lpstr>
      <vt:lpstr>Slide 8</vt:lpstr>
      <vt:lpstr>Slide 9</vt:lpstr>
      <vt:lpstr>Slide 10</vt:lpstr>
      <vt:lpstr>5 - Modelagem</vt:lpstr>
      <vt:lpstr>Modelo Final</vt:lpstr>
      <vt:lpstr>6 - Avaliação dos Modelos</vt:lpstr>
      <vt:lpstr>Resultados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Recursos Escolares e a Qualidade Da Educação Básica No Brasil</dc:title>
  <dc:creator>Herlis Gomes Peixoto Junior</dc:creator>
  <cp:lastModifiedBy>03729421131</cp:lastModifiedBy>
  <cp:revision>8</cp:revision>
  <dcterms:created xsi:type="dcterms:W3CDTF">2019-10-16T22:54:11Z</dcterms:created>
  <dcterms:modified xsi:type="dcterms:W3CDTF">2019-12-03T16:13:21Z</dcterms:modified>
</cp:coreProperties>
</file>