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30"/>
  </p:notesMasterIdLst>
  <p:handoutMasterIdLst>
    <p:handoutMasterId r:id="rId31"/>
  </p:handoutMasterIdLst>
  <p:sldIdLst>
    <p:sldId id="284" r:id="rId2"/>
    <p:sldId id="310" r:id="rId3"/>
    <p:sldId id="311" r:id="rId4"/>
    <p:sldId id="305" r:id="rId5"/>
    <p:sldId id="309" r:id="rId6"/>
    <p:sldId id="308" r:id="rId7"/>
    <p:sldId id="307" r:id="rId8"/>
    <p:sldId id="306" r:id="rId9"/>
    <p:sldId id="257" r:id="rId10"/>
    <p:sldId id="292" r:id="rId11"/>
    <p:sldId id="286" r:id="rId12"/>
    <p:sldId id="288" r:id="rId13"/>
    <p:sldId id="289" r:id="rId14"/>
    <p:sldId id="290" r:id="rId15"/>
    <p:sldId id="291" r:id="rId16"/>
    <p:sldId id="287" r:id="rId17"/>
    <p:sldId id="285" r:id="rId18"/>
    <p:sldId id="294" r:id="rId19"/>
    <p:sldId id="298" r:id="rId20"/>
    <p:sldId id="295" r:id="rId21"/>
    <p:sldId id="296" r:id="rId22"/>
    <p:sldId id="299" r:id="rId23"/>
    <p:sldId id="300" r:id="rId24"/>
    <p:sldId id="301" r:id="rId25"/>
    <p:sldId id="302" r:id="rId26"/>
    <p:sldId id="293" r:id="rId27"/>
    <p:sldId id="303" r:id="rId28"/>
    <p:sldId id="304" r:id="rId29"/>
  </p:sldIdLst>
  <p:sldSz cx="9144000" cy="6858000" type="screen4x3"/>
  <p:notesSz cx="7315200" cy="96012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365" autoAdjust="0"/>
  </p:normalViewPr>
  <p:slideViewPr>
    <p:cSldViewPr snapToGrid="0" snapToObjects="1" showGuides="1">
      <p:cViewPr varScale="1">
        <p:scale>
          <a:sx n="86" d="100"/>
          <a:sy n="86" d="100"/>
        </p:scale>
        <p:origin x="1382" y="58"/>
      </p:cViewPr>
      <p:guideLst>
        <p:guide orient="horz" pos="2160"/>
        <p:guide orient="horz" pos="682"/>
        <p:guide orient="horz" pos="903"/>
        <p:guide orient="horz" pos="3858"/>
        <p:guide orient="horz" pos="127"/>
        <p:guide orient="horz" pos="4319"/>
        <p:guide orient="horz" pos="4111"/>
        <p:guide pos="2886"/>
        <p:guide pos="286"/>
        <p:guide pos="5473"/>
        <p:guide pos="2937"/>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31/08/2018</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nb-NO"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nb-NO" smtClean="0"/>
              <a:pPr/>
              <a:t>31.08.2018</a:t>
            </a:fld>
            <a:endParaRPr lang="nb-NO"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nb-NO"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nb-NO" smtClean="0"/>
              <a:pPr/>
              <a:t>‹#›</a:t>
            </a:fld>
            <a:endParaRPr lang="nb-NO"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B43D19E-BFDB-4C92-8EDD-32EDDA8F41DF}" type="slidenum">
              <a:rPr lang="nb-NO" smtClean="0"/>
              <a:pPr/>
              <a:t>1</a:t>
            </a:fld>
            <a:endParaRPr lang="nb-NO" dirty="0"/>
          </a:p>
        </p:txBody>
      </p:sp>
    </p:spTree>
    <p:extLst>
      <p:ext uri="{BB962C8B-B14F-4D97-AF65-F5344CB8AC3E}">
        <p14:creationId xmlns:p14="http://schemas.microsoft.com/office/powerpoint/2010/main" val="310643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B43D19E-BFDB-4C92-8EDD-32EDDA8F41DF}" type="slidenum">
              <a:rPr lang="nb-NO" smtClean="0"/>
              <a:pPr/>
              <a:t>9</a:t>
            </a:fld>
            <a:endParaRPr lang="nb-NO" dirty="0"/>
          </a:p>
        </p:txBody>
      </p:sp>
    </p:spTree>
    <p:extLst>
      <p:ext uri="{BB962C8B-B14F-4D97-AF65-F5344CB8AC3E}">
        <p14:creationId xmlns:p14="http://schemas.microsoft.com/office/powerpoint/2010/main" val="36794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B43D19E-BFDB-4C92-8EDD-32EDDA8F41DF}" type="slidenum">
              <a:rPr lang="nb-NO" smtClean="0"/>
              <a:pPr/>
              <a:t>10</a:t>
            </a:fld>
            <a:endParaRPr lang="nb-NO" dirty="0"/>
          </a:p>
        </p:txBody>
      </p:sp>
    </p:spTree>
    <p:extLst>
      <p:ext uri="{BB962C8B-B14F-4D97-AF65-F5344CB8AC3E}">
        <p14:creationId xmlns:p14="http://schemas.microsoft.com/office/powerpoint/2010/main" val="21889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B43D19E-BFDB-4C92-8EDD-32EDDA8F41DF}" type="slidenum">
              <a:rPr lang="nb-NO" smtClean="0"/>
              <a:pPr/>
              <a:t>17</a:t>
            </a:fld>
            <a:endParaRPr lang="nb-NO" dirty="0"/>
          </a:p>
        </p:txBody>
      </p:sp>
    </p:spTree>
    <p:extLst>
      <p:ext uri="{BB962C8B-B14F-4D97-AF65-F5344CB8AC3E}">
        <p14:creationId xmlns:p14="http://schemas.microsoft.com/office/powerpoint/2010/main" val="148317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nb-NO"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nb-NO" dirty="0" err="1" smtClean="0"/>
              <a:t>Click</a:t>
            </a:r>
            <a:r>
              <a:rPr lang="nb-NO" dirty="0" smtClean="0"/>
              <a:t> to </a:t>
            </a:r>
            <a:r>
              <a:rPr lang="nb-NO" dirty="0" err="1" smtClean="0"/>
              <a:t>edit</a:t>
            </a:r>
            <a:r>
              <a:rPr lang="nb-NO" dirty="0" smtClean="0"/>
              <a:t> Master </a:t>
            </a:r>
            <a:r>
              <a:rPr lang="nb-NO" dirty="0" err="1" smtClean="0"/>
              <a:t>subtitle</a:t>
            </a:r>
            <a:r>
              <a:rPr lang="nb-NO" dirty="0" smtClean="0"/>
              <a:t> style</a:t>
            </a:r>
            <a:endParaRPr lang="nb-N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5" name="Date Placeholder 4"/>
          <p:cNvSpPr>
            <a:spLocks noGrp="1"/>
          </p:cNvSpPr>
          <p:nvPr>
            <p:ph type="dt" sz="half" idx="10"/>
          </p:nvPr>
        </p:nvSpPr>
        <p:spPr/>
        <p:txBody>
          <a:bodyPr/>
          <a:lstStyle/>
          <a:p>
            <a:r>
              <a:rPr lang="nb-NO" smtClean="0"/>
              <a:t>1 January 2014</a:t>
            </a:r>
            <a:endParaRPr lang="nb-NO" dirty="0"/>
          </a:p>
        </p:txBody>
      </p:sp>
      <p:sp>
        <p:nvSpPr>
          <p:cNvPr id="6" name="Footer Placeholder 5"/>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9"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nb-NO"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nb-NO"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5" name="Date Placeholder 4"/>
          <p:cNvSpPr>
            <a:spLocks noGrp="1"/>
          </p:cNvSpPr>
          <p:nvPr>
            <p:ph type="dt" sz="half" idx="14"/>
          </p:nvPr>
        </p:nvSpPr>
        <p:spPr/>
        <p:txBody>
          <a:bodyPr/>
          <a:lstStyle/>
          <a:p>
            <a:r>
              <a:rPr lang="nb-NO" smtClean="0"/>
              <a:t>1 January 2014</a:t>
            </a:r>
            <a:endParaRPr lang="nb-NO" dirty="0"/>
          </a:p>
        </p:txBody>
      </p:sp>
      <p:sp>
        <p:nvSpPr>
          <p:cNvPr id="6" name="Footer Placeholder 5"/>
          <p:cNvSpPr>
            <a:spLocks noGrp="1"/>
          </p:cNvSpPr>
          <p:nvPr>
            <p:ph type="ftr" sz="quarter" idx="15"/>
          </p:nvPr>
        </p:nvSpPr>
        <p:spPr/>
        <p:txBody>
          <a:bodyPr/>
          <a:lstStyle/>
          <a:p>
            <a:r>
              <a:rPr lang="nb-NO" dirty="0" smtClean="0"/>
              <a:t>Presentation </a:t>
            </a:r>
            <a:r>
              <a:rPr lang="nb-NO" dirty="0" err="1" smtClean="0"/>
              <a:t>title</a:t>
            </a:r>
            <a:endParaRPr lang="nb-NO" dirty="0"/>
          </a:p>
        </p:txBody>
      </p:sp>
      <p:sp>
        <p:nvSpPr>
          <p:cNvPr id="12"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latin typeface="+mn-lt"/>
            </a:endParaRPr>
          </a:p>
        </p:txBody>
      </p:sp>
      <p:sp>
        <p:nvSpPr>
          <p:cNvPr id="2" name="Date Placeholder 1"/>
          <p:cNvSpPr>
            <a:spLocks noGrp="1"/>
          </p:cNvSpPr>
          <p:nvPr>
            <p:ph type="dt" sz="half" idx="12"/>
          </p:nvPr>
        </p:nvSpPr>
        <p:spPr/>
        <p:txBody>
          <a:bodyPr/>
          <a:lstStyle/>
          <a:p>
            <a:r>
              <a:rPr lang="nb-NO" smtClean="0"/>
              <a:t>1 January 2014</a:t>
            </a:r>
            <a:endParaRPr lang="nb-NO" dirty="0"/>
          </a:p>
        </p:txBody>
      </p:sp>
      <p:sp>
        <p:nvSpPr>
          <p:cNvPr id="4" name="Footer Placeholder 3"/>
          <p:cNvSpPr>
            <a:spLocks noGrp="1"/>
          </p:cNvSpPr>
          <p:nvPr>
            <p:ph type="ftr" sz="quarter" idx="13"/>
          </p:nvPr>
        </p:nvSpPr>
        <p:spPr/>
        <p:txBody>
          <a:bodyPr/>
          <a:lstStyle/>
          <a:p>
            <a:r>
              <a:rPr lang="nb-NO" dirty="0" smtClean="0"/>
              <a:t>Presentation </a:t>
            </a:r>
            <a:r>
              <a:rPr lang="nb-NO" dirty="0" err="1" smtClean="0"/>
              <a:t>title</a:t>
            </a:r>
            <a:endParaRPr lang="nb-NO" dirty="0"/>
          </a:p>
        </p:txBody>
      </p:sp>
      <p:sp>
        <p:nvSpPr>
          <p:cNvPr id="6"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extLst>
      <p:ext uri="{BB962C8B-B14F-4D97-AF65-F5344CB8AC3E}">
        <p14:creationId xmlns:p14="http://schemas.microsoft.com/office/powerpoint/2010/main" val="391301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nb-NO" dirty="0">
              <a:solidFill>
                <a:schemeClr val="bg1"/>
              </a:solidFill>
            </a:endParaRPr>
          </a:p>
        </p:txBody>
      </p:sp>
    </p:spTree>
    <p:extLst>
      <p:ext uri="{BB962C8B-B14F-4D97-AF65-F5344CB8AC3E}">
        <p14:creationId xmlns:p14="http://schemas.microsoft.com/office/powerpoint/2010/main" val="1999940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b-NO" dirty="0">
              <a:solidFill>
                <a:schemeClr val="bg1"/>
              </a:solidFill>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nb-NO" noProof="0" dirty="0">
              <a:solidFill>
                <a:schemeClr val="bg1"/>
              </a:solidFill>
            </a:endParaRPr>
          </a:p>
        </p:txBody>
      </p:sp>
      <p:sp>
        <p:nvSpPr>
          <p:cNvPr id="2" name="Date Placeholder 1"/>
          <p:cNvSpPr>
            <a:spLocks noGrp="1"/>
          </p:cNvSpPr>
          <p:nvPr>
            <p:ph type="dt" sz="half" idx="10"/>
          </p:nvPr>
        </p:nvSpPr>
        <p:spPr/>
        <p:txBody>
          <a:bodyPr/>
          <a:lstStyle/>
          <a:p>
            <a:r>
              <a:rPr lang="nb-NO" smtClean="0"/>
              <a:t>1 January 2014</a:t>
            </a:r>
            <a:endParaRPr lang="nb-NO" dirty="0"/>
          </a:p>
        </p:txBody>
      </p:sp>
      <p:sp>
        <p:nvSpPr>
          <p:cNvPr id="3" name="Footer Placeholder 2"/>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5"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nb-NO" dirty="0"/>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nb-NO" dirty="0" err="1" smtClean="0"/>
              <a:t>Click</a:t>
            </a:r>
            <a:r>
              <a:rPr lang="nb-NO" dirty="0" smtClean="0"/>
              <a:t> to </a:t>
            </a:r>
            <a:r>
              <a:rPr lang="nb-NO" dirty="0" err="1" smtClean="0"/>
              <a:t>edit</a:t>
            </a:r>
            <a:r>
              <a:rPr lang="nb-NO" dirty="0" smtClean="0"/>
              <a:t> Master </a:t>
            </a:r>
            <a:r>
              <a:rPr lang="nb-NO" dirty="0" err="1" smtClean="0"/>
              <a:t>subtitle</a:t>
            </a:r>
            <a:r>
              <a:rPr lang="nb-NO" dirty="0" smtClean="0"/>
              <a:t> style</a:t>
            </a:r>
            <a:endParaRPr lang="nb-NO" dirty="0"/>
          </a:p>
        </p:txBody>
      </p:sp>
    </p:spTree>
    <p:extLst>
      <p:ext uri="{BB962C8B-B14F-4D97-AF65-F5344CB8AC3E}">
        <p14:creationId xmlns:p14="http://schemas.microsoft.com/office/powerpoint/2010/main" val="212162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nb-NO" dirty="0" err="1" smtClean="0"/>
              <a:t>Click</a:t>
            </a:r>
            <a:r>
              <a:rPr lang="nb-NO" dirty="0" smtClean="0"/>
              <a:t> to </a:t>
            </a:r>
            <a:r>
              <a:rPr lang="nb-NO" dirty="0" err="1" smtClean="0"/>
              <a:t>edit</a:t>
            </a:r>
            <a:r>
              <a:rPr lang="nb-NO" dirty="0" smtClean="0"/>
              <a:t> Master </a:t>
            </a:r>
            <a:r>
              <a:rPr lang="nb-NO" dirty="0" err="1" smtClean="0"/>
              <a:t>subtitle</a:t>
            </a:r>
            <a:r>
              <a:rPr lang="nb-NO" dirty="0" smtClean="0"/>
              <a:t> style</a:t>
            </a:r>
            <a:endParaRPr lang="nb-NO"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nb-NO" dirty="0" err="1" smtClean="0"/>
              <a:t>Click</a:t>
            </a:r>
            <a:r>
              <a:rPr lang="nb-NO" dirty="0" smtClean="0"/>
              <a:t> to </a:t>
            </a:r>
            <a:r>
              <a:rPr lang="nb-NO" dirty="0" err="1" smtClean="0"/>
              <a:t>edit</a:t>
            </a:r>
            <a:r>
              <a:rPr lang="nb-NO" dirty="0" smtClean="0"/>
              <a:t> Master </a:t>
            </a:r>
            <a:r>
              <a:rPr lang="nb-NO" dirty="0" err="1" smtClean="0"/>
              <a:t>subtitle</a:t>
            </a:r>
            <a:r>
              <a:rPr lang="nb-NO" dirty="0" smtClean="0"/>
              <a:t> style</a:t>
            </a:r>
            <a:endParaRPr lang="nb-NO" dirty="0"/>
          </a:p>
        </p:txBody>
      </p:sp>
    </p:spTree>
    <p:extLst>
      <p:ext uri="{BB962C8B-B14F-4D97-AF65-F5344CB8AC3E}">
        <p14:creationId xmlns:p14="http://schemas.microsoft.com/office/powerpoint/2010/main" val="159729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4" name="Date Placeholder 3"/>
          <p:cNvSpPr>
            <a:spLocks noGrp="1"/>
          </p:cNvSpPr>
          <p:nvPr>
            <p:ph type="dt" sz="half" idx="10"/>
          </p:nvPr>
        </p:nvSpPr>
        <p:spPr/>
        <p:txBody>
          <a:bodyPr/>
          <a:lstStyle/>
          <a:p>
            <a:r>
              <a:rPr lang="nb-NO" smtClean="0"/>
              <a:t>1 January 2014</a:t>
            </a:r>
            <a:endParaRPr lang="nb-NO" dirty="0"/>
          </a:p>
        </p:txBody>
      </p:sp>
      <p:sp>
        <p:nvSpPr>
          <p:cNvPr id="5" name="Footer Placeholder 4"/>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9"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nb-NO" smtClean="0"/>
              <a:t>1 January 2014</a:t>
            </a:r>
            <a:endParaRPr lang="nb-NO" dirty="0"/>
          </a:p>
        </p:txBody>
      </p:sp>
      <p:sp>
        <p:nvSpPr>
          <p:cNvPr id="5" name="Footer Placeholder 4"/>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nb-NO" smtClean="0"/>
              <a:t>1 January 2014</a:t>
            </a:r>
            <a:endParaRPr lang="nb-NO" dirty="0"/>
          </a:p>
        </p:txBody>
      </p:sp>
      <p:sp>
        <p:nvSpPr>
          <p:cNvPr id="5" name="Footer Placeholder 4"/>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3" name="Date Placeholder 2"/>
          <p:cNvSpPr>
            <a:spLocks noGrp="1"/>
          </p:cNvSpPr>
          <p:nvPr>
            <p:ph type="dt" sz="half" idx="10"/>
          </p:nvPr>
        </p:nvSpPr>
        <p:spPr/>
        <p:txBody>
          <a:bodyPr/>
          <a:lstStyle/>
          <a:p>
            <a:r>
              <a:rPr lang="nb-NO" smtClean="0"/>
              <a:t>1 January 2014</a:t>
            </a:r>
            <a:endParaRPr lang="nb-NO" dirty="0"/>
          </a:p>
        </p:txBody>
      </p:sp>
      <p:sp>
        <p:nvSpPr>
          <p:cNvPr id="4" name="Footer Placeholder 3"/>
          <p:cNvSpPr>
            <a:spLocks noGrp="1"/>
          </p:cNvSpPr>
          <p:nvPr>
            <p:ph type="ftr" sz="quarter" idx="11"/>
          </p:nvPr>
        </p:nvSpPr>
        <p:spPr/>
        <p:txBody>
          <a:bodyPr/>
          <a:lstStyle/>
          <a:p>
            <a:r>
              <a:rPr lang="nb-NO" dirty="0" smtClean="0"/>
              <a:t>Presentation </a:t>
            </a:r>
            <a:r>
              <a:rPr lang="nb-NO" dirty="0" err="1" smtClean="0"/>
              <a:t>title</a:t>
            </a:r>
            <a:endParaRPr lang="nb-N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b-NO" noProof="0" dirty="0">
              <a:solidFill>
                <a:schemeClr val="bg1"/>
              </a:solidFill>
            </a:endParaRPr>
          </a:p>
        </p:txBody>
      </p:sp>
      <p:sp>
        <p:nvSpPr>
          <p:cNvPr id="3" name="Date Placeholder 2"/>
          <p:cNvSpPr>
            <a:spLocks noGrp="1"/>
          </p:cNvSpPr>
          <p:nvPr>
            <p:ph type="dt" sz="half" idx="10"/>
          </p:nvPr>
        </p:nvSpPr>
        <p:spPr/>
        <p:txBody>
          <a:bodyPr/>
          <a:lstStyle/>
          <a:p>
            <a:r>
              <a:rPr lang="nb-NO" smtClean="0"/>
              <a:t>1 January 2014</a:t>
            </a:r>
            <a:endParaRPr lang="nb-NO" dirty="0"/>
          </a:p>
        </p:txBody>
      </p:sp>
      <p:sp>
        <p:nvSpPr>
          <p:cNvPr id="4" name="Footer Placeholder 3"/>
          <p:cNvSpPr>
            <a:spLocks noGrp="1"/>
          </p:cNvSpPr>
          <p:nvPr>
            <p:ph type="ftr" sz="quarter" idx="11"/>
          </p:nvPr>
        </p:nvSpPr>
        <p:spPr/>
        <p:txBody>
          <a:bodyPr/>
          <a:lstStyle/>
          <a:p>
            <a:r>
              <a:rPr lang="nb-NO" dirty="0" smtClean="0"/>
              <a:t>Presentation </a:t>
            </a:r>
            <a:r>
              <a:rPr lang="nb-NO" dirty="0" err="1" smtClean="0"/>
              <a:t>title</a:t>
            </a:r>
            <a:endParaRPr lang="nb-NO" dirty="0"/>
          </a:p>
        </p:txBody>
      </p:sp>
      <p:sp>
        <p:nvSpPr>
          <p:cNvPr id="6"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extLst>
      <p:ext uri="{BB962C8B-B14F-4D97-AF65-F5344CB8AC3E}">
        <p14:creationId xmlns:p14="http://schemas.microsoft.com/office/powerpoint/2010/main" val="381739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nb-NO" dirty="0" err="1" smtClean="0"/>
              <a:t>Click</a:t>
            </a:r>
            <a:r>
              <a:rPr lang="nb-NO" dirty="0" smtClean="0"/>
              <a:t> to </a:t>
            </a:r>
            <a:r>
              <a:rPr lang="nb-NO" dirty="0" err="1" smtClean="0"/>
              <a:t>edit</a:t>
            </a:r>
            <a:r>
              <a:rPr lang="nb-NO" dirty="0" smtClean="0"/>
              <a:t> Master </a:t>
            </a:r>
            <a:r>
              <a:rPr lang="nb-NO" dirty="0" err="1" smtClean="0"/>
              <a:t>title</a:t>
            </a:r>
            <a:r>
              <a:rPr lang="nb-NO" dirty="0" smtClean="0"/>
              <a:t> style</a:t>
            </a:r>
            <a:endParaRPr lang="nb-NO"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nb-NO" dirty="0"/>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a:solidFill>
                  <a:schemeClr val="bg1"/>
                </a:solidFill>
                <a:latin typeface="+mn-lt"/>
              </a:defRPr>
            </a:lvl1pPr>
          </a:lstStyle>
          <a:p>
            <a:r>
              <a:rPr lang="nb-NO" dirty="0" smtClean="0"/>
              <a:t>Presentation </a:t>
            </a:r>
            <a:r>
              <a:rPr lang="nb-NO" dirty="0" err="1" smtClean="0"/>
              <a:t>title</a:t>
            </a:r>
            <a:endParaRPr lang="nb-NO"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a:solidFill>
                  <a:schemeClr val="bg1"/>
                </a:solidFill>
                <a:latin typeface="+mn-lt"/>
                <a:cs typeface="Arial" pitchFamily="34" charset="0"/>
              </a:defRPr>
            </a:lvl1pPr>
          </a:lstStyle>
          <a:p>
            <a:r>
              <a:rPr lang="nb-NO" smtClean="0"/>
              <a:t>1 January 2014</a:t>
            </a:r>
            <a:endParaRPr lang="nb-NO" dirty="0"/>
          </a:p>
        </p:txBody>
      </p: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4" name="Slide Number Placeholder 3"/>
          <p:cNvSpPr>
            <a:spLocks noGrp="1"/>
          </p:cNvSpPr>
          <p:nvPr>
            <p:ph type="sldNum" sz="quarter" idx="4"/>
          </p:nvPr>
        </p:nvSpPr>
        <p:spPr>
          <a:xfrm>
            <a:off x="332873" y="6482669"/>
            <a:ext cx="1060498" cy="223801"/>
          </a:xfrm>
          <a:prstGeom prst="rect">
            <a:avLst/>
          </a:prstGeom>
        </p:spPr>
        <p:txBody>
          <a:bodyPr vert="horz" lIns="91440" tIns="45720" rIns="91440" bIns="45720" rtlCol="0" anchor="ctr"/>
          <a:lstStyle>
            <a:lvl1pPr algn="r">
              <a:defRPr sz="1100">
                <a:solidFill>
                  <a:schemeClr val="tx1">
                    <a:tint val="75000"/>
                  </a:schemeClr>
                </a:solidFill>
              </a:defRPr>
            </a:lvl1pPr>
          </a:lstStyle>
          <a:p>
            <a:pPr algn="l"/>
            <a:r>
              <a:rPr lang="sv-SE" dirty="0" smtClean="0"/>
              <a:t> Side </a:t>
            </a:r>
            <a:fld id="{2FDF8B50-E054-4377-AA14-DDD003EAB0B9}" type="slidenum">
              <a:rPr lang="sv-SE" smtClean="0"/>
              <a:pPr algn="l"/>
              <a:t>‹#›</a:t>
            </a:fld>
            <a:endParaRPr lang="sv-SE" dirty="0"/>
          </a:p>
        </p:txBody>
      </p:sp>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682" r:id="rId5"/>
    <p:sldLayoutId id="2147483752" r:id="rId6"/>
    <p:sldLayoutId id="2147483753" r:id="rId7"/>
    <p:sldLayoutId id="2147483683" r:id="rId8"/>
    <p:sldLayoutId id="2147483782" r:id="rId9"/>
    <p:sldLayoutId id="2147483684" r:id="rId10"/>
    <p:sldLayoutId id="2147483685" r:id="rId11"/>
    <p:sldLayoutId id="2147483686" r:id="rId12"/>
    <p:sldLayoutId id="2147483687" r:id="rId13"/>
    <p:sldLayoutId id="2147483688" r:id="rId14"/>
    <p:sldLayoutId id="2147483691" r:id="rId15"/>
  </p:sldLayoutIdLst>
  <p:hf sldNum="0" hdr="0" ftr="0" dt="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4.emf"/><Relationship Id="rId5" Type="http://schemas.openxmlformats.org/officeDocument/2006/relationships/oleObject" Target="../embeddings/oleObject10.bin"/><Relationship Id="rId4"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4.emf"/><Relationship Id="rId5" Type="http://schemas.openxmlformats.org/officeDocument/2006/relationships/oleObject" Target="../embeddings/oleObject11.bin"/><Relationship Id="rId4"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4.emf"/><Relationship Id="rId5" Type="http://schemas.openxmlformats.org/officeDocument/2006/relationships/oleObject" Target="../embeddings/oleObject12.bin"/><Relationship Id="rId4"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4.emf"/><Relationship Id="rId5" Type="http://schemas.openxmlformats.org/officeDocument/2006/relationships/oleObject" Target="../embeddings/oleObject14.bin"/><Relationship Id="rId4"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4.emf"/><Relationship Id="rId5" Type="http://schemas.openxmlformats.org/officeDocument/2006/relationships/oleObject" Target="../embeddings/oleObject15.bin"/><Relationship Id="rId4"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TIgfjmp-4BA" TargetMode="External"/><Relationship Id="rId3" Type="http://schemas.openxmlformats.org/officeDocument/2006/relationships/tags" Target="../tags/tag32.xml"/><Relationship Id="rId7" Type="http://schemas.openxmlformats.org/officeDocument/2006/relationships/hyperlink" Target="https://www.youtube.com/watch?v=sFO2ff-gTh0" TargetMode="External"/><Relationship Id="rId2" Type="http://schemas.openxmlformats.org/officeDocument/2006/relationships/tags" Target="../tags/tag31.xml"/><Relationship Id="rId1" Type="http://schemas.openxmlformats.org/officeDocument/2006/relationships/vmlDrawing" Target="../drawings/vmlDrawing16.vml"/><Relationship Id="rId6" Type="http://schemas.openxmlformats.org/officeDocument/2006/relationships/image" Target="../media/image4.emf"/><Relationship Id="rId5" Type="http://schemas.openxmlformats.org/officeDocument/2006/relationships/oleObject" Target="../embeddings/oleObject16.bin"/><Relationship Id="rId4" Type="http://schemas.openxmlformats.org/officeDocument/2006/relationships/slideLayout" Target="../slideLayouts/slideLayout10.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Un9zObFjBH0"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4.xml"/><Relationship Id="rId7" Type="http://schemas.openxmlformats.org/officeDocument/2006/relationships/hyperlink" Target="https://www.youtube.com/watch?v=2Mg8QD0F1dQ" TargetMode="External"/><Relationship Id="rId2" Type="http://schemas.openxmlformats.org/officeDocument/2006/relationships/tags" Target="../tags/tag33.xml"/><Relationship Id="rId1" Type="http://schemas.openxmlformats.org/officeDocument/2006/relationships/vmlDrawing" Target="../drawings/vmlDrawing17.vml"/><Relationship Id="rId6" Type="http://schemas.openxmlformats.org/officeDocument/2006/relationships/image" Target="../media/image4.emf"/><Relationship Id="rId5" Type="http://schemas.openxmlformats.org/officeDocument/2006/relationships/oleObject" Target="../embeddings/oleObject17.bin"/><Relationship Id="rId4" Type="http://schemas.openxmlformats.org/officeDocument/2006/relationships/slideLayout" Target="../slideLayouts/slideLayout10.xml"/><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hyperlink" Target="https://www.youtube.com/watch?v=6yICuCnlh5Q" TargetMode="External"/><Relationship Id="rId2" Type="http://schemas.openxmlformats.org/officeDocument/2006/relationships/tags" Target="../tags/tag35.xml"/><Relationship Id="rId1" Type="http://schemas.openxmlformats.org/officeDocument/2006/relationships/vmlDrawing" Target="../drawings/vmlDrawing18.v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hackernoon.com/boosting-algorithms-adaboost-gradient-boosting-and-xgboost-f74991cad38c" TargetMode="External"/><Relationship Id="rId3" Type="http://schemas.openxmlformats.org/officeDocument/2006/relationships/tags" Target="../tags/tag38.xml"/><Relationship Id="rId7" Type="http://schemas.openxmlformats.org/officeDocument/2006/relationships/hyperlink" Target="https://www.youtube.com/watch?v=GM3CDQfQ4sw" TargetMode="External"/><Relationship Id="rId2" Type="http://schemas.openxmlformats.org/officeDocument/2006/relationships/tags" Target="../tags/tag37.xml"/><Relationship Id="rId1" Type="http://schemas.openxmlformats.org/officeDocument/2006/relationships/vmlDrawing" Target="../drawings/vmlDrawing19.v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slideLayout" Target="../slideLayouts/slideLayout10.xml"/><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hyperlink" Target="http://zhanpengfang.github.io/418home.html" TargetMode="External"/><Relationship Id="rId3" Type="http://schemas.openxmlformats.org/officeDocument/2006/relationships/tags" Target="../tags/tag40.xml"/><Relationship Id="rId7" Type="http://schemas.openxmlformats.org/officeDocument/2006/relationships/hyperlink" Target="https://hackernoon.com/gradient-boosting-and-xgboost-90862daa6c77" TargetMode="External"/><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4.emf"/><Relationship Id="rId5" Type="http://schemas.openxmlformats.org/officeDocument/2006/relationships/oleObject" Target="../embeddings/oleObject20.bin"/><Relationship Id="rId10" Type="http://schemas.openxmlformats.org/officeDocument/2006/relationships/image" Target="../media/image11.png"/><Relationship Id="rId4" Type="http://schemas.openxmlformats.org/officeDocument/2006/relationships/slideLayout" Target="../slideLayouts/slideLayout10.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image" Target="../media/image4.emf"/><Relationship Id="rId5" Type="http://schemas.openxmlformats.org/officeDocument/2006/relationships/oleObject" Target="../embeddings/oleObject21.bin"/><Relationship Id="rId4"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xgboost.readthedocs.io/en/latest/parameter.html" TargetMode="External"/><Relationship Id="rId3" Type="http://schemas.openxmlformats.org/officeDocument/2006/relationships/tags" Target="../tags/tag44.xml"/><Relationship Id="rId7" Type="http://schemas.openxmlformats.org/officeDocument/2006/relationships/hyperlink" Target="https://hackernoon.com/gradient-boosting-and-xgboost-90862daa6c77" TargetMode="External"/><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4.emf"/><Relationship Id="rId5" Type="http://schemas.openxmlformats.org/officeDocument/2006/relationships/oleObject" Target="../embeddings/oleObject22.bin"/><Relationship Id="rId4" Type="http://schemas.openxmlformats.org/officeDocument/2006/relationships/slideLayout" Target="../slideLayouts/slideLayout10.xml"/><Relationship Id="rId9" Type="http://schemas.openxmlformats.org/officeDocument/2006/relationships/hyperlink" Target="https://www.analyticsvidhya.com/blog/2016/03/complete-guide-parameter-tuning-xgboost-with-codes-python/" TargetMode="External"/></Relationships>
</file>

<file path=ppt/slides/_rels/slide2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3.vml"/><Relationship Id="rId6" Type="http://schemas.openxmlformats.org/officeDocument/2006/relationships/image" Target="../media/image4.emf"/><Relationship Id="rId5" Type="http://schemas.openxmlformats.org/officeDocument/2006/relationships/oleObject" Target="../embeddings/oleObject23.bin"/><Relationship Id="rId4"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hyperlink" Target="https://www.youtube.com/watch?v=aircAruvnKk" TargetMode="Externa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4.emf"/><Relationship Id="rId5" Type="http://schemas.openxmlformats.org/officeDocument/2006/relationships/oleObject" Target="../embeddings/oleObject24.bin"/><Relationship Id="rId4"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5.vml"/><Relationship Id="rId6" Type="http://schemas.openxmlformats.org/officeDocument/2006/relationships/image" Target="../media/image4.emf"/><Relationship Id="rId5" Type="http://schemas.openxmlformats.org/officeDocument/2006/relationships/oleObject" Target="../embeddings/oleObject25.bin"/><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4.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2.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p:txBody>
          <a:bodyPr/>
          <a:lstStyle/>
          <a:p>
            <a:endParaRPr lang="nb-NO"/>
          </a:p>
        </p:txBody>
      </p:sp>
      <p:sp>
        <p:nvSpPr>
          <p:cNvPr id="5" name="Undertittel 4"/>
          <p:cNvSpPr>
            <a:spLocks noGrp="1"/>
          </p:cNvSpPr>
          <p:nvPr>
            <p:ph type="subTitle" idx="1"/>
          </p:nvPr>
        </p:nvSpPr>
        <p:spPr/>
        <p:txBody>
          <a:bodyPr/>
          <a:lstStyle/>
          <a:p>
            <a:endParaRPr lang="nb-NO"/>
          </a:p>
        </p:txBody>
      </p:sp>
    </p:spTree>
    <p:extLst>
      <p:ext uri="{BB962C8B-B14F-4D97-AF65-F5344CB8AC3E}">
        <p14:creationId xmlns:p14="http://schemas.microsoft.com/office/powerpoint/2010/main" val="2236191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45630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1"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algn="ctr">
              <a:lnSpc>
                <a:spcPct val="85000"/>
              </a:lnSpc>
              <a:spcBef>
                <a:spcPct val="0"/>
              </a:spcBef>
              <a:spcAft>
                <a:spcPct val="0"/>
              </a:spcAft>
            </a:pPr>
            <a:endParaRPr lang="nb-NO"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nb-NO" noProof="0" dirty="0" smtClean="0"/>
              <a:t>Technical </a:t>
            </a:r>
            <a:r>
              <a:rPr lang="nb-NO" noProof="0" dirty="0" err="1" smtClean="0"/>
              <a:t>Understanding</a:t>
            </a:r>
            <a:endParaRPr lang="nb-NO" noProof="0" dirty="0"/>
          </a:p>
        </p:txBody>
      </p:sp>
      <p:sp>
        <p:nvSpPr>
          <p:cNvPr id="3" name="Content Placeholder 2"/>
          <p:cNvSpPr>
            <a:spLocks noGrp="1"/>
          </p:cNvSpPr>
          <p:nvPr>
            <p:ph idx="1"/>
          </p:nvPr>
        </p:nvSpPr>
        <p:spPr/>
        <p:txBody>
          <a:bodyPr/>
          <a:lstStyle/>
          <a:p>
            <a:r>
              <a:rPr lang="nb-NO" dirty="0" smtClean="0"/>
              <a:t>Is it a </a:t>
            </a:r>
            <a:r>
              <a:rPr lang="nb-NO" dirty="0" err="1" smtClean="0"/>
              <a:t>supervised</a:t>
            </a:r>
            <a:r>
              <a:rPr lang="nb-NO" dirty="0" smtClean="0"/>
              <a:t> or </a:t>
            </a:r>
            <a:r>
              <a:rPr lang="nb-NO" dirty="0" err="1" smtClean="0"/>
              <a:t>unsupervised</a:t>
            </a:r>
            <a:r>
              <a:rPr lang="nb-NO" dirty="0" smtClean="0"/>
              <a:t> </a:t>
            </a:r>
            <a:r>
              <a:rPr lang="nb-NO" dirty="0" err="1" smtClean="0"/>
              <a:t>learning</a:t>
            </a:r>
            <a:r>
              <a:rPr lang="nb-NO" dirty="0" smtClean="0"/>
              <a:t> problem?</a:t>
            </a:r>
          </a:p>
          <a:p>
            <a:pPr lvl="1"/>
            <a:r>
              <a:rPr lang="nb-NO" dirty="0" err="1" smtClean="0"/>
              <a:t>Supervised</a:t>
            </a:r>
            <a:endParaRPr lang="nb-NO" dirty="0"/>
          </a:p>
          <a:p>
            <a:pPr lvl="2"/>
            <a:r>
              <a:rPr lang="nb-NO" dirty="0" err="1" smtClean="0"/>
              <a:t>xgboost</a:t>
            </a:r>
            <a:r>
              <a:rPr lang="nb-NO" dirty="0" smtClean="0"/>
              <a:t>, </a:t>
            </a:r>
            <a:r>
              <a:rPr lang="nb-NO" dirty="0" err="1" smtClean="0"/>
              <a:t>regression</a:t>
            </a:r>
            <a:endParaRPr lang="nb-NO" dirty="0" smtClean="0"/>
          </a:p>
          <a:p>
            <a:pPr lvl="2"/>
            <a:r>
              <a:rPr lang="nb-NO" dirty="0" err="1" smtClean="0"/>
              <a:t>Objective</a:t>
            </a:r>
            <a:r>
              <a:rPr lang="nb-NO" dirty="0" smtClean="0"/>
              <a:t> </a:t>
            </a:r>
            <a:r>
              <a:rPr lang="nb-NO" dirty="0" err="1" smtClean="0"/>
              <a:t>function</a:t>
            </a:r>
            <a:r>
              <a:rPr lang="nb-NO" dirty="0" smtClean="0"/>
              <a:t> </a:t>
            </a:r>
            <a:r>
              <a:rPr lang="en-US" dirty="0" err="1"/>
              <a:t>obj</a:t>
            </a:r>
            <a:r>
              <a:rPr lang="en-US" dirty="0"/>
              <a:t>(</a:t>
            </a:r>
            <a:r>
              <a:rPr lang="el-GR" dirty="0"/>
              <a:t>θ)=</a:t>
            </a:r>
            <a:r>
              <a:rPr lang="en-US" dirty="0"/>
              <a:t>L(</a:t>
            </a:r>
            <a:r>
              <a:rPr lang="el-GR" dirty="0"/>
              <a:t>θ)+Ω(θ</a:t>
            </a:r>
            <a:r>
              <a:rPr lang="el-GR" dirty="0" smtClean="0"/>
              <a:t>)</a:t>
            </a:r>
            <a:r>
              <a:rPr lang="nb-NO" dirty="0" smtClean="0"/>
              <a:t>, </a:t>
            </a:r>
            <a:r>
              <a:rPr lang="nb-NO" dirty="0" err="1" smtClean="0"/>
              <a:t>where</a:t>
            </a:r>
            <a:r>
              <a:rPr lang="nb-NO" dirty="0" smtClean="0"/>
              <a:t> L is </a:t>
            </a:r>
            <a:r>
              <a:rPr lang="en-US" dirty="0"/>
              <a:t> training loss </a:t>
            </a:r>
            <a:r>
              <a:rPr lang="en-US" dirty="0" smtClean="0"/>
              <a:t>function (often set as mean squared error), and </a:t>
            </a:r>
            <a:r>
              <a:rPr lang="el-GR" dirty="0" smtClean="0"/>
              <a:t>Ω</a:t>
            </a:r>
            <a:r>
              <a:rPr lang="en-US" dirty="0"/>
              <a:t> is the regularization </a:t>
            </a:r>
            <a:r>
              <a:rPr lang="en-US" dirty="0" smtClean="0"/>
              <a:t>term (controls </a:t>
            </a:r>
            <a:r>
              <a:rPr lang="en-US" dirty="0"/>
              <a:t>the complexity of the model, which helps us to avoid </a:t>
            </a:r>
            <a:r>
              <a:rPr lang="en-US" dirty="0" smtClean="0"/>
              <a:t>overfitting). We want both to be low, but we will have a </a:t>
            </a:r>
            <a:r>
              <a:rPr lang="en-US" b="1" dirty="0"/>
              <a:t>bias-variance </a:t>
            </a:r>
            <a:r>
              <a:rPr lang="en-US" b="1" dirty="0" smtClean="0"/>
              <a:t>tradeoff </a:t>
            </a:r>
            <a:r>
              <a:rPr lang="en-US" dirty="0" smtClean="0"/>
              <a:t>between L and </a:t>
            </a:r>
            <a:r>
              <a:rPr lang="el-GR" dirty="0" smtClean="0"/>
              <a:t>Ω</a:t>
            </a:r>
            <a:r>
              <a:rPr lang="nb-NO" dirty="0" smtClean="0"/>
              <a:t>. </a:t>
            </a:r>
            <a:r>
              <a:rPr lang="el-GR" dirty="0"/>
              <a:t/>
            </a:r>
            <a:br>
              <a:rPr lang="el-GR" dirty="0"/>
            </a:br>
            <a:endParaRPr lang="nb-NO" dirty="0" smtClean="0"/>
          </a:p>
          <a:p>
            <a:pPr lvl="1"/>
            <a:r>
              <a:rPr lang="nb-NO" dirty="0" err="1" smtClean="0"/>
              <a:t>Unsupervised</a:t>
            </a:r>
            <a:r>
              <a:rPr lang="nb-NO" dirty="0" smtClean="0"/>
              <a:t>: </a:t>
            </a:r>
            <a:r>
              <a:rPr lang="en-US" dirty="0"/>
              <a:t>no straightforward way to evaluate the accuracy </a:t>
            </a:r>
            <a:endParaRPr lang="en-US" dirty="0" smtClean="0"/>
          </a:p>
          <a:p>
            <a:pPr lvl="2"/>
            <a:r>
              <a:rPr lang="en-US" dirty="0" smtClean="0"/>
              <a:t>Clustering (k-means), help from t-</a:t>
            </a:r>
            <a:r>
              <a:rPr lang="en-US" dirty="0" err="1" smtClean="0"/>
              <a:t>sne</a:t>
            </a:r>
            <a:r>
              <a:rPr lang="en-US" dirty="0" smtClean="0"/>
              <a:t> etc.</a:t>
            </a:r>
          </a:p>
          <a:p>
            <a:pPr lvl="2"/>
            <a:r>
              <a:rPr lang="en-US" dirty="0" smtClean="0"/>
              <a:t>Neural Networks</a:t>
            </a:r>
            <a:endParaRPr lang="nb-NO" dirty="0" smtClean="0"/>
          </a:p>
          <a:p>
            <a:r>
              <a:rPr lang="nb-NO" dirty="0" err="1" smtClean="0"/>
              <a:t>Classification</a:t>
            </a:r>
            <a:r>
              <a:rPr lang="nb-NO" dirty="0" smtClean="0"/>
              <a:t> or </a:t>
            </a:r>
            <a:r>
              <a:rPr lang="nb-NO" dirty="0" err="1" smtClean="0"/>
              <a:t>regression</a:t>
            </a:r>
            <a:r>
              <a:rPr lang="nb-NO" dirty="0" smtClean="0"/>
              <a:t>?</a:t>
            </a:r>
            <a:endParaRPr lang="nb-NO" dirty="0"/>
          </a:p>
        </p:txBody>
      </p:sp>
    </p:spTree>
    <p:extLst>
      <p:ext uri="{BB962C8B-B14F-4D97-AF65-F5344CB8AC3E}">
        <p14:creationId xmlns:p14="http://schemas.microsoft.com/office/powerpoint/2010/main" val="6207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8647420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0"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3"/>
          <p:cNvSpPr>
            <a:spLocks noGrp="1"/>
          </p:cNvSpPr>
          <p:nvPr>
            <p:ph type="title"/>
          </p:nvPr>
        </p:nvSpPr>
        <p:spPr/>
        <p:txBody>
          <a:bodyPr/>
          <a:lstStyle/>
          <a:p>
            <a:r>
              <a:rPr lang="en-US" dirty="0" smtClean="0"/>
              <a:t>Data Understanding</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spTree>
    <p:extLst>
      <p:ext uri="{BB962C8B-B14F-4D97-AF65-F5344CB8AC3E}">
        <p14:creationId xmlns:p14="http://schemas.microsoft.com/office/powerpoint/2010/main" val="1059030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984158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6"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3"/>
          <p:cNvSpPr>
            <a:spLocks noGrp="1"/>
          </p:cNvSpPr>
          <p:nvPr>
            <p:ph type="title"/>
          </p:nvPr>
        </p:nvSpPr>
        <p:spPr/>
        <p:txBody>
          <a:bodyPr/>
          <a:lstStyle/>
          <a:p>
            <a:r>
              <a:rPr lang="en-US" dirty="0" smtClean="0"/>
              <a:t>Data Preparation</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spTree>
    <p:extLst>
      <p:ext uri="{BB962C8B-B14F-4D97-AF65-F5344CB8AC3E}">
        <p14:creationId xmlns:p14="http://schemas.microsoft.com/office/powerpoint/2010/main" val="1611884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747101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0"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3"/>
          <p:cNvSpPr>
            <a:spLocks noGrp="1"/>
          </p:cNvSpPr>
          <p:nvPr>
            <p:ph type="title"/>
          </p:nvPr>
        </p:nvSpPr>
        <p:spPr/>
        <p:txBody>
          <a:bodyPr/>
          <a:lstStyle/>
          <a:p>
            <a:r>
              <a:rPr lang="en-US" dirty="0" smtClean="0"/>
              <a:t>Modeling</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spTree>
    <p:extLst>
      <p:ext uri="{BB962C8B-B14F-4D97-AF65-F5344CB8AC3E}">
        <p14:creationId xmlns:p14="http://schemas.microsoft.com/office/powerpoint/2010/main" val="112451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891704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4"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sz="half" idx="1"/>
          </p:nvPr>
        </p:nvSpPr>
        <p:spPr/>
        <p:txBody>
          <a:bodyPr/>
          <a:lstStyle/>
          <a:p>
            <a:r>
              <a:rPr lang="en-US" dirty="0" smtClean="0"/>
              <a:t>Score etc.</a:t>
            </a:r>
            <a:endParaRPr lang="en-US" dirty="0"/>
          </a:p>
        </p:txBody>
      </p:sp>
      <p:sp>
        <p:nvSpPr>
          <p:cNvPr id="4" name="Content Placeholder 3"/>
          <p:cNvSpPr>
            <a:spLocks noGrp="1"/>
          </p:cNvSpPr>
          <p:nvPr>
            <p:ph sz="half" idx="2"/>
          </p:nvPr>
        </p:nvSpPr>
        <p:spPr/>
        <p:txBody>
          <a:bodyPr/>
          <a:lstStyle/>
          <a:p>
            <a:r>
              <a:rPr lang="en-US" dirty="0" smtClean="0"/>
              <a:t>Business value</a:t>
            </a:r>
            <a:endParaRPr lang="en-US" dirty="0"/>
          </a:p>
        </p:txBody>
      </p:sp>
    </p:spTree>
    <p:extLst>
      <p:ext uri="{BB962C8B-B14F-4D97-AF65-F5344CB8AC3E}">
        <p14:creationId xmlns:p14="http://schemas.microsoft.com/office/powerpoint/2010/main" val="45769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753363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Concluding remarks / Deployment</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9436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 1</a:t>
            </a:r>
            <a:endParaRPr lang="en-US" dirty="0"/>
          </a:p>
        </p:txBody>
      </p:sp>
      <p:sp>
        <p:nvSpPr>
          <p:cNvPr id="2" name="Content Placeholder 1"/>
          <p:cNvSpPr>
            <a:spLocks noGrp="1"/>
          </p:cNvSpPr>
          <p:nvPr>
            <p:ph idx="1"/>
          </p:nvPr>
        </p:nvSpPr>
        <p:spPr/>
        <p:txBody>
          <a:bodyPr>
            <a:normAutofit lnSpcReduction="10000"/>
          </a:bodyPr>
          <a:lstStyle/>
          <a:p>
            <a:r>
              <a:rPr lang="en-US" dirty="0" smtClean="0"/>
              <a:t>Assumptions:</a:t>
            </a:r>
          </a:p>
          <a:p>
            <a:r>
              <a:rPr lang="en-US" dirty="0" smtClean="0"/>
              <a:t>- Price power:  cent per </a:t>
            </a:r>
            <a:r>
              <a:rPr lang="en-US" dirty="0" err="1" smtClean="0"/>
              <a:t>kilowatthour</a:t>
            </a:r>
            <a:r>
              <a:rPr lang="en-US" dirty="0" smtClean="0"/>
              <a:t>. </a:t>
            </a:r>
          </a:p>
          <a:p>
            <a:r>
              <a:rPr lang="en-US" dirty="0" smtClean="0"/>
              <a:t>- price gas: dollar per THERM. </a:t>
            </a:r>
          </a:p>
          <a:p>
            <a:r>
              <a:rPr lang="en-US" dirty="0" smtClean="0"/>
              <a:t>- </a:t>
            </a:r>
            <a:r>
              <a:rPr lang="en-US" dirty="0" err="1" smtClean="0"/>
              <a:t>gas.usage</a:t>
            </a:r>
            <a:r>
              <a:rPr lang="en-US" dirty="0" smtClean="0"/>
              <a:t>: Cubic feet of natural gas, Since kwh = 1/3 cubic feet, and 21101 </a:t>
            </a:r>
            <a:r>
              <a:rPr lang="en-US" dirty="0" err="1" smtClean="0"/>
              <a:t>kilowatthours</a:t>
            </a:r>
            <a:r>
              <a:rPr lang="en-US" dirty="0" smtClean="0"/>
              <a:t> is normal household, and mean </a:t>
            </a:r>
            <a:r>
              <a:rPr lang="en-US" dirty="0"/>
              <a:t>= </a:t>
            </a:r>
            <a:r>
              <a:rPr lang="en-US" dirty="0" smtClean="0"/>
              <a:t>171249</a:t>
            </a:r>
          </a:p>
          <a:p>
            <a:r>
              <a:rPr lang="en-US" dirty="0" smtClean="0"/>
              <a:t>- Electricity: KWH, Since </a:t>
            </a:r>
            <a:r>
              <a:rPr lang="en-US" dirty="0"/>
              <a:t>mean cons: 194804KWH and 10,766 </a:t>
            </a:r>
            <a:r>
              <a:rPr lang="en-US" dirty="0" err="1"/>
              <a:t>kilowatthours</a:t>
            </a:r>
            <a:r>
              <a:rPr lang="en-US" dirty="0"/>
              <a:t> is normal </a:t>
            </a:r>
            <a:r>
              <a:rPr lang="en-US" dirty="0" smtClean="0"/>
              <a:t>household</a:t>
            </a:r>
          </a:p>
          <a:p>
            <a:r>
              <a:rPr lang="nb-NO" dirty="0"/>
              <a:t>Bare sørg for å si at "jeg har gjort denne antakelsen, men i virkeligheten ville det selvsagt vært viktig å bekreftet dette med kunde"... Og gjør en liten sanity check på resultatene </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84945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76655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tel 1"/>
          <p:cNvSpPr>
            <a:spLocks noGrp="1"/>
          </p:cNvSpPr>
          <p:nvPr>
            <p:ph type="ctrTitle"/>
          </p:nvPr>
        </p:nvSpPr>
        <p:spPr/>
        <p:txBody>
          <a:bodyPr/>
          <a:lstStyle/>
          <a:p>
            <a:r>
              <a:rPr lang="nb-NO" dirty="0" err="1" smtClean="0"/>
              <a:t>Theory</a:t>
            </a:r>
            <a:endParaRPr lang="nb-NO" dirty="0"/>
          </a:p>
        </p:txBody>
      </p:sp>
      <p:sp>
        <p:nvSpPr>
          <p:cNvPr id="3" name="Undertittel 2"/>
          <p:cNvSpPr>
            <a:spLocks noGrp="1"/>
          </p:cNvSpPr>
          <p:nvPr>
            <p:ph type="subTitle" idx="1"/>
          </p:nvPr>
        </p:nvSpPr>
        <p:spPr/>
        <p:txBody>
          <a:bodyPr/>
          <a:lstStyle/>
          <a:p>
            <a:endParaRPr lang="nb-NO"/>
          </a:p>
        </p:txBody>
      </p:sp>
    </p:spTree>
    <p:extLst>
      <p:ext uri="{BB962C8B-B14F-4D97-AF65-F5344CB8AC3E}">
        <p14:creationId xmlns:p14="http://schemas.microsoft.com/office/powerpoint/2010/main" val="3976928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211618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57"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sz="half" idx="1"/>
          </p:nvPr>
        </p:nvSpPr>
        <p:spPr/>
        <p:txBody>
          <a:bodyPr/>
          <a:lstStyle/>
          <a:p>
            <a:pPr fontAlgn="t"/>
            <a:r>
              <a:rPr lang="nb-NO" sz="1600" dirty="0" smtClean="0"/>
              <a:t>Man </a:t>
            </a:r>
            <a:r>
              <a:rPr lang="nb-NO" sz="1600" dirty="0"/>
              <a:t>tar et "test </a:t>
            </a:r>
            <a:r>
              <a:rPr lang="nb-NO" sz="1600" dirty="0" err="1"/>
              <a:t>set</a:t>
            </a:r>
            <a:r>
              <a:rPr lang="nb-NO" sz="1600" dirty="0"/>
              <a:t>" av treningssettet, og validerer på dette </a:t>
            </a:r>
            <a:r>
              <a:rPr lang="nb-NO" sz="1600" dirty="0" smtClean="0"/>
              <a:t>settet </a:t>
            </a:r>
            <a:r>
              <a:rPr lang="nb-NO" sz="1600" dirty="0"/>
              <a:t>etter har lagd en </a:t>
            </a:r>
            <a:r>
              <a:rPr lang="nb-NO" sz="1600" dirty="0" smtClean="0"/>
              <a:t>modell. </a:t>
            </a:r>
          </a:p>
          <a:p>
            <a:pPr fontAlgn="t"/>
            <a:r>
              <a:rPr lang="nb-NO" sz="1600" dirty="0" smtClean="0"/>
              <a:t>Gjør </a:t>
            </a:r>
            <a:r>
              <a:rPr lang="nb-NO" sz="1600" dirty="0"/>
              <a:t>dette flere ganger har vi k-fold, </a:t>
            </a:r>
            <a:r>
              <a:rPr lang="nb-NO" sz="1600" dirty="0" smtClean="0"/>
              <a:t>der </a:t>
            </a:r>
            <a:r>
              <a:rPr lang="nb-NO" sz="1600" dirty="0"/>
              <a:t>vi setter opp k </a:t>
            </a:r>
            <a:r>
              <a:rPr lang="nb-NO" sz="1600" dirty="0" err="1"/>
              <a:t>bins</a:t>
            </a:r>
            <a:r>
              <a:rPr lang="nb-NO" sz="1600" dirty="0"/>
              <a:t>. Vi velger så den modellen som ga lavest </a:t>
            </a:r>
            <a:r>
              <a:rPr lang="nb-NO" sz="1600" dirty="0" err="1"/>
              <a:t>error</a:t>
            </a:r>
            <a:r>
              <a:rPr lang="nb-NO" sz="1600" dirty="0"/>
              <a:t>. </a:t>
            </a:r>
            <a:endParaRPr lang="en-US" sz="1600" dirty="0"/>
          </a:p>
          <a:p>
            <a:pPr fontAlgn="t"/>
            <a:r>
              <a:rPr lang="nb-NO" sz="1600" dirty="0"/>
              <a:t>SÅ tankegangen er "litt" som </a:t>
            </a:r>
            <a:r>
              <a:rPr lang="nb-NO" sz="1600" dirty="0" err="1"/>
              <a:t>bagging</a:t>
            </a:r>
            <a:r>
              <a:rPr lang="nb-NO" sz="1600" dirty="0"/>
              <a:t>,, for fortsatt helt forskjellig konsept. </a:t>
            </a:r>
            <a:endParaRPr lang="nb-NO" sz="1600" dirty="0" smtClean="0"/>
          </a:p>
          <a:p>
            <a:pPr fontAlgn="t"/>
            <a:r>
              <a:rPr lang="en-US" sz="1600" dirty="0" smtClean="0">
                <a:hlinkClick r:id="rId7"/>
              </a:rPr>
              <a:t>https</a:t>
            </a:r>
            <a:r>
              <a:rPr lang="en-US" sz="1600" dirty="0">
                <a:hlinkClick r:id="rId7"/>
              </a:rPr>
              <a:t>://</a:t>
            </a:r>
            <a:r>
              <a:rPr lang="en-US" sz="1600" dirty="0" smtClean="0">
                <a:hlinkClick r:id="rId7"/>
              </a:rPr>
              <a:t>www.youtube.com/watch?v=sFO2ff-gTh0</a:t>
            </a:r>
            <a:r>
              <a:rPr lang="en-US" sz="1600" dirty="0" smtClean="0"/>
              <a:t>.</a:t>
            </a:r>
          </a:p>
          <a:p>
            <a:pPr fontAlgn="t"/>
            <a:r>
              <a:rPr lang="en-US" sz="1600" dirty="0" smtClean="0">
                <a:hlinkClick r:id="rId8"/>
              </a:rPr>
              <a:t>https</a:t>
            </a:r>
            <a:r>
              <a:rPr lang="en-US" sz="1600" dirty="0">
                <a:hlinkClick r:id="rId8"/>
              </a:rPr>
              <a:t>://</a:t>
            </a:r>
            <a:r>
              <a:rPr lang="en-US" sz="1600" dirty="0" smtClean="0">
                <a:hlinkClick r:id="rId8"/>
              </a:rPr>
              <a:t>www.youtube.com/watch?v=TIgfjmp-4BA</a:t>
            </a:r>
            <a:endParaRPr lang="en-US" sz="1600" dirty="0" smtClean="0"/>
          </a:p>
          <a:p>
            <a:pPr fontAlgn="t"/>
            <a:endParaRPr lang="nb-NO" sz="1600" dirty="0" smtClean="0"/>
          </a:p>
          <a:p>
            <a:pPr fontAlgn="t"/>
            <a:endParaRPr lang="en-US" sz="1600" dirty="0"/>
          </a:p>
        </p:txBody>
      </p:sp>
      <p:sp>
        <p:nvSpPr>
          <p:cNvPr id="4" name="Content Placeholder 3"/>
          <p:cNvSpPr>
            <a:spLocks noGrp="1"/>
          </p:cNvSpPr>
          <p:nvPr>
            <p:ph sz="half" idx="2"/>
          </p:nvPr>
        </p:nvSpPr>
        <p:spPr>
          <a:xfrm>
            <a:off x="4896327" y="1426463"/>
            <a:ext cx="4038600" cy="4691061"/>
          </a:xfrm>
        </p:spPr>
        <p:txBody>
          <a:bodyPr/>
          <a:lstStyle/>
          <a:p>
            <a:r>
              <a:rPr lang="nb-NO" sz="1600" dirty="0" smtClean="0"/>
              <a:t>Brukes </a:t>
            </a:r>
            <a:r>
              <a:rPr lang="nb-NO" sz="1600" dirty="0"/>
              <a:t>å velge </a:t>
            </a:r>
            <a:r>
              <a:rPr lang="nb-NO" sz="1600" dirty="0" smtClean="0"/>
              <a:t>modell!</a:t>
            </a:r>
          </a:p>
          <a:p>
            <a:pPr lvl="1"/>
            <a:r>
              <a:rPr lang="nb-NO" sz="1600" dirty="0" smtClean="0"/>
              <a:t>Ada, </a:t>
            </a:r>
            <a:r>
              <a:rPr lang="nb-NO" sz="1600" dirty="0" err="1" smtClean="0"/>
              <a:t>logistic</a:t>
            </a:r>
            <a:r>
              <a:rPr lang="nb-NO" sz="1600" dirty="0" smtClean="0"/>
              <a:t> </a:t>
            </a:r>
            <a:r>
              <a:rPr lang="nb-NO" sz="1600" dirty="0" err="1" smtClean="0"/>
              <a:t>regression</a:t>
            </a:r>
            <a:r>
              <a:rPr lang="nb-NO" sz="1600" dirty="0" smtClean="0"/>
              <a:t> eller </a:t>
            </a:r>
            <a:r>
              <a:rPr lang="nb-NO" sz="1600" dirty="0" err="1" smtClean="0"/>
              <a:t>xg</a:t>
            </a:r>
            <a:r>
              <a:rPr lang="nb-NO" sz="1600" dirty="0" smtClean="0"/>
              <a:t>?</a:t>
            </a:r>
          </a:p>
          <a:p>
            <a:pPr lvl="1"/>
            <a:r>
              <a:rPr lang="nb-NO" sz="1600" dirty="0" smtClean="0"/>
              <a:t>Parametere i modell</a:t>
            </a:r>
            <a:endParaRPr lang="nb-NO" sz="1600" dirty="0"/>
          </a:p>
          <a:p>
            <a:endParaRPr lang="en-US" sz="1600" dirty="0"/>
          </a:p>
        </p:txBody>
      </p:sp>
      <p:pic>
        <p:nvPicPr>
          <p:cNvPr id="11" name="Picture 10"/>
          <p:cNvPicPr>
            <a:picLocks noChangeAspect="1"/>
          </p:cNvPicPr>
          <p:nvPr/>
        </p:nvPicPr>
        <p:blipFill>
          <a:blip r:embed="rId9"/>
          <a:stretch>
            <a:fillRect/>
          </a:stretch>
        </p:blipFill>
        <p:spPr>
          <a:xfrm>
            <a:off x="4648200" y="3551067"/>
            <a:ext cx="4286727" cy="2566457"/>
          </a:xfrm>
          <a:prstGeom prst="rect">
            <a:avLst/>
          </a:prstGeom>
        </p:spPr>
      </p:pic>
    </p:spTree>
    <p:extLst>
      <p:ext uri="{BB962C8B-B14F-4D97-AF65-F5344CB8AC3E}">
        <p14:creationId xmlns:p14="http://schemas.microsoft.com/office/powerpoint/2010/main" val="3102205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732408" y="4629990"/>
            <a:ext cx="8908742" cy="2646357"/>
          </a:xfrm>
        </p:spPr>
        <p:txBody>
          <a:bodyPr/>
          <a:lstStyle/>
          <a:p>
            <a:r>
              <a:rPr lang="en-US" sz="1800" dirty="0" smtClean="0"/>
              <a:t>Reduce bias - each model have bias but put together the total goes down</a:t>
            </a:r>
          </a:p>
          <a:p>
            <a:r>
              <a:rPr lang="en-US" sz="1800" dirty="0" smtClean="0"/>
              <a:t>Can plug in and use for </a:t>
            </a:r>
            <a:r>
              <a:rPr lang="en-US" sz="1800" dirty="0" err="1" smtClean="0"/>
              <a:t>kNN</a:t>
            </a:r>
            <a:r>
              <a:rPr lang="en-US" sz="1800" dirty="0" smtClean="0"/>
              <a:t>, linear regression – what ever </a:t>
            </a:r>
            <a:r>
              <a:rPr lang="en-US" sz="1800" dirty="0" smtClean="0">
                <a:sym typeface="Wingdings" panose="05000000000000000000" pitchFamily="2" charset="2"/>
              </a:rPr>
              <a:t> Don’t have to be </a:t>
            </a:r>
            <a:r>
              <a:rPr lang="en-US" sz="1800" dirty="0" err="1" smtClean="0">
                <a:sym typeface="Wingdings" panose="05000000000000000000" pitchFamily="2" charset="2"/>
              </a:rPr>
              <a:t>treemodels</a:t>
            </a:r>
            <a:r>
              <a:rPr lang="en-US" sz="1800" dirty="0" smtClean="0">
                <a:sym typeface="Wingdings" panose="05000000000000000000" pitchFamily="2" charset="2"/>
              </a:rPr>
              <a:t>!</a:t>
            </a:r>
          </a:p>
          <a:p>
            <a:r>
              <a:rPr lang="en-US" sz="1800" dirty="0">
                <a:hlinkClick r:id="rId2"/>
              </a:rPr>
              <a:t>https://</a:t>
            </a:r>
            <a:r>
              <a:rPr lang="en-US" sz="1800" dirty="0" smtClean="0">
                <a:hlinkClick r:id="rId2"/>
              </a:rPr>
              <a:t>www.youtube.com/watch?v=Un9zObFjBH0</a:t>
            </a:r>
            <a:endParaRPr lang="en-US" sz="1800" dirty="0" smtClean="0"/>
          </a:p>
          <a:p>
            <a:endParaRPr lang="en-US" sz="1800" dirty="0"/>
          </a:p>
        </p:txBody>
      </p:sp>
      <p:sp>
        <p:nvSpPr>
          <p:cNvPr id="4" name="Content Placeholder 3"/>
          <p:cNvSpPr>
            <a:spLocks noGrp="1"/>
          </p:cNvSpPr>
          <p:nvPr>
            <p:ph sz="half" idx="2"/>
          </p:nvPr>
        </p:nvSpPr>
        <p:spPr/>
        <p:txBody>
          <a:bodyPr/>
          <a:lstStyle/>
          <a:p>
            <a:endParaRPr lang="en-US"/>
          </a:p>
        </p:txBody>
      </p:sp>
      <p:pic>
        <p:nvPicPr>
          <p:cNvPr id="7" name="Picture 6"/>
          <p:cNvPicPr>
            <a:picLocks noChangeAspect="1"/>
          </p:cNvPicPr>
          <p:nvPr/>
        </p:nvPicPr>
        <p:blipFill>
          <a:blip r:embed="rId3"/>
          <a:stretch>
            <a:fillRect/>
          </a:stretch>
        </p:blipFill>
        <p:spPr>
          <a:xfrm>
            <a:off x="625876" y="281499"/>
            <a:ext cx="7438793" cy="4233082"/>
          </a:xfrm>
          <a:prstGeom prst="rect">
            <a:avLst/>
          </a:prstGeom>
        </p:spPr>
      </p:pic>
    </p:spTree>
    <p:extLst>
      <p:ext uri="{BB962C8B-B14F-4D97-AF65-F5344CB8AC3E}">
        <p14:creationId xmlns:p14="http://schemas.microsoft.com/office/powerpoint/2010/main" val="115293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585810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Info </a:t>
            </a:r>
            <a:r>
              <a:rPr lang="en-US" dirty="0" err="1" smtClean="0"/>
              <a:t>fra</a:t>
            </a:r>
            <a:r>
              <a:rPr lang="en-US" dirty="0" smtClean="0"/>
              <a:t> Cecilia</a:t>
            </a:r>
            <a:endParaRPr lang="en-US" dirty="0"/>
          </a:p>
        </p:txBody>
      </p:sp>
      <p:sp>
        <p:nvSpPr>
          <p:cNvPr id="3" name="Content Placeholder 2"/>
          <p:cNvSpPr>
            <a:spLocks noGrp="1"/>
          </p:cNvSpPr>
          <p:nvPr>
            <p:ph idx="1"/>
          </p:nvPr>
        </p:nvSpPr>
        <p:spPr/>
        <p:txBody>
          <a:bodyPr/>
          <a:lstStyle/>
          <a:p>
            <a:r>
              <a:rPr lang="sv-SE" sz="1400" dirty="0"/>
              <a:t>Bifogat hittar du GAMMA Homework caset inför din intervju 7/9 med Lukasz Bolikowski via Webex klockan 11-12. Du skickar tillbaka caset till mig senast söndag kväll 2/9.</a:t>
            </a:r>
          </a:p>
          <a:p>
            <a:r>
              <a:rPr lang="sv-SE" sz="1400" dirty="0"/>
              <a:t> </a:t>
            </a:r>
          </a:p>
          <a:p>
            <a:r>
              <a:rPr lang="sv-SE" sz="1400" dirty="0"/>
              <a:t>Förväntningar inför presentationen är att vi vill se ett </a:t>
            </a:r>
            <a:r>
              <a:rPr lang="sv-SE" sz="1400" b="1" u="sng" dirty="0"/>
              <a:t>affärsbeslut grundat i ditt tekniska arbete</a:t>
            </a:r>
            <a:r>
              <a:rPr lang="sv-SE" sz="1400" dirty="0"/>
              <a:t>. Vi vill se både en teknisk utvärdering (e.g. AUROC score) samt en </a:t>
            </a:r>
            <a:r>
              <a:rPr lang="sv-SE" sz="1400" b="1" u="sng" dirty="0"/>
              <a:t>kvantitativ affärsutvärdering (ex ekonomisk effekt) i din presentation.</a:t>
            </a:r>
          </a:p>
          <a:p>
            <a:r>
              <a:rPr lang="sv-SE" sz="1400" dirty="0"/>
              <a:t> </a:t>
            </a:r>
          </a:p>
          <a:p>
            <a:r>
              <a:rPr lang="sv-SE" sz="1400" b="1" u="sng" dirty="0"/>
              <a:t>Kärnan i presentationen ska fortfarande vara teknisk, men den ska "förpackas" av affärsmässiga överväganden</a:t>
            </a:r>
            <a:r>
              <a:rPr lang="sv-SE" sz="1400" dirty="0"/>
              <a:t>. Exempelvis så kan du  </a:t>
            </a:r>
            <a:r>
              <a:rPr lang="sv-SE" sz="1400" b="1" u="sng" dirty="0"/>
              <a:t>börja med att ge en övergripande bild av caset och avsluta med en kvantitativ affärsbedömning och ett affärsbeslut/förslag</a:t>
            </a:r>
            <a:r>
              <a:rPr lang="sv-SE" sz="1400" dirty="0"/>
              <a:t>.</a:t>
            </a:r>
          </a:p>
          <a:p>
            <a:r>
              <a:rPr lang="sv-SE" sz="1400" dirty="0"/>
              <a:t> </a:t>
            </a:r>
          </a:p>
          <a:p>
            <a:r>
              <a:rPr lang="sv-SE" sz="1400" dirty="0"/>
              <a:t>Jag finns även tillgänglig på söndag om det skulle vara så att du har några frågor är det bara att du hör av dig till mig!</a:t>
            </a:r>
          </a:p>
          <a:p>
            <a:r>
              <a:rPr lang="sv-SE" sz="1400" dirty="0"/>
              <a:t> </a:t>
            </a:r>
          </a:p>
          <a:p>
            <a:r>
              <a:rPr lang="sv-SE" sz="1400" dirty="0"/>
              <a:t>Önskar dig lycka till!</a:t>
            </a:r>
          </a:p>
          <a:p>
            <a:endParaRPr lang="en-US" sz="1400" dirty="0"/>
          </a:p>
        </p:txBody>
      </p:sp>
    </p:spTree>
    <p:extLst>
      <p:ext uri="{BB962C8B-B14F-4D97-AF65-F5344CB8AC3E}">
        <p14:creationId xmlns:p14="http://schemas.microsoft.com/office/powerpoint/2010/main" val="119793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645212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3"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Bagging – </a:t>
            </a:r>
            <a:r>
              <a:rPr lang="en-US" dirty="0" err="1" smtClean="0"/>
              <a:t>boostrap</a:t>
            </a:r>
            <a:r>
              <a:rPr lang="en-US" dirty="0" smtClean="0"/>
              <a:t> aggregation</a:t>
            </a:r>
            <a:endParaRPr lang="en-US" dirty="0"/>
          </a:p>
        </p:txBody>
      </p:sp>
      <p:sp>
        <p:nvSpPr>
          <p:cNvPr id="3" name="Content Placeholder 2"/>
          <p:cNvSpPr>
            <a:spLocks noGrp="1"/>
          </p:cNvSpPr>
          <p:nvPr>
            <p:ph sz="half" idx="1"/>
          </p:nvPr>
        </p:nvSpPr>
        <p:spPr>
          <a:xfrm>
            <a:off x="457200" y="1426464"/>
            <a:ext cx="4825014" cy="4691061"/>
          </a:xfrm>
        </p:spPr>
        <p:txBody>
          <a:bodyPr/>
          <a:lstStyle/>
          <a:p>
            <a:pPr fontAlgn="t"/>
            <a:endParaRPr lang="en-US" sz="1200" dirty="0" smtClean="0"/>
          </a:p>
          <a:p>
            <a:pPr fontAlgn="t"/>
            <a:endParaRPr lang="en-US" sz="1200" dirty="0"/>
          </a:p>
          <a:p>
            <a:pPr fontAlgn="t"/>
            <a:endParaRPr lang="en-US" sz="1200" dirty="0" smtClean="0"/>
          </a:p>
          <a:p>
            <a:pPr fontAlgn="t"/>
            <a:endParaRPr lang="en-US" sz="1200" dirty="0"/>
          </a:p>
          <a:p>
            <a:pPr fontAlgn="t"/>
            <a:endParaRPr lang="en-US" sz="1200" dirty="0" smtClean="0"/>
          </a:p>
          <a:p>
            <a:pPr fontAlgn="t"/>
            <a:endParaRPr lang="en-US" sz="1200" dirty="0"/>
          </a:p>
          <a:p>
            <a:pPr fontAlgn="t"/>
            <a:endParaRPr lang="en-US" sz="1200" dirty="0" smtClean="0"/>
          </a:p>
          <a:p>
            <a:pPr fontAlgn="t"/>
            <a:endParaRPr lang="en-US" sz="1200" dirty="0"/>
          </a:p>
          <a:p>
            <a:pPr fontAlgn="t"/>
            <a:endParaRPr lang="en-US" sz="1200" dirty="0" smtClean="0"/>
          </a:p>
          <a:p>
            <a:pPr fontAlgn="t"/>
            <a:endParaRPr lang="en-US" sz="1200" dirty="0"/>
          </a:p>
          <a:p>
            <a:pPr fontAlgn="t"/>
            <a:endParaRPr lang="en-US" sz="1200" dirty="0" smtClean="0"/>
          </a:p>
          <a:p>
            <a:pPr fontAlgn="t"/>
            <a:endParaRPr lang="en-US" sz="1200" dirty="0"/>
          </a:p>
          <a:p>
            <a:pPr fontAlgn="t"/>
            <a:endParaRPr lang="en-US" sz="1200" dirty="0"/>
          </a:p>
          <a:p>
            <a:pPr fontAlgn="t"/>
            <a:r>
              <a:rPr lang="en-US" sz="1200" dirty="0" smtClean="0"/>
              <a:t>A way of building an </a:t>
            </a:r>
            <a:r>
              <a:rPr lang="en-US" sz="1200" dirty="0" err="1" smtClean="0"/>
              <a:t>ensamble</a:t>
            </a:r>
            <a:r>
              <a:rPr lang="en-US" sz="1200" dirty="0" smtClean="0"/>
              <a:t> learner – use same learning </a:t>
            </a:r>
            <a:r>
              <a:rPr lang="en-US" sz="1200" dirty="0" err="1" smtClean="0"/>
              <a:t>algo</a:t>
            </a:r>
            <a:r>
              <a:rPr lang="en-US" sz="1200" dirty="0" smtClean="0"/>
              <a:t>, but letting each model do different part of data.</a:t>
            </a:r>
          </a:p>
          <a:p>
            <a:pPr lvl="1" fontAlgn="t"/>
            <a:r>
              <a:rPr lang="en-US" sz="1200" dirty="0"/>
              <a:t>Take a subset n out from training set, randomly with replacement, and make a model. </a:t>
            </a:r>
          </a:p>
          <a:p>
            <a:pPr lvl="1" fontAlgn="t"/>
            <a:r>
              <a:rPr lang="en-US" sz="1200" dirty="0"/>
              <a:t>Then repeat the above m times (m bags) </a:t>
            </a:r>
          </a:p>
          <a:p>
            <a:pPr lvl="1" fontAlgn="t"/>
            <a:r>
              <a:rPr lang="en-US" sz="1200" dirty="0"/>
              <a:t>Then pick the average model and use that à so can be done in parallel!</a:t>
            </a:r>
          </a:p>
          <a:p>
            <a:pPr lvl="1" fontAlgn="t"/>
            <a:r>
              <a:rPr lang="en-US" sz="1200" dirty="0">
                <a:hlinkClick r:id="rId7"/>
              </a:rPr>
              <a:t>https://</a:t>
            </a:r>
            <a:r>
              <a:rPr lang="en-US" sz="1200" dirty="0" smtClean="0">
                <a:hlinkClick r:id="rId7"/>
              </a:rPr>
              <a:t>www.youtube.com/watch?v=2Mg8QD0F1dQ</a:t>
            </a:r>
            <a:endParaRPr lang="en-US" sz="1200" dirty="0" smtClean="0"/>
          </a:p>
          <a:p>
            <a:pPr lvl="1" fontAlgn="t"/>
            <a:endParaRPr lang="en-US" sz="1200" dirty="0"/>
          </a:p>
          <a:p>
            <a:endParaRPr lang="en-US" sz="1200" dirty="0"/>
          </a:p>
          <a:p>
            <a:pPr fontAlgn="t"/>
            <a:endParaRPr lang="en-US" sz="1200" dirty="0"/>
          </a:p>
        </p:txBody>
      </p:sp>
      <p:pic>
        <p:nvPicPr>
          <p:cNvPr id="9" name="Picture 8"/>
          <p:cNvPicPr>
            <a:picLocks noChangeAspect="1"/>
          </p:cNvPicPr>
          <p:nvPr/>
        </p:nvPicPr>
        <p:blipFill>
          <a:blip r:embed="rId8"/>
          <a:stretch>
            <a:fillRect/>
          </a:stretch>
        </p:blipFill>
        <p:spPr>
          <a:xfrm>
            <a:off x="457201" y="149872"/>
            <a:ext cx="6278364" cy="3676403"/>
          </a:xfrm>
          <a:prstGeom prst="rect">
            <a:avLst/>
          </a:prstGeom>
        </p:spPr>
      </p:pic>
      <p:pic>
        <p:nvPicPr>
          <p:cNvPr id="10" name="Picture 9"/>
          <p:cNvPicPr>
            <a:picLocks noChangeAspect="1"/>
          </p:cNvPicPr>
          <p:nvPr/>
        </p:nvPicPr>
        <p:blipFill>
          <a:blip r:embed="rId9"/>
          <a:stretch>
            <a:fillRect/>
          </a:stretch>
        </p:blipFill>
        <p:spPr>
          <a:xfrm>
            <a:off x="5282214" y="4064409"/>
            <a:ext cx="3599668" cy="2053115"/>
          </a:xfrm>
          <a:prstGeom prst="rect">
            <a:avLst/>
          </a:prstGeom>
        </p:spPr>
      </p:pic>
    </p:spTree>
    <p:extLst>
      <p:ext uri="{BB962C8B-B14F-4D97-AF65-F5344CB8AC3E}">
        <p14:creationId xmlns:p14="http://schemas.microsoft.com/office/powerpoint/2010/main" val="117345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8522163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7"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Random Forrest</a:t>
            </a:r>
            <a:endParaRPr lang="en-US" dirty="0"/>
          </a:p>
        </p:txBody>
      </p:sp>
      <p:sp>
        <p:nvSpPr>
          <p:cNvPr id="3" name="Content Placeholder 2"/>
          <p:cNvSpPr>
            <a:spLocks noGrp="1"/>
          </p:cNvSpPr>
          <p:nvPr>
            <p:ph sz="half" idx="1"/>
          </p:nvPr>
        </p:nvSpPr>
        <p:spPr/>
        <p:txBody>
          <a:bodyPr/>
          <a:lstStyle/>
          <a:p>
            <a:pPr fontAlgn="t"/>
            <a:r>
              <a:rPr lang="en-US" sz="1600" dirty="0" smtClean="0"/>
              <a:t>More </a:t>
            </a:r>
            <a:r>
              <a:rPr lang="en-US" sz="1600" dirty="0"/>
              <a:t>or less same as bagging, but take a </a:t>
            </a:r>
            <a:r>
              <a:rPr lang="en-US" sz="1800" b="1" dirty="0"/>
              <a:t>selection of predictors </a:t>
            </a:r>
            <a:r>
              <a:rPr lang="en-US" sz="1600" dirty="0"/>
              <a:t>each time! </a:t>
            </a:r>
          </a:p>
          <a:p>
            <a:pPr fontAlgn="t"/>
            <a:r>
              <a:rPr lang="en-US" sz="1600" dirty="0" smtClean="0"/>
              <a:t>Thus it </a:t>
            </a:r>
            <a:r>
              <a:rPr lang="en-US" sz="1600" dirty="0"/>
              <a:t>can be done in parallel!</a:t>
            </a:r>
          </a:p>
          <a:p>
            <a:pPr fontAlgn="t"/>
            <a:r>
              <a:rPr lang="en-US" sz="1600" dirty="0">
                <a:hlinkClick r:id="rId7"/>
              </a:rPr>
              <a:t>https://</a:t>
            </a:r>
            <a:r>
              <a:rPr lang="en-US" sz="1600" dirty="0" smtClean="0">
                <a:hlinkClick r:id="rId7"/>
              </a:rPr>
              <a:t>www.youtube.com/watch?v=6yICuCnlh5Q</a:t>
            </a:r>
            <a:endParaRPr lang="en-US" sz="1600" dirty="0" smtClean="0"/>
          </a:p>
          <a:p>
            <a:pPr fontAlgn="t"/>
            <a:endParaRPr lang="en-US" sz="1600" dirty="0"/>
          </a:p>
        </p:txBody>
      </p:sp>
      <p:sp>
        <p:nvSpPr>
          <p:cNvPr id="7" name="Content Placeholder 6"/>
          <p:cNvSpPr>
            <a:spLocks noGrp="1"/>
          </p:cNvSpPr>
          <p:nvPr>
            <p:ph sz="half" idx="2"/>
          </p:nvPr>
        </p:nvSpPr>
        <p:spPr/>
        <p:txBody>
          <a:bodyPr/>
          <a:lstStyle/>
          <a:p>
            <a:r>
              <a:rPr lang="en-US" sz="1400" i="1" dirty="0"/>
              <a:t>Random forests </a:t>
            </a:r>
            <a:r>
              <a:rPr lang="en-US" sz="1400" dirty="0"/>
              <a:t>provide an improvement over bagged trees by way of </a:t>
            </a:r>
            <a:r>
              <a:rPr lang="en-US" sz="1400" dirty="0" smtClean="0"/>
              <a:t>a small </a:t>
            </a:r>
            <a:r>
              <a:rPr lang="en-US" sz="1400" dirty="0"/>
              <a:t>tweak that </a:t>
            </a:r>
            <a:r>
              <a:rPr lang="en-US" sz="1400" i="1" dirty="0" err="1"/>
              <a:t>decorrelates</a:t>
            </a:r>
            <a:r>
              <a:rPr lang="en-US" sz="1400" i="1" dirty="0"/>
              <a:t> </a:t>
            </a:r>
            <a:r>
              <a:rPr lang="en-US" sz="1400" dirty="0"/>
              <a:t>the trees. </a:t>
            </a:r>
            <a:endParaRPr lang="en-US" sz="1400" dirty="0" smtClean="0"/>
          </a:p>
          <a:p>
            <a:r>
              <a:rPr lang="en-US" sz="1400" dirty="0" smtClean="0"/>
              <a:t>As </a:t>
            </a:r>
            <a:r>
              <a:rPr lang="en-US" sz="1400" dirty="0"/>
              <a:t>in bagging, we build a </a:t>
            </a:r>
            <a:r>
              <a:rPr lang="en-US" sz="1400" dirty="0" smtClean="0"/>
              <a:t>number of </a:t>
            </a:r>
            <a:r>
              <a:rPr lang="en-US" sz="1400" dirty="0"/>
              <a:t>decision trees on bootstrapped training samples. But when building </a:t>
            </a:r>
            <a:r>
              <a:rPr lang="en-US" sz="1400" dirty="0" smtClean="0"/>
              <a:t>these decision </a:t>
            </a:r>
            <a:r>
              <a:rPr lang="en-US" sz="1400" dirty="0"/>
              <a:t>trees, each time a split in a tree is considered, </a:t>
            </a:r>
            <a:r>
              <a:rPr lang="en-US" sz="1400" i="1" dirty="0"/>
              <a:t>a random sample </a:t>
            </a:r>
            <a:r>
              <a:rPr lang="en-US" sz="1400" i="1" dirty="0" smtClean="0"/>
              <a:t>of m </a:t>
            </a:r>
            <a:r>
              <a:rPr lang="en-US" sz="1400" i="1" dirty="0"/>
              <a:t>predictors </a:t>
            </a:r>
            <a:r>
              <a:rPr lang="en-US" sz="1400" dirty="0"/>
              <a:t>is chosen as split candidates from the full set of </a:t>
            </a:r>
            <a:r>
              <a:rPr lang="en-US" sz="1400" i="1" dirty="0"/>
              <a:t>p </a:t>
            </a:r>
            <a:r>
              <a:rPr lang="en-US" sz="1400" dirty="0"/>
              <a:t>predictors.</a:t>
            </a:r>
          </a:p>
          <a:p>
            <a:r>
              <a:rPr lang="en-US" sz="1400" dirty="0"/>
              <a:t>The split is allowed to use only one of those </a:t>
            </a:r>
            <a:r>
              <a:rPr lang="en-US" sz="1400" i="1" dirty="0"/>
              <a:t>m </a:t>
            </a:r>
            <a:r>
              <a:rPr lang="en-US" sz="1400" dirty="0"/>
              <a:t>predictors. A fresh sample </a:t>
            </a:r>
            <a:r>
              <a:rPr lang="en-US" sz="1400" dirty="0" smtClean="0"/>
              <a:t>of </a:t>
            </a:r>
            <a:r>
              <a:rPr lang="en-US" sz="1400" i="1" dirty="0" smtClean="0"/>
              <a:t>m </a:t>
            </a:r>
            <a:r>
              <a:rPr lang="en-US" sz="1400" dirty="0"/>
              <a:t>predictors is taken at each split, and typically we choose </a:t>
            </a:r>
            <a:r>
              <a:rPr lang="en-US" sz="1400" i="1" dirty="0"/>
              <a:t>m </a:t>
            </a:r>
            <a:r>
              <a:rPr lang="en-US" sz="1400" i="1" dirty="0" smtClean="0"/>
              <a:t>≈ √p</a:t>
            </a:r>
            <a:r>
              <a:rPr lang="en-US" sz="1400" dirty="0" smtClean="0"/>
              <a:t>—that</a:t>
            </a:r>
            <a:endParaRPr lang="en-US" sz="1400" dirty="0"/>
          </a:p>
          <a:p>
            <a:r>
              <a:rPr lang="en-US" sz="1400" dirty="0"/>
              <a:t>is, the number of predictors considered at each split is approximately </a:t>
            </a:r>
            <a:r>
              <a:rPr lang="en-US" sz="1400" dirty="0" smtClean="0"/>
              <a:t>equal to </a:t>
            </a:r>
            <a:r>
              <a:rPr lang="en-US" sz="1400" dirty="0"/>
              <a:t>the square root of the total number of </a:t>
            </a:r>
            <a:r>
              <a:rPr lang="en-US" sz="1400" dirty="0" smtClean="0"/>
              <a:t>predictors.</a:t>
            </a:r>
            <a:endParaRPr lang="en-US" sz="1400" dirty="0"/>
          </a:p>
        </p:txBody>
      </p:sp>
    </p:spTree>
    <p:extLst>
      <p:ext uri="{BB962C8B-B14F-4D97-AF65-F5344CB8AC3E}">
        <p14:creationId xmlns:p14="http://schemas.microsoft.com/office/powerpoint/2010/main" val="206212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019481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7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Boosting: Ada (adaptive) Boost (sequential training)</a:t>
            </a:r>
            <a:endParaRPr lang="en-US" dirty="0"/>
          </a:p>
        </p:txBody>
      </p:sp>
      <p:sp>
        <p:nvSpPr>
          <p:cNvPr id="3" name="Content Placeholder 2"/>
          <p:cNvSpPr>
            <a:spLocks noGrp="1"/>
          </p:cNvSpPr>
          <p:nvPr>
            <p:ph sz="half" idx="1"/>
          </p:nvPr>
        </p:nvSpPr>
        <p:spPr>
          <a:xfrm>
            <a:off x="457200" y="3373515"/>
            <a:ext cx="8571390" cy="1030620"/>
          </a:xfrm>
        </p:spPr>
        <p:txBody>
          <a:bodyPr/>
          <a:lstStyle/>
          <a:p>
            <a:pPr fontAlgn="t"/>
            <a:r>
              <a:rPr lang="en-US" sz="1200" dirty="0" smtClean="0"/>
              <a:t>A simple variation on bagging. Strives to improve learners, focusing on areas where learners are not performing well.</a:t>
            </a:r>
          </a:p>
          <a:p>
            <a:pPr fontAlgn="t"/>
            <a:r>
              <a:rPr lang="en-US" sz="1200" dirty="0" smtClean="0"/>
              <a:t>Here we don’t do parallel, but letting each learner learn from previous. Instances that had large error in previous learner is more likely to get picked from training data (picking then randomly but weighted) and added to new learner. </a:t>
            </a:r>
          </a:p>
          <a:p>
            <a:pPr fontAlgn="t"/>
            <a:r>
              <a:rPr lang="en-US" sz="1200" dirty="0"/>
              <a:t>Boosting is a method of converting a set of weak learners into strong learners. Suppose we have a binary classification task. A weak learner has an error rate that is slightly lesser than 0.5 in classifying the object, </a:t>
            </a:r>
            <a:r>
              <a:rPr lang="en-US" sz="1200" dirty="0" err="1"/>
              <a:t>i.e</a:t>
            </a:r>
            <a:r>
              <a:rPr lang="en-US" sz="1200" dirty="0"/>
              <a:t> the weak learner is slightly better than deciding from a coin toss. A strong learner has an error rate closer to 0. To convert a weak learner into strong learner, we take a family of weak learners, combine them and vote. This turns this family of weak learners into strong learners. </a:t>
            </a:r>
            <a:endParaRPr lang="en-US" sz="1200" dirty="0" smtClean="0"/>
          </a:p>
          <a:p>
            <a:pPr fontAlgn="t"/>
            <a:r>
              <a:rPr lang="en-US" sz="1200" dirty="0"/>
              <a:t>The drawback of </a:t>
            </a:r>
            <a:r>
              <a:rPr lang="en-US" sz="1200" dirty="0" err="1"/>
              <a:t>AdaBoost</a:t>
            </a:r>
            <a:r>
              <a:rPr lang="en-US" sz="1200" dirty="0"/>
              <a:t> is that it is easily defeated by noisy data, the efficiency of the algorithm is highly affected by outliers as the algorithm tries to fit every point perfectly. You might be wondering since the algorithm tries to fit every point, doesn’t it </a:t>
            </a:r>
            <a:r>
              <a:rPr lang="en-US" sz="1200" dirty="0" err="1"/>
              <a:t>overfit</a:t>
            </a:r>
            <a:r>
              <a:rPr lang="en-US" sz="1200" dirty="0"/>
              <a:t>? No, it does not.</a:t>
            </a:r>
            <a:endParaRPr lang="en-US" sz="1200" dirty="0" smtClean="0"/>
          </a:p>
          <a:p>
            <a:pPr fontAlgn="t"/>
            <a:r>
              <a:rPr lang="en-US" sz="1200" dirty="0">
                <a:hlinkClick r:id="rId7"/>
              </a:rPr>
              <a:t>https://</a:t>
            </a:r>
            <a:r>
              <a:rPr lang="en-US" sz="1200" dirty="0" smtClean="0">
                <a:hlinkClick r:id="rId7"/>
              </a:rPr>
              <a:t>www.youtube.com/watch?v=GM3CDQfQ4sw</a:t>
            </a:r>
            <a:endParaRPr lang="en-US" sz="1200" dirty="0" smtClean="0"/>
          </a:p>
          <a:p>
            <a:pPr fontAlgn="t"/>
            <a:r>
              <a:rPr lang="en-US" sz="1200" dirty="0">
                <a:hlinkClick r:id="rId8"/>
              </a:rPr>
              <a:t>https://</a:t>
            </a:r>
            <a:r>
              <a:rPr lang="en-US" sz="1200" dirty="0" smtClean="0">
                <a:hlinkClick r:id="rId8"/>
              </a:rPr>
              <a:t>hackernoon.com/boosting-algorithms-adaboost-gradient-boosting-and-xgboost-f74991cad38c</a:t>
            </a:r>
            <a:endParaRPr lang="en-US" sz="1200" dirty="0" smtClean="0"/>
          </a:p>
          <a:p>
            <a:pPr fontAlgn="t"/>
            <a:endParaRPr lang="en-US" sz="1200" dirty="0" smtClean="0"/>
          </a:p>
          <a:p>
            <a:pPr fontAlgn="t"/>
            <a:endParaRPr lang="en-US" sz="1200" dirty="0"/>
          </a:p>
        </p:txBody>
      </p:sp>
      <p:pic>
        <p:nvPicPr>
          <p:cNvPr id="4" name="Picture 3"/>
          <p:cNvPicPr>
            <a:picLocks noChangeAspect="1"/>
          </p:cNvPicPr>
          <p:nvPr/>
        </p:nvPicPr>
        <p:blipFill>
          <a:blip r:embed="rId9"/>
          <a:stretch>
            <a:fillRect/>
          </a:stretch>
        </p:blipFill>
        <p:spPr>
          <a:xfrm>
            <a:off x="457200" y="1159972"/>
            <a:ext cx="2688433" cy="1964968"/>
          </a:xfrm>
          <a:prstGeom prst="rect">
            <a:avLst/>
          </a:prstGeom>
        </p:spPr>
      </p:pic>
    </p:spTree>
    <p:extLst>
      <p:ext uri="{BB962C8B-B14F-4D97-AF65-F5344CB8AC3E}">
        <p14:creationId xmlns:p14="http://schemas.microsoft.com/office/powerpoint/2010/main" val="2618187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5344686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97"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2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Boosting: Gradient Boost (sequential training, </a:t>
            </a:r>
            <a:r>
              <a:rPr lang="en-US" sz="2000" dirty="0" smtClean="0"/>
              <a:t>but can parallelize some processes in </a:t>
            </a:r>
            <a:r>
              <a:rPr lang="en-US" sz="2000" dirty="0" err="1" smtClean="0"/>
              <a:t>xgboost</a:t>
            </a:r>
            <a:r>
              <a:rPr lang="en-US" dirty="0" smtClean="0"/>
              <a:t>)</a:t>
            </a:r>
            <a:endParaRPr lang="en-US" dirty="0"/>
          </a:p>
        </p:txBody>
      </p:sp>
      <p:sp>
        <p:nvSpPr>
          <p:cNvPr id="7" name="Content Placeholder 2"/>
          <p:cNvSpPr>
            <a:spLocks noGrp="1"/>
          </p:cNvSpPr>
          <p:nvPr>
            <p:ph sz="half" idx="1"/>
          </p:nvPr>
        </p:nvSpPr>
        <p:spPr>
          <a:xfrm>
            <a:off x="457200" y="1191087"/>
            <a:ext cx="8229600" cy="1454459"/>
          </a:xfrm>
        </p:spPr>
        <p:txBody>
          <a:bodyPr/>
          <a:lstStyle/>
          <a:p>
            <a:pPr marL="0" indent="0" fontAlgn="t">
              <a:buNone/>
            </a:pPr>
            <a:r>
              <a:rPr lang="en-US" sz="1400" b="1" dirty="0" smtClean="0"/>
              <a:t>Same concept as </a:t>
            </a:r>
            <a:r>
              <a:rPr lang="en-US" sz="1400" b="1" dirty="0" err="1" smtClean="0"/>
              <a:t>AdaBoost</a:t>
            </a:r>
            <a:r>
              <a:rPr lang="en-US" sz="1400" b="1" dirty="0" smtClean="0"/>
              <a:t> (</a:t>
            </a:r>
            <a:r>
              <a:rPr lang="en-US" sz="1400" b="1" dirty="0"/>
              <a:t>convert a set of weak learners into a single strong </a:t>
            </a:r>
            <a:r>
              <a:rPr lang="en-US" sz="1400" b="1" dirty="0" smtClean="0"/>
              <a:t>learner).</a:t>
            </a:r>
            <a:endParaRPr lang="en-US" sz="1400" dirty="0" smtClean="0"/>
          </a:p>
          <a:p>
            <a:pPr marL="0" indent="0" fontAlgn="t">
              <a:buNone/>
            </a:pPr>
            <a:r>
              <a:rPr lang="en-US" sz="1400" dirty="0" smtClean="0"/>
              <a:t>Ada and Gradient differ </a:t>
            </a:r>
            <a:r>
              <a:rPr lang="en-US" sz="1400" dirty="0"/>
              <a:t>on </a:t>
            </a:r>
            <a:r>
              <a:rPr lang="en-US" sz="1400" b="1" dirty="0"/>
              <a:t>how they create the weak learners </a:t>
            </a:r>
            <a:r>
              <a:rPr lang="en-US" sz="1400" dirty="0"/>
              <a:t>during the iterative process</a:t>
            </a:r>
            <a:r>
              <a:rPr lang="en-US" sz="1400" dirty="0" smtClean="0"/>
              <a:t>.</a:t>
            </a:r>
          </a:p>
          <a:p>
            <a:pPr marL="0" indent="0" fontAlgn="t">
              <a:buNone/>
            </a:pPr>
            <a:endParaRPr lang="en-US" sz="1400" dirty="0" smtClean="0"/>
          </a:p>
          <a:p>
            <a:pPr marL="0" indent="0" fontAlgn="t">
              <a:buNone/>
            </a:pPr>
            <a:endParaRPr lang="en-US" sz="1400" dirty="0"/>
          </a:p>
          <a:p>
            <a:pPr marL="0" indent="0" fontAlgn="t">
              <a:buNone/>
            </a:pPr>
            <a:endParaRPr lang="en-US" sz="1400" dirty="0" smtClean="0"/>
          </a:p>
          <a:p>
            <a:pPr marL="0" indent="0" fontAlgn="t">
              <a:buNone/>
            </a:pPr>
            <a:endParaRPr lang="en-US" sz="1400" dirty="0"/>
          </a:p>
          <a:p>
            <a:pPr marL="0" indent="0" fontAlgn="t">
              <a:buNone/>
            </a:pPr>
            <a:endParaRPr lang="en-US" sz="1400" dirty="0" smtClean="0"/>
          </a:p>
          <a:p>
            <a:pPr marL="0" indent="0" fontAlgn="t">
              <a:buNone/>
            </a:pPr>
            <a:endParaRPr lang="en-US" sz="1400" dirty="0"/>
          </a:p>
          <a:p>
            <a:pPr marL="0" indent="0" fontAlgn="t">
              <a:buNone/>
            </a:pPr>
            <a:endParaRPr lang="en-US" sz="1400" dirty="0" smtClean="0"/>
          </a:p>
          <a:p>
            <a:pPr marL="0" indent="0" fontAlgn="t">
              <a:buNone/>
            </a:pPr>
            <a:endParaRPr lang="en-US" sz="1400" dirty="0"/>
          </a:p>
          <a:p>
            <a:pPr marL="0" indent="0" fontAlgn="t">
              <a:buNone/>
            </a:pPr>
            <a:endParaRPr lang="en-US" sz="1400" dirty="0" smtClean="0"/>
          </a:p>
          <a:p>
            <a:pPr marL="0" indent="0" fontAlgn="t">
              <a:buNone/>
            </a:pPr>
            <a:endParaRPr lang="en-US" sz="1400" dirty="0"/>
          </a:p>
          <a:p>
            <a:pPr marL="0" indent="0" fontAlgn="t">
              <a:buNone/>
            </a:pPr>
            <a:endParaRPr lang="en-US" sz="1400" dirty="0" smtClean="0"/>
          </a:p>
          <a:p>
            <a:pPr marL="0" indent="0" fontAlgn="t">
              <a:buNone/>
            </a:pPr>
            <a:endParaRPr lang="en-US" sz="1400" dirty="0"/>
          </a:p>
          <a:p>
            <a:pPr marL="0" indent="0" fontAlgn="t">
              <a:buNone/>
            </a:pPr>
            <a:r>
              <a:rPr lang="en-US" sz="1400" dirty="0" smtClean="0"/>
              <a:t>Gradient boosting + </a:t>
            </a:r>
            <a:r>
              <a:rPr lang="en-US" sz="1400" dirty="0" err="1" smtClean="0"/>
              <a:t>xgboost</a:t>
            </a:r>
            <a:r>
              <a:rPr lang="en-US" sz="1400" dirty="0"/>
              <a:t>: </a:t>
            </a:r>
            <a:r>
              <a:rPr lang="en-US" sz="1400" dirty="0">
                <a:hlinkClick r:id="rId7"/>
              </a:rPr>
              <a:t>https://</a:t>
            </a:r>
            <a:r>
              <a:rPr lang="en-US" sz="1400" dirty="0" smtClean="0">
                <a:hlinkClick r:id="rId7"/>
              </a:rPr>
              <a:t>hackernoon.com/gradient-boosting-and-xgboost-90862daa6c77</a:t>
            </a:r>
            <a:endParaRPr lang="en-US" sz="1400" dirty="0" smtClean="0"/>
          </a:p>
          <a:p>
            <a:pPr marL="0" indent="0" fontAlgn="t">
              <a:buNone/>
            </a:pPr>
            <a:r>
              <a:rPr lang="en-US" sz="1400" dirty="0" err="1" smtClean="0"/>
              <a:t>Parallell</a:t>
            </a:r>
            <a:r>
              <a:rPr lang="en-US" sz="1400" dirty="0" smtClean="0"/>
              <a:t> in </a:t>
            </a:r>
            <a:r>
              <a:rPr lang="en-US" sz="1400" dirty="0" err="1" smtClean="0"/>
              <a:t>xgboost</a:t>
            </a:r>
            <a:r>
              <a:rPr lang="en-US" sz="1400" dirty="0"/>
              <a:t>: </a:t>
            </a:r>
            <a:r>
              <a:rPr lang="en-US" sz="1400" dirty="0">
                <a:hlinkClick r:id="rId8"/>
              </a:rPr>
              <a:t>http://</a:t>
            </a:r>
            <a:r>
              <a:rPr lang="en-US" sz="1400" dirty="0" smtClean="0">
                <a:hlinkClick r:id="rId8"/>
              </a:rPr>
              <a:t>zhanpengfang.github.io/418home.html</a:t>
            </a:r>
            <a:endParaRPr lang="en-US" sz="1400" dirty="0" smtClean="0"/>
          </a:p>
          <a:p>
            <a:pPr fontAlgn="base"/>
            <a:r>
              <a:rPr lang="en-US" sz="1400" dirty="0" err="1"/>
              <a:t>Xgboost</a:t>
            </a:r>
            <a:r>
              <a:rPr lang="en-US" sz="1400" dirty="0"/>
              <a:t> doesn't run multiple trees in parallel like you noted, you need predictions after each tree to update gradients.</a:t>
            </a:r>
          </a:p>
          <a:p>
            <a:pPr fontAlgn="base"/>
            <a:r>
              <a:rPr lang="en-US" sz="1400" dirty="0"/>
              <a:t>Rather it does the parallelization WITHIN a single tree my using </a:t>
            </a:r>
            <a:r>
              <a:rPr lang="en-US" sz="1400" dirty="0" err="1"/>
              <a:t>openMP</a:t>
            </a:r>
            <a:r>
              <a:rPr lang="en-US" sz="1400" dirty="0"/>
              <a:t> to create branches independently</a:t>
            </a:r>
            <a:r>
              <a:rPr lang="en-US" sz="1400" dirty="0" smtClean="0"/>
              <a:t>.</a:t>
            </a:r>
          </a:p>
          <a:p>
            <a:pPr marL="0" indent="0" fontAlgn="t">
              <a:buNone/>
            </a:pPr>
            <a:endParaRPr lang="en-US" sz="1400" dirty="0" smtClean="0"/>
          </a:p>
          <a:p>
            <a:pPr marL="0" indent="0" fontAlgn="t">
              <a:buNone/>
            </a:pPr>
            <a:endParaRPr lang="en-US" sz="1400" dirty="0" smtClean="0"/>
          </a:p>
          <a:p>
            <a:pPr fontAlgn="t">
              <a:buFontTx/>
              <a:buChar char="-"/>
            </a:pPr>
            <a:endParaRPr lang="en-US" sz="1400" dirty="0" smtClean="0"/>
          </a:p>
        </p:txBody>
      </p:sp>
      <p:pic>
        <p:nvPicPr>
          <p:cNvPr id="12" name="Picture 11"/>
          <p:cNvPicPr>
            <a:picLocks noChangeAspect="1"/>
          </p:cNvPicPr>
          <p:nvPr/>
        </p:nvPicPr>
        <p:blipFill>
          <a:blip r:embed="rId9"/>
          <a:stretch>
            <a:fillRect/>
          </a:stretch>
        </p:blipFill>
        <p:spPr>
          <a:xfrm>
            <a:off x="457200" y="1755764"/>
            <a:ext cx="3488524" cy="1261236"/>
          </a:xfrm>
          <a:prstGeom prst="rect">
            <a:avLst/>
          </a:prstGeom>
        </p:spPr>
      </p:pic>
      <p:pic>
        <p:nvPicPr>
          <p:cNvPr id="13" name="Picture 12"/>
          <p:cNvPicPr>
            <a:picLocks noChangeAspect="1"/>
          </p:cNvPicPr>
          <p:nvPr/>
        </p:nvPicPr>
        <p:blipFill>
          <a:blip r:embed="rId10"/>
          <a:stretch>
            <a:fillRect/>
          </a:stretch>
        </p:blipFill>
        <p:spPr>
          <a:xfrm>
            <a:off x="4169106" y="1755764"/>
            <a:ext cx="3359177" cy="1284534"/>
          </a:xfrm>
          <a:prstGeom prst="rect">
            <a:avLst/>
          </a:prstGeom>
        </p:spPr>
      </p:pic>
      <p:sp>
        <p:nvSpPr>
          <p:cNvPr id="14" name="Rectangle 13"/>
          <p:cNvSpPr/>
          <p:nvPr/>
        </p:nvSpPr>
        <p:spPr>
          <a:xfrm>
            <a:off x="457200" y="3058417"/>
            <a:ext cx="7426171" cy="1169551"/>
          </a:xfrm>
          <a:prstGeom prst="rect">
            <a:avLst/>
          </a:prstGeom>
        </p:spPr>
        <p:txBody>
          <a:bodyPr wrap="square">
            <a:spAutoFit/>
          </a:bodyPr>
          <a:lstStyle/>
          <a:p>
            <a:r>
              <a:rPr lang="en-US" sz="1400" dirty="0" smtClean="0">
                <a:latin typeface="medium-content-serif-font"/>
              </a:rPr>
              <a:t>At </a:t>
            </a:r>
            <a:r>
              <a:rPr lang="en-US" sz="1400" dirty="0">
                <a:latin typeface="medium-content-serif-font"/>
              </a:rPr>
              <a:t>each step, we add another weak learner to increase the performance and build a strong learner. This reduces the loss of the loss function. We iteratively add each model and compute the loss. The loss represents the error residuals(the difference between actual value and predicted value) and using this loss value the predictions are updated to </a:t>
            </a:r>
            <a:r>
              <a:rPr lang="en-US" sz="1400" dirty="0" err="1">
                <a:latin typeface="medium-content-serif-font"/>
              </a:rPr>
              <a:t>minimise</a:t>
            </a:r>
            <a:r>
              <a:rPr lang="en-US" sz="1400" dirty="0">
                <a:latin typeface="medium-content-serif-font"/>
              </a:rPr>
              <a:t> the residuals.</a:t>
            </a:r>
            <a:endParaRPr lang="en-US" sz="1400" dirty="0"/>
          </a:p>
        </p:txBody>
      </p:sp>
    </p:spTree>
    <p:extLst>
      <p:ext uri="{BB962C8B-B14F-4D97-AF65-F5344CB8AC3E}">
        <p14:creationId xmlns:p14="http://schemas.microsoft.com/office/powerpoint/2010/main" val="266361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277539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7"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Boosting: Ada vs Gradient boost</a:t>
            </a:r>
            <a:endParaRPr lang="en-US" dirty="0"/>
          </a:p>
        </p:txBody>
      </p:sp>
      <p:sp>
        <p:nvSpPr>
          <p:cNvPr id="3" name="Content Placeholder 2"/>
          <p:cNvSpPr>
            <a:spLocks noGrp="1"/>
          </p:cNvSpPr>
          <p:nvPr>
            <p:ph sz="half" idx="1"/>
          </p:nvPr>
        </p:nvSpPr>
        <p:spPr>
          <a:xfrm>
            <a:off x="541538" y="1542472"/>
            <a:ext cx="3693111" cy="4716286"/>
          </a:xfrm>
        </p:spPr>
        <p:txBody>
          <a:bodyPr/>
          <a:lstStyle/>
          <a:p>
            <a:pPr marL="0" indent="0" fontAlgn="t">
              <a:buNone/>
            </a:pPr>
            <a:r>
              <a:rPr lang="en-US" sz="1200" b="1" u="sng" dirty="0" smtClean="0"/>
              <a:t>Ada(</a:t>
            </a:r>
            <a:r>
              <a:rPr lang="en-US" sz="1200" b="1" u="sng" dirty="0" err="1" smtClean="0"/>
              <a:t>ptive</a:t>
            </a:r>
            <a:r>
              <a:rPr lang="en-US" sz="1200" b="1" u="sng" dirty="0" smtClean="0"/>
              <a:t>)</a:t>
            </a:r>
            <a:r>
              <a:rPr lang="en-US" sz="1200" b="1" dirty="0" smtClean="0"/>
              <a:t>: Voting in wrongly predicted instances</a:t>
            </a:r>
          </a:p>
          <a:p>
            <a:pPr fontAlgn="t"/>
            <a:r>
              <a:rPr lang="en-US" sz="1200" dirty="0"/>
              <a:t>At each iteration, adaptive boosting </a:t>
            </a:r>
            <a:r>
              <a:rPr lang="en-US" sz="1200" b="1" dirty="0"/>
              <a:t>changes the sample distribution</a:t>
            </a:r>
            <a:r>
              <a:rPr lang="en-US" sz="1200" dirty="0"/>
              <a:t> by modifying the weights attached to each of the instances. </a:t>
            </a:r>
            <a:r>
              <a:rPr lang="en-US" sz="1200" b="1" dirty="0"/>
              <a:t>It increases the weights of the wrongly predicted instances and decreases the ones of the correctly predicted instances.</a:t>
            </a:r>
            <a:r>
              <a:rPr lang="en-US" sz="1200" dirty="0"/>
              <a:t> The weak learner thus </a:t>
            </a:r>
            <a:r>
              <a:rPr lang="en-US" sz="1200" b="1" dirty="0"/>
              <a:t>focuses more on the difficult instances</a:t>
            </a:r>
            <a:r>
              <a:rPr lang="en-US" sz="1200" dirty="0"/>
              <a:t>. After being trained, the weak learner is added to the strong one </a:t>
            </a:r>
            <a:r>
              <a:rPr lang="en-US" sz="1200" b="1" dirty="0"/>
              <a:t>according to his performance</a:t>
            </a:r>
            <a:r>
              <a:rPr lang="en-US" sz="1200" dirty="0"/>
              <a:t> (so-called alpha weight). The higher it performs, the more it contributes to the strong learner.</a:t>
            </a:r>
            <a:endParaRPr lang="en-US" sz="1200" dirty="0" smtClean="0"/>
          </a:p>
        </p:txBody>
      </p:sp>
      <p:sp>
        <p:nvSpPr>
          <p:cNvPr id="8" name="Content Placeholder 2"/>
          <p:cNvSpPr>
            <a:spLocks noGrp="1"/>
          </p:cNvSpPr>
          <p:nvPr>
            <p:ph sz="half" idx="1"/>
          </p:nvPr>
        </p:nvSpPr>
        <p:spPr>
          <a:xfrm>
            <a:off x="4826493" y="1522518"/>
            <a:ext cx="3860307" cy="5326604"/>
          </a:xfrm>
        </p:spPr>
        <p:txBody>
          <a:bodyPr/>
          <a:lstStyle/>
          <a:p>
            <a:pPr marL="0" indent="0" fontAlgn="t">
              <a:buNone/>
            </a:pPr>
            <a:r>
              <a:rPr lang="en-US" sz="1200" b="1" u="sng" dirty="0" smtClean="0"/>
              <a:t>Gradient: optimization problem</a:t>
            </a:r>
          </a:p>
          <a:p>
            <a:r>
              <a:rPr lang="en-US" sz="1200" dirty="0" smtClean="0"/>
              <a:t>Gradient </a:t>
            </a:r>
            <a:r>
              <a:rPr lang="en-US" sz="1200" dirty="0"/>
              <a:t>boosting </a:t>
            </a:r>
            <a:r>
              <a:rPr lang="en-US" sz="1200" b="1" dirty="0"/>
              <a:t>doesn’t modify the sample distribution.</a:t>
            </a:r>
            <a:r>
              <a:rPr lang="en-US" sz="1200" dirty="0"/>
              <a:t> Instead of training on a newly sample distribution, the weak learner </a:t>
            </a:r>
            <a:r>
              <a:rPr lang="en-US" sz="1200" b="1" dirty="0"/>
              <a:t>trains on the remaining errors </a:t>
            </a:r>
            <a:r>
              <a:rPr lang="en-US" sz="1200" dirty="0"/>
              <a:t>(so-called pseudo-residuals) of the strong learner. </a:t>
            </a:r>
            <a:r>
              <a:rPr lang="en-US" sz="1200" b="1" dirty="0"/>
              <a:t>It is another way to give more importance to the difficult instances</a:t>
            </a:r>
            <a:r>
              <a:rPr lang="en-US" sz="1200" dirty="0"/>
              <a:t>. At each iteration, the pseudo-residuals are computed and a weak learner is fitted to these pseudo-residuals. Then, the contribution of the weak learner (so-called multiplier) to the strong one isn’t computed according to his performance on the newly distribution sample but using a </a:t>
            </a:r>
            <a:r>
              <a:rPr lang="en-US" sz="1200" b="1" dirty="0"/>
              <a:t>gradient descent optimization process</a:t>
            </a:r>
            <a:r>
              <a:rPr lang="en-US" sz="1200" dirty="0"/>
              <a:t>. The computed contribution is the one minimizing the overall error of the strong learner.</a:t>
            </a:r>
          </a:p>
          <a:p>
            <a:pPr marL="0" indent="0">
              <a:buNone/>
            </a:pPr>
            <a:r>
              <a:rPr lang="en-US" sz="1200" dirty="0"/>
              <a:t/>
            </a:r>
            <a:br>
              <a:rPr lang="en-US" sz="1200" dirty="0"/>
            </a:br>
            <a:endParaRPr lang="en-US" sz="1200" dirty="0" smtClean="0"/>
          </a:p>
        </p:txBody>
      </p:sp>
    </p:spTree>
    <p:extLst>
      <p:ext uri="{BB962C8B-B14F-4D97-AF65-F5344CB8AC3E}">
        <p14:creationId xmlns:p14="http://schemas.microsoft.com/office/powerpoint/2010/main" val="86912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990053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4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Boosting: </a:t>
            </a:r>
            <a:r>
              <a:rPr lang="en-US" dirty="0" err="1" smtClean="0"/>
              <a:t>XGBoost</a:t>
            </a:r>
            <a:r>
              <a:rPr lang="en-US" dirty="0" smtClean="0"/>
              <a:t> (extreme gradient boost)</a:t>
            </a:r>
            <a:endParaRPr lang="en-US" dirty="0"/>
          </a:p>
        </p:txBody>
      </p:sp>
      <p:sp>
        <p:nvSpPr>
          <p:cNvPr id="3" name="Content Placeholder 2"/>
          <p:cNvSpPr>
            <a:spLocks noGrp="1"/>
          </p:cNvSpPr>
          <p:nvPr>
            <p:ph sz="half" idx="1"/>
          </p:nvPr>
        </p:nvSpPr>
        <p:spPr>
          <a:xfrm>
            <a:off x="541538" y="1542472"/>
            <a:ext cx="8145261" cy="4716286"/>
          </a:xfrm>
        </p:spPr>
        <p:txBody>
          <a:bodyPr/>
          <a:lstStyle/>
          <a:p>
            <a:r>
              <a:rPr lang="en-US" sz="1200" dirty="0" err="1"/>
              <a:t>XGBoost</a:t>
            </a:r>
            <a:r>
              <a:rPr lang="en-US" sz="1200" dirty="0"/>
              <a:t> is similar to gradient boosting algorithm but it has a few tricks up its sleeve which makes it stand out from the rest.</a:t>
            </a:r>
          </a:p>
          <a:p>
            <a:pPr lvl="1"/>
            <a:r>
              <a:rPr lang="en-US" sz="1200" dirty="0"/>
              <a:t>Clever </a:t>
            </a:r>
            <a:r>
              <a:rPr lang="en-US" sz="1200" dirty="0" err="1"/>
              <a:t>Penalisation</a:t>
            </a:r>
            <a:r>
              <a:rPr lang="en-US" sz="1200" dirty="0"/>
              <a:t> of Trees</a:t>
            </a:r>
          </a:p>
          <a:p>
            <a:pPr lvl="1"/>
            <a:r>
              <a:rPr lang="en-US" sz="1200" dirty="0"/>
              <a:t>A Proportional shrinking of leaf nodes</a:t>
            </a:r>
          </a:p>
          <a:p>
            <a:pPr lvl="1"/>
            <a:r>
              <a:rPr lang="en-US" sz="1200" dirty="0"/>
              <a:t>Newton Boosting</a:t>
            </a:r>
          </a:p>
          <a:p>
            <a:pPr lvl="1"/>
            <a:r>
              <a:rPr lang="en-US" sz="1200" dirty="0"/>
              <a:t>Extra </a:t>
            </a:r>
            <a:r>
              <a:rPr lang="en-US" sz="1200" dirty="0" err="1"/>
              <a:t>Randomisation</a:t>
            </a:r>
            <a:r>
              <a:rPr lang="en-US" sz="1200" dirty="0"/>
              <a:t> </a:t>
            </a:r>
            <a:r>
              <a:rPr lang="en-US" sz="1200" dirty="0" smtClean="0"/>
              <a:t>Parameter</a:t>
            </a:r>
          </a:p>
          <a:p>
            <a:r>
              <a:rPr lang="en-US" sz="1200" dirty="0"/>
              <a:t>In </a:t>
            </a:r>
            <a:r>
              <a:rPr lang="en-US" sz="1200" dirty="0" err="1"/>
              <a:t>XGBoost</a:t>
            </a:r>
            <a:r>
              <a:rPr lang="en-US" sz="1200" dirty="0"/>
              <a:t> the trees can have a varying number of terminal nodes and left weights of the trees that are calculated with less evidence is shrunk more heavily. Newton Boosting uses Newton-Raphson method of approximations which provides a direct route to the minima than gradient descent. The extra </a:t>
            </a:r>
            <a:r>
              <a:rPr lang="en-US" sz="1200" dirty="0" err="1"/>
              <a:t>randomisation</a:t>
            </a:r>
            <a:r>
              <a:rPr lang="en-US" sz="1200" dirty="0"/>
              <a:t> parameter can be used to reduce the correlation between the trees, as seen in the previous article, the lesser the correlation among classifiers, the better our ensemble of classifiers will turn out. Generally, </a:t>
            </a:r>
            <a:r>
              <a:rPr lang="en-US" sz="1200" dirty="0" err="1"/>
              <a:t>XGBoost</a:t>
            </a:r>
            <a:r>
              <a:rPr lang="en-US" sz="1200" dirty="0"/>
              <a:t> is faster than gradient boosting but gradient boosting has a wide range of </a:t>
            </a:r>
            <a:r>
              <a:rPr lang="en-US" sz="1200" dirty="0" smtClean="0"/>
              <a:t>application</a:t>
            </a:r>
          </a:p>
          <a:p>
            <a:r>
              <a:rPr lang="en-US" sz="1200" dirty="0">
                <a:hlinkClick r:id="rId7"/>
              </a:rPr>
              <a:t>https://</a:t>
            </a:r>
            <a:r>
              <a:rPr lang="en-US" sz="1200" dirty="0" smtClean="0">
                <a:hlinkClick r:id="rId7"/>
              </a:rPr>
              <a:t>hackernoon.com/gradient-boosting-and-xgboost-90862daa6c77</a:t>
            </a:r>
            <a:endParaRPr lang="en-US" sz="1200" dirty="0" smtClean="0"/>
          </a:p>
          <a:p>
            <a:r>
              <a:rPr lang="en-US" sz="1200" dirty="0" err="1" smtClean="0"/>
              <a:t>Params</a:t>
            </a:r>
            <a:r>
              <a:rPr lang="en-US" sz="1200" dirty="0" smtClean="0"/>
              <a:t>:</a:t>
            </a:r>
          </a:p>
          <a:p>
            <a:pPr lvl="1"/>
            <a:r>
              <a:rPr lang="en-US" sz="1200" dirty="0" smtClean="0"/>
              <a:t>Key:</a:t>
            </a:r>
          </a:p>
          <a:p>
            <a:pPr lvl="2">
              <a:buFont typeface="+mj-lt"/>
              <a:buAutoNum type="arabicPeriod"/>
            </a:pPr>
            <a:r>
              <a:rPr lang="en-US" sz="1000" dirty="0" err="1" smtClean="0"/>
              <a:t>eval_metric</a:t>
            </a:r>
            <a:endParaRPr lang="en-US" sz="1000" dirty="0" smtClean="0"/>
          </a:p>
          <a:p>
            <a:pPr lvl="2">
              <a:buFont typeface="+mj-lt"/>
              <a:buAutoNum type="arabicPeriod"/>
            </a:pPr>
            <a:r>
              <a:rPr lang="en-US" sz="1000" dirty="0" err="1" smtClean="0"/>
              <a:t>Cv</a:t>
            </a:r>
            <a:r>
              <a:rPr lang="en-US" sz="1000" dirty="0" smtClean="0"/>
              <a:t> - related</a:t>
            </a:r>
          </a:p>
          <a:p>
            <a:pPr lvl="2">
              <a:buFont typeface="+mj-lt"/>
              <a:buAutoNum type="arabicPeriod"/>
            </a:pPr>
            <a:r>
              <a:rPr lang="en-US" sz="1000" dirty="0" smtClean="0"/>
              <a:t>Tree </a:t>
            </a:r>
            <a:r>
              <a:rPr lang="en-US" sz="1000" dirty="0" err="1" smtClean="0"/>
              <a:t>boster</a:t>
            </a:r>
            <a:r>
              <a:rPr lang="en-US" sz="1000" dirty="0" smtClean="0"/>
              <a:t> </a:t>
            </a:r>
            <a:r>
              <a:rPr lang="en-US" sz="1000" dirty="0" err="1" smtClean="0"/>
              <a:t>params</a:t>
            </a:r>
            <a:endParaRPr lang="en-US" sz="1000" dirty="0" smtClean="0"/>
          </a:p>
          <a:p>
            <a:pPr lvl="3">
              <a:buFont typeface="+mj-lt"/>
              <a:buAutoNum type="arabicPeriod"/>
            </a:pPr>
            <a:r>
              <a:rPr lang="en-US" sz="800" dirty="0" smtClean="0"/>
              <a:t>Eta (aka learning rate: step size shrinkage used in update to prevent overfitting)</a:t>
            </a:r>
          </a:p>
          <a:p>
            <a:pPr lvl="3">
              <a:buFont typeface="+mj-lt"/>
              <a:buAutoNum type="arabicPeriod"/>
            </a:pPr>
            <a:r>
              <a:rPr lang="en-US" sz="800" dirty="0"/>
              <a:t>Gamma : Minimum loss reduction required to make a further partition on a leaf node of the tree. </a:t>
            </a:r>
            <a:r>
              <a:rPr lang="en-US" sz="800" dirty="0" smtClean="0"/>
              <a:t>The </a:t>
            </a:r>
            <a:r>
              <a:rPr lang="en-US" sz="800" dirty="0"/>
              <a:t>larger gamma is, the more conservative the algorithm will be.  </a:t>
            </a:r>
          </a:p>
          <a:p>
            <a:pPr lvl="3">
              <a:buFont typeface="+mj-lt"/>
              <a:buAutoNum type="arabicPeriod"/>
            </a:pPr>
            <a:r>
              <a:rPr lang="en-US" sz="800" dirty="0" smtClean="0"/>
              <a:t>max depth: </a:t>
            </a:r>
            <a:r>
              <a:rPr lang="en-US" sz="800" dirty="0"/>
              <a:t>Maximum depth of a tree. Increasing this value will make the model more complex and more likely to </a:t>
            </a:r>
            <a:r>
              <a:rPr lang="en-US" sz="800" dirty="0" err="1"/>
              <a:t>overfit</a:t>
            </a:r>
            <a:r>
              <a:rPr lang="en-US" sz="800" dirty="0"/>
              <a:t>. 0 indicates no limit </a:t>
            </a:r>
            <a:endParaRPr lang="en-US" sz="800" dirty="0" smtClean="0"/>
          </a:p>
          <a:p>
            <a:pPr lvl="3">
              <a:buFont typeface="+mj-lt"/>
              <a:buAutoNum type="arabicPeriod"/>
            </a:pPr>
            <a:r>
              <a:rPr lang="en-US" sz="800" dirty="0"/>
              <a:t>min child weight: Minimum sum of instance weight (hessian) needed in a child. The larger </a:t>
            </a:r>
            <a:r>
              <a:rPr lang="en-US" sz="800" dirty="0" err="1"/>
              <a:t>min_child_weight</a:t>
            </a:r>
            <a:r>
              <a:rPr lang="en-US" sz="800" dirty="0"/>
              <a:t> is, the more conservative the algorithm will be. </a:t>
            </a:r>
            <a:endParaRPr lang="en-US" sz="800" dirty="0" smtClean="0"/>
          </a:p>
          <a:p>
            <a:pPr lvl="2">
              <a:buFont typeface="+mj-lt"/>
              <a:buAutoNum type="arabicPeriod"/>
            </a:pPr>
            <a:r>
              <a:rPr lang="en-US" sz="1000" dirty="0" err="1" smtClean="0"/>
              <a:t>scale_pos_weight</a:t>
            </a:r>
            <a:r>
              <a:rPr lang="en-US" sz="1000" dirty="0" smtClean="0"/>
              <a:t>  (if imbalanced and sufficient data)</a:t>
            </a:r>
          </a:p>
          <a:p>
            <a:pPr lvl="1"/>
            <a:r>
              <a:rPr lang="en-US" sz="1200" dirty="0" smtClean="0"/>
              <a:t>See:</a:t>
            </a:r>
            <a:endParaRPr lang="en-US" sz="1200" dirty="0" smtClean="0">
              <a:hlinkClick r:id="rId8"/>
            </a:endParaRPr>
          </a:p>
          <a:p>
            <a:pPr lvl="2"/>
            <a:r>
              <a:rPr lang="en-US" sz="800" dirty="0" smtClean="0">
                <a:hlinkClick r:id="rId8"/>
              </a:rPr>
              <a:t>https</a:t>
            </a:r>
            <a:r>
              <a:rPr lang="en-US" sz="800" dirty="0">
                <a:hlinkClick r:id="rId8"/>
              </a:rPr>
              <a:t>://xgboost.readthedocs.io/en/latest/parameter.html</a:t>
            </a:r>
            <a:endParaRPr lang="en-US" sz="800" dirty="0"/>
          </a:p>
          <a:p>
            <a:pPr lvl="2"/>
            <a:r>
              <a:rPr lang="en-US" sz="800" dirty="0">
                <a:hlinkClick r:id="rId9"/>
              </a:rPr>
              <a:t>https://www.analyticsvidhya.com/blog/2016/03/complete-guide-parameter-tuning-xgboost-with-codes-python/</a:t>
            </a:r>
            <a:endParaRPr lang="en-US" sz="800" dirty="0"/>
          </a:p>
          <a:p>
            <a:pPr>
              <a:buFont typeface="+mj-lt"/>
              <a:buAutoNum type="arabicPeriod"/>
            </a:pPr>
            <a:endParaRPr lang="en-US" sz="1200" dirty="0"/>
          </a:p>
          <a:p>
            <a:pPr lvl="1"/>
            <a:endParaRPr lang="en-US" sz="1200" dirty="0" smtClean="0"/>
          </a:p>
          <a:p>
            <a:pPr lvl="1"/>
            <a:endParaRPr lang="en-US" sz="1200" dirty="0" smtClean="0"/>
          </a:p>
          <a:p>
            <a:pPr lvl="1"/>
            <a:endParaRPr lang="en-US" sz="1200" dirty="0" smtClean="0"/>
          </a:p>
          <a:p>
            <a:endParaRPr lang="en-US" sz="1200" dirty="0" smtClean="0"/>
          </a:p>
        </p:txBody>
      </p:sp>
      <p:sp>
        <p:nvSpPr>
          <p:cNvPr id="9" name="Rectangle 25"/>
          <p:cNvSpPr>
            <a:spLocks noChangeArrowheads="1"/>
          </p:cNvSpPr>
          <p:nvPr/>
        </p:nvSpPr>
        <p:spPr bwMode="auto">
          <a:xfrm>
            <a:off x="-2396971" y="3009161"/>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30"/>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08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7957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4"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Theory of tree models</a:t>
            </a:r>
            <a:endParaRPr lang="en-US" dirty="0"/>
          </a:p>
        </p:txBody>
      </p:sp>
      <p:sp>
        <p:nvSpPr>
          <p:cNvPr id="3" name="Content Placeholder 2"/>
          <p:cNvSpPr>
            <a:spLocks noGrp="1"/>
          </p:cNvSpPr>
          <p:nvPr>
            <p:ph sz="half" idx="1"/>
          </p:nvPr>
        </p:nvSpPr>
        <p:spPr/>
        <p:txBody>
          <a:bodyPr/>
          <a:lstStyle/>
          <a:p>
            <a:r>
              <a:rPr lang="en-US" sz="1600" dirty="0"/>
              <a:t>Now here comes a trick question: what is the </a:t>
            </a:r>
            <a:r>
              <a:rPr lang="en-US" sz="1600" i="1" dirty="0"/>
              <a:t>model</a:t>
            </a:r>
            <a:r>
              <a:rPr lang="en-US" sz="1600" dirty="0"/>
              <a:t> used in random forests? Tree ensembles! </a:t>
            </a:r>
            <a:r>
              <a:rPr lang="en-US" sz="1600" dirty="0" smtClean="0"/>
              <a:t>So </a:t>
            </a:r>
            <a:r>
              <a:rPr lang="en-US" sz="1600" dirty="0"/>
              <a:t>random forests and boosted trees are really the same models; the difference arises from how we train them. </a:t>
            </a:r>
            <a:endParaRPr lang="en-US" sz="1600" dirty="0" smtClean="0"/>
          </a:p>
          <a:p>
            <a:r>
              <a:rPr lang="en-US" sz="1600" dirty="0" smtClean="0"/>
              <a:t>This </a:t>
            </a:r>
            <a:r>
              <a:rPr lang="en-US" sz="1600" dirty="0"/>
              <a:t>means that, if you write a predictive service for tree ensembles, you only need to write one and it should work for both random forests and gradient boosted trees.</a:t>
            </a:r>
          </a:p>
        </p:txBody>
      </p:sp>
      <p:sp>
        <p:nvSpPr>
          <p:cNvPr id="4" name="Content Placeholder 3"/>
          <p:cNvSpPr>
            <a:spLocks noGrp="1"/>
          </p:cNvSpPr>
          <p:nvPr>
            <p:ph sz="half" idx="2"/>
          </p:nvPr>
        </p:nvSpPr>
        <p:spPr/>
        <p:txBody>
          <a:bodyPr/>
          <a:lstStyle/>
          <a:p>
            <a:r>
              <a:rPr lang="en-US" sz="1600" dirty="0" smtClean="0"/>
              <a:t>Additive training (boosting):</a:t>
            </a:r>
          </a:p>
          <a:p>
            <a:pPr lvl="1"/>
            <a:r>
              <a:rPr lang="en-US" sz="1600" dirty="0"/>
              <a:t>we use an additive strategy: fix what we have learned, and add one new tree at a time</a:t>
            </a:r>
            <a:r>
              <a:rPr lang="en-US" sz="1600" dirty="0" smtClean="0"/>
              <a:t>.</a:t>
            </a:r>
          </a:p>
          <a:p>
            <a:pPr lvl="1"/>
            <a:r>
              <a:rPr lang="en-US" sz="1600" dirty="0" smtClean="0"/>
              <a:t>Random forest and pure bagging we can do in parallel – no interference</a:t>
            </a:r>
          </a:p>
          <a:p>
            <a:r>
              <a:rPr lang="en-US" sz="1600" dirty="0"/>
              <a:t>Learn the tree </a:t>
            </a:r>
            <a:r>
              <a:rPr lang="en-US" sz="1600" dirty="0" smtClean="0"/>
              <a:t>structure with boosting</a:t>
            </a:r>
          </a:p>
          <a:p>
            <a:pPr lvl="1"/>
            <a:r>
              <a:rPr lang="en-US" sz="1600" dirty="0" smtClean="0"/>
              <a:t>We could enumerate all possible trees and pick the best one. But not possible, so in boosting we </a:t>
            </a:r>
            <a:r>
              <a:rPr lang="en-US" sz="1600" dirty="0"/>
              <a:t>will try to optimize one level of the tree at a time. Specifically we try to split a leaf into two leaves, </a:t>
            </a:r>
            <a:r>
              <a:rPr lang="en-US" sz="1600" dirty="0" smtClean="0"/>
              <a:t>and </a:t>
            </a:r>
            <a:r>
              <a:rPr lang="en-US" sz="1600" dirty="0"/>
              <a:t>score </a:t>
            </a:r>
            <a:r>
              <a:rPr lang="en-US" sz="1600" dirty="0" smtClean="0"/>
              <a:t>it </a:t>
            </a:r>
            <a:r>
              <a:rPr lang="en-US" sz="1600" dirty="0" err="1" smtClean="0"/>
              <a:t>agains</a:t>
            </a:r>
            <a:r>
              <a:rPr lang="en-US" sz="1600" dirty="0" smtClean="0"/>
              <a:t> a gain function. </a:t>
            </a:r>
            <a:r>
              <a:rPr lang="en-US" sz="1600" dirty="0"/>
              <a:t>This is exactly the </a:t>
            </a:r>
            <a:r>
              <a:rPr lang="en-US" sz="1600" b="1" dirty="0"/>
              <a:t>pruning</a:t>
            </a:r>
            <a:r>
              <a:rPr lang="en-US" sz="1600" dirty="0"/>
              <a:t> techniques in tree based models! </a:t>
            </a:r>
          </a:p>
        </p:txBody>
      </p:sp>
    </p:spTree>
    <p:extLst>
      <p:ext uri="{BB962C8B-B14F-4D97-AF65-F5344CB8AC3E}">
        <p14:creationId xmlns:p14="http://schemas.microsoft.com/office/powerpoint/2010/main" val="2640279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599257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9"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sz="half" idx="1"/>
          </p:nvPr>
        </p:nvSpPr>
        <p:spPr/>
        <p:txBody>
          <a:bodyPr/>
          <a:lstStyle/>
          <a:p>
            <a:pPr fontAlgn="t"/>
            <a:r>
              <a:rPr lang="en-US" sz="1600" dirty="0" smtClean="0">
                <a:hlinkClick r:id="rId7"/>
              </a:rPr>
              <a:t>https</a:t>
            </a:r>
            <a:r>
              <a:rPr lang="en-US" sz="1600" dirty="0">
                <a:hlinkClick r:id="rId7"/>
              </a:rPr>
              <a:t>://</a:t>
            </a:r>
            <a:r>
              <a:rPr lang="en-US" sz="1600" dirty="0" smtClean="0">
                <a:hlinkClick r:id="rId7"/>
              </a:rPr>
              <a:t>www.youtube.com/watch?v=aircAruvnKk</a:t>
            </a:r>
            <a:endParaRPr lang="en-US" sz="1600" dirty="0" smtClean="0"/>
          </a:p>
          <a:p>
            <a:pPr fontAlgn="t"/>
            <a:r>
              <a:rPr lang="en-US" sz="1600" dirty="0" smtClean="0"/>
              <a:t>They use gradient decent for learning</a:t>
            </a:r>
          </a:p>
          <a:p>
            <a:pPr lvl="1" fontAlgn="t"/>
            <a:r>
              <a:rPr lang="en-US" sz="1600" dirty="0" smtClean="0"/>
              <a:t>Can get stuck in local minima of course. But can solve by vary step size and starting point… However we will never be sure we get a global minima (have to do exhaustive computing)</a:t>
            </a:r>
          </a:p>
          <a:p>
            <a:pPr lvl="1" fontAlgn="t"/>
            <a:r>
              <a:rPr lang="en-US" sz="1600" dirty="0" smtClean="0"/>
              <a:t>Use backpropagation</a:t>
            </a:r>
          </a:p>
          <a:p>
            <a:pPr fontAlgn="t"/>
            <a:r>
              <a:rPr lang="en-US" sz="1600" dirty="0" smtClean="0"/>
              <a:t>Has continuously activity levels (most often I guess)</a:t>
            </a:r>
          </a:p>
          <a:p>
            <a:pPr lvl="1" fontAlgn="t"/>
            <a:endParaRPr lang="en-US" sz="1600" dirty="0" smtClean="0"/>
          </a:p>
          <a:p>
            <a:pPr lvl="1" fontAlgn="t"/>
            <a:endParaRPr lang="en-US" sz="1600" dirty="0" smtClean="0"/>
          </a:p>
          <a:p>
            <a:pPr fontAlgn="t"/>
            <a:endParaRPr lang="en-US" sz="1600" dirty="0"/>
          </a:p>
        </p:txBody>
      </p:sp>
      <p:sp>
        <p:nvSpPr>
          <p:cNvPr id="12" name="Rectangle 2"/>
          <p:cNvSpPr>
            <a:spLocks noChangeArrowheads="1"/>
          </p:cNvSpPr>
          <p:nvPr/>
        </p:nvSpPr>
        <p:spPr bwMode="auto">
          <a:xfrm>
            <a:off x="6629400" y="109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Content Placeholder 12"/>
          <p:cNvSpPr>
            <a:spLocks noGrp="1"/>
          </p:cNvSpPr>
          <p:nvPr>
            <p:ph sz="half" idx="2"/>
          </p:nvPr>
        </p:nvSpPr>
        <p:spPr/>
        <p:txBody>
          <a:bodyPr/>
          <a:lstStyle/>
          <a:p>
            <a:r>
              <a:rPr lang="en-US" dirty="0" smtClean="0"/>
              <a:t>Usage</a:t>
            </a:r>
          </a:p>
          <a:p>
            <a:pPr lvl="1"/>
            <a:r>
              <a:rPr lang="en-US" dirty="0" smtClean="0"/>
              <a:t>Image and speech recognition</a:t>
            </a:r>
          </a:p>
          <a:p>
            <a:pPr lvl="1"/>
            <a:r>
              <a:rPr lang="en-US" dirty="0" smtClean="0"/>
              <a:t>Does it make sense for typical customer analytics at all?</a:t>
            </a:r>
          </a:p>
          <a:p>
            <a:pPr lvl="1"/>
            <a:r>
              <a:rPr lang="en-US" dirty="0" smtClean="0"/>
              <a:t>Very </a:t>
            </a:r>
            <a:r>
              <a:rPr lang="en-US" dirty="0" err="1" smtClean="0"/>
              <a:t>very</a:t>
            </a:r>
            <a:r>
              <a:rPr lang="en-US" dirty="0" smtClean="0"/>
              <a:t> black box</a:t>
            </a:r>
          </a:p>
          <a:p>
            <a:pPr lvl="1"/>
            <a:r>
              <a:rPr lang="en-US" dirty="0" smtClean="0"/>
              <a:t>Supervised learning (but can also do unsupervised?)</a:t>
            </a:r>
            <a:endParaRPr lang="en-US" dirty="0"/>
          </a:p>
        </p:txBody>
      </p:sp>
    </p:spTree>
    <p:extLst>
      <p:ext uri="{BB962C8B-B14F-4D97-AF65-F5344CB8AC3E}">
        <p14:creationId xmlns:p14="http://schemas.microsoft.com/office/powerpoint/2010/main" val="149870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5724409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1"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sz="half" idx="1"/>
          </p:nvPr>
        </p:nvSpPr>
        <p:spPr/>
        <p:txBody>
          <a:bodyPr/>
          <a:lstStyle/>
          <a:p>
            <a:pPr fontAlgn="t"/>
            <a:r>
              <a:rPr lang="en-US" sz="1600" dirty="0" smtClean="0"/>
              <a:t>Logistic regression predicts if something is true or false</a:t>
            </a:r>
          </a:p>
          <a:p>
            <a:pPr fontAlgn="t"/>
            <a:r>
              <a:rPr lang="en-US" sz="1600" dirty="0" smtClean="0"/>
              <a:t>Fitting a s-shaped function</a:t>
            </a:r>
            <a:endParaRPr lang="en-US" sz="1600" dirty="0"/>
          </a:p>
        </p:txBody>
      </p:sp>
      <p:sp>
        <p:nvSpPr>
          <p:cNvPr id="12" name="Rectangle 2"/>
          <p:cNvSpPr>
            <a:spLocks noChangeArrowheads="1"/>
          </p:cNvSpPr>
          <p:nvPr/>
        </p:nvSpPr>
        <p:spPr bwMode="auto">
          <a:xfrm>
            <a:off x="6629400" y="109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Content Placeholder 12"/>
          <p:cNvSpPr>
            <a:spLocks noGrp="1"/>
          </p:cNvSpPr>
          <p:nvPr>
            <p:ph sz="half" idx="2"/>
          </p:nvPr>
        </p:nvSpPr>
        <p:spPr/>
        <p:txBody>
          <a:bodyPr/>
          <a:lstStyle/>
          <a:p>
            <a:r>
              <a:rPr lang="en-US" dirty="0" smtClean="0"/>
              <a:t>xx</a:t>
            </a:r>
            <a:endParaRPr lang="en-US" dirty="0"/>
          </a:p>
        </p:txBody>
      </p:sp>
    </p:spTree>
    <p:extLst>
      <p:ext uri="{BB962C8B-B14F-4D97-AF65-F5344CB8AC3E}">
        <p14:creationId xmlns:p14="http://schemas.microsoft.com/office/powerpoint/2010/main" val="193701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925139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sv-SE" sz="32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sv-SE" sz="3200" u="sng" dirty="0"/>
              <a:t>övergripande bild av caset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671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4824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9"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Question 1</a:t>
            </a:r>
          </a:p>
          <a:p>
            <a:r>
              <a:rPr lang="en-US" dirty="0"/>
              <a:t>Question </a:t>
            </a:r>
            <a:r>
              <a:rPr lang="en-US" dirty="0" smtClean="0"/>
              <a:t>2</a:t>
            </a:r>
            <a:endParaRPr lang="en-US" dirty="0"/>
          </a:p>
        </p:txBody>
      </p:sp>
    </p:spTree>
    <p:extLst>
      <p:ext uri="{BB962C8B-B14F-4D97-AF65-F5344CB8AC3E}">
        <p14:creationId xmlns:p14="http://schemas.microsoft.com/office/powerpoint/2010/main" val="156595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093272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1"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a:t>Hypothesis </a:t>
            </a:r>
            <a:r>
              <a:rPr lang="en-US" dirty="0" smtClean="0"/>
              <a:t>1</a:t>
            </a:r>
          </a:p>
          <a:p>
            <a:r>
              <a:rPr lang="en-US" dirty="0"/>
              <a:t>Hypothesis </a:t>
            </a:r>
            <a:r>
              <a:rPr lang="en-US" dirty="0" smtClean="0"/>
              <a:t>2</a:t>
            </a:r>
            <a:endParaRPr lang="en-US" dirty="0"/>
          </a:p>
        </p:txBody>
      </p:sp>
    </p:spTree>
    <p:extLst>
      <p:ext uri="{BB962C8B-B14F-4D97-AF65-F5344CB8AC3E}">
        <p14:creationId xmlns:p14="http://schemas.microsoft.com/office/powerpoint/2010/main" val="311187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3919348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8"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Conclusion 1</a:t>
            </a:r>
          </a:p>
          <a:p>
            <a:r>
              <a:rPr lang="en-US" dirty="0"/>
              <a:t>Conclusion </a:t>
            </a:r>
            <a:r>
              <a:rPr lang="en-US" dirty="0" smtClean="0"/>
              <a:t>2</a:t>
            </a:r>
            <a:endParaRPr lang="en-US" dirty="0"/>
          </a:p>
        </p:txBody>
      </p:sp>
    </p:spTree>
    <p:extLst>
      <p:ext uri="{BB962C8B-B14F-4D97-AF65-F5344CB8AC3E}">
        <p14:creationId xmlns:p14="http://schemas.microsoft.com/office/powerpoint/2010/main" val="109979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75106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6"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Assumption 1</a:t>
            </a:r>
          </a:p>
          <a:p>
            <a:r>
              <a:rPr lang="en-US" dirty="0"/>
              <a:t>Assumption </a:t>
            </a:r>
            <a:r>
              <a:rPr lang="en-US" dirty="0" smtClean="0"/>
              <a:t>2</a:t>
            </a:r>
            <a:endParaRPr lang="en-US" dirty="0"/>
          </a:p>
        </p:txBody>
      </p:sp>
    </p:spTree>
    <p:extLst>
      <p:ext uri="{BB962C8B-B14F-4D97-AF65-F5344CB8AC3E}">
        <p14:creationId xmlns:p14="http://schemas.microsoft.com/office/powerpoint/2010/main" val="40657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13" name="think-cell Slide" r:id="rId5" imgW="216" imgH="216" progId="TCLayout.ActiveDocument.1">
                  <p:embed/>
                </p:oleObj>
              </mc:Choice>
              <mc:Fallback>
                <p:oleObj name="think-cell Slide" r:id="rId5" imgW="216" imgH="2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en-US"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dirty="0" smtClean="0"/>
              <a:t>Key findings</a:t>
            </a:r>
            <a:endParaRPr lang="en-US" dirty="0"/>
          </a:p>
        </p:txBody>
      </p:sp>
      <p:sp>
        <p:nvSpPr>
          <p:cNvPr id="3" name="Content Placeholder 2"/>
          <p:cNvSpPr>
            <a:spLocks noGrp="1"/>
          </p:cNvSpPr>
          <p:nvPr>
            <p:ph idx="1"/>
          </p:nvPr>
        </p:nvSpPr>
        <p:spPr/>
        <p:txBody>
          <a:bodyPr/>
          <a:lstStyle/>
          <a:p>
            <a:r>
              <a:rPr lang="en-US" dirty="0" smtClean="0"/>
              <a:t>When churning</a:t>
            </a:r>
          </a:p>
          <a:p>
            <a:r>
              <a:rPr lang="en-US" dirty="0" smtClean="0"/>
              <a:t>Key churn drivers</a:t>
            </a:r>
            <a:endParaRPr lang="en-US" dirty="0"/>
          </a:p>
        </p:txBody>
      </p:sp>
    </p:spTree>
    <p:extLst>
      <p:ext uri="{BB962C8B-B14F-4D97-AF65-F5344CB8AC3E}">
        <p14:creationId xmlns:p14="http://schemas.microsoft.com/office/powerpoint/2010/main" val="395180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020098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2" name="think-cell Slide" r:id="rId6" imgW="216" imgH="216" progId="TCLayout.ActiveDocument.1">
                  <p:embed/>
                </p:oleObj>
              </mc:Choice>
              <mc:Fallback>
                <p:oleObj name="think-cell Slide" r:id="rId6" imgW="216" imgH="216"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lnSpc>
                <a:spcPct val="85000"/>
              </a:lnSpc>
              <a:spcBef>
                <a:spcPct val="0"/>
              </a:spcBef>
              <a:spcAft>
                <a:spcPct val="0"/>
              </a:spcAft>
            </a:pPr>
            <a:endParaRPr lang="nb-NO" sz="3000" b="1"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nb-NO" noProof="0" dirty="0" smtClean="0"/>
              <a:t>Business </a:t>
            </a:r>
            <a:r>
              <a:rPr lang="nb-NO" noProof="0" dirty="0" err="1" smtClean="0"/>
              <a:t>Understanding</a:t>
            </a:r>
            <a:endParaRPr lang="nb-NO" noProof="0" dirty="0"/>
          </a:p>
        </p:txBody>
      </p:sp>
      <p:sp>
        <p:nvSpPr>
          <p:cNvPr id="3" name="Content Placeholder 2"/>
          <p:cNvSpPr>
            <a:spLocks noGrp="1"/>
          </p:cNvSpPr>
          <p:nvPr>
            <p:ph idx="1"/>
          </p:nvPr>
        </p:nvSpPr>
        <p:spPr/>
        <p:txBody>
          <a:bodyPr/>
          <a:lstStyle/>
          <a:p>
            <a:endParaRPr lang="nb-NO"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pokC3imSQZiMl6nALtBRG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okC3imSQZiMl6nALtBRG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okC3imSQZiMl6nALtBRG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Yb2zsVPnSEyBD4aAQOTB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b2zsVPnSEyBD4aAQOTB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uCZjgQp1SI2orapmjVIx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CZjgQp1SI2orapmjVIxc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uCZjgQp1SI2orapmjVIxc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WbQv8VpqTFy2iLd6PUh_N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Ozae_rkLRkWoVxRavniI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Zrk9kUzSJyJLk_aIMny1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EmWnRR8TwKf1DbQh7o5q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DJ7eI1A2RTOv4IllzNWA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pokC3imSQZiMl6nALtBRG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pokC3imSQZiMl6nALtBRGQ"/>
</p:tagLst>
</file>

<file path=ppt/theme/theme1.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regular presentation 2015 v1</Template>
  <TotalTime>2852</TotalTime>
  <Words>1366</Words>
  <Application>Microsoft Office PowerPoint</Application>
  <PresentationFormat>On-screen Show (4:3)</PresentationFormat>
  <Paragraphs>180</Paragraphs>
  <Slides>28</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medium-content-serif-font</vt:lpstr>
      <vt:lpstr>Wingdings</vt:lpstr>
      <vt:lpstr>EY dark print</vt:lpstr>
      <vt:lpstr>think-cell Slide</vt:lpstr>
      <vt:lpstr>PowerPoint Presentation</vt:lpstr>
      <vt:lpstr>Info fra Cecilia</vt:lpstr>
      <vt:lpstr>övergripande bild av caset</vt:lpstr>
      <vt:lpstr>Problem statement</vt:lpstr>
      <vt:lpstr>Hypothesis</vt:lpstr>
      <vt:lpstr>Conclusion</vt:lpstr>
      <vt:lpstr>Assumptions</vt:lpstr>
      <vt:lpstr>Key findings</vt:lpstr>
      <vt:lpstr>Business Understanding</vt:lpstr>
      <vt:lpstr>Technical Understanding</vt:lpstr>
      <vt:lpstr>Data Understanding</vt:lpstr>
      <vt:lpstr>Data Preparation</vt:lpstr>
      <vt:lpstr>Modeling</vt:lpstr>
      <vt:lpstr>Model Evaluation</vt:lpstr>
      <vt:lpstr>Concluding remarks / Deployment</vt:lpstr>
      <vt:lpstr>Appendix 1</vt:lpstr>
      <vt:lpstr>Theory</vt:lpstr>
      <vt:lpstr>Cross validation</vt:lpstr>
      <vt:lpstr>PowerPoint Presentation</vt:lpstr>
      <vt:lpstr>Bagging – boostrap aggregation</vt:lpstr>
      <vt:lpstr>Random Forrest</vt:lpstr>
      <vt:lpstr>Boosting: Ada (adaptive) Boost (sequential training)</vt:lpstr>
      <vt:lpstr>Boosting: Gradient Boost (sequential training, but can parallelize some processes in xgboost)</vt:lpstr>
      <vt:lpstr>Boosting: Ada vs Gradient boost</vt:lpstr>
      <vt:lpstr>Boosting: XGBoost (extreme gradient boost)</vt:lpstr>
      <vt:lpstr>Theory of tree models</vt:lpstr>
      <vt:lpstr>Neural Networks</vt:lpstr>
      <vt:lpstr>Logistic regression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Herman A Hellenes</dc:creator>
  <cp:lastModifiedBy>Herman A Hellenes</cp:lastModifiedBy>
  <cp:revision>52</cp:revision>
  <dcterms:created xsi:type="dcterms:W3CDTF">2015-04-14T23:52:46Z</dcterms:created>
  <dcterms:modified xsi:type="dcterms:W3CDTF">2018-08-31T07:19:36Z</dcterms:modified>
</cp:coreProperties>
</file>