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77" r:id="rId2"/>
    <p:sldId id="378" r:id="rId3"/>
    <p:sldId id="379" r:id="rId4"/>
    <p:sldId id="380" r:id="rId5"/>
  </p:sldIdLst>
  <p:sldSz cx="9144000" cy="6858000" type="screen4x3"/>
  <p:notesSz cx="6794500" cy="9931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A85"/>
    <a:srgbClr val="0F1150"/>
    <a:srgbClr val="B2B2B2"/>
    <a:srgbClr val="ADC610"/>
    <a:srgbClr val="7BA0C9"/>
    <a:srgbClr val="77C0D7"/>
    <a:srgbClr val="775CD7"/>
    <a:srgbClr val="FB0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568" y="256"/>
      </p:cViewPr>
      <p:guideLst>
        <p:guide orient="horz" pos="1296"/>
        <p:guide pos="2901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A53D6513-0CFF-C04B-9E49-81E71CD6886A}" type="datetime1">
              <a:rPr lang="en-US"/>
              <a:pPr/>
              <a:t>05-10-11</a:t>
            </a:fld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432925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0"/>
              </a:defRPr>
            </a:lvl1pPr>
          </a:lstStyle>
          <a:p>
            <a:fld id="{F63B35E9-96D6-7846-9A5D-5F9F115ADC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6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8050"/>
            <a:ext cx="4981575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3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ＭＳ Ｐゴシック" charset="0"/>
              </a:defRPr>
            </a:lvl1pPr>
          </a:lstStyle>
          <a:p>
            <a:fld id="{1D880837-79A1-0D47-8045-AE75FA3D19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eaLnBrk="0" hangingPunct="0">
              <a:defRPr/>
            </a:pPr>
            <a:endParaRPr lang="en-US"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2155827"/>
            <a:ext cx="6798733" cy="646642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94265" y="2861729"/>
            <a:ext cx="6781801" cy="1016004"/>
          </a:xfrm>
        </p:spPr>
        <p:txBody>
          <a:bodyPr/>
          <a:lstStyle>
            <a:lvl1pPr marL="0" indent="0" algn="l">
              <a:buNone/>
              <a:defRPr>
                <a:solidFill>
                  <a:srgbClr val="00A6D6"/>
                </a:solidFill>
                <a:latin typeface="Bookman Old Style"/>
                <a:cs typeface="Bookman Old Style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dirty="0" smtClean="0"/>
              <a:t>Click to </a:t>
            </a:r>
            <a:r>
              <a:rPr lang="nl-NL" dirty="0" err="1" smtClean="0"/>
              <a:t>edit</a:t>
            </a:r>
            <a:r>
              <a:rPr lang="nl-NL" dirty="0" smtClean="0"/>
              <a:t> </a:t>
            </a:r>
            <a:r>
              <a:rPr lang="nl-NL" dirty="0" err="1" smtClean="0"/>
              <a:t>Master</a:t>
            </a:r>
            <a:r>
              <a:rPr lang="nl-NL" dirty="0" smtClean="0"/>
              <a:t> </a:t>
            </a:r>
            <a:r>
              <a:rPr lang="nl-NL" dirty="0" err="1" smtClean="0"/>
              <a:t>subtitle</a:t>
            </a:r>
            <a:r>
              <a:rPr lang="nl-NL" dirty="0" smtClean="0"/>
              <a:t> </a:t>
            </a:r>
            <a:r>
              <a:rPr lang="nl-NL" dirty="0" err="1" smtClean="0"/>
              <a:t>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64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950975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29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288088" y="457200"/>
            <a:ext cx="1789112" cy="487838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7575" y="457200"/>
            <a:ext cx="5218113" cy="487838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834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0413" y="1828800"/>
            <a:ext cx="3494087" cy="167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0413" y="3657600"/>
            <a:ext cx="3494087" cy="1677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31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98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8224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25513" y="1828800"/>
            <a:ext cx="3492500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0413" y="1828800"/>
            <a:ext cx="3494087" cy="3506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596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88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11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415712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457200"/>
            <a:ext cx="71596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br>
              <a:rPr lang="nl-NL"/>
            </a:br>
            <a:endParaRPr lang="nl-NL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5513" y="1828800"/>
            <a:ext cx="7138987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12" name="Rectangle 13"/>
          <p:cNvSpPr>
            <a:spLocks noChangeArrowheads="1"/>
          </p:cNvSpPr>
          <p:nvPr userDrawn="1"/>
        </p:nvSpPr>
        <p:spPr bwMode="auto">
          <a:xfrm>
            <a:off x="0" y="6132513"/>
            <a:ext cx="9144000" cy="7254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Rectangle 19"/>
          <p:cNvSpPr>
            <a:spLocks noChangeArrowheads="1"/>
          </p:cNvSpPr>
          <p:nvPr userDrawn="1"/>
        </p:nvSpPr>
        <p:spPr bwMode="auto">
          <a:xfrm>
            <a:off x="0" y="6584950"/>
            <a:ext cx="9144000" cy="27305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20"/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2"/>
          <p:cNvSpPr>
            <a:spLocks noChangeShapeType="1"/>
          </p:cNvSpPr>
          <p:nvPr userDrawn="1"/>
        </p:nvSpPr>
        <p:spPr bwMode="auto">
          <a:xfrm>
            <a:off x="0" y="61341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 userDrawn="1"/>
        </p:nvSpPr>
        <p:spPr bwMode="auto">
          <a:xfrm>
            <a:off x="3124200" y="62484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endParaRPr lang="nl-NL" sz="140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20"/>
          <p:cNvSpPr>
            <a:spLocks noChangeArrowheads="1"/>
          </p:cNvSpPr>
          <p:nvPr userDrawn="1"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034" name="Picture 10" descr="logo_rgb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181725"/>
            <a:ext cx="88106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7"/>
          <p:cNvSpPr>
            <a:spLocks noChangeArrowheads="1"/>
          </p:cNvSpPr>
          <p:nvPr userDrawn="1"/>
        </p:nvSpPr>
        <p:spPr bwMode="auto">
          <a:xfrm>
            <a:off x="7735888" y="6362700"/>
            <a:ext cx="452437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/>
            <a:fld id="{7C838DE1-D26E-1C4D-8971-7B9346A15434}" type="slidenum">
              <a:rPr lang="nl-NL" sz="1100">
                <a:cs typeface="ＭＳ Ｐゴシック" charset="0"/>
              </a:rPr>
              <a:pPr algn="r"/>
              <a:t>‹#›</a:t>
            </a:fld>
            <a:endParaRPr lang="nl-NL" sz="1100">
              <a:cs typeface="ＭＳ Ｐゴシック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656388" y="6324600"/>
            <a:ext cx="1463675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000" dirty="0">
                <a:solidFill>
                  <a:srgbClr val="00A6D6"/>
                </a:solidFill>
                <a:ea typeface="Arial" charset="0"/>
              </a:rPr>
              <a:t>Challenge the future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  <a:ea typeface="ＭＳ Ｐゴシック" charset="-128"/>
          <a:cs typeface="ＭＳ Ｐゴシック" charset="-128"/>
        </a:defRPr>
      </a:lvl5pPr>
      <a:lvl6pPr marL="13144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charset="-128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00A6D6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charset="0"/>
        <a:buChar char="•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1764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ChangeArrowheads="1"/>
          </p:cNvSpPr>
          <p:nvPr/>
        </p:nvSpPr>
        <p:spPr bwMode="auto">
          <a:xfrm>
            <a:off x="471488" y="2055813"/>
            <a:ext cx="7307262" cy="18970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l" eaLnBrk="0" hangingPunct="0"/>
            <a:endParaRPr lang="en-US">
              <a:latin typeface="Arial" charset="0"/>
              <a:cs typeface="ＭＳ Ｐゴシック" charset="0"/>
            </a:endParaRPr>
          </a:p>
        </p:txBody>
      </p:sp>
      <p:sp>
        <p:nvSpPr>
          <p:cNvPr id="17411" name="Title 3"/>
          <p:cNvSpPr>
            <a:spLocks noGrp="1"/>
          </p:cNvSpPr>
          <p:nvPr>
            <p:ph type="ctrTitle"/>
          </p:nvPr>
        </p:nvSpPr>
        <p:spPr>
          <a:xfrm>
            <a:off x="685800" y="2155825"/>
            <a:ext cx="6799263" cy="646113"/>
          </a:xfrm>
        </p:spPr>
        <p:txBody>
          <a:bodyPr/>
          <a:lstStyle/>
          <a:p>
            <a:pPr marL="0" indent="0"/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Ontology Engineering</a:t>
            </a: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2" name="Subtitle 4"/>
          <p:cNvSpPr>
            <a:spLocks noGrp="1"/>
          </p:cNvSpPr>
          <p:nvPr>
            <p:ph type="subTitle" idx="1"/>
          </p:nvPr>
        </p:nvSpPr>
        <p:spPr>
          <a:xfrm>
            <a:off x="693738" y="2862263"/>
            <a:ext cx="6781800" cy="828675"/>
          </a:xfrm>
        </p:spPr>
        <p:txBody>
          <a:bodyPr/>
          <a:lstStyle/>
          <a:p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Assignment 3</a:t>
            </a:r>
          </a:p>
          <a:p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Freek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van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Tienen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,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Hylke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</a:t>
            </a:r>
            <a:r>
              <a:rPr lang="en-US" dirty="0" err="1" smtClean="0">
                <a:latin typeface="Bookman Old Style" charset="0"/>
                <a:ea typeface="ＭＳ Ｐゴシック" charset="0"/>
                <a:cs typeface="Bookman Old Style" charset="0"/>
              </a:rPr>
              <a:t>Visser</a:t>
            </a:r>
            <a:r>
              <a:rPr lang="en-US" dirty="0" smtClean="0">
                <a:latin typeface="Bookman Old Style" charset="0"/>
                <a:ea typeface="ＭＳ Ｐゴシック" charset="0"/>
                <a:cs typeface="Bookman Old Style" charset="0"/>
              </a:rPr>
              <a:t> &amp; Herman Banken</a:t>
            </a:r>
            <a:endParaRPr lang="en-US" dirty="0">
              <a:latin typeface="Bookman Old Style" charset="0"/>
              <a:ea typeface="ＭＳ Ｐゴシック" charset="0"/>
              <a:cs typeface="Bookman Old Style" charset="0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0" y="0"/>
            <a:ext cx="469900" cy="2057400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nl-NL" sz="2200"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4" name="Picture 3" descr="sparq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71450"/>
            <a:ext cx="2387600" cy="1625600"/>
          </a:xfrm>
          <a:prstGeom prst="rect">
            <a:avLst/>
          </a:prstGeom>
        </p:spPr>
      </p:pic>
      <p:pic>
        <p:nvPicPr>
          <p:cNvPr id="8" name="Picture 7" descr="rdf_w3c_icon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167" y="4188883"/>
            <a:ext cx="1498600" cy="162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>
          <a:xfrm>
            <a:off x="917575" y="457200"/>
            <a:ext cx="7159625" cy="627063"/>
          </a:xfrm>
        </p:spPr>
        <p:txBody>
          <a:bodyPr/>
          <a:lstStyle/>
          <a:p>
            <a:r>
              <a:rPr lang="en-US" dirty="0" smtClean="0">
                <a:latin typeface="Bookman Old Style" charset="0"/>
                <a:ea typeface="ＭＳ Ｐゴシック" charset="0"/>
                <a:cs typeface="ＭＳ Ｐゴシック" charset="0"/>
              </a:rPr>
              <a:t>What we did</a:t>
            </a:r>
            <a:endParaRPr lang="en-US" dirty="0">
              <a:latin typeface="Bookman Old Style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class Sesame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Construct a empty repository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Load RDF files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Find all namespaces in repository and add them as PREFIX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Do initial query 	</a:t>
            </a:r>
            <a:r>
              <a:rPr lang="en-US" sz="1400" dirty="0" smtClean="0"/>
              <a:t>SELECT </a:t>
            </a:r>
            <a:r>
              <a:rPr lang="en-US" sz="1400" dirty="0"/>
              <a:t>?class WHERE { ?subject </a:t>
            </a:r>
            <a:r>
              <a:rPr lang="en-US" sz="1400" dirty="0" err="1"/>
              <a:t>rdf:type</a:t>
            </a:r>
            <a:r>
              <a:rPr lang="en-US" sz="1400" dirty="0"/>
              <a:t> ?class </a:t>
            </a:r>
            <a:r>
              <a:rPr lang="en-US" sz="1400" dirty="0" smtClean="0"/>
              <a:t>}</a:t>
            </a:r>
            <a:endParaRPr lang="en-US" sz="1400" dirty="0" smtClean="0">
              <a:latin typeface="Tahom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ahoma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lass GUI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Query input field</a:t>
            </a:r>
          </a:p>
          <a:p>
            <a:pPr lvl="1"/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Output field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ndertitel 2"/>
          <p:cNvSpPr txBox="1">
            <a:spLocks/>
          </p:cNvSpPr>
          <p:nvPr/>
        </p:nvSpPr>
        <p:spPr bwMode="auto">
          <a:xfrm>
            <a:off x="914400" y="1041400"/>
            <a:ext cx="678180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l">
              <a:lnSpc>
                <a:spcPts val="2500"/>
              </a:lnSpc>
              <a:buClr>
                <a:srgbClr val="00A6D6"/>
              </a:buClr>
            </a:pPr>
            <a:r>
              <a:rPr lang="nl-NL" sz="2000" dirty="0" err="1">
                <a:solidFill>
                  <a:srgbClr val="00A6D6"/>
                </a:solidFill>
                <a:latin typeface="Bookman Old Style" charset="0"/>
              </a:rPr>
              <a:t>Subtitle</a:t>
            </a:r>
            <a:endParaRPr lang="nl-NL" sz="2000" dirty="0">
              <a:solidFill>
                <a:srgbClr val="00A6D6"/>
              </a:solidFill>
              <a:latin typeface="Bookman Old Style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OWL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513" y="1248427"/>
            <a:ext cx="7138987" cy="466753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:</a:t>
            </a:r>
            <a:r>
              <a:rPr lang="en-US" sz="1400" dirty="0" err="1" smtClean="0"/>
              <a:t>MultiAuthorPaper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a </a:t>
            </a:r>
            <a:r>
              <a:rPr lang="en-US" sz="1400" dirty="0" err="1" smtClean="0"/>
              <a:t>owl:Class</a:t>
            </a:r>
            <a:r>
              <a:rPr lang="en-US" sz="1400" dirty="0" smtClean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rdfs:subClassOf</a:t>
            </a:r>
            <a:r>
              <a:rPr lang="en-US" sz="1400" dirty="0" smtClean="0"/>
              <a:t> </a:t>
            </a:r>
            <a:r>
              <a:rPr lang="en-US" sz="1400" dirty="0" err="1" smtClean="0"/>
              <a:t>swrc:InProceedings</a:t>
            </a:r>
            <a:r>
              <a:rPr lang="en-US" sz="1400" dirty="0" smtClean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rdfs:subClassOf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      [ a </a:t>
            </a:r>
            <a:r>
              <a:rPr lang="en-US" sz="1400" dirty="0" err="1" smtClean="0"/>
              <a:t>owl:Restriction</a:t>
            </a:r>
            <a:r>
              <a:rPr lang="en-US" sz="1400" dirty="0" smtClean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owl:onProperty</a:t>
            </a:r>
            <a:r>
              <a:rPr lang="en-US" sz="1400" dirty="0" smtClean="0"/>
              <a:t> </a:t>
            </a:r>
            <a:r>
              <a:rPr lang="en-US" sz="1400" dirty="0" err="1" smtClean="0"/>
              <a:t>dc:author</a:t>
            </a:r>
            <a:r>
              <a:rPr lang="en-US" sz="1400" dirty="0" smtClean="0"/>
              <a:t> 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owl:minCardinality</a:t>
            </a:r>
            <a:r>
              <a:rPr lang="en-US" sz="1400" smtClean="0"/>
              <a:t> “5"</a:t>
            </a:r>
            <a:r>
              <a:rPr lang="en-US" sz="1400" dirty="0" smtClean="0"/>
              <a:t>^^&lt;http://www.w3.org/2001/</a:t>
            </a:r>
            <a:r>
              <a:rPr lang="en-US" sz="1400" dirty="0" err="1" smtClean="0"/>
              <a:t>XMLSchema#int</a:t>
            </a:r>
            <a:r>
              <a:rPr lang="en-US" sz="1400" dirty="0" smtClean="0"/>
              <a:t>&gt;</a:t>
            </a:r>
          </a:p>
          <a:p>
            <a:pPr marL="0" indent="0">
              <a:buNone/>
            </a:pPr>
            <a:r>
              <a:rPr lang="en-US" sz="1400" dirty="0" smtClean="0"/>
              <a:t>      ]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7065" y="2571750"/>
            <a:ext cx="3719337" cy="289310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 smtClean="0"/>
              <a:t>:Authors</a:t>
            </a:r>
          </a:p>
          <a:p>
            <a:pPr marL="0" indent="0" algn="l">
              <a:buNone/>
            </a:pPr>
            <a:r>
              <a:rPr lang="en-US" sz="1400" dirty="0" smtClean="0"/>
              <a:t>        </a:t>
            </a:r>
            <a:r>
              <a:rPr lang="en-US" sz="1400" dirty="0" smtClean="0"/>
              <a:t>a </a:t>
            </a:r>
            <a:r>
              <a:rPr lang="en-US" sz="1400" dirty="0" err="1" smtClean="0"/>
              <a:t>owl:Class</a:t>
            </a:r>
            <a:r>
              <a:rPr lang="en-US" sz="1400" dirty="0" smtClean="0"/>
              <a:t> ;</a:t>
            </a:r>
          </a:p>
          <a:p>
            <a:pPr marL="0" indent="0" algn="l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rdfs:subClassOf</a:t>
            </a:r>
            <a:endParaRPr lang="en-US" sz="1400" dirty="0" smtClean="0"/>
          </a:p>
          <a:p>
            <a:pPr marL="0" indent="0" algn="l">
              <a:buNone/>
            </a:pPr>
            <a:r>
              <a:rPr lang="en-US" sz="1400" dirty="0" smtClean="0"/>
              <a:t> 	 [ a </a:t>
            </a:r>
            <a:r>
              <a:rPr lang="en-US" sz="1400" dirty="0" err="1" smtClean="0"/>
              <a:t>owl:Restriction</a:t>
            </a:r>
            <a:r>
              <a:rPr lang="en-US" sz="1400" dirty="0" smtClean="0"/>
              <a:t> ;</a:t>
            </a:r>
          </a:p>
          <a:p>
            <a:pPr marL="0" indent="0" algn="l">
              <a:buNone/>
            </a:pPr>
            <a:r>
              <a:rPr lang="en-US" sz="1400" dirty="0" smtClean="0"/>
              <a:t>	</a:t>
            </a:r>
            <a:r>
              <a:rPr lang="en-US" sz="1400" dirty="0" smtClean="0"/>
              <a:t>   </a:t>
            </a:r>
            <a:r>
              <a:rPr lang="en-US" sz="1400" dirty="0" err="1" smtClean="0"/>
              <a:t>o</a:t>
            </a:r>
            <a:r>
              <a:rPr lang="en-US" sz="1400" dirty="0" err="1" smtClean="0"/>
              <a:t>wl:onProperty</a:t>
            </a:r>
            <a:r>
              <a:rPr lang="en-US" sz="1400" dirty="0" smtClean="0"/>
              <a:t> </a:t>
            </a:r>
            <a:r>
              <a:rPr lang="en-US" sz="1400" dirty="0" err="1" smtClean="0"/>
              <a:t>dc:authorOf</a:t>
            </a:r>
            <a:r>
              <a:rPr lang="en-US" sz="1400" dirty="0" smtClean="0"/>
              <a:t> ;</a:t>
            </a:r>
          </a:p>
          <a:p>
            <a:pPr marL="0" indent="0" algn="l">
              <a:buNone/>
            </a:pPr>
            <a:r>
              <a:rPr lang="en-US" sz="1400" dirty="0" smtClean="0"/>
              <a:t>	   </a:t>
            </a:r>
            <a:r>
              <a:rPr lang="en-US" sz="1400" dirty="0" err="1" smtClean="0"/>
              <a:t>owl:someValuesFrom</a:t>
            </a:r>
            <a:r>
              <a:rPr lang="en-US" sz="1400" dirty="0" smtClean="0"/>
              <a:t> :Papers].</a:t>
            </a:r>
          </a:p>
          <a:p>
            <a:pPr marL="0" indent="0" algn="l">
              <a:buNone/>
            </a:pPr>
            <a:r>
              <a:rPr lang="en-US" sz="1400" dirty="0" smtClean="0"/>
              <a:t>		</a:t>
            </a:r>
          </a:p>
          <a:p>
            <a:pPr marL="0" indent="0" algn="l">
              <a:buNone/>
            </a:pPr>
            <a:r>
              <a:rPr lang="en-US" sz="1400" dirty="0" err="1" smtClean="0"/>
              <a:t>dc:author</a:t>
            </a:r>
            <a:r>
              <a:rPr lang="en-US" sz="1400" dirty="0" smtClean="0"/>
              <a:t> </a:t>
            </a:r>
            <a:r>
              <a:rPr lang="en-US" sz="1400" dirty="0" err="1" smtClean="0"/>
              <a:t>owl:inverseOf</a:t>
            </a:r>
            <a:r>
              <a:rPr lang="en-US" sz="1400" dirty="0" smtClean="0"/>
              <a:t> :</a:t>
            </a:r>
            <a:r>
              <a:rPr lang="en-US" sz="1400" dirty="0" err="1" smtClean="0"/>
              <a:t>authorOf</a:t>
            </a:r>
            <a:r>
              <a:rPr lang="en-US" sz="1400" dirty="0" smtClean="0"/>
              <a:t> .</a:t>
            </a:r>
          </a:p>
          <a:p>
            <a:pPr marL="0" indent="0" algn="l">
              <a:buNone/>
            </a:pPr>
            <a:r>
              <a:rPr lang="en-US" sz="1400" dirty="0" smtClean="0"/>
              <a:t>	</a:t>
            </a:r>
          </a:p>
          <a:p>
            <a:pPr marL="0" indent="0" algn="l">
              <a:buNone/>
            </a:pPr>
            <a:r>
              <a:rPr lang="en-US" sz="1400" dirty="0" smtClean="0"/>
              <a:t>:Papers</a:t>
            </a:r>
          </a:p>
          <a:p>
            <a:pPr marL="0" indent="0" algn="l">
              <a:buNone/>
            </a:pPr>
            <a:r>
              <a:rPr lang="en-US" sz="1400" dirty="0" smtClean="0"/>
              <a:t>        a </a:t>
            </a:r>
            <a:r>
              <a:rPr lang="en-US" sz="1400" dirty="0" err="1" smtClean="0"/>
              <a:t>owl:Class</a:t>
            </a:r>
            <a:r>
              <a:rPr lang="en-US" sz="1400" dirty="0" smtClean="0"/>
              <a:t> ;</a:t>
            </a:r>
          </a:p>
          <a:p>
            <a:pPr marL="0" indent="0" algn="l">
              <a:buNone/>
            </a:pPr>
            <a:r>
              <a:rPr lang="en-US" sz="1400" dirty="0" smtClean="0"/>
              <a:t>        </a:t>
            </a:r>
            <a:r>
              <a:rPr lang="en-US" sz="1400" dirty="0" err="1" smtClean="0"/>
              <a:t>rdfs:subClassOf</a:t>
            </a:r>
            <a:r>
              <a:rPr lang="en-US" sz="1400" dirty="0" smtClean="0"/>
              <a:t> </a:t>
            </a:r>
            <a:r>
              <a:rPr lang="en-US" sz="1400" dirty="0" err="1" smtClean="0"/>
              <a:t>swrc:InProceedings</a:t>
            </a:r>
            <a:r>
              <a:rPr lang="en-US" sz="1400" dirty="0" smtClean="0"/>
              <a:t> .</a:t>
            </a:r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40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SPARQL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96" y="1227261"/>
            <a:ext cx="7138987" cy="4667535"/>
          </a:xfrm>
        </p:spPr>
        <p:txBody>
          <a:bodyPr/>
          <a:lstStyle/>
          <a:p>
            <a:r>
              <a:rPr lang="en-US" dirty="0" smtClean="0"/>
              <a:t>We’ll now demonstrate the following 2 queries: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5. Return a list of exactly 10 different universities, ordered alphabetically by their name.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SELECT DISTINCT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WHERE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?university </a:t>
            </a:r>
            <a:r>
              <a:rPr lang="en-US" sz="1200" dirty="0" err="1" smtClean="0"/>
              <a:t>rdf:type</a:t>
            </a:r>
            <a:r>
              <a:rPr lang="en-US" sz="1200" dirty="0" smtClean="0"/>
              <a:t> </a:t>
            </a:r>
            <a:r>
              <a:rPr lang="en-US" sz="1200" dirty="0" err="1" smtClean="0"/>
              <a:t>foaf:Organization</a:t>
            </a:r>
            <a:r>
              <a:rPr lang="en-US" sz="1200" dirty="0" smtClean="0"/>
              <a:t>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?university </a:t>
            </a:r>
            <a:r>
              <a:rPr lang="en-US" sz="1200" dirty="0" err="1" smtClean="0"/>
              <a:t>rdfs:label</a:t>
            </a:r>
            <a:r>
              <a:rPr lang="en-US" sz="1200" dirty="0" smtClean="0"/>
              <a:t> ?label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FILTER regex(?label, "university", "</a:t>
            </a:r>
            <a:r>
              <a:rPr lang="en-US" sz="1200" dirty="0" err="1" smtClean="0"/>
              <a:t>i</a:t>
            </a:r>
            <a:r>
              <a:rPr lang="en-US" sz="1200" dirty="0" smtClean="0"/>
              <a:t>")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	SELECT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WHERE { ?university </a:t>
            </a:r>
            <a:r>
              <a:rPr lang="en-US" sz="1200" dirty="0" err="1" smtClean="0"/>
              <a:t>rdfs:label</a:t>
            </a:r>
            <a:r>
              <a:rPr lang="en-US" sz="1200" dirty="0" smtClean="0"/>
              <a:t>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} LIMIT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} ORDER BY ?</a:t>
            </a:r>
            <a:r>
              <a:rPr lang="en-US" sz="1200" dirty="0" err="1" smtClean="0"/>
              <a:t>onelabel</a:t>
            </a:r>
            <a:r>
              <a:rPr lang="en-US" sz="1200" dirty="0" smtClean="0"/>
              <a:t> LIMIT 10</a:t>
            </a: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endParaRPr lang="en-US" sz="1100" dirty="0" smtClean="0"/>
          </a:p>
          <a:p>
            <a:pPr marL="0" indent="0">
              <a:lnSpc>
                <a:spcPct val="100000"/>
              </a:lnSpc>
              <a:buNone/>
            </a:pPr>
            <a:endParaRPr lang="en-US" sz="11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7. Return a graph consisting of links between authors that have published a paper together, using the http://</a:t>
            </a:r>
            <a:r>
              <a:rPr lang="en-US" sz="1200" dirty="0" err="1" smtClean="0"/>
              <a:t>swat.cse.lehigh.edu</a:t>
            </a:r>
            <a:r>
              <a:rPr lang="en-US" sz="1200" dirty="0" smtClean="0"/>
              <a:t>/resources/onto/</a:t>
            </a:r>
            <a:r>
              <a:rPr lang="en-US" sz="1200" dirty="0" err="1" smtClean="0"/>
              <a:t>dblp.owl#coauthor</a:t>
            </a:r>
            <a:r>
              <a:rPr lang="en-US" sz="1200" dirty="0" smtClean="0"/>
              <a:t> property. Include only those authors that have published a paper together with an employee of TNO Science and Industry Delft.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CONSTRUCT { ?author1 </a:t>
            </a:r>
            <a:r>
              <a:rPr lang="en-US" sz="1200" dirty="0" err="1" smtClean="0"/>
              <a:t>owl:coauthor</a:t>
            </a:r>
            <a:r>
              <a:rPr lang="en-US" sz="1200" dirty="0" smtClean="0"/>
              <a:t> ?author2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WHERE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?author1 </a:t>
            </a:r>
            <a:r>
              <a:rPr lang="en-US" sz="1200" dirty="0" err="1" smtClean="0"/>
              <a:t>swrc:affiliation</a:t>
            </a:r>
            <a:r>
              <a:rPr lang="en-US" sz="1200" dirty="0" smtClean="0"/>
              <a:t> &lt;http://</a:t>
            </a:r>
            <a:r>
              <a:rPr lang="en-US" sz="1200" dirty="0" err="1" smtClean="0"/>
              <a:t>data.semanticweb.org</a:t>
            </a:r>
            <a:r>
              <a:rPr lang="en-US" sz="1200" dirty="0" smtClean="0"/>
              <a:t>/organization/</a:t>
            </a:r>
            <a:r>
              <a:rPr lang="en-US" sz="1200" dirty="0" err="1" smtClean="0"/>
              <a:t>tno</a:t>
            </a:r>
            <a:r>
              <a:rPr lang="en-US" sz="1200" dirty="0" smtClean="0"/>
              <a:t>-science-industry&gt;.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?paper </a:t>
            </a:r>
            <a:r>
              <a:rPr lang="en-US" sz="1200" dirty="0" err="1" smtClean="0"/>
              <a:t>swrc:author</a:t>
            </a:r>
            <a:r>
              <a:rPr lang="en-US" sz="1200" dirty="0" smtClean="0"/>
              <a:t> ?author1.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?paper </a:t>
            </a:r>
            <a:r>
              <a:rPr lang="en-US" sz="1200" dirty="0" err="1" smtClean="0"/>
              <a:t>swrc:author</a:t>
            </a:r>
            <a:r>
              <a:rPr lang="en-US" sz="1200" dirty="0" smtClean="0"/>
              <a:t> ?author2.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	FILTER (?author1 != ?author2)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41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xt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text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ext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11693</TotalTime>
  <Words>131</Words>
  <Application>Microsoft Macintosh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Tahoma</vt:lpstr>
      <vt:lpstr>Arial</vt:lpstr>
      <vt:lpstr>Bookman Old Style</vt:lpstr>
      <vt:lpstr>ＭＳ Ｐゴシック</vt:lpstr>
      <vt:lpstr>Times</vt:lpstr>
      <vt:lpstr>text</vt:lpstr>
      <vt:lpstr>Ontology Engineering</vt:lpstr>
      <vt:lpstr>What we did</vt:lpstr>
      <vt:lpstr>2 OWL Classes</vt:lpstr>
      <vt:lpstr>2 SPARQL queries</vt:lpstr>
    </vt:vector>
  </TitlesOfParts>
  <Company>biwilderd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Missie en Visie TU Delft</dc:title>
  <dc:creator>Bianca Wighman</dc:creator>
  <cp:lastModifiedBy>H.J. Banken</cp:lastModifiedBy>
  <cp:revision>1084</cp:revision>
  <cp:lastPrinted>2010-08-18T11:28:56Z</cp:lastPrinted>
  <dcterms:created xsi:type="dcterms:W3CDTF">2011-02-22T09:03:58Z</dcterms:created>
  <dcterms:modified xsi:type="dcterms:W3CDTF">2011-10-06T09:15:41Z</dcterms:modified>
</cp:coreProperties>
</file>