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377" r:id="rId2"/>
    <p:sldId id="378" r:id="rId3"/>
    <p:sldId id="379" r:id="rId4"/>
    <p:sldId id="380" r:id="rId5"/>
    <p:sldId id="381" r:id="rId6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-528" y="-48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0"/>
              </a:defRPr>
            </a:lvl1pPr>
          </a:lstStyle>
          <a:p>
            <a:fld id="{A53D6513-0CFF-C04B-9E49-81E71CD6886A}" type="datetime1">
              <a:rPr lang="en-US"/>
              <a:pPr/>
              <a:t>10/20/2011</a:t>
            </a:fld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0"/>
              </a:defRPr>
            </a:lvl1pPr>
          </a:lstStyle>
          <a:p>
            <a:fld id="{F63B35E9-96D6-7846-9A5D-5F9F115ADC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6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ＭＳ Ｐゴシック" charset="0"/>
              </a:defRPr>
            </a:lvl1pPr>
          </a:lstStyle>
          <a:p>
            <a:fld id="{1D880837-79A1-0D47-8045-AE75FA3D19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eaLnBrk="0" hangingPunct="0">
              <a:defRPr/>
            </a:pPr>
            <a:endParaRPr lang="en-US"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864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95097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5293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8346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431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598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9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82245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596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88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8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411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15712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  <a:br>
              <a:rPr lang="nl-NL"/>
            </a:br>
            <a:endParaRPr lang="nl-NL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</p:txBody>
      </p:sp>
      <p:sp>
        <p:nvSpPr>
          <p:cNvPr id="12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6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7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nl-NL" sz="1400">
              <a:solidFill>
                <a:schemeClr val="bg2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/>
            <a:fld id="{7C838DE1-D26E-1C4D-8971-7B9346A15434}" type="slidenum">
              <a:rPr lang="nl-NL" sz="1100">
                <a:cs typeface="ＭＳ Ｐゴシック" charset="0"/>
              </a:rPr>
              <a:pPr algn="r"/>
              <a:t>‹#›</a:t>
            </a:fld>
            <a:endParaRPr lang="nl-NL" sz="1100">
              <a:cs typeface="ＭＳ Ｐゴシック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656388" y="6324600"/>
            <a:ext cx="1463675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000" dirty="0">
                <a:solidFill>
                  <a:srgbClr val="00A6D6"/>
                </a:solidFill>
                <a:ea typeface="Arial" charset="0"/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l" eaLnBrk="0" hangingPunct="0"/>
            <a:endParaRPr lang="en-US">
              <a:latin typeface="Arial" charset="0"/>
              <a:cs typeface="ＭＳ Ｐゴシック" charset="0"/>
            </a:endParaRPr>
          </a:p>
        </p:txBody>
      </p:sp>
      <p:sp>
        <p:nvSpPr>
          <p:cNvPr id="17411" name="Title 3"/>
          <p:cNvSpPr>
            <a:spLocks noGrp="1"/>
          </p:cNvSpPr>
          <p:nvPr>
            <p:ph type="ctrTitle"/>
          </p:nvPr>
        </p:nvSpPr>
        <p:spPr>
          <a:xfrm>
            <a:off x="685800" y="2155825"/>
            <a:ext cx="6799263" cy="646113"/>
          </a:xfrm>
        </p:spPr>
        <p:txBody>
          <a:bodyPr/>
          <a:lstStyle/>
          <a:p>
            <a:pPr marL="0" indent="0"/>
            <a:r>
              <a:rPr lang="en-US" dirty="0" smtClean="0">
                <a:latin typeface="Bookman Old Style" charset="0"/>
                <a:ea typeface="ＭＳ Ｐゴシック" charset="0"/>
                <a:cs typeface="ＭＳ Ｐゴシック" charset="0"/>
              </a:rPr>
              <a:t>Ontology Engineering</a:t>
            </a:r>
            <a:endParaRPr lang="en-US" dirty="0">
              <a:latin typeface="Bookman Old Sty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Subtitle 4"/>
          <p:cNvSpPr>
            <a:spLocks noGrp="1"/>
          </p:cNvSpPr>
          <p:nvPr>
            <p:ph type="subTitle" idx="1"/>
          </p:nvPr>
        </p:nvSpPr>
        <p:spPr>
          <a:xfrm>
            <a:off x="693738" y="2862263"/>
            <a:ext cx="6781800" cy="828675"/>
          </a:xfrm>
        </p:spPr>
        <p:txBody>
          <a:bodyPr/>
          <a:lstStyle/>
          <a:p>
            <a:r>
              <a:rPr lang="en-US" dirty="0" smtClean="0">
                <a:latin typeface="Bookman Old Style" charset="0"/>
                <a:ea typeface="ＭＳ Ｐゴシック" charset="0"/>
                <a:cs typeface="Bookman Old Style" charset="0"/>
              </a:rPr>
              <a:t>Assignment </a:t>
            </a:r>
            <a:r>
              <a:rPr lang="en-US" dirty="0" smtClean="0">
                <a:latin typeface="Bookman Old Style" charset="0"/>
                <a:ea typeface="ＭＳ Ｐゴシック" charset="0"/>
                <a:cs typeface="Bookman Old Style" charset="0"/>
              </a:rPr>
              <a:t>4</a:t>
            </a:r>
            <a:endParaRPr lang="en-US" dirty="0" smtClean="0">
              <a:latin typeface="Bookman Old Style" charset="0"/>
              <a:ea typeface="ＭＳ Ｐゴシック" charset="0"/>
              <a:cs typeface="Bookman Old Style" charset="0"/>
            </a:endParaRPr>
          </a:p>
          <a:p>
            <a:r>
              <a:rPr lang="en-US" dirty="0" err="1" smtClean="0">
                <a:latin typeface="Bookman Old Style" charset="0"/>
                <a:ea typeface="ＭＳ Ｐゴシック" charset="0"/>
                <a:cs typeface="Bookman Old Style" charset="0"/>
              </a:rPr>
              <a:t>Freek</a:t>
            </a:r>
            <a:r>
              <a:rPr lang="en-US" dirty="0" smtClean="0">
                <a:latin typeface="Bookman Old Style" charset="0"/>
                <a:ea typeface="ＭＳ Ｐゴシック" charset="0"/>
                <a:cs typeface="Bookman Old Style" charset="0"/>
              </a:rPr>
              <a:t> van </a:t>
            </a:r>
            <a:r>
              <a:rPr lang="en-US" dirty="0" err="1" smtClean="0">
                <a:latin typeface="Bookman Old Style" charset="0"/>
                <a:ea typeface="ＭＳ Ｐゴシック" charset="0"/>
                <a:cs typeface="Bookman Old Style" charset="0"/>
              </a:rPr>
              <a:t>Tienen</a:t>
            </a:r>
            <a:r>
              <a:rPr lang="en-US" dirty="0" smtClean="0">
                <a:latin typeface="Bookman Old Style" charset="0"/>
                <a:ea typeface="ＭＳ Ｐゴシック" charset="0"/>
                <a:cs typeface="Bookman Old Style" charset="0"/>
              </a:rPr>
              <a:t>, </a:t>
            </a:r>
            <a:r>
              <a:rPr lang="en-US" dirty="0" err="1" smtClean="0">
                <a:latin typeface="Bookman Old Style" charset="0"/>
                <a:ea typeface="ＭＳ Ｐゴシック" charset="0"/>
                <a:cs typeface="Bookman Old Style" charset="0"/>
              </a:rPr>
              <a:t>Hylke</a:t>
            </a:r>
            <a:r>
              <a:rPr lang="en-US" dirty="0" smtClean="0">
                <a:latin typeface="Bookman Old Style" charset="0"/>
                <a:ea typeface="ＭＳ Ｐゴシック" charset="0"/>
                <a:cs typeface="Bookman Old Style" charset="0"/>
              </a:rPr>
              <a:t> </a:t>
            </a:r>
            <a:r>
              <a:rPr lang="en-US" dirty="0" err="1" smtClean="0">
                <a:latin typeface="Bookman Old Style" charset="0"/>
                <a:ea typeface="ＭＳ Ｐゴシック" charset="0"/>
                <a:cs typeface="Bookman Old Style" charset="0"/>
              </a:rPr>
              <a:t>Visser</a:t>
            </a:r>
            <a:r>
              <a:rPr lang="en-US" dirty="0" smtClean="0">
                <a:latin typeface="Bookman Old Style" charset="0"/>
                <a:ea typeface="ＭＳ Ｐゴシック" charset="0"/>
                <a:cs typeface="Bookman Old Style" charset="0"/>
              </a:rPr>
              <a:t> &amp; Herman Banken</a:t>
            </a:r>
            <a:endParaRPr lang="en-US" dirty="0">
              <a:latin typeface="Bookman Old Style" charset="0"/>
              <a:ea typeface="ＭＳ Ｐゴシック" charset="0"/>
              <a:cs typeface="Bookman Old Style" charset="0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4" name="Picture 3" descr="sparq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171450"/>
            <a:ext cx="2387600" cy="1625600"/>
          </a:xfrm>
          <a:prstGeom prst="rect">
            <a:avLst/>
          </a:prstGeom>
        </p:spPr>
      </p:pic>
      <p:pic>
        <p:nvPicPr>
          <p:cNvPr id="8" name="Picture 7" descr="rdf_w3c_ico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167" y="4188883"/>
            <a:ext cx="1498600" cy="162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r>
              <a:rPr lang="en-US" dirty="0" smtClean="0">
                <a:latin typeface="Bookman Old Style" charset="0"/>
                <a:ea typeface="ＭＳ Ｐゴシック" charset="0"/>
                <a:cs typeface="ＭＳ Ｐゴシック" charset="0"/>
              </a:rPr>
              <a:t>Matcher</a:t>
            </a:r>
            <a:endParaRPr lang="en-US" dirty="0">
              <a:latin typeface="Bookman Old Sty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Local en remote query</a:t>
            </a:r>
          </a:p>
          <a:p>
            <a:r>
              <a:rPr lang="en-US" dirty="0" err="1" smtClean="0">
                <a:latin typeface="Tahoma" charset="0"/>
                <a:ea typeface="ＭＳ Ｐゴシック" charset="0"/>
                <a:cs typeface="ＭＳ Ｐゴシック" charset="0"/>
              </a:rPr>
              <a:t>Zoekt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 op university </a:t>
            </a:r>
            <a:r>
              <a:rPr lang="en-US" dirty="0" err="1" smtClean="0">
                <a:latin typeface="Tahoma" charset="0"/>
                <a:ea typeface="ＭＳ Ｐゴシック" charset="0"/>
                <a:cs typeface="ＭＳ Ｐゴシック" charset="0"/>
              </a:rPr>
              <a:t>naam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dirty="0" smtClean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</a:pPr>
            <a:endParaRPr lang="nl-NL" sz="2000" dirty="0">
              <a:solidFill>
                <a:srgbClr val="00A6D6"/>
              </a:solidFill>
              <a:latin typeface="Bookman Old Style" charset="0"/>
            </a:endParaRPr>
          </a:p>
        </p:txBody>
      </p:sp>
      <p:pic>
        <p:nvPicPr>
          <p:cNvPr id="5" name="Picture 4" descr="Lion:Users:herman:Desktop:Screen Shot 2011-10-20 at 00.46.54.png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908" y="1663065"/>
            <a:ext cx="4337685" cy="3531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513" y="1248427"/>
            <a:ext cx="7138987" cy="466753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/>
              <a:t>Remote:</a:t>
            </a:r>
          </a:p>
          <a:p>
            <a:pPr marL="0" indent="0">
              <a:buNone/>
            </a:pPr>
            <a:r>
              <a:rPr lang="en-US" sz="1400" dirty="0" smtClean="0"/>
              <a:t>SELECT </a:t>
            </a:r>
            <a:r>
              <a:rPr lang="en-US" sz="1400" dirty="0"/>
              <a:t>DISTINCT ?subject ?</a:t>
            </a:r>
            <a:r>
              <a:rPr lang="en-US" sz="1400" dirty="0" smtClean="0"/>
              <a:t>label WHERE </a:t>
            </a:r>
            <a:r>
              <a:rPr lang="en-US" sz="1400" dirty="0"/>
              <a:t>{ </a:t>
            </a:r>
          </a:p>
          <a:p>
            <a:pPr marL="0" indent="0">
              <a:buNone/>
            </a:pPr>
            <a:r>
              <a:rPr lang="en-US" sz="1400" dirty="0" smtClean="0"/>
              <a:t>   ?</a:t>
            </a:r>
            <a:r>
              <a:rPr lang="en-US" sz="1400" dirty="0"/>
              <a:t>subject </a:t>
            </a:r>
            <a:r>
              <a:rPr lang="en-US" sz="1400" dirty="0" err="1"/>
              <a:t>rdf:type</a:t>
            </a:r>
            <a:r>
              <a:rPr lang="en-US" sz="1400" dirty="0"/>
              <a:t> &lt;http://dbpedia.org/ontology/EducationalInstitution&gt;.</a:t>
            </a:r>
          </a:p>
          <a:p>
            <a:pPr marL="0" indent="0">
              <a:buNone/>
            </a:pPr>
            <a:r>
              <a:rPr lang="en-US" sz="1400" dirty="0" smtClean="0"/>
              <a:t>   ?</a:t>
            </a:r>
            <a:r>
              <a:rPr lang="en-US" sz="1400" dirty="0"/>
              <a:t>subject </a:t>
            </a:r>
            <a:r>
              <a:rPr lang="en-US" sz="1400" dirty="0" err="1"/>
              <a:t>rdfs:label</a:t>
            </a:r>
            <a:r>
              <a:rPr lang="en-US" sz="1400" dirty="0"/>
              <a:t> ?label.</a:t>
            </a:r>
          </a:p>
          <a:p>
            <a:pPr marL="0" indent="0">
              <a:buNone/>
            </a:pPr>
            <a:r>
              <a:rPr lang="en-US" sz="1400" dirty="0" smtClean="0"/>
              <a:t>   FILTER </a:t>
            </a:r>
            <a:r>
              <a:rPr lang="en-US" sz="1400" dirty="0"/>
              <a:t>regex(?label, "university" , "</a:t>
            </a:r>
            <a:r>
              <a:rPr lang="en-US" sz="1400" dirty="0" err="1"/>
              <a:t>i</a:t>
            </a:r>
            <a:r>
              <a:rPr lang="en-US" sz="1400" dirty="0"/>
              <a:t>").</a:t>
            </a:r>
          </a:p>
          <a:p>
            <a:pPr marL="0" indent="0">
              <a:buNone/>
            </a:pPr>
            <a:r>
              <a:rPr lang="en-US" sz="1400" dirty="0" smtClean="0"/>
              <a:t>   FILTER </a:t>
            </a:r>
            <a:r>
              <a:rPr lang="en-US" sz="1400" dirty="0" err="1"/>
              <a:t>langMatches</a:t>
            </a:r>
            <a:r>
              <a:rPr lang="en-US" sz="1400" dirty="0"/>
              <a:t>( </a:t>
            </a:r>
            <a:r>
              <a:rPr lang="en-US" sz="1400" dirty="0" err="1"/>
              <a:t>lang</a:t>
            </a:r>
            <a:r>
              <a:rPr lang="en-US" sz="1400" dirty="0"/>
              <a:t>(?label), 'en')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b="1" dirty="0" smtClean="0"/>
              <a:t>Local:</a:t>
            </a:r>
            <a:endParaRPr lang="en-US" sz="1400" b="1" dirty="0"/>
          </a:p>
          <a:p>
            <a:pPr marL="0" indent="0">
              <a:buNone/>
            </a:pPr>
            <a:r>
              <a:rPr lang="en-US" sz="1400" dirty="0"/>
              <a:t>SELECT DISTINCT ?subject ?</a:t>
            </a:r>
            <a:r>
              <a:rPr lang="en-US" sz="1400" dirty="0" smtClean="0"/>
              <a:t>label WHERE </a:t>
            </a: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?subject </a:t>
            </a:r>
            <a:r>
              <a:rPr lang="en-US" sz="1400" dirty="0" err="1"/>
              <a:t>rdf:type</a:t>
            </a:r>
            <a:r>
              <a:rPr lang="en-US" sz="1400" dirty="0"/>
              <a:t> :</a:t>
            </a:r>
            <a:r>
              <a:rPr lang="en-US" sz="1400" dirty="0" err="1"/>
              <a:t>Conferenceevent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?subject </a:t>
            </a:r>
            <a:r>
              <a:rPr lang="en-US" sz="1400" dirty="0" err="1"/>
              <a:t>rdfs:label</a:t>
            </a:r>
            <a:r>
              <a:rPr lang="en-US" sz="1400" dirty="0"/>
              <a:t> ?label.</a:t>
            </a:r>
          </a:p>
          <a:p>
            <a:pPr marL="0" indent="0">
              <a:buNone/>
            </a:pPr>
            <a:r>
              <a:rPr lang="en-US" sz="1400" dirty="0"/>
              <a:t>FILTER regex(?label, "university" , "</a:t>
            </a:r>
            <a:r>
              <a:rPr lang="en-US" sz="1400" dirty="0" err="1"/>
              <a:t>i</a:t>
            </a:r>
            <a:r>
              <a:rPr lang="en-US" sz="1400" dirty="0"/>
              <a:t>")</a:t>
            </a:r>
          </a:p>
          <a:p>
            <a:pPr marL="0" indent="0">
              <a:buNone/>
            </a:pPr>
            <a:r>
              <a:rPr lang="en-US" sz="1400" dirty="0"/>
              <a:t>}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6940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096" y="1227261"/>
            <a:ext cx="7138987" cy="4667535"/>
          </a:xfrm>
        </p:spPr>
        <p:txBody>
          <a:bodyPr/>
          <a:lstStyle/>
          <a:p>
            <a:r>
              <a:rPr lang="en-US" dirty="0"/>
              <a:t>Select all persons in the </a:t>
            </a:r>
            <a:r>
              <a:rPr lang="en-US" dirty="0" err="1"/>
              <a:t>dogfood</a:t>
            </a:r>
            <a:r>
              <a:rPr lang="en-US" dirty="0"/>
              <a:t> dataset that are affiliated with U.S. Universities that have more than 100 000 </a:t>
            </a:r>
            <a:r>
              <a:rPr lang="en-US" dirty="0" smtClean="0"/>
              <a:t>students</a:t>
            </a:r>
          </a:p>
          <a:p>
            <a:endParaRPr lang="en-US" sz="12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CONSTRUCT </a:t>
            </a:r>
            <a:r>
              <a:rPr lang="en-US" sz="1200" dirty="0"/>
              <a:t>{ ?university ?predicate ?object </a:t>
            </a:r>
            <a:r>
              <a:rPr lang="en-US" sz="1200" dirty="0" smtClean="0"/>
              <a:t>}</a:t>
            </a:r>
            <a:r>
              <a:rPr lang="nl-NL" sz="1200" dirty="0"/>
              <a:t/>
            </a:r>
            <a:br>
              <a:rPr lang="nl-NL" sz="1200" dirty="0"/>
            </a:br>
            <a:r>
              <a:rPr lang="en-US" sz="1200" dirty="0" smtClean="0"/>
              <a:t>WHERE </a:t>
            </a:r>
            <a:r>
              <a:rPr lang="en-US" sz="1200" dirty="0"/>
              <a:t>{</a:t>
            </a:r>
            <a:endParaRPr lang="nl-NL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    ?</a:t>
            </a:r>
            <a:r>
              <a:rPr lang="en-US" sz="1200" dirty="0"/>
              <a:t>university </a:t>
            </a:r>
            <a:r>
              <a:rPr lang="en-US" sz="1200" dirty="0" err="1"/>
              <a:t>rdf:type</a:t>
            </a:r>
            <a:r>
              <a:rPr lang="en-US" sz="1200" dirty="0"/>
              <a:t> &lt;http://dbpedia.org/ontology/EducationalInstitution&gt;.</a:t>
            </a:r>
            <a:endParaRPr lang="nl-NL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    ?</a:t>
            </a:r>
            <a:r>
              <a:rPr lang="en-US" sz="1200" dirty="0"/>
              <a:t>university &lt;http://dbpedia.org/ontology/country&gt; &lt;http://dbpedia.org/resource/United_States&gt;.</a:t>
            </a:r>
            <a:endParaRPr lang="nl-NL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    ?</a:t>
            </a:r>
            <a:r>
              <a:rPr lang="en-US" sz="1200" dirty="0"/>
              <a:t>university &lt;http://dbpedia.org/property/students&gt; ?students.</a:t>
            </a:r>
            <a:endParaRPr lang="nl-NL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    FILTER </a:t>
            </a:r>
            <a:r>
              <a:rPr lang="en-US" sz="1200" dirty="0"/>
              <a:t>( ?students &gt; 100000 ).</a:t>
            </a:r>
            <a:endParaRPr lang="nl-NL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</a:t>
            </a:r>
            <a:r>
              <a:rPr lang="en-US" sz="1200" dirty="0" smtClean="0"/>
              <a:t>   ?</a:t>
            </a:r>
            <a:r>
              <a:rPr lang="en-US" sz="1200" dirty="0"/>
              <a:t>university ?predicate ?object.</a:t>
            </a:r>
            <a:endParaRPr lang="nl-NL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nl-NL" sz="12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SELECT ?person</a:t>
            </a:r>
            <a:endParaRPr lang="nl-NL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WHERE {</a:t>
            </a:r>
            <a:endParaRPr lang="nl-NL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</a:t>
            </a:r>
            <a:r>
              <a:rPr lang="en-US" sz="1200" dirty="0" smtClean="0"/>
              <a:t>   ?</a:t>
            </a:r>
            <a:r>
              <a:rPr lang="en-US" sz="1200" dirty="0"/>
              <a:t>university </a:t>
            </a:r>
            <a:r>
              <a:rPr lang="en-US" sz="1200" dirty="0" err="1"/>
              <a:t>rdf:type</a:t>
            </a:r>
            <a:r>
              <a:rPr lang="en-US" sz="1200" dirty="0"/>
              <a:t> &lt;http://dbpedia.org/ontology/EducationalInstitution&gt;.</a:t>
            </a:r>
            <a:endParaRPr lang="nl-NL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</a:t>
            </a:r>
            <a:r>
              <a:rPr lang="en-US" sz="1200" dirty="0" smtClean="0"/>
              <a:t>   ?</a:t>
            </a:r>
            <a:r>
              <a:rPr lang="en-US" sz="1200" dirty="0"/>
              <a:t>university &lt;http://dbpedia.org/ontology/country&gt; &lt;http://dbpedia.org/resource/United_States&gt;.</a:t>
            </a:r>
            <a:endParaRPr lang="nl-NL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</a:t>
            </a:r>
            <a:r>
              <a:rPr lang="en-US" sz="1200" dirty="0" smtClean="0"/>
              <a:t>   ?</a:t>
            </a:r>
            <a:r>
              <a:rPr lang="en-US" sz="1200" dirty="0"/>
              <a:t>university &lt;http://dbpedia.org/property/students&gt; ?students.</a:t>
            </a:r>
            <a:endParaRPr lang="nl-NL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</a:t>
            </a:r>
            <a:r>
              <a:rPr lang="en-US" sz="1200" dirty="0" smtClean="0"/>
              <a:t>   FILTER </a:t>
            </a:r>
            <a:r>
              <a:rPr lang="en-US" sz="1200" dirty="0"/>
              <a:t>( ?students &gt; 100000 ).</a:t>
            </a:r>
            <a:endParaRPr lang="nl-NL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</a:t>
            </a:r>
            <a:r>
              <a:rPr lang="en-US" sz="1200" dirty="0" smtClean="0"/>
              <a:t>   ?</a:t>
            </a:r>
            <a:r>
              <a:rPr lang="en-US" sz="1200" dirty="0" err="1"/>
              <a:t>localuniversity</a:t>
            </a:r>
            <a:r>
              <a:rPr lang="en-US" sz="1200" dirty="0"/>
              <a:t> </a:t>
            </a:r>
            <a:r>
              <a:rPr lang="en-US" sz="1200" dirty="0" err="1"/>
              <a:t>skos:exactMatch</a:t>
            </a:r>
            <a:r>
              <a:rPr lang="en-US" sz="1200" dirty="0"/>
              <a:t> ?university . </a:t>
            </a:r>
            <a:endParaRPr lang="nl-NL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</a:t>
            </a:r>
            <a:r>
              <a:rPr lang="en-US" sz="1200" dirty="0" smtClean="0"/>
              <a:t>   ?</a:t>
            </a:r>
            <a:r>
              <a:rPr lang="en-US" sz="1200" dirty="0"/>
              <a:t>person </a:t>
            </a:r>
            <a:r>
              <a:rPr lang="en-US" sz="1200" dirty="0" err="1"/>
              <a:t>swrc:affiliation</a:t>
            </a:r>
            <a:r>
              <a:rPr lang="en-US" sz="1200" dirty="0"/>
              <a:t> ?</a:t>
            </a:r>
            <a:r>
              <a:rPr lang="en-US" sz="1200" dirty="0" err="1"/>
              <a:t>localuniversity</a:t>
            </a:r>
            <a:endParaRPr lang="nl-NL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}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71341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096" y="1227261"/>
            <a:ext cx="7138987" cy="4667535"/>
          </a:xfrm>
        </p:spPr>
        <p:txBody>
          <a:bodyPr/>
          <a:lstStyle/>
          <a:p>
            <a:r>
              <a:rPr lang="en-US" dirty="0"/>
              <a:t>Select all persons who work in different </a:t>
            </a:r>
            <a:r>
              <a:rPr lang="en-US" dirty="0" smtClean="0"/>
              <a:t>countries </a:t>
            </a:r>
            <a:r>
              <a:rPr lang="en-US" dirty="0"/>
              <a:t>than the are based.</a:t>
            </a:r>
            <a:endParaRPr lang="nl-NL" dirty="0"/>
          </a:p>
          <a:p>
            <a:endParaRPr lang="en-US" sz="12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CONSTRUCT { ?university &lt;http://dbpedia.org/property/country&gt; ?country }</a:t>
            </a:r>
            <a:endParaRPr lang="nl-NL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WHERE {</a:t>
            </a:r>
            <a:endParaRPr lang="nl-NL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</a:t>
            </a:r>
            <a:r>
              <a:rPr lang="en-US" sz="1200" dirty="0" smtClean="0"/>
              <a:t>   ?</a:t>
            </a:r>
            <a:r>
              <a:rPr lang="en-US" sz="1200" dirty="0"/>
              <a:t>university </a:t>
            </a:r>
            <a:r>
              <a:rPr lang="en-US" sz="1200" dirty="0" err="1"/>
              <a:t>rdf:type</a:t>
            </a:r>
            <a:r>
              <a:rPr lang="en-US" sz="1200" dirty="0"/>
              <a:t> &lt;http://dbpedia.org/ontology/University&gt;.</a:t>
            </a:r>
            <a:endParaRPr lang="nl-NL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</a:t>
            </a:r>
            <a:r>
              <a:rPr lang="en-US" sz="1200" dirty="0" smtClean="0"/>
              <a:t>   ?</a:t>
            </a:r>
            <a:r>
              <a:rPr lang="en-US" sz="1200" dirty="0"/>
              <a:t>university &lt;http://dbpedia.org/property/country&gt; ?country.</a:t>
            </a:r>
            <a:endParaRPr lang="nl-NL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</a:t>
            </a:r>
            <a:r>
              <a:rPr lang="en-US" sz="1200" dirty="0" smtClean="0"/>
              <a:t>   ?</a:t>
            </a:r>
            <a:r>
              <a:rPr lang="en-US" sz="1200" dirty="0"/>
              <a:t>university </a:t>
            </a:r>
            <a:r>
              <a:rPr lang="en-US" sz="1200" dirty="0" err="1"/>
              <a:t>rdfs:label</a:t>
            </a:r>
            <a:r>
              <a:rPr lang="en-US" sz="1200" dirty="0"/>
              <a:t> ?label.</a:t>
            </a:r>
            <a:endParaRPr lang="nl-NL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</a:t>
            </a:r>
            <a:r>
              <a:rPr lang="en-US" sz="1200" dirty="0" smtClean="0"/>
              <a:t>   FILTER </a:t>
            </a:r>
            <a:r>
              <a:rPr lang="en-US" sz="1200" dirty="0"/>
              <a:t>regex(?label, "university" , "</a:t>
            </a:r>
            <a:r>
              <a:rPr lang="en-US" sz="1200" dirty="0" err="1"/>
              <a:t>i</a:t>
            </a:r>
            <a:r>
              <a:rPr lang="en-US" sz="1200" dirty="0"/>
              <a:t>")</a:t>
            </a:r>
            <a:endParaRPr lang="nl-NL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nl-NL" sz="12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SELECT DISTINCT ?person</a:t>
            </a:r>
            <a:endParaRPr lang="nl-NL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WHERE {</a:t>
            </a:r>
            <a:endParaRPr lang="nl-NL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</a:t>
            </a:r>
            <a:r>
              <a:rPr lang="en-US" sz="1200" dirty="0" smtClean="0"/>
              <a:t>   ?</a:t>
            </a:r>
            <a:r>
              <a:rPr lang="en-US" sz="1200" dirty="0"/>
              <a:t>person </a:t>
            </a:r>
            <a:r>
              <a:rPr lang="en-US" sz="1200" dirty="0" err="1"/>
              <a:t>swrc:affiliation</a:t>
            </a:r>
            <a:r>
              <a:rPr lang="en-US" sz="1200" dirty="0"/>
              <a:t> ?</a:t>
            </a:r>
            <a:r>
              <a:rPr lang="en-US" sz="1200" dirty="0" err="1"/>
              <a:t>localuniversity</a:t>
            </a:r>
            <a:r>
              <a:rPr lang="en-US" sz="1200" dirty="0"/>
              <a:t>.</a:t>
            </a:r>
            <a:endParaRPr lang="nl-NL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</a:t>
            </a:r>
            <a:r>
              <a:rPr lang="en-US" sz="1200" dirty="0" smtClean="0"/>
              <a:t>   ?</a:t>
            </a:r>
            <a:r>
              <a:rPr lang="en-US" sz="1200" dirty="0" err="1"/>
              <a:t>localuniversity</a:t>
            </a:r>
            <a:r>
              <a:rPr lang="en-US" sz="1200" dirty="0"/>
              <a:t> </a:t>
            </a:r>
            <a:r>
              <a:rPr lang="en-US" sz="1200" dirty="0" err="1"/>
              <a:t>skos:exactMatch</a:t>
            </a:r>
            <a:r>
              <a:rPr lang="en-US" sz="1200" dirty="0"/>
              <a:t> ?university.</a:t>
            </a:r>
            <a:endParaRPr lang="nl-NL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</a:t>
            </a:r>
            <a:r>
              <a:rPr lang="en-US" sz="1200" dirty="0" smtClean="0"/>
              <a:t>   ?</a:t>
            </a:r>
            <a:r>
              <a:rPr lang="en-US" sz="1200" dirty="0"/>
              <a:t>person </a:t>
            </a:r>
            <a:r>
              <a:rPr lang="en-US" sz="1200" dirty="0" err="1"/>
              <a:t>foaf:based_near</a:t>
            </a:r>
            <a:r>
              <a:rPr lang="en-US" sz="1200" dirty="0"/>
              <a:t> ?home.</a:t>
            </a:r>
            <a:endParaRPr lang="nl-NL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</a:t>
            </a:r>
            <a:r>
              <a:rPr lang="en-US" sz="1200" dirty="0" smtClean="0"/>
              <a:t>   ?</a:t>
            </a:r>
            <a:r>
              <a:rPr lang="en-US" sz="1200" dirty="0"/>
              <a:t>university &lt;http://dbpedia.org/property/country&gt; ?work.</a:t>
            </a:r>
            <a:endParaRPr lang="nl-NL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</a:t>
            </a:r>
            <a:r>
              <a:rPr lang="en-US" sz="1200" dirty="0" smtClean="0"/>
              <a:t>   FILTER</a:t>
            </a:r>
            <a:r>
              <a:rPr lang="en-US" sz="1200" dirty="0"/>
              <a:t>( ?work != ?home).</a:t>
            </a:r>
            <a:endParaRPr lang="nl-NL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}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30498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11759</TotalTime>
  <Words>258</Words>
  <Application>Microsoft Office PowerPoint</Application>
  <PresentationFormat>On-screen Show (4:3)</PresentationFormat>
  <Paragraphs>62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text</vt:lpstr>
      <vt:lpstr>Ontology Engineering</vt:lpstr>
      <vt:lpstr>Matcher</vt:lpstr>
      <vt:lpstr>Matcher</vt:lpstr>
      <vt:lpstr>Query 1</vt:lpstr>
      <vt:lpstr>Query 2</vt:lpstr>
    </vt:vector>
  </TitlesOfParts>
  <Company>biwilderd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Missie en Visie TU Delft</dc:title>
  <dc:creator>Bianca Wighman</dc:creator>
  <cp:lastModifiedBy>Freek</cp:lastModifiedBy>
  <cp:revision>1087</cp:revision>
  <cp:lastPrinted>2010-08-18T11:28:56Z</cp:lastPrinted>
  <dcterms:created xsi:type="dcterms:W3CDTF">2011-02-22T09:03:58Z</dcterms:created>
  <dcterms:modified xsi:type="dcterms:W3CDTF">2011-10-20T10:28:51Z</dcterms:modified>
</cp:coreProperties>
</file>