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377" r:id="rId2"/>
    <p:sldId id="378" r:id="rId3"/>
    <p:sldId id="379" r:id="rId4"/>
    <p:sldId id="380" r:id="rId5"/>
  </p:sldIdLst>
  <p:sldSz cx="9144000" cy="6858000" type="screen4x3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7A85"/>
    <a:srgbClr val="0F1150"/>
    <a:srgbClr val="B2B2B2"/>
    <a:srgbClr val="ADC610"/>
    <a:srgbClr val="7BA0C9"/>
    <a:srgbClr val="77C0D7"/>
    <a:srgbClr val="775CD7"/>
    <a:srgbClr val="FB0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-568" y="256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0"/>
              </a:defRPr>
            </a:lvl1pPr>
          </a:lstStyle>
          <a:p>
            <a:fld id="{A53D6513-0CFF-C04B-9E49-81E71CD6886A}" type="datetime1">
              <a:rPr lang="en-US"/>
              <a:pPr/>
              <a:t>05-10-11</a:t>
            </a:fld>
            <a:endParaRPr lang="en-US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0"/>
              </a:defRPr>
            </a:lvl1pPr>
          </a:lstStyle>
          <a:p>
            <a:fld id="{F63B35E9-96D6-7846-9A5D-5F9F115ADC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6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cs typeface="ＭＳ Ｐゴシック" charset="0"/>
              </a:defRPr>
            </a:lvl1pPr>
          </a:lstStyle>
          <a:p>
            <a:fld id="{1D880837-79A1-0D47-8045-AE75FA3D19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eaLnBrk="0" hangingPunct="0">
              <a:defRPr/>
            </a:pPr>
            <a:endParaRPr lang="en-US"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864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95097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5293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8346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3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3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431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598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9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82245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3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596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88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8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411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415712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title style</a:t>
            </a:r>
            <a:br>
              <a:rPr lang="nl-NL"/>
            </a:br>
            <a:endParaRPr lang="nl-NL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</p:txBody>
      </p:sp>
      <p:sp>
        <p:nvSpPr>
          <p:cNvPr id="12" name="Rectangle 13"/>
          <p:cNvSpPr>
            <a:spLocks noChangeArrowheads="1"/>
          </p:cNvSpPr>
          <p:nvPr userDrawn="1"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6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7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8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nl-NL" sz="1400">
              <a:solidFill>
                <a:schemeClr val="bg2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181725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35888" y="6362700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/>
            <a:fld id="{7C838DE1-D26E-1C4D-8971-7B9346A15434}" type="slidenum">
              <a:rPr lang="nl-NL" sz="1100">
                <a:cs typeface="ＭＳ Ｐゴシック" charset="0"/>
              </a:rPr>
              <a:pPr algn="r"/>
              <a:t>‹#›</a:t>
            </a:fld>
            <a:endParaRPr lang="nl-NL" sz="1100">
              <a:cs typeface="ＭＳ Ｐゴシック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656388" y="6324600"/>
            <a:ext cx="1463675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000" dirty="0">
                <a:solidFill>
                  <a:srgbClr val="00A6D6"/>
                </a:solidFill>
                <a:ea typeface="Arial" charset="0"/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ChangeArrowheads="1"/>
          </p:cNvSpPr>
          <p:nvPr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l" eaLnBrk="0" hangingPunct="0"/>
            <a:endParaRPr lang="en-US">
              <a:latin typeface="Arial" charset="0"/>
              <a:cs typeface="ＭＳ Ｐゴシック" charset="0"/>
            </a:endParaRPr>
          </a:p>
        </p:txBody>
      </p:sp>
      <p:sp>
        <p:nvSpPr>
          <p:cNvPr id="17411" name="Title 3"/>
          <p:cNvSpPr>
            <a:spLocks noGrp="1"/>
          </p:cNvSpPr>
          <p:nvPr>
            <p:ph type="ctrTitle"/>
          </p:nvPr>
        </p:nvSpPr>
        <p:spPr>
          <a:xfrm>
            <a:off x="685800" y="2155825"/>
            <a:ext cx="6799263" cy="646113"/>
          </a:xfrm>
        </p:spPr>
        <p:txBody>
          <a:bodyPr/>
          <a:lstStyle/>
          <a:p>
            <a:pPr marL="0" indent="0"/>
            <a:r>
              <a:rPr lang="en-US" dirty="0" smtClean="0">
                <a:latin typeface="Bookman Old Style" charset="0"/>
                <a:ea typeface="ＭＳ Ｐゴシック" charset="0"/>
                <a:cs typeface="ＭＳ Ｐゴシック" charset="0"/>
              </a:rPr>
              <a:t>Ontology Engineering</a:t>
            </a:r>
            <a:endParaRPr lang="en-US" dirty="0">
              <a:latin typeface="Bookman Old Sty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2" name="Subtitle 4"/>
          <p:cNvSpPr>
            <a:spLocks noGrp="1"/>
          </p:cNvSpPr>
          <p:nvPr>
            <p:ph type="subTitle" idx="1"/>
          </p:nvPr>
        </p:nvSpPr>
        <p:spPr>
          <a:xfrm>
            <a:off x="693738" y="2862263"/>
            <a:ext cx="6781800" cy="828675"/>
          </a:xfrm>
        </p:spPr>
        <p:txBody>
          <a:bodyPr/>
          <a:lstStyle/>
          <a:p>
            <a:r>
              <a:rPr lang="en-US" dirty="0" smtClean="0">
                <a:latin typeface="Bookman Old Style" charset="0"/>
                <a:ea typeface="ＭＳ Ｐゴシック" charset="0"/>
                <a:cs typeface="Bookman Old Style" charset="0"/>
              </a:rPr>
              <a:t>Assignment 3</a:t>
            </a:r>
          </a:p>
          <a:p>
            <a:r>
              <a:rPr lang="en-US" dirty="0" err="1" smtClean="0">
                <a:latin typeface="Bookman Old Style" charset="0"/>
                <a:ea typeface="ＭＳ Ｐゴシック" charset="0"/>
                <a:cs typeface="Bookman Old Style" charset="0"/>
              </a:rPr>
              <a:t>Freek</a:t>
            </a:r>
            <a:r>
              <a:rPr lang="en-US" dirty="0" smtClean="0">
                <a:latin typeface="Bookman Old Style" charset="0"/>
                <a:ea typeface="ＭＳ Ｐゴシック" charset="0"/>
                <a:cs typeface="Bookman Old Style" charset="0"/>
              </a:rPr>
              <a:t> van </a:t>
            </a:r>
            <a:r>
              <a:rPr lang="en-US" dirty="0" err="1" smtClean="0">
                <a:latin typeface="Bookman Old Style" charset="0"/>
                <a:ea typeface="ＭＳ Ｐゴシック" charset="0"/>
                <a:cs typeface="Bookman Old Style" charset="0"/>
              </a:rPr>
              <a:t>Tienen</a:t>
            </a:r>
            <a:r>
              <a:rPr lang="en-US" dirty="0" smtClean="0">
                <a:latin typeface="Bookman Old Style" charset="0"/>
                <a:ea typeface="ＭＳ Ｐゴシック" charset="0"/>
                <a:cs typeface="Bookman Old Style" charset="0"/>
              </a:rPr>
              <a:t>, </a:t>
            </a:r>
            <a:r>
              <a:rPr lang="en-US" dirty="0" err="1" smtClean="0">
                <a:latin typeface="Bookman Old Style" charset="0"/>
                <a:ea typeface="ＭＳ Ｐゴシック" charset="0"/>
                <a:cs typeface="Bookman Old Style" charset="0"/>
              </a:rPr>
              <a:t>Hylke</a:t>
            </a:r>
            <a:r>
              <a:rPr lang="en-US" dirty="0" smtClean="0">
                <a:latin typeface="Bookman Old Style" charset="0"/>
                <a:ea typeface="ＭＳ Ｐゴシック" charset="0"/>
                <a:cs typeface="Bookman Old Style" charset="0"/>
              </a:rPr>
              <a:t> </a:t>
            </a:r>
            <a:r>
              <a:rPr lang="en-US" dirty="0" err="1" smtClean="0">
                <a:latin typeface="Bookman Old Style" charset="0"/>
                <a:ea typeface="ＭＳ Ｐゴシック" charset="0"/>
                <a:cs typeface="Bookman Old Style" charset="0"/>
              </a:rPr>
              <a:t>Visser</a:t>
            </a:r>
            <a:r>
              <a:rPr lang="en-US" dirty="0" smtClean="0">
                <a:latin typeface="Bookman Old Style" charset="0"/>
                <a:ea typeface="ＭＳ Ｐゴシック" charset="0"/>
                <a:cs typeface="Bookman Old Style" charset="0"/>
              </a:rPr>
              <a:t> &amp; Herman Banken</a:t>
            </a:r>
            <a:endParaRPr lang="en-US" dirty="0">
              <a:latin typeface="Bookman Old Style" charset="0"/>
              <a:ea typeface="ＭＳ Ｐゴシック" charset="0"/>
              <a:cs typeface="Bookman Old Style" charset="0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4" name="Picture 3" descr="sparq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" y="171450"/>
            <a:ext cx="2387600" cy="1625600"/>
          </a:xfrm>
          <a:prstGeom prst="rect">
            <a:avLst/>
          </a:prstGeom>
        </p:spPr>
      </p:pic>
      <p:pic>
        <p:nvPicPr>
          <p:cNvPr id="8" name="Picture 7" descr="rdf_w3c_ico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167" y="4188883"/>
            <a:ext cx="1498600" cy="162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r>
              <a:rPr lang="en-US" dirty="0" smtClean="0">
                <a:latin typeface="Bookman Old Style" charset="0"/>
                <a:ea typeface="ＭＳ Ｐゴシック" charset="0"/>
                <a:cs typeface="ＭＳ Ｐゴシック" charset="0"/>
              </a:rPr>
              <a:t>What we did</a:t>
            </a:r>
            <a:endParaRPr lang="en-US" dirty="0">
              <a:latin typeface="Bookman Old Sty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class Sesame</a:t>
            </a:r>
          </a:p>
          <a:p>
            <a:pPr lvl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Construct a empty repository</a:t>
            </a:r>
          </a:p>
          <a:p>
            <a:pPr lvl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Load RDF files</a:t>
            </a:r>
          </a:p>
          <a:p>
            <a:pPr lvl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Find all namespaces in repository and add them as PREFIX</a:t>
            </a:r>
          </a:p>
          <a:p>
            <a:pPr lvl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Do initial query 	</a:t>
            </a:r>
            <a:r>
              <a:rPr lang="en-US" sz="1400" dirty="0" smtClean="0"/>
              <a:t>SELECT </a:t>
            </a:r>
            <a:r>
              <a:rPr lang="en-US" sz="1400" dirty="0"/>
              <a:t>?class WHERE { ?subject </a:t>
            </a:r>
            <a:r>
              <a:rPr lang="en-US" sz="1400" dirty="0" err="1"/>
              <a:t>rdf:type</a:t>
            </a:r>
            <a:r>
              <a:rPr lang="en-US" sz="1400" dirty="0"/>
              <a:t> ?class </a:t>
            </a:r>
            <a:r>
              <a:rPr lang="en-US" sz="1400" dirty="0" smtClean="0"/>
              <a:t>}</a:t>
            </a:r>
            <a:endParaRPr lang="en-US" sz="1400" dirty="0" smtClean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c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lass GUI</a:t>
            </a:r>
          </a:p>
          <a:p>
            <a:pPr lvl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Query input field</a:t>
            </a:r>
          </a:p>
          <a:p>
            <a:pPr lvl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Output field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</a:pPr>
            <a:r>
              <a:rPr lang="nl-NL" sz="2000" dirty="0" err="1">
                <a:solidFill>
                  <a:srgbClr val="00A6D6"/>
                </a:solidFill>
                <a:latin typeface="Bookman Old Style" charset="0"/>
              </a:rPr>
              <a:t>Subtitle</a:t>
            </a:r>
            <a:endParaRPr lang="nl-NL" sz="2000" dirty="0">
              <a:solidFill>
                <a:srgbClr val="00A6D6"/>
              </a:solidFill>
              <a:latin typeface="Bookman Old Style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OWL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513" y="1248427"/>
            <a:ext cx="7138987" cy="466753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:</a:t>
            </a:r>
            <a:r>
              <a:rPr lang="en-US" sz="1400" dirty="0" err="1" smtClean="0"/>
              <a:t>MultiAuthorPaper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a </a:t>
            </a:r>
            <a:r>
              <a:rPr lang="en-US" sz="1400" dirty="0" err="1" smtClean="0"/>
              <a:t>owl:Class</a:t>
            </a:r>
            <a:r>
              <a:rPr lang="en-US" sz="1400" dirty="0" smtClean="0"/>
              <a:t> ;</a:t>
            </a:r>
          </a:p>
          <a:p>
            <a:pPr marL="0" indent="0">
              <a:buNone/>
            </a:pPr>
            <a:r>
              <a:rPr lang="en-US" sz="1400" dirty="0" smtClean="0"/>
              <a:t>  </a:t>
            </a:r>
            <a:r>
              <a:rPr lang="en-US" sz="1400" dirty="0" err="1" smtClean="0"/>
              <a:t>rdfs:subClassOf</a:t>
            </a:r>
            <a:r>
              <a:rPr lang="en-US" sz="1400" dirty="0" smtClean="0"/>
              <a:t> </a:t>
            </a:r>
            <a:r>
              <a:rPr lang="en-US" sz="1400" dirty="0" err="1" smtClean="0"/>
              <a:t>swrc:InProceedings</a:t>
            </a:r>
            <a:r>
              <a:rPr lang="en-US" sz="1400" dirty="0" smtClean="0"/>
              <a:t> ;</a:t>
            </a:r>
          </a:p>
          <a:p>
            <a:pPr marL="0" indent="0">
              <a:buNone/>
            </a:pPr>
            <a:r>
              <a:rPr lang="en-US" sz="1400" dirty="0" smtClean="0"/>
              <a:t>  </a:t>
            </a:r>
            <a:r>
              <a:rPr lang="en-US" sz="1400" dirty="0" err="1" smtClean="0"/>
              <a:t>rdfs:subClassOf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  [ a </a:t>
            </a:r>
            <a:r>
              <a:rPr lang="en-US" sz="1400" dirty="0" err="1" smtClean="0"/>
              <a:t>owl:Restriction</a:t>
            </a:r>
            <a:r>
              <a:rPr lang="en-US" sz="1400" dirty="0" smtClean="0"/>
              <a:t> ;</a:t>
            </a:r>
          </a:p>
          <a:p>
            <a:pPr marL="0" indent="0">
              <a:buNone/>
            </a:pPr>
            <a:r>
              <a:rPr lang="en-US" sz="1400" dirty="0" smtClean="0"/>
              <a:t>      </a:t>
            </a:r>
            <a:r>
              <a:rPr lang="en-US" sz="1400" dirty="0" err="1" smtClean="0"/>
              <a:t>owl:onProperty</a:t>
            </a:r>
            <a:r>
              <a:rPr lang="en-US" sz="1400" dirty="0" smtClean="0"/>
              <a:t> </a:t>
            </a:r>
            <a:r>
              <a:rPr lang="en-US" sz="1400" dirty="0" err="1" smtClean="0"/>
              <a:t>dc:author</a:t>
            </a:r>
            <a:r>
              <a:rPr lang="en-US" sz="1400" dirty="0" smtClean="0"/>
              <a:t> ;</a:t>
            </a:r>
          </a:p>
          <a:p>
            <a:pPr marL="0" indent="0">
              <a:buNone/>
            </a:pPr>
            <a:r>
              <a:rPr lang="en-US" sz="1400" dirty="0" smtClean="0"/>
              <a:t>      </a:t>
            </a:r>
            <a:r>
              <a:rPr lang="en-US" sz="1400" dirty="0" err="1" smtClean="0"/>
              <a:t>owl:minCardinality</a:t>
            </a:r>
            <a:r>
              <a:rPr lang="en-US" sz="1400" dirty="0" smtClean="0"/>
              <a:t> "4"^^&lt;http://www.w3.org/2001/</a:t>
            </a:r>
            <a:r>
              <a:rPr lang="en-US" sz="1400" dirty="0" err="1" smtClean="0"/>
              <a:t>XMLSchema#int</a:t>
            </a:r>
            <a:r>
              <a:rPr lang="en-US" sz="1400" dirty="0" smtClean="0"/>
              <a:t>&gt;</a:t>
            </a:r>
          </a:p>
          <a:p>
            <a:pPr marL="0" indent="0">
              <a:buNone/>
            </a:pPr>
            <a:r>
              <a:rPr lang="en-US" sz="1400" dirty="0" smtClean="0"/>
              <a:t>    ]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7065" y="2571750"/>
            <a:ext cx="4474352" cy="289310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1400" dirty="0" smtClean="0"/>
              <a:t>:Authors</a:t>
            </a:r>
          </a:p>
          <a:p>
            <a:pPr marL="0" indent="0" algn="l">
              <a:buNone/>
            </a:pPr>
            <a:r>
              <a:rPr lang="en-US" sz="1400" dirty="0" smtClean="0"/>
              <a:t>	a </a:t>
            </a:r>
            <a:r>
              <a:rPr lang="en-US" sz="1400" dirty="0" err="1" smtClean="0"/>
              <a:t>owl:Class</a:t>
            </a:r>
            <a:r>
              <a:rPr lang="en-US" sz="1400" dirty="0" smtClean="0"/>
              <a:t> ;</a:t>
            </a:r>
          </a:p>
          <a:p>
            <a:pPr marL="0" indent="0" algn="l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rdfs:subClassOf</a:t>
            </a:r>
            <a:endParaRPr lang="en-US" sz="1400" dirty="0" smtClean="0"/>
          </a:p>
          <a:p>
            <a:pPr marL="0" indent="0" algn="l">
              <a:buNone/>
            </a:pPr>
            <a:r>
              <a:rPr lang="en-US" sz="1400" dirty="0" smtClean="0"/>
              <a:t>	  [ a </a:t>
            </a:r>
            <a:r>
              <a:rPr lang="en-US" sz="1400" dirty="0" err="1" smtClean="0"/>
              <a:t>owl:Restriction</a:t>
            </a:r>
            <a:r>
              <a:rPr lang="en-US" sz="1400" dirty="0" smtClean="0"/>
              <a:t> ;</a:t>
            </a:r>
          </a:p>
          <a:p>
            <a:pPr marL="0" indent="0" algn="l"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owl:onProperty</a:t>
            </a:r>
            <a:r>
              <a:rPr lang="en-US" sz="1400" dirty="0" smtClean="0"/>
              <a:t> </a:t>
            </a:r>
            <a:r>
              <a:rPr lang="en-US" sz="1400" dirty="0" err="1" smtClean="0"/>
              <a:t>dc:authorOf</a:t>
            </a:r>
            <a:r>
              <a:rPr lang="en-US" sz="1400" dirty="0" smtClean="0"/>
              <a:t> ;</a:t>
            </a:r>
          </a:p>
          <a:p>
            <a:pPr marL="0" indent="0" algn="l"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owl:someValuesFrom</a:t>
            </a:r>
            <a:r>
              <a:rPr lang="en-US" sz="1400" dirty="0" smtClean="0"/>
              <a:t> :Papers].</a:t>
            </a:r>
          </a:p>
          <a:p>
            <a:pPr marL="0" indent="0" algn="l">
              <a:buNone/>
            </a:pPr>
            <a:r>
              <a:rPr lang="en-US" sz="1400" dirty="0" smtClean="0"/>
              <a:t>		</a:t>
            </a:r>
          </a:p>
          <a:p>
            <a:pPr marL="0" indent="0" algn="l">
              <a:buNone/>
            </a:pPr>
            <a:r>
              <a:rPr lang="en-US" sz="1400" dirty="0" err="1" smtClean="0"/>
              <a:t>dc:author</a:t>
            </a:r>
            <a:r>
              <a:rPr lang="en-US" sz="1400" dirty="0" smtClean="0"/>
              <a:t> </a:t>
            </a:r>
            <a:r>
              <a:rPr lang="en-US" sz="1400" dirty="0" err="1" smtClean="0"/>
              <a:t>owl:inverseOf</a:t>
            </a:r>
            <a:r>
              <a:rPr lang="en-US" sz="1400" dirty="0" smtClean="0"/>
              <a:t> :</a:t>
            </a:r>
            <a:r>
              <a:rPr lang="en-US" sz="1400" dirty="0" err="1" smtClean="0"/>
              <a:t>authorOf</a:t>
            </a:r>
            <a:r>
              <a:rPr lang="en-US" sz="1400" dirty="0" smtClean="0"/>
              <a:t> .</a:t>
            </a:r>
          </a:p>
          <a:p>
            <a:pPr marL="0" indent="0" algn="l">
              <a:buNone/>
            </a:pPr>
            <a:r>
              <a:rPr lang="en-US" sz="1400" dirty="0" smtClean="0"/>
              <a:t>	</a:t>
            </a:r>
          </a:p>
          <a:p>
            <a:pPr marL="0" indent="0" algn="l">
              <a:buNone/>
            </a:pPr>
            <a:r>
              <a:rPr lang="en-US" sz="1400" dirty="0" smtClean="0"/>
              <a:t>:Papers</a:t>
            </a:r>
          </a:p>
          <a:p>
            <a:pPr marL="0" indent="0" algn="l">
              <a:buNone/>
            </a:pPr>
            <a:r>
              <a:rPr lang="en-US" sz="1400" dirty="0" smtClean="0"/>
              <a:t>	a </a:t>
            </a:r>
            <a:r>
              <a:rPr lang="en-US" sz="1400" dirty="0" err="1" smtClean="0"/>
              <a:t>owl:Class</a:t>
            </a:r>
            <a:r>
              <a:rPr lang="en-US" sz="1400" dirty="0" smtClean="0"/>
              <a:t> ;</a:t>
            </a:r>
          </a:p>
          <a:p>
            <a:pPr marL="0" indent="0" algn="l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rdfs:subClassOf</a:t>
            </a:r>
            <a:r>
              <a:rPr lang="en-US" sz="1400" dirty="0" smtClean="0"/>
              <a:t> </a:t>
            </a:r>
            <a:r>
              <a:rPr lang="en-US" sz="1400" dirty="0" err="1" smtClean="0"/>
              <a:t>swrc:InProceedings</a:t>
            </a:r>
            <a:r>
              <a:rPr lang="en-US" sz="1400" dirty="0" smtClean="0"/>
              <a:t> .</a:t>
            </a:r>
          </a:p>
          <a:p>
            <a:pPr algn="l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9405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SPARQL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096" y="1828800"/>
            <a:ext cx="7138987" cy="3506788"/>
          </a:xfrm>
        </p:spPr>
        <p:txBody>
          <a:bodyPr/>
          <a:lstStyle/>
          <a:p>
            <a:r>
              <a:rPr lang="en-US" dirty="0" smtClean="0"/>
              <a:t>We’ll now demonstrate the following 2 queries: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SELECT DISTINCT ?</a:t>
            </a:r>
            <a:r>
              <a:rPr lang="en-US" sz="1200" dirty="0" err="1" smtClean="0"/>
              <a:t>onelabel</a:t>
            </a:r>
            <a:r>
              <a:rPr lang="en-US" sz="1200" dirty="0" smtClean="0"/>
              <a:t> WHERE {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	?university </a:t>
            </a:r>
            <a:r>
              <a:rPr lang="en-US" sz="1200" dirty="0" err="1" smtClean="0"/>
              <a:t>rdf:type</a:t>
            </a:r>
            <a:r>
              <a:rPr lang="en-US" sz="1200" dirty="0" smtClean="0"/>
              <a:t> </a:t>
            </a:r>
            <a:r>
              <a:rPr lang="en-US" sz="1200" dirty="0" err="1" smtClean="0"/>
              <a:t>foaf:Organization</a:t>
            </a:r>
            <a:r>
              <a:rPr lang="en-US" sz="1200" dirty="0" smtClean="0"/>
              <a:t> 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	?university </a:t>
            </a:r>
            <a:r>
              <a:rPr lang="en-US" sz="1200" dirty="0" err="1" smtClean="0"/>
              <a:t>rdfs:label</a:t>
            </a:r>
            <a:r>
              <a:rPr lang="en-US" sz="1200" dirty="0" smtClean="0"/>
              <a:t> ?label 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	FILTER regex(?label, "university", "</a:t>
            </a:r>
            <a:r>
              <a:rPr lang="en-US" sz="1200" dirty="0" err="1" smtClean="0"/>
              <a:t>i</a:t>
            </a:r>
            <a:r>
              <a:rPr lang="en-US" sz="1200" dirty="0" smtClean="0"/>
              <a:t>") 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	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		SELECT ?</a:t>
            </a:r>
            <a:r>
              <a:rPr lang="en-US" sz="1200" dirty="0" err="1" smtClean="0"/>
              <a:t>onelabel</a:t>
            </a:r>
            <a:r>
              <a:rPr lang="en-US" sz="1200" dirty="0" smtClean="0"/>
              <a:t> WHERE { ?university </a:t>
            </a:r>
            <a:r>
              <a:rPr lang="en-US" sz="1200" dirty="0" err="1" smtClean="0"/>
              <a:t>rdfs:label</a:t>
            </a:r>
            <a:r>
              <a:rPr lang="en-US" sz="1200" dirty="0" smtClean="0"/>
              <a:t> ?</a:t>
            </a:r>
            <a:r>
              <a:rPr lang="en-US" sz="1200" dirty="0" err="1" smtClean="0"/>
              <a:t>onelabel</a:t>
            </a:r>
            <a:r>
              <a:rPr lang="en-US" sz="1200" dirty="0" smtClean="0"/>
              <a:t> } LIMIT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	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} ORDER BY ?</a:t>
            </a:r>
            <a:r>
              <a:rPr lang="en-US" sz="1200" dirty="0" err="1" smtClean="0"/>
              <a:t>onelabel</a:t>
            </a:r>
            <a:r>
              <a:rPr lang="en-US" sz="1200" dirty="0" smtClean="0"/>
              <a:t> LIMIT 10</a:t>
            </a:r>
            <a:endParaRPr lang="en-US" sz="1200" dirty="0"/>
          </a:p>
          <a:p>
            <a:pPr marL="0" indent="0">
              <a:lnSpc>
                <a:spcPct val="100000"/>
              </a:lnSpc>
              <a:buNone/>
            </a:pPr>
            <a:endParaRPr lang="en-US" sz="9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9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CONSTRUCT { ?author1 </a:t>
            </a:r>
            <a:r>
              <a:rPr lang="en-US" sz="1200" dirty="0" err="1" smtClean="0"/>
              <a:t>owl:coauthor</a:t>
            </a:r>
            <a:r>
              <a:rPr lang="en-US" sz="1200" dirty="0" smtClean="0"/>
              <a:t> ?author2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WHERE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	?author1 </a:t>
            </a:r>
            <a:r>
              <a:rPr lang="en-US" sz="1200" dirty="0" err="1" smtClean="0"/>
              <a:t>swrc:affiliation</a:t>
            </a:r>
            <a:r>
              <a:rPr lang="en-US" sz="1200" dirty="0" smtClean="0"/>
              <a:t> &lt;http://</a:t>
            </a:r>
            <a:r>
              <a:rPr lang="en-US" sz="1200" dirty="0" err="1" smtClean="0"/>
              <a:t>data.semanticweb.org</a:t>
            </a:r>
            <a:r>
              <a:rPr lang="en-US" sz="1200" dirty="0" smtClean="0"/>
              <a:t>/organization/</a:t>
            </a:r>
            <a:r>
              <a:rPr lang="en-US" sz="1200" dirty="0" err="1" smtClean="0"/>
              <a:t>tno</a:t>
            </a:r>
            <a:r>
              <a:rPr lang="en-US" sz="1200" dirty="0" smtClean="0"/>
              <a:t>-science-industry&gt;.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	?paper </a:t>
            </a:r>
            <a:r>
              <a:rPr lang="en-US" sz="1200" dirty="0" err="1" smtClean="0"/>
              <a:t>swrc:author</a:t>
            </a:r>
            <a:r>
              <a:rPr lang="en-US" sz="1200" dirty="0" smtClean="0"/>
              <a:t> ?author1.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	?paper </a:t>
            </a:r>
            <a:r>
              <a:rPr lang="en-US" sz="1200" dirty="0" err="1" smtClean="0"/>
              <a:t>swrc:author</a:t>
            </a:r>
            <a:r>
              <a:rPr lang="en-US" sz="1200" dirty="0" smtClean="0"/>
              <a:t> ?author2.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	FILTER (?author1 != ?author2)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3410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11666</TotalTime>
  <Words>107</Words>
  <Application>Microsoft Macintosh PowerPoint</Application>
  <PresentationFormat>On-screen Show (4:3)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Tahoma</vt:lpstr>
      <vt:lpstr>Arial</vt:lpstr>
      <vt:lpstr>Bookman Old Style</vt:lpstr>
      <vt:lpstr>ＭＳ Ｐゴシック</vt:lpstr>
      <vt:lpstr>Times</vt:lpstr>
      <vt:lpstr>text</vt:lpstr>
      <vt:lpstr>Ontology Engineering</vt:lpstr>
      <vt:lpstr>What we did</vt:lpstr>
      <vt:lpstr>2 OWL Classes</vt:lpstr>
      <vt:lpstr>2 SPARQL queries</vt:lpstr>
    </vt:vector>
  </TitlesOfParts>
  <Company>biwilderd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Missie en Visie TU Delft</dc:title>
  <dc:creator>Bianca Wighman</dc:creator>
  <cp:lastModifiedBy>H.J. Banken</cp:lastModifiedBy>
  <cp:revision>1080</cp:revision>
  <cp:lastPrinted>2010-08-18T11:28:56Z</cp:lastPrinted>
  <dcterms:created xsi:type="dcterms:W3CDTF">2011-02-22T09:03:58Z</dcterms:created>
  <dcterms:modified xsi:type="dcterms:W3CDTF">2011-10-06T08:48:22Z</dcterms:modified>
</cp:coreProperties>
</file>