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 id="2147483720" r:id="rId5"/>
  </p:sldMasterIdLst>
  <p:notesMasterIdLst>
    <p:notesMasterId r:id="rId34"/>
  </p:notesMasterIdLst>
  <p:handoutMasterIdLst>
    <p:handoutMasterId r:id="rId35"/>
  </p:handoutMasterIdLst>
  <p:sldIdLst>
    <p:sldId id="259" r:id="rId6"/>
    <p:sldId id="285" r:id="rId7"/>
    <p:sldId id="264" r:id="rId8"/>
    <p:sldId id="260" r:id="rId9"/>
    <p:sldId id="272" r:id="rId10"/>
    <p:sldId id="261" r:id="rId11"/>
    <p:sldId id="273" r:id="rId12"/>
    <p:sldId id="262" r:id="rId13"/>
    <p:sldId id="274" r:id="rId14"/>
    <p:sldId id="263" r:id="rId15"/>
    <p:sldId id="275" r:id="rId16"/>
    <p:sldId id="265" r:id="rId17"/>
    <p:sldId id="276" r:id="rId18"/>
    <p:sldId id="266" r:id="rId19"/>
    <p:sldId id="277" r:id="rId20"/>
    <p:sldId id="267" r:id="rId21"/>
    <p:sldId id="278" r:id="rId22"/>
    <p:sldId id="268" r:id="rId23"/>
    <p:sldId id="279" r:id="rId24"/>
    <p:sldId id="269" r:id="rId25"/>
    <p:sldId id="280" r:id="rId26"/>
    <p:sldId id="271" r:id="rId27"/>
    <p:sldId id="281" r:id="rId28"/>
    <p:sldId id="283" r:id="rId29"/>
    <p:sldId id="286" r:id="rId30"/>
    <p:sldId id="282" r:id="rId31"/>
    <p:sldId id="284" r:id="rId32"/>
    <p:sldId id="270"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7"/>
    <p:restoredTop sz="79758"/>
  </p:normalViewPr>
  <p:slideViewPr>
    <p:cSldViewPr showGuides="1">
      <p:cViewPr varScale="1">
        <p:scale>
          <a:sx n="77" d="100"/>
          <a:sy n="77" d="100"/>
        </p:scale>
        <p:origin x="1064" y="192"/>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ryrudis/Dropbox/Data%20Science%202YC/2YC_To_Bachelors_STEM.xlsx" TargetMode="External"/><Relationship Id="rId4" Type="http://schemas.openxmlformats.org/officeDocument/2006/relationships/chartUserShapes" Target="../drawings/drawing1.xml"/><Relationship Id="rId1" Type="http://schemas.microsoft.com/office/2011/relationships/chartStyle" Target="style1.xml"/><Relationship Id="rId2"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maryrudis/Dropbox/Data%20Science%202YC/2YC_To_Bachelors_STEM.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maryrudis/Dropbox/Data%20Science%202YC/2YC_To_Doctoral_in_STE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Science and Engineering </a:t>
            </a:r>
            <a:r>
              <a:rPr lang="en-US" dirty="0"/>
              <a:t>Bachelor's and Master's Degree Recipients By Race 2006-2011</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0930482219134373"/>
          <c:y val="0.159945945945946"/>
          <c:w val="0.878629337999417"/>
          <c:h val="0.617004469035965"/>
        </c:manualLayout>
      </c:layout>
      <c:barChart>
        <c:barDir val="col"/>
        <c:grouping val="stacked"/>
        <c:varyColors val="0"/>
        <c:ser>
          <c:idx val="0"/>
          <c:order val="0"/>
          <c:tx>
            <c:v>Did NOT Attend 2YC</c:v>
          </c:tx>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0.0162748379717458"/>
                  <c:y val="-0.030934597047182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702426635133052"/>
                  <c:y val="-4.22353846105936E-5"/>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112388814713127"/>
                  <c:y val="-0.0115065147594179"/>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02821210850777"/>
                      <c:h val="0.0729687310232719"/>
                    </c:manualLayout>
                  </c15:layout>
                </c:ext>
              </c:extLst>
            </c:dLbl>
            <c:dLbl>
              <c:idx val="3"/>
              <c:layout>
                <c:manualLayout>
                  <c:x val="0.0140485327026611"/>
                  <c:y val="-0.0025872579153392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450949050286"/>
                  <c:y val="-0.038820157450399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361663652802893"/>
                  <c:y val="-0.046227892979346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'Table 2-6'!$A$11:$A$17</c:f>
              <c:strCache>
                <c:ptCount val="7"/>
                <c:pt idx="0">
                  <c:v>American Indian or Alaska Native</c:v>
                </c:pt>
                <c:pt idx="1">
                  <c:v>Asian</c:v>
                </c:pt>
                <c:pt idx="2">
                  <c:v>Black or African American</c:v>
                </c:pt>
                <c:pt idx="3">
                  <c:v>Hispanic</c:v>
                </c:pt>
                <c:pt idx="4">
                  <c:v>Native Hawaiian or Other Pacific Islander</c:v>
                </c:pt>
                <c:pt idx="5">
                  <c:v>White</c:v>
                </c:pt>
                <c:pt idx="6">
                  <c:v>More than one race</c:v>
                </c:pt>
              </c:strCache>
            </c:strRef>
          </c:cat>
          <c:val>
            <c:numRef>
              <c:f>'Table 2-6'!$D$11:$D$17</c:f>
              <c:numCache>
                <c:formatCode>_(* #,##0_);_(* \(#,##0\);_(* "-"??_);_(@_)</c:formatCode>
                <c:ptCount val="7"/>
                <c:pt idx="0">
                  <c:v>600.0</c:v>
                </c:pt>
                <c:pt idx="1">
                  <c:v>81900.0</c:v>
                </c:pt>
                <c:pt idx="2">
                  <c:v>47530.0</c:v>
                </c:pt>
                <c:pt idx="3">
                  <c:v>75680.00000000001</c:v>
                </c:pt>
                <c:pt idx="4">
                  <c:v>1440.0</c:v>
                </c:pt>
                <c:pt idx="5">
                  <c:v>386100.0</c:v>
                </c:pt>
                <c:pt idx="6">
                  <c:v>18000.0</c:v>
                </c:pt>
              </c:numCache>
            </c:numRef>
          </c:val>
        </c:ser>
        <c:ser>
          <c:idx val="1"/>
          <c:order val="1"/>
          <c:spPr>
            <a:solidFill>
              <a:schemeClr val="accent2">
                <a:alpha val="85000"/>
              </a:schemeClr>
            </a:solidFill>
            <a:ln w="9525" cap="flat" cmpd="sng" algn="ctr">
              <a:solidFill>
                <a:schemeClr val="lt1">
                  <a:alpha val="50000"/>
                </a:schemeClr>
              </a:solidFill>
              <a:round/>
            </a:ln>
            <a:effectLst/>
          </c:spPr>
          <c:invertIfNegative val="0"/>
          <c:dLbls>
            <c:delete val="1"/>
          </c:dLbls>
          <c:cat>
            <c:strRef>
              <c:f>'Table 2-6'!$A$11:$A$17</c:f>
              <c:strCache>
                <c:ptCount val="7"/>
                <c:pt idx="0">
                  <c:v>American Indian or Alaska Native</c:v>
                </c:pt>
                <c:pt idx="1">
                  <c:v>Asian</c:v>
                </c:pt>
                <c:pt idx="2">
                  <c:v>Black or African American</c:v>
                </c:pt>
                <c:pt idx="3">
                  <c:v>Hispanic</c:v>
                </c:pt>
                <c:pt idx="4">
                  <c:v>Native Hawaiian or Other Pacific Islander</c:v>
                </c:pt>
                <c:pt idx="5">
                  <c:v>White</c:v>
                </c:pt>
                <c:pt idx="6">
                  <c:v>More than one race</c:v>
                </c:pt>
              </c:strCache>
            </c:strRef>
          </c:cat>
          <c:val>
            <c:numRef>
              <c:f>'Table 2-6'!$C$11:$C$17</c:f>
            </c:numRef>
          </c:val>
        </c:ser>
        <c:ser>
          <c:idx val="2"/>
          <c:order val="2"/>
          <c:tx>
            <c:v>Attended 2YC</c:v>
          </c:tx>
          <c:spPr>
            <a:solidFill>
              <a:schemeClr val="accent4">
                <a:alpha val="85000"/>
              </a:schemeClr>
            </a:solidFill>
            <a:ln w="9525" cap="flat" cmpd="sng" algn="ctr">
              <a:solidFill>
                <a:schemeClr val="lt1">
                  <a:alpha val="50000"/>
                </a:schemeClr>
              </a:solidFill>
              <a:round/>
            </a:ln>
            <a:effectLst/>
          </c:spPr>
          <c:invertIfNegative val="0"/>
          <c:dLbls>
            <c:dLbl>
              <c:idx val="0"/>
              <c:layout>
                <c:manualLayout>
                  <c:x val="-0.0152735205069861"/>
                  <c:y val="-0.11868571268416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702426635133052"/>
                  <c:y val="-0.0812593229259118"/>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112388261621289"/>
                  <c:y val="-0.10897780248320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147509593377942"/>
                  <c:y val="-0.133318813703416"/>
                </c:manualLayout>
              </c:layout>
              <c:tx>
                <c:rich>
                  <a:bodyPr rot="0" spcFirstLastPara="1" vertOverflow="ellipsis" vert="horz" wrap="square" lIns="38100" tIns="19050" rIns="38100" bIns="19050" anchor="ctr" anchorCtr="1">
                    <a:noAutofit/>
                  </a:bodyPr>
                  <a:lstStyle/>
                  <a:p>
                    <a:pPr>
                      <a:defRPr sz="2000" b="1" i="0" u="none" strike="noStrike" kern="1200" baseline="0">
                        <a:solidFill>
                          <a:srgbClr val="625E5E"/>
                        </a:solidFill>
                        <a:latin typeface="+mn-lt"/>
                        <a:ea typeface="+mn-ea"/>
                        <a:cs typeface="+mn-cs"/>
                      </a:defRPr>
                    </a:pPr>
                    <a:r>
                      <a:rPr lang="is-IS" dirty="0" smtClean="0"/>
                      <a:t>100,320</a:t>
                    </a:r>
                    <a:endParaRPr lang="is-IS" dirty="0"/>
                  </a:p>
                </c:rich>
              </c:tx>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rgbClr val="625E5E"/>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26703716445301"/>
                      <c:h val="0.0779124119869082"/>
                    </c:manualLayout>
                  </c15:layout>
                </c:ext>
              </c:extLst>
            </c:dLbl>
            <c:dLbl>
              <c:idx val="4"/>
              <c:layout>
                <c:manualLayout>
                  <c:x val="-0.00180827845740474"/>
                  <c:y val="-0.12519210287839"/>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0702426635133067"/>
                  <c:y val="-0.1204753641196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625E5E"/>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'Table 2-6'!$A$11:$A$17</c:f>
              <c:strCache>
                <c:ptCount val="7"/>
                <c:pt idx="0">
                  <c:v>American Indian or Alaska Native</c:v>
                </c:pt>
                <c:pt idx="1">
                  <c:v>Asian</c:v>
                </c:pt>
                <c:pt idx="2">
                  <c:v>Black or African American</c:v>
                </c:pt>
                <c:pt idx="3">
                  <c:v>Hispanic</c:v>
                </c:pt>
                <c:pt idx="4">
                  <c:v>Native Hawaiian or Other Pacific Islander</c:v>
                </c:pt>
                <c:pt idx="5">
                  <c:v>White</c:v>
                </c:pt>
                <c:pt idx="6">
                  <c:v>More than one race</c:v>
                </c:pt>
              </c:strCache>
            </c:strRef>
          </c:cat>
          <c:val>
            <c:numRef>
              <c:f>'Table 2-6'!$E$11:$E$17</c:f>
              <c:numCache>
                <c:formatCode>_(* #,##0_);_(* \(#,##0\);_(* "-"??_);_(@_)</c:formatCode>
                <c:ptCount val="7"/>
                <c:pt idx="0">
                  <c:v>400.0</c:v>
                </c:pt>
                <c:pt idx="1">
                  <c:v>48100.0</c:v>
                </c:pt>
                <c:pt idx="2">
                  <c:v>49470.0</c:v>
                </c:pt>
                <c:pt idx="3">
                  <c:v>10032.0</c:v>
                </c:pt>
                <c:pt idx="4">
                  <c:v>2560.0</c:v>
                </c:pt>
                <c:pt idx="5">
                  <c:v>328900.0</c:v>
                </c:pt>
                <c:pt idx="6">
                  <c:v>22000.0</c:v>
                </c:pt>
              </c:numCache>
            </c:numRef>
          </c:val>
        </c:ser>
        <c:dLbls>
          <c:dLblPos val="inEnd"/>
          <c:showLegendKey val="0"/>
          <c:showVal val="1"/>
          <c:showCatName val="0"/>
          <c:showSerName val="0"/>
          <c:showPercent val="0"/>
          <c:showBubbleSize val="0"/>
        </c:dLbls>
        <c:gapWidth val="65"/>
        <c:overlap val="100"/>
        <c:axId val="-1562048448"/>
        <c:axId val="-1560744992"/>
      </c:barChart>
      <c:catAx>
        <c:axId val="-156204844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60744992"/>
        <c:crosses val="autoZero"/>
        <c:auto val="1"/>
        <c:lblAlgn val="ctr"/>
        <c:lblOffset val="100"/>
        <c:noMultiLvlLbl val="0"/>
      </c:catAx>
      <c:valAx>
        <c:axId val="-15607449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majorTickMark val="none"/>
        <c:minorTickMark val="none"/>
        <c:tickLblPos val="nextTo"/>
        <c:crossAx val="-156204844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baseline="0" dirty="0" smtClean="0">
                <a:effectLst/>
              </a:rPr>
              <a:t>Science and Engineering </a:t>
            </a:r>
            <a:r>
              <a:rPr lang="en-US" sz="1800" b="1" i="0" baseline="0" dirty="0">
                <a:effectLst/>
              </a:rPr>
              <a:t>Bachelor's and Master's Degree Recipients By Father's Education 2006-2011</a:t>
            </a:r>
            <a:endParaRPr lang="en-US" dirty="0">
              <a:effectLst/>
            </a:endParaRP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stacked"/>
        <c:varyColors val="0"/>
        <c:ser>
          <c:idx val="1"/>
          <c:order val="0"/>
          <c:spPr>
            <a:solidFill>
              <a:schemeClr val="accent2">
                <a:alpha val="85000"/>
              </a:schemeClr>
            </a:solidFill>
            <a:ln w="9525" cap="flat" cmpd="sng" algn="ctr">
              <a:solidFill>
                <a:schemeClr val="lt1">
                  <a:alpha val="50000"/>
                </a:schemeClr>
              </a:solidFill>
              <a:round/>
            </a:ln>
            <a:effectLst/>
          </c:spPr>
          <c:invertIfNegative val="0"/>
          <c:dLbls>
            <c:delete val="1"/>
          </c:dLbls>
          <c:cat>
            <c:strRef>
              <c:f>'Table 2-6'!$A$25:$A$32</c:f>
              <c:strCache>
                <c:ptCount val="8"/>
                <c:pt idx="0">
                  <c:v>Less than high school</c:v>
                </c:pt>
                <c:pt idx="1">
                  <c:v>High school diploma or equivalent</c:v>
                </c:pt>
                <c:pt idx="2">
                  <c:v>Some college, vocational, or trade school</c:v>
                </c:pt>
                <c:pt idx="3">
                  <c:v>Bachelor’s</c:v>
                </c:pt>
                <c:pt idx="4">
                  <c:v>Master’s</c:v>
                </c:pt>
                <c:pt idx="5">
                  <c:v>Professional degree</c:v>
                </c:pt>
                <c:pt idx="6">
                  <c:v>Doctorate</c:v>
                </c:pt>
                <c:pt idx="7">
                  <c:v>Not applicable</c:v>
                </c:pt>
              </c:strCache>
            </c:strRef>
          </c:cat>
          <c:val>
            <c:numRef>
              <c:f>'Table 2-6'!$C$25:$C$32</c:f>
              <c:numCache>
                <c:formatCode>0</c:formatCode>
                <c:ptCount val="8"/>
                <c:pt idx="0">
                  <c:v>57.0</c:v>
                </c:pt>
                <c:pt idx="1">
                  <c:v>54.0</c:v>
                </c:pt>
                <c:pt idx="2">
                  <c:v>52.0</c:v>
                </c:pt>
                <c:pt idx="3">
                  <c:v>42.0</c:v>
                </c:pt>
                <c:pt idx="4">
                  <c:v>42.0</c:v>
                </c:pt>
                <c:pt idx="5">
                  <c:v>33.0</c:v>
                </c:pt>
                <c:pt idx="6">
                  <c:v>34.0</c:v>
                </c:pt>
                <c:pt idx="7">
                  <c:v>51.0</c:v>
                </c:pt>
              </c:numCache>
            </c:numRef>
          </c:val>
        </c:ser>
        <c:ser>
          <c:idx val="2"/>
          <c:order val="1"/>
          <c:tx>
            <c:v>Did NOT Attend 2YC</c:v>
          </c:tx>
          <c:spPr>
            <a:solidFill>
              <a:schemeClr val="accent1">
                <a:alpha val="85000"/>
              </a:schemeClr>
            </a:solidFill>
            <a:ln w="9525" cap="flat" cmpd="sng" algn="ctr">
              <a:solidFill>
                <a:schemeClr val="lt1">
                  <a:alpha val="50000"/>
                </a:schemeClr>
              </a:solidFill>
              <a:round/>
            </a:ln>
            <a:effectLst/>
          </c:spPr>
          <c:invertIfNegative val="0"/>
          <c:dLbls>
            <c:dLbl>
              <c:idx val="7"/>
              <c:layout>
                <c:manualLayout>
                  <c:x val="0.0306513409961686"/>
                  <c:y val="-0.0104712041884818"/>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'Table 2-6'!$A$25:$A$32</c:f>
              <c:strCache>
                <c:ptCount val="8"/>
                <c:pt idx="0">
                  <c:v>Less than high school</c:v>
                </c:pt>
                <c:pt idx="1">
                  <c:v>High school diploma or equivalent</c:v>
                </c:pt>
                <c:pt idx="2">
                  <c:v>Some college, vocational, or trade school</c:v>
                </c:pt>
                <c:pt idx="3">
                  <c:v>Bachelor’s</c:v>
                </c:pt>
                <c:pt idx="4">
                  <c:v>Master’s</c:v>
                </c:pt>
                <c:pt idx="5">
                  <c:v>Professional degree</c:v>
                </c:pt>
                <c:pt idx="6">
                  <c:v>Doctorate</c:v>
                </c:pt>
                <c:pt idx="7">
                  <c:v>Not applicable</c:v>
                </c:pt>
              </c:strCache>
            </c:strRef>
          </c:cat>
          <c:val>
            <c:numRef>
              <c:f>'Table 2-6'!$D$25:$D$32</c:f>
              <c:numCache>
                <c:formatCode>_(* #,##0_);_(* \(#,##0\);_(* "-"??_);_(@_)</c:formatCode>
                <c:ptCount val="8"/>
                <c:pt idx="0">
                  <c:v>43000.00000000001</c:v>
                </c:pt>
                <c:pt idx="1">
                  <c:v>124200.0</c:v>
                </c:pt>
                <c:pt idx="2">
                  <c:v>126240.0</c:v>
                </c:pt>
                <c:pt idx="3">
                  <c:v>154280.0</c:v>
                </c:pt>
                <c:pt idx="4">
                  <c:v>88160.0</c:v>
                </c:pt>
                <c:pt idx="5">
                  <c:v>32160.0</c:v>
                </c:pt>
                <c:pt idx="6">
                  <c:v>29040.0</c:v>
                </c:pt>
                <c:pt idx="7">
                  <c:v>9310.0</c:v>
                </c:pt>
              </c:numCache>
            </c:numRef>
          </c:val>
        </c:ser>
        <c:ser>
          <c:idx val="3"/>
          <c:order val="2"/>
          <c:tx>
            <c:v>Attended 2YC</c:v>
          </c:tx>
          <c:spPr>
            <a:solidFill>
              <a:schemeClr val="accent4">
                <a:alpha val="85000"/>
              </a:schemeClr>
            </a:solidFill>
            <a:ln w="9525" cap="flat" cmpd="sng" algn="ctr">
              <a:solidFill>
                <a:schemeClr val="lt1">
                  <a:alpha val="50000"/>
                </a:schemeClr>
              </a:solidFill>
              <a:round/>
            </a:ln>
            <a:effectLst/>
          </c:spPr>
          <c:invertIfNegative val="0"/>
          <c:dLbls>
            <c:dLbl>
              <c:idx val="5"/>
              <c:layout>
                <c:manualLayout>
                  <c:x val="0.0"/>
                  <c:y val="-0.0460048426150121"/>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0144927536231873"/>
                  <c:y val="-0.0411622276029056"/>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0186906310624216"/>
                  <c:y val="-0.051044022039618"/>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'Table 2-6'!$A$25:$A$32</c:f>
              <c:strCache>
                <c:ptCount val="8"/>
                <c:pt idx="0">
                  <c:v>Less than high school</c:v>
                </c:pt>
                <c:pt idx="1">
                  <c:v>High school diploma or equivalent</c:v>
                </c:pt>
                <c:pt idx="2">
                  <c:v>Some college, vocational, or trade school</c:v>
                </c:pt>
                <c:pt idx="3">
                  <c:v>Bachelor’s</c:v>
                </c:pt>
                <c:pt idx="4">
                  <c:v>Master’s</c:v>
                </c:pt>
                <c:pt idx="5">
                  <c:v>Professional degree</c:v>
                </c:pt>
                <c:pt idx="6">
                  <c:v>Doctorate</c:v>
                </c:pt>
                <c:pt idx="7">
                  <c:v>Not applicable</c:v>
                </c:pt>
              </c:strCache>
            </c:strRef>
          </c:cat>
          <c:val>
            <c:numRef>
              <c:f>'Table 2-6'!$E$25:$E$32</c:f>
              <c:numCache>
                <c:formatCode>_(* #,##0_);_(* \(#,##0\);_(* "-"??_);_(@_)</c:formatCode>
                <c:ptCount val="8"/>
                <c:pt idx="0">
                  <c:v>57.0</c:v>
                </c:pt>
                <c:pt idx="1">
                  <c:v>145800.0</c:v>
                </c:pt>
                <c:pt idx="2">
                  <c:v>136760.0</c:v>
                </c:pt>
                <c:pt idx="3">
                  <c:v>111720.0</c:v>
                </c:pt>
                <c:pt idx="4">
                  <c:v>63840.0</c:v>
                </c:pt>
                <c:pt idx="5">
                  <c:v>15840.0</c:v>
                </c:pt>
                <c:pt idx="6">
                  <c:v>14960.0</c:v>
                </c:pt>
                <c:pt idx="7">
                  <c:v>9690.0</c:v>
                </c:pt>
              </c:numCache>
            </c:numRef>
          </c:val>
        </c:ser>
        <c:dLbls>
          <c:dLblPos val="ctr"/>
          <c:showLegendKey val="0"/>
          <c:showVal val="1"/>
          <c:showCatName val="0"/>
          <c:showSerName val="0"/>
          <c:showPercent val="0"/>
          <c:showBubbleSize val="0"/>
        </c:dLbls>
        <c:gapWidth val="150"/>
        <c:overlap val="100"/>
        <c:axId val="-1560578000"/>
        <c:axId val="-1560572960"/>
      </c:barChart>
      <c:catAx>
        <c:axId val="-156057800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60572960"/>
        <c:crosses val="autoZero"/>
        <c:auto val="1"/>
        <c:lblAlgn val="ctr"/>
        <c:lblOffset val="100"/>
        <c:noMultiLvlLbl val="0"/>
      </c:catAx>
      <c:valAx>
        <c:axId val="-156057296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0"/>
        <c:majorTickMark val="none"/>
        <c:minorTickMark val="none"/>
        <c:tickLblPos val="nextTo"/>
        <c:crossAx val="-156057800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PhD Recipients by Race/Ethnicity 2006-2011</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022088353850211"/>
          <c:y val="0.130486220472441"/>
          <c:w val="0.964106424993407"/>
          <c:h val="0.70129615048119"/>
        </c:manualLayout>
      </c:layout>
      <c:barChart>
        <c:barDir val="col"/>
        <c:grouping val="stack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'Table 2-5'!$A$6:$A$12</c:f>
              <c:strCache>
                <c:ptCount val="7"/>
                <c:pt idx="0">
                  <c:v>Hispanic or Latino</c:v>
                </c:pt>
                <c:pt idx="1">
                  <c:v>American Indian or Alaska Native</c:v>
                </c:pt>
                <c:pt idx="2">
                  <c:v>Asian</c:v>
                </c:pt>
                <c:pt idx="3">
                  <c:v>Black or African American</c:v>
                </c:pt>
                <c:pt idx="4">
                  <c:v>White</c:v>
                </c:pt>
                <c:pt idx="5">
                  <c:v>More than one race</c:v>
                </c:pt>
                <c:pt idx="6">
                  <c:v>Other or not reported</c:v>
                </c:pt>
              </c:strCache>
            </c:strRef>
          </c:cat>
          <c:val>
            <c:numRef>
              <c:f>'Table 2-5'!$B$6:$B$12</c:f>
            </c:numRef>
          </c:val>
        </c:ser>
        <c:ser>
          <c:idx val="1"/>
          <c:order val="1"/>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'Table 2-5'!$A$6:$A$12</c:f>
              <c:strCache>
                <c:ptCount val="7"/>
                <c:pt idx="0">
                  <c:v>Hispanic or Latino</c:v>
                </c:pt>
                <c:pt idx="1">
                  <c:v>American Indian or Alaska Native</c:v>
                </c:pt>
                <c:pt idx="2">
                  <c:v>Asian</c:v>
                </c:pt>
                <c:pt idx="3">
                  <c:v>Black or African American</c:v>
                </c:pt>
                <c:pt idx="4">
                  <c:v>White</c:v>
                </c:pt>
                <c:pt idx="5">
                  <c:v>More than one race</c:v>
                </c:pt>
                <c:pt idx="6">
                  <c:v>Other or not reported</c:v>
                </c:pt>
              </c:strCache>
            </c:strRef>
          </c:cat>
          <c:val>
            <c:numRef>
              <c:f>'Table 2-5'!$C$6:$C$12</c:f>
            </c:numRef>
          </c:val>
        </c:ser>
        <c:ser>
          <c:idx val="2"/>
          <c:order val="2"/>
          <c:tx>
            <c:v>Did NOT Attend 2YC</c:v>
          </c:tx>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0.0361907458909166"/>
                  <c:y val="-0.00925925925925926"/>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274510844055569"/>
                  <c:y val="-0.0310185914260717"/>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061571286357463"/>
                      <c:h val="0.0736666666666667"/>
                    </c:manualLayout>
                  </c15:layout>
                </c:ext>
              </c:extLst>
            </c:dLbl>
            <c:dLbl>
              <c:idx val="2"/>
              <c:layout>
                <c:manualLayout>
                  <c:x val="0.0407145891272811"/>
                  <c:y val="-0.00462962962962963"/>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1666902654552"/>
                  <c:y val="-0.0138888888888889"/>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26192161818229"/>
                  <c:y val="0.0"/>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271430594181874"/>
                  <c:y val="-0.0138888888888889"/>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31666902654552"/>
                  <c:y val="-0.013888888888889"/>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'Table 2-5'!$A$6:$A$12</c:f>
              <c:strCache>
                <c:ptCount val="7"/>
                <c:pt idx="0">
                  <c:v>Hispanic or Latino</c:v>
                </c:pt>
                <c:pt idx="1">
                  <c:v>American Indian or Alaska Native</c:v>
                </c:pt>
                <c:pt idx="2">
                  <c:v>Asian</c:v>
                </c:pt>
                <c:pt idx="3">
                  <c:v>Black or African American</c:v>
                </c:pt>
                <c:pt idx="4">
                  <c:v>White</c:v>
                </c:pt>
                <c:pt idx="5">
                  <c:v>More than one race</c:v>
                </c:pt>
                <c:pt idx="6">
                  <c:v>Other or not reported</c:v>
                </c:pt>
              </c:strCache>
            </c:strRef>
          </c:cat>
          <c:val>
            <c:numRef>
              <c:f>'Table 2-5'!$D$6:$D$12</c:f>
              <c:numCache>
                <c:formatCode>0</c:formatCode>
                <c:ptCount val="7"/>
                <c:pt idx="0" formatCode="#,##0">
                  <c:v>4931.0</c:v>
                </c:pt>
                <c:pt idx="1">
                  <c:v>235.0</c:v>
                </c:pt>
                <c:pt idx="2" formatCode="#,##0">
                  <c:v>9610.0</c:v>
                </c:pt>
                <c:pt idx="3" formatCode="#,##0">
                  <c:v>4452.0</c:v>
                </c:pt>
                <c:pt idx="4" formatCode="#,##0">
                  <c:v>64489.0</c:v>
                </c:pt>
                <c:pt idx="5" formatCode="#,##0">
                  <c:v>2047.0</c:v>
                </c:pt>
                <c:pt idx="6" formatCode="#,##0">
                  <c:v>1838.0</c:v>
                </c:pt>
              </c:numCache>
            </c:numRef>
          </c:val>
        </c:ser>
        <c:ser>
          <c:idx val="3"/>
          <c:order val="3"/>
          <c:tx>
            <c:v>Attended 2YC</c:v>
          </c:tx>
          <c:spPr>
            <a:solidFill>
              <a:schemeClr val="accent4">
                <a:alpha val="85000"/>
              </a:schemeClr>
            </a:solidFill>
            <a:ln w="9525" cap="flat" cmpd="sng" algn="ctr">
              <a:solidFill>
                <a:schemeClr val="lt1">
                  <a:alpha val="50000"/>
                </a:schemeClr>
              </a:solidFill>
              <a:round/>
            </a:ln>
            <a:effectLst/>
          </c:spPr>
          <c:invertIfNegative val="0"/>
          <c:dLbls>
            <c:dLbl>
              <c:idx val="0"/>
              <c:layout>
                <c:manualLayout>
                  <c:x val="-0.00904763757881205"/>
                  <c:y val="-0.050925853018372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854858426913531"/>
                  <c:y val="-0.075925853018372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17628289093941"/>
                  <c:y val="-0.0472222222222223"/>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155680500657759"/>
                  <c:y val="-0.0555555555555555"/>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276104423127627"/>
                  <c:y val="-0.0194444444444444"/>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204741212976734"/>
                  <c:y val="-0.0759258530183728"/>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173307702726412"/>
                  <c:y val="-0.062963035870516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'Table 2-5'!$A$6:$A$12</c:f>
              <c:strCache>
                <c:ptCount val="7"/>
                <c:pt idx="0">
                  <c:v>Hispanic or Latino</c:v>
                </c:pt>
                <c:pt idx="1">
                  <c:v>American Indian or Alaska Native</c:v>
                </c:pt>
                <c:pt idx="2">
                  <c:v>Asian</c:v>
                </c:pt>
                <c:pt idx="3">
                  <c:v>Black or African American</c:v>
                </c:pt>
                <c:pt idx="4">
                  <c:v>White</c:v>
                </c:pt>
                <c:pt idx="5">
                  <c:v>More than one race</c:v>
                </c:pt>
                <c:pt idx="6">
                  <c:v>Other or not reported</c:v>
                </c:pt>
              </c:strCache>
            </c:strRef>
          </c:cat>
          <c:val>
            <c:numRef>
              <c:f>'Table 2-5'!$E$6:$E$12</c:f>
              <c:numCache>
                <c:formatCode>0</c:formatCode>
                <c:ptCount val="7"/>
                <c:pt idx="0" formatCode="#,##0">
                  <c:v>1375.0</c:v>
                </c:pt>
                <c:pt idx="1">
                  <c:v>112.0</c:v>
                </c:pt>
                <c:pt idx="2" formatCode="#,##0">
                  <c:v>1393.0</c:v>
                </c:pt>
                <c:pt idx="3">
                  <c:v>981.0</c:v>
                </c:pt>
                <c:pt idx="4" formatCode="#,##0">
                  <c:v>14918.0</c:v>
                </c:pt>
                <c:pt idx="5">
                  <c:v>559.0</c:v>
                </c:pt>
                <c:pt idx="6">
                  <c:v>436.0</c:v>
                </c:pt>
              </c:numCache>
            </c:numRef>
          </c:val>
        </c:ser>
        <c:dLbls>
          <c:dLblPos val="ctr"/>
          <c:showLegendKey val="0"/>
          <c:showVal val="1"/>
          <c:showCatName val="0"/>
          <c:showSerName val="0"/>
          <c:showPercent val="0"/>
          <c:showBubbleSize val="0"/>
        </c:dLbls>
        <c:gapWidth val="150"/>
        <c:overlap val="100"/>
        <c:axId val="-1567488064"/>
        <c:axId val="-1567517680"/>
      </c:barChart>
      <c:catAx>
        <c:axId val="-15674880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60" b="0" i="0" u="none" strike="noStrike" kern="1200" cap="all" baseline="0">
                <a:solidFill>
                  <a:schemeClr val="dk1">
                    <a:lumMod val="75000"/>
                    <a:lumOff val="25000"/>
                  </a:schemeClr>
                </a:solidFill>
                <a:latin typeface="+mn-lt"/>
                <a:ea typeface="+mn-ea"/>
                <a:cs typeface="+mn-cs"/>
              </a:defRPr>
            </a:pPr>
            <a:endParaRPr lang="en-US"/>
          </a:p>
        </c:txPr>
        <c:crossAx val="-1567517680"/>
        <c:crosses val="autoZero"/>
        <c:auto val="1"/>
        <c:lblAlgn val="ctr"/>
        <c:lblOffset val="100"/>
        <c:noMultiLvlLbl val="0"/>
      </c:catAx>
      <c:valAx>
        <c:axId val="-15675176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majorTickMark val="none"/>
        <c:minorTickMark val="none"/>
        <c:tickLblPos val="nextTo"/>
        <c:crossAx val="-1567488064"/>
        <c:crosses val="autoZero"/>
        <c:crossBetween val="between"/>
      </c:valAx>
      <c:spPr>
        <a:noFill/>
        <a:ln>
          <a:noFill/>
        </a:ln>
        <a:effectLst/>
      </c:spPr>
    </c:plotArea>
    <c:legend>
      <c:legendPos val="b"/>
      <c:layout>
        <c:manualLayout>
          <c:xMode val="edge"/>
          <c:yMode val="edge"/>
          <c:x val="0.0675350331944912"/>
          <c:y val="0.213783464566929"/>
          <c:w val="0.367941971981271"/>
          <c:h val="0.15288320209973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41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arrow5" loCatId="relationship"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smtClean="0"/>
            <a:t>Math Stats</a:t>
          </a:r>
          <a:endParaRPr lang="en-US" dirty="0"/>
        </a:p>
      </dgm:t>
      <dgm:extLst>
        <a:ext uri="{E40237B7-FDA0-4F09-8148-C483321AD2D9}">
          <dgm14:cNvPr xmlns:dgm14="http://schemas.microsoft.com/office/drawing/2010/diagram" id="0" name="" title="Group A with bulleted tasks underneath"/>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smtClean="0"/>
            <a:t>Student Data</a:t>
          </a:r>
          <a:endParaRPr lang="en-US" dirty="0"/>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smtClean="0"/>
            <a:t>Expertise</a:t>
          </a:r>
          <a:endParaRPr lang="en-US" dirty="0"/>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smtClean="0"/>
            <a:t>CIS</a:t>
          </a:r>
          <a:endParaRPr lang="en-US" dirty="0"/>
        </a:p>
      </dgm:t>
      <dgm:extLst>
        <a:ext uri="{E40237B7-FDA0-4F09-8148-C483321AD2D9}">
          <dgm14:cNvPr xmlns:dgm14="http://schemas.microsoft.com/office/drawing/2010/diagram" id="0" name="" title="Group B with bulleted tasks underneath"/>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smtClean="0"/>
            <a:t>Student Data</a:t>
          </a:r>
          <a:endParaRPr lang="en-US" dirty="0"/>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smtClean="0"/>
            <a:t>Expertise</a:t>
          </a:r>
          <a:endParaRPr lang="en-US" dirty="0"/>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60CDF8D0-D4FC-4467-A51E-79C5A58B0B2C}">
      <dgm:prSet phldrT="[Text]"/>
      <dgm:spPr/>
      <dgm:t>
        <a:bodyPr/>
        <a:lstStyle/>
        <a:p>
          <a:r>
            <a:rPr lang="en-US" dirty="0" smtClean="0"/>
            <a:t>Admin</a:t>
          </a:r>
          <a:endParaRPr lang="en-US" dirty="0"/>
        </a:p>
      </dgm:t>
      <dgm:extLst>
        <a:ext uri="{E40237B7-FDA0-4F09-8148-C483321AD2D9}">
          <dgm14:cNvPr xmlns:dgm14="http://schemas.microsoft.com/office/drawing/2010/diagram" id="0" name="" title="Group C with bulleted tasks underneath"/>
        </a:ext>
      </dgm:extLs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dgm:spPr/>
      <dgm:t>
        <a:bodyPr/>
        <a:lstStyle/>
        <a:p>
          <a:r>
            <a:rPr lang="en-US" dirty="0" smtClean="0"/>
            <a:t>Outside Data</a:t>
          </a:r>
          <a:endParaRPr lang="en-US" dirty="0"/>
        </a:p>
      </dgm: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01043963-5CF2-4AA6-9387-065754A40490}" type="pres">
      <dgm:prSet presAssocID="{3F442EA2-39BA-4C9A-AD59-755D4917D532}" presName="diagram" presStyleCnt="0">
        <dgm:presLayoutVars>
          <dgm:dir/>
          <dgm:resizeHandles val="exact"/>
        </dgm:presLayoutVars>
      </dgm:prSet>
      <dgm:spPr/>
      <dgm:t>
        <a:bodyPr/>
        <a:lstStyle/>
        <a:p>
          <a:endParaRPr lang="en-US"/>
        </a:p>
      </dgm:t>
    </dgm:pt>
    <dgm:pt modelId="{E86095E0-ED9F-4807-AF1B-2B89D6EE1D75}" type="pres">
      <dgm:prSet presAssocID="{4DF9FE7B-F642-4898-A360-D4E3814E1A3D}" presName="arrow" presStyleLbl="node1" presStyleIdx="0" presStyleCnt="3">
        <dgm:presLayoutVars>
          <dgm:bulletEnabled val="1"/>
        </dgm:presLayoutVars>
      </dgm:prSet>
      <dgm:spPr/>
      <dgm:t>
        <a:bodyPr/>
        <a:lstStyle/>
        <a:p>
          <a:endParaRPr lang="en-US"/>
        </a:p>
      </dgm:t>
    </dgm:pt>
    <dgm:pt modelId="{E2B125D8-1E0B-4295-BA9C-8C5E85D5AB8C}" type="pres">
      <dgm:prSet presAssocID="{3929B1E1-4BC4-4C73-ABE8-27CEF96A3652}" presName="arrow" presStyleLbl="node1" presStyleIdx="1" presStyleCnt="3">
        <dgm:presLayoutVars>
          <dgm:bulletEnabled val="1"/>
        </dgm:presLayoutVars>
      </dgm:prSet>
      <dgm:spPr/>
      <dgm:t>
        <a:bodyPr/>
        <a:lstStyle/>
        <a:p>
          <a:endParaRPr lang="en-US"/>
        </a:p>
      </dgm:t>
    </dgm:pt>
    <dgm:pt modelId="{A6496A0A-AB68-40B3-B68E-9921BEB75C52}" type="pres">
      <dgm:prSet presAssocID="{60CDF8D0-D4FC-4467-A51E-79C5A58B0B2C}" presName="arrow" presStyleLbl="node1" presStyleIdx="2" presStyleCnt="3">
        <dgm:presLayoutVars>
          <dgm:bulletEnabled val="1"/>
        </dgm:presLayoutVars>
      </dgm:prSet>
      <dgm:spPr/>
      <dgm:t>
        <a:bodyPr/>
        <a:lstStyle/>
        <a:p>
          <a:endParaRPr lang="en-US"/>
        </a:p>
      </dgm:t>
    </dgm:pt>
  </dgm:ptLst>
  <dgm:cxnLst>
    <dgm:cxn modelId="{54841EA5-62D3-2249-884A-2D0B98BDB8B8}" type="presOf" srcId="{3929B1E1-4BC4-4C73-ABE8-27CEF96A3652}" destId="{E2B125D8-1E0B-4295-BA9C-8C5E85D5AB8C}" srcOrd="0" destOrd="0" presId="urn:microsoft.com/office/officeart/2005/8/layout/arrow5"/>
    <dgm:cxn modelId="{6638728C-8FDA-0C46-9230-EE9111A116BC}" type="presOf" srcId="{3F442EA2-39BA-4C9A-AD59-755D4917D532}" destId="{01043963-5CF2-4AA6-9387-065754A40490}" srcOrd="0" destOrd="0" presId="urn:microsoft.com/office/officeart/2005/8/layout/arrow5"/>
    <dgm:cxn modelId="{1D32FCC9-657C-4348-9C0D-52115D559FEB}" srcId="{60CDF8D0-D4FC-4467-A51E-79C5A58B0B2C}" destId="{50629C12-7464-4473-ADEF-1A284F8A9957}" srcOrd="0" destOrd="0" parTransId="{9D1CB46C-0CFA-4B27-9224-267431FBD094}" sibTransId="{4576BCC5-0598-4332-A2E7-87AC3ADD4EB8}"/>
    <dgm:cxn modelId="{78B50B8E-1B77-2E45-83A2-9BD5AC0C900E}" type="presOf" srcId="{50629C12-7464-4473-ADEF-1A284F8A9957}" destId="{A6496A0A-AB68-40B3-B68E-9921BEB75C52}" srcOrd="0" destOrd="1" presId="urn:microsoft.com/office/officeart/2005/8/layout/arrow5"/>
    <dgm:cxn modelId="{5EFC754F-9FBC-6447-B1EA-868833920524}" type="presOf" srcId="{789CD6DB-3A68-4A41-90BD-4F0CBB3617D1}" destId="{E86095E0-ED9F-4807-AF1B-2B89D6EE1D75}" srcOrd="0" destOrd="2" presId="urn:microsoft.com/office/officeart/2005/8/layout/arrow5"/>
    <dgm:cxn modelId="{2BA65DEC-E719-4ED3-8135-48349D42DD04}" srcId="{3F442EA2-39BA-4C9A-AD59-755D4917D532}" destId="{60CDF8D0-D4FC-4467-A51E-79C5A58B0B2C}" srcOrd="2" destOrd="0" parTransId="{E12A269F-AB82-486A-9077-80F2BBBE48C2}" sibTransId="{3F7FD59D-A716-4310-A89A-AB6F740D9FFF}"/>
    <dgm:cxn modelId="{1339090C-9A95-4C05-841C-FA3AF987601B}" srcId="{3F442EA2-39BA-4C9A-AD59-755D4917D532}" destId="{3929B1E1-4BC4-4C73-ABE8-27CEF96A3652}" srcOrd="1" destOrd="0" parTransId="{F356CC76-9117-4B79-A270-BBBAFD3E9C79}" sibTransId="{19BA0C22-38BB-4E9F-89D5-0FF5FF9F12CE}"/>
    <dgm:cxn modelId="{4E679698-8FE0-5B49-A11D-B7D23D7366B1}" type="presOf" srcId="{99E0600D-9954-43F4-8926-13B8777FAAA1}" destId="{E2B125D8-1E0B-4295-BA9C-8C5E85D5AB8C}" srcOrd="0" destOrd="1" presId="urn:microsoft.com/office/officeart/2005/8/layout/arrow5"/>
    <dgm:cxn modelId="{3BEF1CA0-E557-0E4E-8C16-09C93DA347B1}" type="presOf" srcId="{0791135C-9DAB-47F6-BE9C-A3E56A2DDA50}" destId="{E2B125D8-1E0B-4295-BA9C-8C5E85D5AB8C}" srcOrd="0" destOrd="2" presId="urn:microsoft.com/office/officeart/2005/8/layout/arrow5"/>
    <dgm:cxn modelId="{4C3B013D-9329-E04F-9454-C00055D02E51}" type="presOf" srcId="{4DF9FE7B-F642-4898-A360-D4E3814E1A3D}" destId="{E86095E0-ED9F-4807-AF1B-2B89D6EE1D75}" srcOrd="0" destOrd="0" presId="urn:microsoft.com/office/officeart/2005/8/layout/arrow5"/>
    <dgm:cxn modelId="{B3B26E9A-58E5-497B-BD59-F5567958C609}" srcId="{3929B1E1-4BC4-4C73-ABE8-27CEF96A3652}" destId="{0791135C-9DAB-47F6-BE9C-A3E56A2DDA50}" srcOrd="1" destOrd="0" parTransId="{D6057E63-9793-4991-97C1-30FC405E95A5}" sibTransId="{B670C2A7-83CB-4F4C-BC19-A3A7C066A822}"/>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9C31B750-6BDD-BB46-AE92-D9DF53EFE00E}" type="presOf" srcId="{60CDF8D0-D4FC-4467-A51E-79C5A58B0B2C}" destId="{A6496A0A-AB68-40B3-B68E-9921BEB75C52}" srcOrd="0" destOrd="0" presId="urn:microsoft.com/office/officeart/2005/8/layout/arrow5"/>
    <dgm:cxn modelId="{A058DDA2-48CA-4E5B-B389-F71A59C262B0}" srcId="{4DF9FE7B-F642-4898-A360-D4E3814E1A3D}" destId="{EFF2750D-B4B3-474C-8B62-8B638DC31F7E}" srcOrd="0" destOrd="0" parTransId="{AEBC78E6-CDDC-4C8F-A157-3C51E907FACD}" sibTransId="{75C067D7-FCD2-4969-8F27-4BBDA88E75ED}"/>
    <dgm:cxn modelId="{DA4795FA-33E8-2D4E-A105-44B934F72D48}" type="presOf" srcId="{EFF2750D-B4B3-474C-8B62-8B638DC31F7E}" destId="{E86095E0-ED9F-4807-AF1B-2B89D6EE1D75}" srcOrd="0" destOrd="1" presId="urn:microsoft.com/office/officeart/2005/8/layout/arrow5"/>
    <dgm:cxn modelId="{09FCCB9D-A30A-4326-970E-26252D39327F}" srcId="{3929B1E1-4BC4-4C73-ABE8-27CEF96A3652}" destId="{99E0600D-9954-43F4-8926-13B8777FAAA1}" srcOrd="0" destOrd="0" parTransId="{BE23F476-2C5C-42ED-BF2B-CD5FC7ADDDF6}" sibTransId="{C44937DC-4907-4769-AA8B-1B3E7391D7B0}"/>
    <dgm:cxn modelId="{F39FA36F-603D-964A-BC06-C7C8FC5C438E}" type="presParOf" srcId="{01043963-5CF2-4AA6-9387-065754A40490}" destId="{E86095E0-ED9F-4807-AF1B-2B89D6EE1D75}" srcOrd="0" destOrd="0" presId="urn:microsoft.com/office/officeart/2005/8/layout/arrow5"/>
    <dgm:cxn modelId="{4D3EF467-DEE7-A040-8784-0052FA9213BD}" type="presParOf" srcId="{01043963-5CF2-4AA6-9387-065754A40490}" destId="{E2B125D8-1E0B-4295-BA9C-8C5E85D5AB8C}" srcOrd="1" destOrd="0" presId="urn:microsoft.com/office/officeart/2005/8/layout/arrow5"/>
    <dgm:cxn modelId="{BBE4899C-92EB-C54A-AFCF-1F32978485AD}" type="presParOf" srcId="{01043963-5CF2-4AA6-9387-065754A40490}" destId="{A6496A0A-AB68-40B3-B68E-9921BEB75C52}" srcOrd="2"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AE577-9636-B84B-AF00-2F9F5EA4FB02}" type="doc">
      <dgm:prSet loTypeId="urn:microsoft.com/office/officeart/2005/8/layout/matrix3" loCatId="picture" qsTypeId="urn:microsoft.com/office/officeart/2005/8/quickstyle/simple4" qsCatId="simple" csTypeId="urn:microsoft.com/office/officeart/2005/8/colors/colorful1" csCatId="colorful" phldr="1"/>
      <dgm:spPr/>
      <dgm:t>
        <a:bodyPr/>
        <a:lstStyle/>
        <a:p>
          <a:endParaRPr lang="en-US"/>
        </a:p>
      </dgm:t>
    </dgm:pt>
    <dgm:pt modelId="{E843226D-F2EA-FA4F-9900-669B46017C52}">
      <dgm:prSet phldrT="[Text]"/>
      <dgm:spPr/>
      <dgm:t>
        <a:bodyPr/>
        <a:lstStyle/>
        <a:p>
          <a:r>
            <a:rPr lang="en-US" dirty="0" smtClean="0"/>
            <a:t>Embedded Into Existing Courses</a:t>
          </a:r>
          <a:endParaRPr lang="en-US" dirty="0"/>
        </a:p>
      </dgm:t>
    </dgm:pt>
    <dgm:pt modelId="{FDCD8ECA-1B9C-044F-AF16-A04C33E6334D}" type="parTrans" cxnId="{7E401D0B-A80A-5348-A2B6-04D1574B2481}">
      <dgm:prSet/>
      <dgm:spPr/>
      <dgm:t>
        <a:bodyPr/>
        <a:lstStyle/>
        <a:p>
          <a:endParaRPr lang="en-US"/>
        </a:p>
      </dgm:t>
    </dgm:pt>
    <dgm:pt modelId="{B4AED5C0-A1C3-FB4C-BDDC-EFA8EA6D0F5B}" type="sibTrans" cxnId="{7E401D0B-A80A-5348-A2B6-04D1574B2481}">
      <dgm:prSet/>
      <dgm:spPr/>
      <dgm:t>
        <a:bodyPr/>
        <a:lstStyle/>
        <a:p>
          <a:endParaRPr lang="en-US"/>
        </a:p>
      </dgm:t>
    </dgm:pt>
    <dgm:pt modelId="{69ACEACF-71A6-AE4C-A620-9699A3A639A8}">
      <dgm:prSet phldrT="[Text]"/>
      <dgm:spPr/>
      <dgm:t>
        <a:bodyPr/>
        <a:lstStyle/>
        <a:p>
          <a:r>
            <a:rPr lang="en-US" dirty="0" smtClean="0"/>
            <a:t>DATA Course Combo</a:t>
          </a:r>
          <a:endParaRPr lang="en-US" dirty="0"/>
        </a:p>
      </dgm:t>
    </dgm:pt>
    <dgm:pt modelId="{10C418A2-2F4B-7648-A000-FD8971F5AC82}" type="parTrans" cxnId="{9662649F-ECCA-ED4A-8D40-002F685089B0}">
      <dgm:prSet/>
      <dgm:spPr/>
      <dgm:t>
        <a:bodyPr/>
        <a:lstStyle/>
        <a:p>
          <a:endParaRPr lang="en-US"/>
        </a:p>
      </dgm:t>
    </dgm:pt>
    <dgm:pt modelId="{918C6618-B71A-C142-B28B-A059A7875299}" type="sibTrans" cxnId="{9662649F-ECCA-ED4A-8D40-002F685089B0}">
      <dgm:prSet/>
      <dgm:spPr/>
      <dgm:t>
        <a:bodyPr/>
        <a:lstStyle/>
        <a:p>
          <a:endParaRPr lang="en-US"/>
        </a:p>
      </dgm:t>
    </dgm:pt>
    <dgm:pt modelId="{2E36DF23-07A8-344B-ACFC-05D7759A0C24}">
      <dgm:prSet phldrT="[Text]"/>
      <dgm:spPr/>
      <dgm:t>
        <a:bodyPr/>
        <a:lstStyle/>
        <a:p>
          <a:r>
            <a:rPr lang="en-US" dirty="0" smtClean="0"/>
            <a:t>Certificate</a:t>
          </a:r>
          <a:endParaRPr lang="en-US" dirty="0"/>
        </a:p>
      </dgm:t>
    </dgm:pt>
    <dgm:pt modelId="{B41669A2-7CC3-5B4A-BDB6-B48814DFD0B5}" type="parTrans" cxnId="{F7A4021B-56B5-2E40-9EAB-F767793416E2}">
      <dgm:prSet/>
      <dgm:spPr/>
      <dgm:t>
        <a:bodyPr/>
        <a:lstStyle/>
        <a:p>
          <a:endParaRPr lang="en-US"/>
        </a:p>
      </dgm:t>
    </dgm:pt>
    <dgm:pt modelId="{B53595AD-4B3D-0F45-AA86-6A9C8DB388A5}" type="sibTrans" cxnId="{F7A4021B-56B5-2E40-9EAB-F767793416E2}">
      <dgm:prSet/>
      <dgm:spPr/>
      <dgm:t>
        <a:bodyPr/>
        <a:lstStyle/>
        <a:p>
          <a:endParaRPr lang="en-US"/>
        </a:p>
      </dgm:t>
    </dgm:pt>
    <dgm:pt modelId="{C057F62B-BDC8-6A4C-A8EF-3CF0D0D56826}">
      <dgm:prSet phldrT="[Text]"/>
      <dgm:spPr/>
      <dgm:t>
        <a:bodyPr/>
        <a:lstStyle/>
        <a:p>
          <a:r>
            <a:rPr lang="en-US" dirty="0" smtClean="0"/>
            <a:t>Degree</a:t>
          </a:r>
          <a:endParaRPr lang="en-US" dirty="0"/>
        </a:p>
      </dgm:t>
    </dgm:pt>
    <dgm:pt modelId="{06D70BE6-8781-1247-9716-CC518627D639}" type="parTrans" cxnId="{3CB97000-1FF8-E243-94AC-81238CAFB116}">
      <dgm:prSet/>
      <dgm:spPr/>
      <dgm:t>
        <a:bodyPr/>
        <a:lstStyle/>
        <a:p>
          <a:endParaRPr lang="en-US"/>
        </a:p>
      </dgm:t>
    </dgm:pt>
    <dgm:pt modelId="{F1C9B7FE-9E91-7945-A7EF-4A4F419313D6}" type="sibTrans" cxnId="{3CB97000-1FF8-E243-94AC-81238CAFB116}">
      <dgm:prSet/>
      <dgm:spPr/>
      <dgm:t>
        <a:bodyPr/>
        <a:lstStyle/>
        <a:p>
          <a:endParaRPr lang="en-US"/>
        </a:p>
      </dgm:t>
    </dgm:pt>
    <dgm:pt modelId="{F8246432-5705-6D45-9880-5D222CE2B450}" type="pres">
      <dgm:prSet presAssocID="{F1FAE577-9636-B84B-AF00-2F9F5EA4FB02}" presName="matrix" presStyleCnt="0">
        <dgm:presLayoutVars>
          <dgm:chMax val="1"/>
          <dgm:dir/>
          <dgm:resizeHandles val="exact"/>
        </dgm:presLayoutVars>
      </dgm:prSet>
      <dgm:spPr/>
    </dgm:pt>
    <dgm:pt modelId="{DE491C5F-8260-DB41-B23E-76BF15D82368}" type="pres">
      <dgm:prSet presAssocID="{F1FAE577-9636-B84B-AF00-2F9F5EA4FB02}" presName="diamond" presStyleLbl="bgShp" presStyleIdx="0" presStyleCnt="1"/>
      <dgm:spPr/>
    </dgm:pt>
    <dgm:pt modelId="{75770B98-6489-7146-BDFD-9A56C2D09D0C}" type="pres">
      <dgm:prSet presAssocID="{F1FAE577-9636-B84B-AF00-2F9F5EA4FB02}" presName="quad1" presStyleLbl="node1" presStyleIdx="0" presStyleCnt="4">
        <dgm:presLayoutVars>
          <dgm:chMax val="0"/>
          <dgm:chPref val="0"/>
          <dgm:bulletEnabled val="1"/>
        </dgm:presLayoutVars>
      </dgm:prSet>
      <dgm:spPr/>
      <dgm:t>
        <a:bodyPr/>
        <a:lstStyle/>
        <a:p>
          <a:endParaRPr lang="en-US"/>
        </a:p>
      </dgm:t>
    </dgm:pt>
    <dgm:pt modelId="{F5B80458-BEC1-7746-9763-E604CAD49EBD}" type="pres">
      <dgm:prSet presAssocID="{F1FAE577-9636-B84B-AF00-2F9F5EA4FB02}" presName="quad2" presStyleLbl="node1" presStyleIdx="1" presStyleCnt="4">
        <dgm:presLayoutVars>
          <dgm:chMax val="0"/>
          <dgm:chPref val="0"/>
          <dgm:bulletEnabled val="1"/>
        </dgm:presLayoutVars>
      </dgm:prSet>
      <dgm:spPr/>
    </dgm:pt>
    <dgm:pt modelId="{A7B6767D-1390-DD44-A73C-10AF25909C53}" type="pres">
      <dgm:prSet presAssocID="{F1FAE577-9636-B84B-AF00-2F9F5EA4FB02}" presName="quad3" presStyleLbl="node1" presStyleIdx="2" presStyleCnt="4">
        <dgm:presLayoutVars>
          <dgm:chMax val="0"/>
          <dgm:chPref val="0"/>
          <dgm:bulletEnabled val="1"/>
        </dgm:presLayoutVars>
      </dgm:prSet>
      <dgm:spPr/>
      <dgm:t>
        <a:bodyPr/>
        <a:lstStyle/>
        <a:p>
          <a:endParaRPr lang="en-US"/>
        </a:p>
      </dgm:t>
    </dgm:pt>
    <dgm:pt modelId="{2C56C0BA-7D10-4E48-ACC1-4BAD8CF94762}" type="pres">
      <dgm:prSet presAssocID="{F1FAE577-9636-B84B-AF00-2F9F5EA4FB02}" presName="quad4" presStyleLbl="node1" presStyleIdx="3" presStyleCnt="4">
        <dgm:presLayoutVars>
          <dgm:chMax val="0"/>
          <dgm:chPref val="0"/>
          <dgm:bulletEnabled val="1"/>
        </dgm:presLayoutVars>
      </dgm:prSet>
      <dgm:spPr/>
    </dgm:pt>
  </dgm:ptLst>
  <dgm:cxnLst>
    <dgm:cxn modelId="{A8967E76-FFDB-C149-AAE4-CA9006FADF9F}" type="presOf" srcId="{2E36DF23-07A8-344B-ACFC-05D7759A0C24}" destId="{A7B6767D-1390-DD44-A73C-10AF25909C53}" srcOrd="0" destOrd="0" presId="urn:microsoft.com/office/officeart/2005/8/layout/matrix3"/>
    <dgm:cxn modelId="{E5054456-7842-E94B-9614-C8F9E3296674}" type="presOf" srcId="{F1FAE577-9636-B84B-AF00-2F9F5EA4FB02}" destId="{F8246432-5705-6D45-9880-5D222CE2B450}" srcOrd="0" destOrd="0" presId="urn:microsoft.com/office/officeart/2005/8/layout/matrix3"/>
    <dgm:cxn modelId="{F7A4021B-56B5-2E40-9EAB-F767793416E2}" srcId="{F1FAE577-9636-B84B-AF00-2F9F5EA4FB02}" destId="{2E36DF23-07A8-344B-ACFC-05D7759A0C24}" srcOrd="2" destOrd="0" parTransId="{B41669A2-7CC3-5B4A-BDB6-B48814DFD0B5}" sibTransId="{B53595AD-4B3D-0F45-AA86-6A9C8DB388A5}"/>
    <dgm:cxn modelId="{7E401D0B-A80A-5348-A2B6-04D1574B2481}" srcId="{F1FAE577-9636-B84B-AF00-2F9F5EA4FB02}" destId="{E843226D-F2EA-FA4F-9900-669B46017C52}" srcOrd="0" destOrd="0" parTransId="{FDCD8ECA-1B9C-044F-AF16-A04C33E6334D}" sibTransId="{B4AED5C0-A1C3-FB4C-BDDC-EFA8EA6D0F5B}"/>
    <dgm:cxn modelId="{DE36DC79-9B2E-3147-9726-645A2B190D7D}" type="presOf" srcId="{E843226D-F2EA-FA4F-9900-669B46017C52}" destId="{75770B98-6489-7146-BDFD-9A56C2D09D0C}" srcOrd="0" destOrd="0" presId="urn:microsoft.com/office/officeart/2005/8/layout/matrix3"/>
    <dgm:cxn modelId="{125BE0BD-B704-7E4E-B709-7D0CFD872091}" type="presOf" srcId="{69ACEACF-71A6-AE4C-A620-9699A3A639A8}" destId="{F5B80458-BEC1-7746-9763-E604CAD49EBD}" srcOrd="0" destOrd="0" presId="urn:microsoft.com/office/officeart/2005/8/layout/matrix3"/>
    <dgm:cxn modelId="{9662649F-ECCA-ED4A-8D40-002F685089B0}" srcId="{F1FAE577-9636-B84B-AF00-2F9F5EA4FB02}" destId="{69ACEACF-71A6-AE4C-A620-9699A3A639A8}" srcOrd="1" destOrd="0" parTransId="{10C418A2-2F4B-7648-A000-FD8971F5AC82}" sibTransId="{918C6618-B71A-C142-B28B-A059A7875299}"/>
    <dgm:cxn modelId="{3CB97000-1FF8-E243-94AC-81238CAFB116}" srcId="{F1FAE577-9636-B84B-AF00-2F9F5EA4FB02}" destId="{C057F62B-BDC8-6A4C-A8EF-3CF0D0D56826}" srcOrd="3" destOrd="0" parTransId="{06D70BE6-8781-1247-9716-CC518627D639}" sibTransId="{F1C9B7FE-9E91-7945-A7EF-4A4F419313D6}"/>
    <dgm:cxn modelId="{E5D808D0-5835-3C42-BE6E-17977AB2645C}" type="presOf" srcId="{C057F62B-BDC8-6A4C-A8EF-3CF0D0D56826}" destId="{2C56C0BA-7D10-4E48-ACC1-4BAD8CF94762}" srcOrd="0" destOrd="0" presId="urn:microsoft.com/office/officeart/2005/8/layout/matrix3"/>
    <dgm:cxn modelId="{46DCD714-326A-C940-9555-51CB71CE5DD2}" type="presParOf" srcId="{F8246432-5705-6D45-9880-5D222CE2B450}" destId="{DE491C5F-8260-DB41-B23E-76BF15D82368}" srcOrd="0" destOrd="0" presId="urn:microsoft.com/office/officeart/2005/8/layout/matrix3"/>
    <dgm:cxn modelId="{D753283A-C605-6446-AE3B-27E861D4B9EB}" type="presParOf" srcId="{F8246432-5705-6D45-9880-5D222CE2B450}" destId="{75770B98-6489-7146-BDFD-9A56C2D09D0C}" srcOrd="1" destOrd="0" presId="urn:microsoft.com/office/officeart/2005/8/layout/matrix3"/>
    <dgm:cxn modelId="{C161B1B9-25B0-5B4B-8CC7-07E15AE6B0E7}" type="presParOf" srcId="{F8246432-5705-6D45-9880-5D222CE2B450}" destId="{F5B80458-BEC1-7746-9763-E604CAD49EBD}" srcOrd="2" destOrd="0" presId="urn:microsoft.com/office/officeart/2005/8/layout/matrix3"/>
    <dgm:cxn modelId="{6496224C-D60C-6E43-BC47-CCFDA002386E}" type="presParOf" srcId="{F8246432-5705-6D45-9880-5D222CE2B450}" destId="{A7B6767D-1390-DD44-A73C-10AF25909C53}" srcOrd="3" destOrd="0" presId="urn:microsoft.com/office/officeart/2005/8/layout/matrix3"/>
    <dgm:cxn modelId="{4B521232-7283-954C-970B-921CA75F2807}" type="presParOf" srcId="{F8246432-5705-6D45-9880-5D222CE2B450}" destId="{2C56C0BA-7D10-4E48-ACC1-4BAD8CF9476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7A02EE-9AEB-8143-9D11-E855C15874EA}" type="doc">
      <dgm:prSet loTypeId="urn:microsoft.com/office/officeart/2005/8/layout/radial6" loCatId="relationship" qsTypeId="urn:microsoft.com/office/officeart/2005/8/quickstyle/simple4" qsCatId="simple" csTypeId="urn:microsoft.com/office/officeart/2005/8/colors/colorful3" csCatId="colorful" phldr="1"/>
      <dgm:spPr/>
      <dgm:t>
        <a:bodyPr/>
        <a:lstStyle/>
        <a:p>
          <a:endParaRPr lang="en-US"/>
        </a:p>
      </dgm:t>
    </dgm:pt>
    <dgm:pt modelId="{CB91872D-8F6A-1B42-A2DF-4CA4A92C97CD}">
      <dgm:prSet phldrT="[Text]"/>
      <dgm:spPr/>
      <dgm:t>
        <a:bodyPr/>
        <a:lstStyle/>
        <a:p>
          <a:r>
            <a:rPr lang="en-US" dirty="0" smtClean="0"/>
            <a:t>Students</a:t>
          </a:r>
          <a:endParaRPr lang="en-US" dirty="0"/>
        </a:p>
      </dgm:t>
    </dgm:pt>
    <dgm:pt modelId="{412B2655-D82A-E245-90EC-1B4D1F6A06AA}" type="parTrans" cxnId="{AE354E1F-3E55-5A4D-8F79-33163C6E9FF6}">
      <dgm:prSet/>
      <dgm:spPr/>
      <dgm:t>
        <a:bodyPr/>
        <a:lstStyle/>
        <a:p>
          <a:endParaRPr lang="en-US"/>
        </a:p>
      </dgm:t>
    </dgm:pt>
    <dgm:pt modelId="{DF4C9032-BF25-5544-B9D2-4366034F906F}" type="sibTrans" cxnId="{AE354E1F-3E55-5A4D-8F79-33163C6E9FF6}">
      <dgm:prSet/>
      <dgm:spPr/>
      <dgm:t>
        <a:bodyPr/>
        <a:lstStyle/>
        <a:p>
          <a:endParaRPr lang="en-US"/>
        </a:p>
      </dgm:t>
    </dgm:pt>
    <dgm:pt modelId="{2516BE2D-9CDD-3843-B78F-1CA993B18D31}">
      <dgm:prSet phldrT="[Text]"/>
      <dgm:spPr/>
      <dgm:t>
        <a:bodyPr/>
        <a:lstStyle/>
        <a:p>
          <a:r>
            <a:rPr lang="en-US" dirty="0" smtClean="0"/>
            <a:t>2 Year College</a:t>
          </a:r>
          <a:endParaRPr lang="en-US" dirty="0"/>
        </a:p>
      </dgm:t>
    </dgm:pt>
    <dgm:pt modelId="{67CA5A7A-4F7F-D944-984A-7991770940DA}" type="parTrans" cxnId="{FA3B9AE3-44CF-AB44-BF49-93D2F9CD2F52}">
      <dgm:prSet/>
      <dgm:spPr/>
      <dgm:t>
        <a:bodyPr/>
        <a:lstStyle/>
        <a:p>
          <a:endParaRPr lang="en-US"/>
        </a:p>
      </dgm:t>
    </dgm:pt>
    <dgm:pt modelId="{B91C1CAA-A9F2-DA41-9D93-90409912880C}" type="sibTrans" cxnId="{FA3B9AE3-44CF-AB44-BF49-93D2F9CD2F52}">
      <dgm:prSet/>
      <dgm:spPr/>
      <dgm:t>
        <a:bodyPr/>
        <a:lstStyle/>
        <a:p>
          <a:endParaRPr lang="en-US"/>
        </a:p>
      </dgm:t>
    </dgm:pt>
    <dgm:pt modelId="{BB0B2E80-339F-3C4D-9A75-FC3B5D5ACC2D}">
      <dgm:prSet phldrT="[Text]"/>
      <dgm:spPr/>
      <dgm:t>
        <a:bodyPr/>
        <a:lstStyle/>
        <a:p>
          <a:r>
            <a:rPr lang="en-US" dirty="0" smtClean="0"/>
            <a:t>4 Year College</a:t>
          </a:r>
          <a:endParaRPr lang="en-US" dirty="0"/>
        </a:p>
      </dgm:t>
    </dgm:pt>
    <dgm:pt modelId="{ED579C0D-0FAC-AE49-BC0E-C237FF490C91}" type="parTrans" cxnId="{F5658CB8-A205-2E43-8BC0-C3F73FA268A1}">
      <dgm:prSet/>
      <dgm:spPr/>
      <dgm:t>
        <a:bodyPr/>
        <a:lstStyle/>
        <a:p>
          <a:endParaRPr lang="en-US"/>
        </a:p>
      </dgm:t>
    </dgm:pt>
    <dgm:pt modelId="{A9F05357-F367-BA4C-8AA5-FDBC05F86188}" type="sibTrans" cxnId="{F5658CB8-A205-2E43-8BC0-C3F73FA268A1}">
      <dgm:prSet/>
      <dgm:spPr/>
      <dgm:t>
        <a:bodyPr/>
        <a:lstStyle/>
        <a:p>
          <a:endParaRPr lang="en-US"/>
        </a:p>
      </dgm:t>
    </dgm:pt>
    <dgm:pt modelId="{62A02BB0-89F1-B842-B99F-D85FECAE7D1F}">
      <dgm:prSet phldrT="[Text]"/>
      <dgm:spPr/>
      <dgm:t>
        <a:bodyPr/>
        <a:lstStyle/>
        <a:p>
          <a:r>
            <a:rPr lang="en-US" dirty="0" smtClean="0"/>
            <a:t>Industry Partners</a:t>
          </a:r>
          <a:endParaRPr lang="en-US" dirty="0"/>
        </a:p>
      </dgm:t>
    </dgm:pt>
    <dgm:pt modelId="{03B6D51B-49FE-CE44-919A-91614F3B9AC2}" type="parTrans" cxnId="{4B9EADAC-2FC3-0E4A-B37C-762D4228706C}">
      <dgm:prSet/>
      <dgm:spPr/>
      <dgm:t>
        <a:bodyPr/>
        <a:lstStyle/>
        <a:p>
          <a:endParaRPr lang="en-US"/>
        </a:p>
      </dgm:t>
    </dgm:pt>
    <dgm:pt modelId="{49693B59-661B-E940-A267-6BB653595EC3}" type="sibTrans" cxnId="{4B9EADAC-2FC3-0E4A-B37C-762D4228706C}">
      <dgm:prSet/>
      <dgm:spPr/>
      <dgm:t>
        <a:bodyPr/>
        <a:lstStyle/>
        <a:p>
          <a:endParaRPr lang="en-US"/>
        </a:p>
      </dgm:t>
    </dgm:pt>
    <dgm:pt modelId="{DF0BD8C0-A4F2-294C-A78B-4F3721C2C18D}">
      <dgm:prSet phldrT="[Text]"/>
      <dgm:spPr/>
      <dgm:t>
        <a:bodyPr/>
        <a:lstStyle/>
        <a:p>
          <a:r>
            <a:rPr lang="en-US" dirty="0" smtClean="0"/>
            <a:t>Career</a:t>
          </a:r>
          <a:endParaRPr lang="en-US" dirty="0"/>
        </a:p>
      </dgm:t>
    </dgm:pt>
    <dgm:pt modelId="{44E85878-86D3-944C-ACD0-2632F4723359}" type="parTrans" cxnId="{41FCBED9-E47F-4C4B-A4BB-F4EB4C157B09}">
      <dgm:prSet/>
      <dgm:spPr/>
      <dgm:t>
        <a:bodyPr/>
        <a:lstStyle/>
        <a:p>
          <a:endParaRPr lang="en-US"/>
        </a:p>
      </dgm:t>
    </dgm:pt>
    <dgm:pt modelId="{4C59005E-50A5-8F4E-B785-EADDFF6EDF36}" type="sibTrans" cxnId="{41FCBED9-E47F-4C4B-A4BB-F4EB4C157B09}">
      <dgm:prSet/>
      <dgm:spPr/>
      <dgm:t>
        <a:bodyPr/>
        <a:lstStyle/>
        <a:p>
          <a:endParaRPr lang="en-US"/>
        </a:p>
      </dgm:t>
    </dgm:pt>
    <dgm:pt modelId="{3325E430-5E2A-DB46-9E57-AA9DD35F9117}" type="pres">
      <dgm:prSet presAssocID="{377A02EE-9AEB-8143-9D11-E855C15874EA}" presName="Name0" presStyleCnt="0">
        <dgm:presLayoutVars>
          <dgm:chMax val="1"/>
          <dgm:dir/>
          <dgm:animLvl val="ctr"/>
          <dgm:resizeHandles val="exact"/>
        </dgm:presLayoutVars>
      </dgm:prSet>
      <dgm:spPr/>
      <dgm:t>
        <a:bodyPr/>
        <a:lstStyle/>
        <a:p>
          <a:endParaRPr lang="en-US"/>
        </a:p>
      </dgm:t>
    </dgm:pt>
    <dgm:pt modelId="{6D790634-AE96-6D40-B6EC-C80464B01AFA}" type="pres">
      <dgm:prSet presAssocID="{CB91872D-8F6A-1B42-A2DF-4CA4A92C97CD}" presName="centerShape" presStyleLbl="node0" presStyleIdx="0" presStyleCnt="1"/>
      <dgm:spPr/>
      <dgm:t>
        <a:bodyPr/>
        <a:lstStyle/>
        <a:p>
          <a:endParaRPr lang="en-US"/>
        </a:p>
      </dgm:t>
    </dgm:pt>
    <dgm:pt modelId="{EED5DCBB-5782-8949-BC96-E0A86E7BA7CD}" type="pres">
      <dgm:prSet presAssocID="{2516BE2D-9CDD-3843-B78F-1CA993B18D31}" presName="node" presStyleLbl="node1" presStyleIdx="0" presStyleCnt="4">
        <dgm:presLayoutVars>
          <dgm:bulletEnabled val="1"/>
        </dgm:presLayoutVars>
      </dgm:prSet>
      <dgm:spPr/>
      <dgm:t>
        <a:bodyPr/>
        <a:lstStyle/>
        <a:p>
          <a:endParaRPr lang="en-US"/>
        </a:p>
      </dgm:t>
    </dgm:pt>
    <dgm:pt modelId="{614EDDD8-D0D2-6945-9E14-64BE0ACD92CB}" type="pres">
      <dgm:prSet presAssocID="{2516BE2D-9CDD-3843-B78F-1CA993B18D31}" presName="dummy" presStyleCnt="0"/>
      <dgm:spPr/>
    </dgm:pt>
    <dgm:pt modelId="{196E63E1-47AD-D246-AE93-7FFC3C34BB83}" type="pres">
      <dgm:prSet presAssocID="{B91C1CAA-A9F2-DA41-9D93-90409912880C}" presName="sibTrans" presStyleLbl="sibTrans2D1" presStyleIdx="0" presStyleCnt="4"/>
      <dgm:spPr/>
      <dgm:t>
        <a:bodyPr/>
        <a:lstStyle/>
        <a:p>
          <a:endParaRPr lang="en-US"/>
        </a:p>
      </dgm:t>
    </dgm:pt>
    <dgm:pt modelId="{F555B2D0-688F-CD44-99DD-AAA1B69E0405}" type="pres">
      <dgm:prSet presAssocID="{BB0B2E80-339F-3C4D-9A75-FC3B5D5ACC2D}" presName="node" presStyleLbl="node1" presStyleIdx="1" presStyleCnt="4">
        <dgm:presLayoutVars>
          <dgm:bulletEnabled val="1"/>
        </dgm:presLayoutVars>
      </dgm:prSet>
      <dgm:spPr/>
      <dgm:t>
        <a:bodyPr/>
        <a:lstStyle/>
        <a:p>
          <a:endParaRPr lang="en-US"/>
        </a:p>
      </dgm:t>
    </dgm:pt>
    <dgm:pt modelId="{C10F0210-9037-C442-9F71-194B6F0C7A7F}" type="pres">
      <dgm:prSet presAssocID="{BB0B2E80-339F-3C4D-9A75-FC3B5D5ACC2D}" presName="dummy" presStyleCnt="0"/>
      <dgm:spPr/>
    </dgm:pt>
    <dgm:pt modelId="{36294092-6561-6945-A41D-8DE9D7CC0444}" type="pres">
      <dgm:prSet presAssocID="{A9F05357-F367-BA4C-8AA5-FDBC05F86188}" presName="sibTrans" presStyleLbl="sibTrans2D1" presStyleIdx="1" presStyleCnt="4"/>
      <dgm:spPr/>
      <dgm:t>
        <a:bodyPr/>
        <a:lstStyle/>
        <a:p>
          <a:endParaRPr lang="en-US"/>
        </a:p>
      </dgm:t>
    </dgm:pt>
    <dgm:pt modelId="{39BFE796-6E94-874A-995E-DA7337135E54}" type="pres">
      <dgm:prSet presAssocID="{62A02BB0-89F1-B842-B99F-D85FECAE7D1F}" presName="node" presStyleLbl="node1" presStyleIdx="2" presStyleCnt="4">
        <dgm:presLayoutVars>
          <dgm:bulletEnabled val="1"/>
        </dgm:presLayoutVars>
      </dgm:prSet>
      <dgm:spPr/>
      <dgm:t>
        <a:bodyPr/>
        <a:lstStyle/>
        <a:p>
          <a:endParaRPr lang="en-US"/>
        </a:p>
      </dgm:t>
    </dgm:pt>
    <dgm:pt modelId="{037CD8A3-3317-FD4C-B6C0-9F02F7565FCC}" type="pres">
      <dgm:prSet presAssocID="{62A02BB0-89F1-B842-B99F-D85FECAE7D1F}" presName="dummy" presStyleCnt="0"/>
      <dgm:spPr/>
    </dgm:pt>
    <dgm:pt modelId="{C4E011FF-DB89-4341-A411-14CBC1D8D380}" type="pres">
      <dgm:prSet presAssocID="{49693B59-661B-E940-A267-6BB653595EC3}" presName="sibTrans" presStyleLbl="sibTrans2D1" presStyleIdx="2" presStyleCnt="4"/>
      <dgm:spPr/>
      <dgm:t>
        <a:bodyPr/>
        <a:lstStyle/>
        <a:p>
          <a:endParaRPr lang="en-US"/>
        </a:p>
      </dgm:t>
    </dgm:pt>
    <dgm:pt modelId="{02CBF466-531A-7D43-9FB9-FE9D8D9585D2}" type="pres">
      <dgm:prSet presAssocID="{DF0BD8C0-A4F2-294C-A78B-4F3721C2C18D}" presName="node" presStyleLbl="node1" presStyleIdx="3" presStyleCnt="4" custScaleX="119996" custScaleY="113317">
        <dgm:presLayoutVars>
          <dgm:bulletEnabled val="1"/>
        </dgm:presLayoutVars>
      </dgm:prSet>
      <dgm:spPr/>
      <dgm:t>
        <a:bodyPr/>
        <a:lstStyle/>
        <a:p>
          <a:endParaRPr lang="en-US"/>
        </a:p>
      </dgm:t>
    </dgm:pt>
    <dgm:pt modelId="{583E23D8-5120-F941-A3DF-7FABF291C93D}" type="pres">
      <dgm:prSet presAssocID="{DF0BD8C0-A4F2-294C-A78B-4F3721C2C18D}" presName="dummy" presStyleCnt="0"/>
      <dgm:spPr/>
    </dgm:pt>
    <dgm:pt modelId="{42195056-1252-B542-85A8-278FFE8E89AF}" type="pres">
      <dgm:prSet presAssocID="{4C59005E-50A5-8F4E-B785-EADDFF6EDF36}" presName="sibTrans" presStyleLbl="sibTrans2D1" presStyleIdx="3" presStyleCnt="4"/>
      <dgm:spPr/>
      <dgm:t>
        <a:bodyPr/>
        <a:lstStyle/>
        <a:p>
          <a:endParaRPr lang="en-US"/>
        </a:p>
      </dgm:t>
    </dgm:pt>
  </dgm:ptLst>
  <dgm:cxnLst>
    <dgm:cxn modelId="{F1D4DE3E-3BD5-6648-AF0B-98F642C61017}" type="presOf" srcId="{49693B59-661B-E940-A267-6BB653595EC3}" destId="{C4E011FF-DB89-4341-A411-14CBC1D8D380}" srcOrd="0" destOrd="0" presId="urn:microsoft.com/office/officeart/2005/8/layout/radial6"/>
    <dgm:cxn modelId="{7461A288-7E49-3545-AFEC-8B063684AE5E}" type="presOf" srcId="{CB91872D-8F6A-1B42-A2DF-4CA4A92C97CD}" destId="{6D790634-AE96-6D40-B6EC-C80464B01AFA}" srcOrd="0" destOrd="0" presId="urn:microsoft.com/office/officeart/2005/8/layout/radial6"/>
    <dgm:cxn modelId="{75B53D4F-9094-EB4D-9D5B-4DFAC9AB5746}" type="presOf" srcId="{A9F05357-F367-BA4C-8AA5-FDBC05F86188}" destId="{36294092-6561-6945-A41D-8DE9D7CC0444}" srcOrd="0" destOrd="0" presId="urn:microsoft.com/office/officeart/2005/8/layout/radial6"/>
    <dgm:cxn modelId="{E23CC87B-6302-B14D-B810-216AC3F99C7D}" type="presOf" srcId="{DF0BD8C0-A4F2-294C-A78B-4F3721C2C18D}" destId="{02CBF466-531A-7D43-9FB9-FE9D8D9585D2}" srcOrd="0" destOrd="0" presId="urn:microsoft.com/office/officeart/2005/8/layout/radial6"/>
    <dgm:cxn modelId="{C9407020-F2D5-E24E-B00A-3264AB91A2C8}" type="presOf" srcId="{2516BE2D-9CDD-3843-B78F-1CA993B18D31}" destId="{EED5DCBB-5782-8949-BC96-E0A86E7BA7CD}" srcOrd="0" destOrd="0" presId="urn:microsoft.com/office/officeart/2005/8/layout/radial6"/>
    <dgm:cxn modelId="{FA3B9AE3-44CF-AB44-BF49-93D2F9CD2F52}" srcId="{CB91872D-8F6A-1B42-A2DF-4CA4A92C97CD}" destId="{2516BE2D-9CDD-3843-B78F-1CA993B18D31}" srcOrd="0" destOrd="0" parTransId="{67CA5A7A-4F7F-D944-984A-7991770940DA}" sibTransId="{B91C1CAA-A9F2-DA41-9D93-90409912880C}"/>
    <dgm:cxn modelId="{0EF24EFE-84FD-8C45-BA4A-C7EFB6FD1D18}" type="presOf" srcId="{62A02BB0-89F1-B842-B99F-D85FECAE7D1F}" destId="{39BFE796-6E94-874A-995E-DA7337135E54}" srcOrd="0" destOrd="0" presId="urn:microsoft.com/office/officeart/2005/8/layout/radial6"/>
    <dgm:cxn modelId="{C601C330-CCDC-0B40-814F-D57A3D014A30}" type="presOf" srcId="{4C59005E-50A5-8F4E-B785-EADDFF6EDF36}" destId="{42195056-1252-B542-85A8-278FFE8E89AF}" srcOrd="0" destOrd="0" presId="urn:microsoft.com/office/officeart/2005/8/layout/radial6"/>
    <dgm:cxn modelId="{63BEB3BD-5681-8242-937F-AC22D976D81F}" type="presOf" srcId="{BB0B2E80-339F-3C4D-9A75-FC3B5D5ACC2D}" destId="{F555B2D0-688F-CD44-99DD-AAA1B69E0405}" srcOrd="0" destOrd="0" presId="urn:microsoft.com/office/officeart/2005/8/layout/radial6"/>
    <dgm:cxn modelId="{F343CF85-7FC2-0B45-B8BD-F969A2AE20FF}" type="presOf" srcId="{377A02EE-9AEB-8143-9D11-E855C15874EA}" destId="{3325E430-5E2A-DB46-9E57-AA9DD35F9117}" srcOrd="0" destOrd="0" presId="urn:microsoft.com/office/officeart/2005/8/layout/radial6"/>
    <dgm:cxn modelId="{41FCBED9-E47F-4C4B-A4BB-F4EB4C157B09}" srcId="{CB91872D-8F6A-1B42-A2DF-4CA4A92C97CD}" destId="{DF0BD8C0-A4F2-294C-A78B-4F3721C2C18D}" srcOrd="3" destOrd="0" parTransId="{44E85878-86D3-944C-ACD0-2632F4723359}" sibTransId="{4C59005E-50A5-8F4E-B785-EADDFF6EDF36}"/>
    <dgm:cxn modelId="{F5658CB8-A205-2E43-8BC0-C3F73FA268A1}" srcId="{CB91872D-8F6A-1B42-A2DF-4CA4A92C97CD}" destId="{BB0B2E80-339F-3C4D-9A75-FC3B5D5ACC2D}" srcOrd="1" destOrd="0" parTransId="{ED579C0D-0FAC-AE49-BC0E-C237FF490C91}" sibTransId="{A9F05357-F367-BA4C-8AA5-FDBC05F86188}"/>
    <dgm:cxn modelId="{AE354E1F-3E55-5A4D-8F79-33163C6E9FF6}" srcId="{377A02EE-9AEB-8143-9D11-E855C15874EA}" destId="{CB91872D-8F6A-1B42-A2DF-4CA4A92C97CD}" srcOrd="0" destOrd="0" parTransId="{412B2655-D82A-E245-90EC-1B4D1F6A06AA}" sibTransId="{DF4C9032-BF25-5544-B9D2-4366034F906F}"/>
    <dgm:cxn modelId="{4B9EADAC-2FC3-0E4A-B37C-762D4228706C}" srcId="{CB91872D-8F6A-1B42-A2DF-4CA4A92C97CD}" destId="{62A02BB0-89F1-B842-B99F-D85FECAE7D1F}" srcOrd="2" destOrd="0" parTransId="{03B6D51B-49FE-CE44-919A-91614F3B9AC2}" sibTransId="{49693B59-661B-E940-A267-6BB653595EC3}"/>
    <dgm:cxn modelId="{6DDCA83E-80F0-6D40-B863-55D04EBA8567}" type="presOf" srcId="{B91C1CAA-A9F2-DA41-9D93-90409912880C}" destId="{196E63E1-47AD-D246-AE93-7FFC3C34BB83}" srcOrd="0" destOrd="0" presId="urn:microsoft.com/office/officeart/2005/8/layout/radial6"/>
    <dgm:cxn modelId="{2596C0BA-2315-5842-91E6-C5107056ABE9}" type="presParOf" srcId="{3325E430-5E2A-DB46-9E57-AA9DD35F9117}" destId="{6D790634-AE96-6D40-B6EC-C80464B01AFA}" srcOrd="0" destOrd="0" presId="urn:microsoft.com/office/officeart/2005/8/layout/radial6"/>
    <dgm:cxn modelId="{BC94694A-B403-9740-BE02-A022B2E363F4}" type="presParOf" srcId="{3325E430-5E2A-DB46-9E57-AA9DD35F9117}" destId="{EED5DCBB-5782-8949-BC96-E0A86E7BA7CD}" srcOrd="1" destOrd="0" presId="urn:microsoft.com/office/officeart/2005/8/layout/radial6"/>
    <dgm:cxn modelId="{A6F6C645-BAB6-F94B-BD40-17C10130C5D3}" type="presParOf" srcId="{3325E430-5E2A-DB46-9E57-AA9DD35F9117}" destId="{614EDDD8-D0D2-6945-9E14-64BE0ACD92CB}" srcOrd="2" destOrd="0" presId="urn:microsoft.com/office/officeart/2005/8/layout/radial6"/>
    <dgm:cxn modelId="{0DE82F03-0F5C-F74A-92BB-F51B1D157610}" type="presParOf" srcId="{3325E430-5E2A-DB46-9E57-AA9DD35F9117}" destId="{196E63E1-47AD-D246-AE93-7FFC3C34BB83}" srcOrd="3" destOrd="0" presId="urn:microsoft.com/office/officeart/2005/8/layout/radial6"/>
    <dgm:cxn modelId="{91FEB763-4DD6-704E-9A79-84FA61E7FBDA}" type="presParOf" srcId="{3325E430-5E2A-DB46-9E57-AA9DD35F9117}" destId="{F555B2D0-688F-CD44-99DD-AAA1B69E0405}" srcOrd="4" destOrd="0" presId="urn:microsoft.com/office/officeart/2005/8/layout/radial6"/>
    <dgm:cxn modelId="{9B4194BC-19B2-6041-AE6F-41EC0E5CF961}" type="presParOf" srcId="{3325E430-5E2A-DB46-9E57-AA9DD35F9117}" destId="{C10F0210-9037-C442-9F71-194B6F0C7A7F}" srcOrd="5" destOrd="0" presId="urn:microsoft.com/office/officeart/2005/8/layout/radial6"/>
    <dgm:cxn modelId="{E1AEC2F5-A98D-6F4B-8883-68FE07D09743}" type="presParOf" srcId="{3325E430-5E2A-DB46-9E57-AA9DD35F9117}" destId="{36294092-6561-6945-A41D-8DE9D7CC0444}" srcOrd="6" destOrd="0" presId="urn:microsoft.com/office/officeart/2005/8/layout/radial6"/>
    <dgm:cxn modelId="{3ED6ECCF-44EB-F44C-8049-DBA599A6B268}" type="presParOf" srcId="{3325E430-5E2A-DB46-9E57-AA9DD35F9117}" destId="{39BFE796-6E94-874A-995E-DA7337135E54}" srcOrd="7" destOrd="0" presId="urn:microsoft.com/office/officeart/2005/8/layout/radial6"/>
    <dgm:cxn modelId="{259DBC63-DF3B-A04B-AFC8-9031E257E574}" type="presParOf" srcId="{3325E430-5E2A-DB46-9E57-AA9DD35F9117}" destId="{037CD8A3-3317-FD4C-B6C0-9F02F7565FCC}" srcOrd="8" destOrd="0" presId="urn:microsoft.com/office/officeart/2005/8/layout/radial6"/>
    <dgm:cxn modelId="{75D7D6BA-B934-1E45-8EFC-C2CDCDFB3830}" type="presParOf" srcId="{3325E430-5E2A-DB46-9E57-AA9DD35F9117}" destId="{C4E011FF-DB89-4341-A411-14CBC1D8D380}" srcOrd="9" destOrd="0" presId="urn:microsoft.com/office/officeart/2005/8/layout/radial6"/>
    <dgm:cxn modelId="{7CD242E8-B383-0849-84CA-544FFFD4B656}" type="presParOf" srcId="{3325E430-5E2A-DB46-9E57-AA9DD35F9117}" destId="{02CBF466-531A-7D43-9FB9-FE9D8D9585D2}" srcOrd="10" destOrd="0" presId="urn:microsoft.com/office/officeart/2005/8/layout/radial6"/>
    <dgm:cxn modelId="{572F3403-C811-C64D-BD7A-05B2D1239D29}" type="presParOf" srcId="{3325E430-5E2A-DB46-9E57-AA9DD35F9117}" destId="{583E23D8-5120-F941-A3DF-7FABF291C93D}" srcOrd="11" destOrd="0" presId="urn:microsoft.com/office/officeart/2005/8/layout/radial6"/>
    <dgm:cxn modelId="{B322FE9D-D69E-D44F-8936-E76CCE1566E4}" type="presParOf" srcId="{3325E430-5E2A-DB46-9E57-AA9DD35F9117}" destId="{42195056-1252-B542-85A8-278FFE8E89AF}"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095E0-ED9F-4807-AF1B-2B89D6EE1D75}">
      <dsp:nvSpPr>
        <dsp:cNvPr id="0" name=""/>
        <dsp:cNvSpPr/>
      </dsp:nvSpPr>
      <dsp:spPr>
        <a:xfrm>
          <a:off x="1290709" y="51723"/>
          <a:ext cx="2233468" cy="2233468"/>
        </a:xfrm>
        <a:prstGeom prst="downArrow">
          <a:avLst>
            <a:gd name="adj1" fmla="val 50000"/>
            <a:gd name="adj2" fmla="val 35000"/>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Math Stats</a:t>
          </a:r>
          <a:endParaRPr lang="en-US" sz="1700" kern="1200" dirty="0"/>
        </a:p>
        <a:p>
          <a:pPr marL="114300" lvl="1" indent="-114300" algn="l" defTabSz="577850">
            <a:lnSpc>
              <a:spcPct val="90000"/>
            </a:lnSpc>
            <a:spcBef>
              <a:spcPct val="0"/>
            </a:spcBef>
            <a:spcAft>
              <a:spcPct val="15000"/>
            </a:spcAft>
            <a:buChar char="•"/>
          </a:pPr>
          <a:r>
            <a:rPr lang="en-US" sz="1300" kern="1200" dirty="0" smtClean="0"/>
            <a:t>Student Data</a:t>
          </a:r>
          <a:endParaRPr lang="en-US" sz="1300" kern="1200" dirty="0"/>
        </a:p>
        <a:p>
          <a:pPr marL="114300" lvl="1" indent="-114300" algn="l" defTabSz="577850">
            <a:lnSpc>
              <a:spcPct val="90000"/>
            </a:lnSpc>
            <a:spcBef>
              <a:spcPct val="0"/>
            </a:spcBef>
            <a:spcAft>
              <a:spcPct val="15000"/>
            </a:spcAft>
            <a:buChar char="•"/>
          </a:pPr>
          <a:r>
            <a:rPr lang="en-US" sz="1300" kern="1200" dirty="0" smtClean="0"/>
            <a:t>Expertise</a:t>
          </a:r>
          <a:endParaRPr lang="en-US" sz="1300" kern="1200" dirty="0"/>
        </a:p>
      </dsp:txBody>
      <dsp:txXfrm>
        <a:off x="1849076" y="51723"/>
        <a:ext cx="1116734" cy="1842611"/>
      </dsp:txXfrm>
    </dsp:sp>
    <dsp:sp modelId="{E2B125D8-1E0B-4295-BA9C-8C5E85D5AB8C}">
      <dsp:nvSpPr>
        <dsp:cNvPr id="0" name=""/>
        <dsp:cNvSpPr/>
      </dsp:nvSpPr>
      <dsp:spPr>
        <a:xfrm rot="7200000">
          <a:off x="2581136" y="2286808"/>
          <a:ext cx="2233468" cy="2233468"/>
        </a:xfrm>
        <a:prstGeom prst="downArrow">
          <a:avLst>
            <a:gd name="adj1" fmla="val 50000"/>
            <a:gd name="adj2" fmla="val 35000"/>
          </a:avLst>
        </a:prstGeom>
        <a:gradFill rotWithShape="0">
          <a:gsLst>
            <a:gs pos="0">
              <a:schemeClr val="accent2">
                <a:hueOff val="-729781"/>
                <a:satOff val="-6367"/>
                <a:lumOff val="-8236"/>
                <a:alphaOff val="0"/>
                <a:shade val="85000"/>
              </a:schemeClr>
            </a:gs>
            <a:gs pos="100000">
              <a:schemeClr val="accent2">
                <a:hueOff val="-729781"/>
                <a:satOff val="-6367"/>
                <a:lumOff val="-8236"/>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CIS</a:t>
          </a:r>
          <a:endParaRPr lang="en-US" sz="1700" kern="1200" dirty="0"/>
        </a:p>
        <a:p>
          <a:pPr marL="114300" lvl="1" indent="-114300" algn="l" defTabSz="577850">
            <a:lnSpc>
              <a:spcPct val="90000"/>
            </a:lnSpc>
            <a:spcBef>
              <a:spcPct val="0"/>
            </a:spcBef>
            <a:spcAft>
              <a:spcPct val="15000"/>
            </a:spcAft>
            <a:buChar char="•"/>
          </a:pPr>
          <a:r>
            <a:rPr lang="en-US" sz="1300" kern="1200" dirty="0" smtClean="0"/>
            <a:t>Student Data</a:t>
          </a:r>
          <a:endParaRPr lang="en-US" sz="1300" kern="1200" dirty="0"/>
        </a:p>
        <a:p>
          <a:pPr marL="114300" lvl="1" indent="-114300" algn="l" defTabSz="577850">
            <a:lnSpc>
              <a:spcPct val="90000"/>
            </a:lnSpc>
            <a:spcBef>
              <a:spcPct val="0"/>
            </a:spcBef>
            <a:spcAft>
              <a:spcPct val="15000"/>
            </a:spcAft>
            <a:buChar char="•"/>
          </a:pPr>
          <a:r>
            <a:rPr lang="en-US" sz="1300" kern="1200" dirty="0" smtClean="0"/>
            <a:t>Expertise</a:t>
          </a:r>
          <a:endParaRPr lang="en-US" sz="1300" kern="1200" dirty="0"/>
        </a:p>
      </dsp:txBody>
      <dsp:txXfrm rot="-5400000">
        <a:off x="2945811" y="2942889"/>
        <a:ext cx="1842611" cy="1116734"/>
      </dsp:txXfrm>
    </dsp:sp>
    <dsp:sp modelId="{A6496A0A-AB68-40B3-B68E-9921BEB75C52}">
      <dsp:nvSpPr>
        <dsp:cNvPr id="0" name=""/>
        <dsp:cNvSpPr/>
      </dsp:nvSpPr>
      <dsp:spPr>
        <a:xfrm rot="14400000">
          <a:off x="282" y="2286808"/>
          <a:ext cx="2233468" cy="2233468"/>
        </a:xfrm>
        <a:prstGeom prst="downArrow">
          <a:avLst>
            <a:gd name="adj1" fmla="val 50000"/>
            <a:gd name="adj2" fmla="val 35000"/>
          </a:avLst>
        </a:prstGeom>
        <a:gradFill rotWithShape="0">
          <a:gsLst>
            <a:gs pos="0">
              <a:schemeClr val="accent2">
                <a:hueOff val="-1459563"/>
                <a:satOff val="-12734"/>
                <a:lumOff val="-16471"/>
                <a:alphaOff val="0"/>
                <a:shade val="85000"/>
              </a:schemeClr>
            </a:gs>
            <a:gs pos="100000">
              <a:schemeClr val="accent2">
                <a:hueOff val="-1459563"/>
                <a:satOff val="-12734"/>
                <a:lumOff val="-16471"/>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Admin</a:t>
          </a:r>
          <a:endParaRPr lang="en-US" sz="1700" kern="1200" dirty="0"/>
        </a:p>
        <a:p>
          <a:pPr marL="114300" lvl="1" indent="-114300" algn="l" defTabSz="577850">
            <a:lnSpc>
              <a:spcPct val="90000"/>
            </a:lnSpc>
            <a:spcBef>
              <a:spcPct val="0"/>
            </a:spcBef>
            <a:spcAft>
              <a:spcPct val="15000"/>
            </a:spcAft>
            <a:buChar char="•"/>
          </a:pPr>
          <a:r>
            <a:rPr lang="en-US" sz="1300" kern="1200" dirty="0" smtClean="0"/>
            <a:t>Outside Data</a:t>
          </a:r>
          <a:endParaRPr lang="en-US" sz="1300" kern="1200" dirty="0"/>
        </a:p>
      </dsp:txBody>
      <dsp:txXfrm rot="5400000">
        <a:off x="26465" y="2942889"/>
        <a:ext cx="1842611" cy="1116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91C5F-8260-DB41-B23E-76BF15D82368}">
      <dsp:nvSpPr>
        <dsp:cNvPr id="0" name=""/>
        <dsp:cNvSpPr/>
      </dsp:nvSpPr>
      <dsp:spPr>
        <a:xfrm>
          <a:off x="253206" y="0"/>
          <a:ext cx="5689600" cy="568960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5770B98-6489-7146-BDFD-9A56C2D09D0C}">
      <dsp:nvSpPr>
        <dsp:cNvPr id="0" name=""/>
        <dsp:cNvSpPr/>
      </dsp:nvSpPr>
      <dsp:spPr>
        <a:xfrm>
          <a:off x="793718" y="540512"/>
          <a:ext cx="2218944" cy="2218944"/>
        </a:xfrm>
        <a:prstGeom prst="roundRect">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Embedded Into Existing Courses</a:t>
          </a:r>
          <a:endParaRPr lang="en-US" sz="2500" kern="1200" dirty="0"/>
        </a:p>
      </dsp:txBody>
      <dsp:txXfrm>
        <a:off x="902038" y="648832"/>
        <a:ext cx="2002304" cy="2002304"/>
      </dsp:txXfrm>
    </dsp:sp>
    <dsp:sp modelId="{F5B80458-BEC1-7746-9763-E604CAD49EBD}">
      <dsp:nvSpPr>
        <dsp:cNvPr id="0" name=""/>
        <dsp:cNvSpPr/>
      </dsp:nvSpPr>
      <dsp:spPr>
        <a:xfrm>
          <a:off x="3183350" y="540512"/>
          <a:ext cx="2218944" cy="2218944"/>
        </a:xfrm>
        <a:prstGeom prst="roundRect">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Course Combo</a:t>
          </a:r>
          <a:endParaRPr lang="en-US" sz="2500" kern="1200" dirty="0"/>
        </a:p>
      </dsp:txBody>
      <dsp:txXfrm>
        <a:off x="3291670" y="648832"/>
        <a:ext cx="2002304" cy="2002304"/>
      </dsp:txXfrm>
    </dsp:sp>
    <dsp:sp modelId="{A7B6767D-1390-DD44-A73C-10AF25909C53}">
      <dsp:nvSpPr>
        <dsp:cNvPr id="0" name=""/>
        <dsp:cNvSpPr/>
      </dsp:nvSpPr>
      <dsp:spPr>
        <a:xfrm>
          <a:off x="793718" y="2930144"/>
          <a:ext cx="2218944" cy="2218944"/>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Certificate</a:t>
          </a:r>
          <a:endParaRPr lang="en-US" sz="2500" kern="1200" dirty="0"/>
        </a:p>
      </dsp:txBody>
      <dsp:txXfrm>
        <a:off x="902038" y="3038464"/>
        <a:ext cx="2002304" cy="2002304"/>
      </dsp:txXfrm>
    </dsp:sp>
    <dsp:sp modelId="{2C56C0BA-7D10-4E48-ACC1-4BAD8CF94762}">
      <dsp:nvSpPr>
        <dsp:cNvPr id="0" name=""/>
        <dsp:cNvSpPr/>
      </dsp:nvSpPr>
      <dsp:spPr>
        <a:xfrm>
          <a:off x="3183350" y="2930144"/>
          <a:ext cx="2218944" cy="2218944"/>
        </a:xfrm>
        <a:prstGeom prst="roundRect">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Degree</a:t>
          </a:r>
          <a:endParaRPr lang="en-US" sz="2500" kern="1200" dirty="0"/>
        </a:p>
      </dsp:txBody>
      <dsp:txXfrm>
        <a:off x="3291670" y="3038464"/>
        <a:ext cx="2002304" cy="2002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95056-1252-B542-85A8-278FFE8E89AF}">
      <dsp:nvSpPr>
        <dsp:cNvPr id="0" name=""/>
        <dsp:cNvSpPr/>
      </dsp:nvSpPr>
      <dsp:spPr>
        <a:xfrm>
          <a:off x="2046994" y="625551"/>
          <a:ext cx="4166153" cy="4166153"/>
        </a:xfrm>
        <a:prstGeom prst="blockArc">
          <a:avLst>
            <a:gd name="adj1" fmla="val 10800000"/>
            <a:gd name="adj2" fmla="val 16200000"/>
            <a:gd name="adj3" fmla="val 4642"/>
          </a:avLst>
        </a:prstGeom>
        <a:gradFill rotWithShape="0">
          <a:gsLst>
            <a:gs pos="0">
              <a:schemeClr val="accent3">
                <a:hueOff val="-1067368"/>
                <a:satOff val="5739"/>
                <a:lumOff val="6471"/>
                <a:alphaOff val="0"/>
                <a:shade val="85000"/>
              </a:schemeClr>
            </a:gs>
            <a:gs pos="100000">
              <a:schemeClr val="accent3">
                <a:hueOff val="-1067368"/>
                <a:satOff val="5739"/>
                <a:lumOff val="6471"/>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C4E011FF-DB89-4341-A411-14CBC1D8D380}">
      <dsp:nvSpPr>
        <dsp:cNvPr id="0" name=""/>
        <dsp:cNvSpPr/>
      </dsp:nvSpPr>
      <dsp:spPr>
        <a:xfrm>
          <a:off x="2046994" y="625551"/>
          <a:ext cx="4166153" cy="4166153"/>
        </a:xfrm>
        <a:prstGeom prst="blockArc">
          <a:avLst>
            <a:gd name="adj1" fmla="val 5400000"/>
            <a:gd name="adj2" fmla="val 10800000"/>
            <a:gd name="adj3" fmla="val 4642"/>
          </a:avLst>
        </a:prstGeom>
        <a:gradFill rotWithShape="0">
          <a:gsLst>
            <a:gs pos="0">
              <a:schemeClr val="accent3">
                <a:hueOff val="-711579"/>
                <a:satOff val="3826"/>
                <a:lumOff val="4314"/>
                <a:alphaOff val="0"/>
                <a:shade val="85000"/>
              </a:schemeClr>
            </a:gs>
            <a:gs pos="100000">
              <a:schemeClr val="accent3">
                <a:hueOff val="-711579"/>
                <a:satOff val="3826"/>
                <a:lumOff val="4314"/>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36294092-6561-6945-A41D-8DE9D7CC0444}">
      <dsp:nvSpPr>
        <dsp:cNvPr id="0" name=""/>
        <dsp:cNvSpPr/>
      </dsp:nvSpPr>
      <dsp:spPr>
        <a:xfrm>
          <a:off x="2046994" y="625551"/>
          <a:ext cx="4166153" cy="4166153"/>
        </a:xfrm>
        <a:prstGeom prst="blockArc">
          <a:avLst>
            <a:gd name="adj1" fmla="val 0"/>
            <a:gd name="adj2" fmla="val 5400000"/>
            <a:gd name="adj3" fmla="val 4642"/>
          </a:avLst>
        </a:prstGeom>
        <a:gradFill rotWithShape="0">
          <a:gsLst>
            <a:gs pos="0">
              <a:schemeClr val="accent3">
                <a:hueOff val="-355789"/>
                <a:satOff val="1913"/>
                <a:lumOff val="2157"/>
                <a:alphaOff val="0"/>
                <a:shade val="85000"/>
              </a:schemeClr>
            </a:gs>
            <a:gs pos="100000">
              <a:schemeClr val="accent3">
                <a:hueOff val="-355789"/>
                <a:satOff val="1913"/>
                <a:lumOff val="2157"/>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196E63E1-47AD-D246-AE93-7FFC3C34BB83}">
      <dsp:nvSpPr>
        <dsp:cNvPr id="0" name=""/>
        <dsp:cNvSpPr/>
      </dsp:nvSpPr>
      <dsp:spPr>
        <a:xfrm>
          <a:off x="2046994" y="625551"/>
          <a:ext cx="4166153" cy="4166153"/>
        </a:xfrm>
        <a:prstGeom prst="blockArc">
          <a:avLst>
            <a:gd name="adj1" fmla="val 16200000"/>
            <a:gd name="adj2" fmla="val 0"/>
            <a:gd name="adj3" fmla="val 4642"/>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6D790634-AE96-6D40-B6EC-C80464B01AFA}">
      <dsp:nvSpPr>
        <dsp:cNvPr id="0" name=""/>
        <dsp:cNvSpPr/>
      </dsp:nvSpPr>
      <dsp:spPr>
        <a:xfrm>
          <a:off x="3170876" y="1749432"/>
          <a:ext cx="1918390" cy="1918390"/>
        </a:xfrm>
        <a:prstGeom prst="ellips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Students</a:t>
          </a:r>
          <a:endParaRPr lang="en-US" sz="2400" kern="1200" dirty="0"/>
        </a:p>
      </dsp:txBody>
      <dsp:txXfrm>
        <a:off x="3451818" y="2030374"/>
        <a:ext cx="1356506" cy="1356506"/>
      </dsp:txXfrm>
    </dsp:sp>
    <dsp:sp modelId="{EED5DCBB-5782-8949-BC96-E0A86E7BA7CD}">
      <dsp:nvSpPr>
        <dsp:cNvPr id="0" name=""/>
        <dsp:cNvSpPr/>
      </dsp:nvSpPr>
      <dsp:spPr>
        <a:xfrm>
          <a:off x="3458634" y="2457"/>
          <a:ext cx="1342873" cy="1342873"/>
        </a:xfrm>
        <a:prstGeom prst="ellips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2 Year College</a:t>
          </a:r>
          <a:endParaRPr lang="en-US" sz="1800" kern="1200" dirty="0"/>
        </a:p>
      </dsp:txBody>
      <dsp:txXfrm>
        <a:off x="3655293" y="199116"/>
        <a:ext cx="949555" cy="949555"/>
      </dsp:txXfrm>
    </dsp:sp>
    <dsp:sp modelId="{F555B2D0-688F-CD44-99DD-AAA1B69E0405}">
      <dsp:nvSpPr>
        <dsp:cNvPr id="0" name=""/>
        <dsp:cNvSpPr/>
      </dsp:nvSpPr>
      <dsp:spPr>
        <a:xfrm>
          <a:off x="5493368" y="2037191"/>
          <a:ext cx="1342873" cy="1342873"/>
        </a:xfrm>
        <a:prstGeom prst="ellipse">
          <a:avLst/>
        </a:prstGeom>
        <a:gradFill rotWithShape="0">
          <a:gsLst>
            <a:gs pos="0">
              <a:schemeClr val="accent3">
                <a:hueOff val="-355789"/>
                <a:satOff val="1913"/>
                <a:lumOff val="2157"/>
                <a:alphaOff val="0"/>
                <a:shade val="85000"/>
              </a:schemeClr>
            </a:gs>
            <a:gs pos="100000">
              <a:schemeClr val="accent3">
                <a:hueOff val="-355789"/>
                <a:satOff val="1913"/>
                <a:lumOff val="2157"/>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4 Year College</a:t>
          </a:r>
          <a:endParaRPr lang="en-US" sz="1800" kern="1200" dirty="0"/>
        </a:p>
      </dsp:txBody>
      <dsp:txXfrm>
        <a:off x="5690027" y="2233850"/>
        <a:ext cx="949555" cy="949555"/>
      </dsp:txXfrm>
    </dsp:sp>
    <dsp:sp modelId="{39BFE796-6E94-874A-995E-DA7337135E54}">
      <dsp:nvSpPr>
        <dsp:cNvPr id="0" name=""/>
        <dsp:cNvSpPr/>
      </dsp:nvSpPr>
      <dsp:spPr>
        <a:xfrm>
          <a:off x="3458634" y="4071924"/>
          <a:ext cx="1342873" cy="1342873"/>
        </a:xfrm>
        <a:prstGeom prst="ellipse">
          <a:avLst/>
        </a:prstGeom>
        <a:gradFill rotWithShape="0">
          <a:gsLst>
            <a:gs pos="0">
              <a:schemeClr val="accent3">
                <a:hueOff val="-711579"/>
                <a:satOff val="3826"/>
                <a:lumOff val="4314"/>
                <a:alphaOff val="0"/>
                <a:shade val="85000"/>
              </a:schemeClr>
            </a:gs>
            <a:gs pos="100000">
              <a:schemeClr val="accent3">
                <a:hueOff val="-711579"/>
                <a:satOff val="3826"/>
                <a:lumOff val="4314"/>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Industry Partners</a:t>
          </a:r>
          <a:endParaRPr lang="en-US" sz="1800" kern="1200" dirty="0"/>
        </a:p>
      </dsp:txBody>
      <dsp:txXfrm>
        <a:off x="3655293" y="4268583"/>
        <a:ext cx="949555" cy="949555"/>
      </dsp:txXfrm>
    </dsp:sp>
    <dsp:sp modelId="{02CBF466-531A-7D43-9FB9-FE9D8D9585D2}">
      <dsp:nvSpPr>
        <dsp:cNvPr id="0" name=""/>
        <dsp:cNvSpPr/>
      </dsp:nvSpPr>
      <dsp:spPr>
        <a:xfrm>
          <a:off x="1289641" y="1947775"/>
          <a:ext cx="1611394" cy="1521704"/>
        </a:xfrm>
        <a:prstGeom prst="ellipse">
          <a:avLst/>
        </a:prstGeom>
        <a:gradFill rotWithShape="0">
          <a:gsLst>
            <a:gs pos="0">
              <a:schemeClr val="accent3">
                <a:hueOff val="-1067368"/>
                <a:satOff val="5739"/>
                <a:lumOff val="6471"/>
                <a:alphaOff val="0"/>
                <a:shade val="85000"/>
              </a:schemeClr>
            </a:gs>
            <a:gs pos="100000">
              <a:schemeClr val="accent3">
                <a:hueOff val="-1067368"/>
                <a:satOff val="5739"/>
                <a:lumOff val="6471"/>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Career</a:t>
          </a:r>
          <a:endParaRPr lang="en-US" sz="1800" kern="1200" dirty="0"/>
        </a:p>
      </dsp:txBody>
      <dsp:txXfrm>
        <a:off x="1525624" y="2170623"/>
        <a:ext cx="1139428" cy="1076008"/>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0.39558</cdr:x>
      <cdr:y>0.85857</cdr:y>
    </cdr:from>
    <cdr:to>
      <cdr:x>0.41682</cdr:x>
      <cdr:y>0.89369</cdr:y>
    </cdr:to>
    <cdr:sp macro="" textlink="">
      <cdr:nvSpPr>
        <cdr:cNvPr id="2" name="5-Point Star 1"/>
        <cdr:cNvSpPr/>
      </cdr:nvSpPr>
      <cdr:spPr>
        <a:xfrm xmlns:a="http://schemas.openxmlformats.org/drawingml/2006/main">
          <a:off x="3576053" y="4411213"/>
          <a:ext cx="192018" cy="180474"/>
        </a:xfrm>
        <a:prstGeom xmlns:a="http://schemas.openxmlformats.org/drawingml/2006/main" prst="star5">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0.52396</cdr:x>
      <cdr:y>0.85857</cdr:y>
    </cdr:from>
    <cdr:to>
      <cdr:x>0.54459</cdr:x>
      <cdr:y>0.89369</cdr:y>
    </cdr:to>
    <cdr:sp macro="" textlink="">
      <cdr:nvSpPr>
        <cdr:cNvPr id="3" name="5-Point Star 2"/>
        <cdr:cNvSpPr/>
      </cdr:nvSpPr>
      <cdr:spPr>
        <a:xfrm xmlns:a="http://schemas.openxmlformats.org/drawingml/2006/main">
          <a:off x="4736612" y="4411213"/>
          <a:ext cx="186489" cy="180474"/>
        </a:xfrm>
        <a:prstGeom xmlns:a="http://schemas.openxmlformats.org/drawingml/2006/main" prst="star5">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0.58833</cdr:x>
      <cdr:y>0.92492</cdr:y>
    </cdr:from>
    <cdr:to>
      <cdr:x>0.60696</cdr:x>
      <cdr:y>0.96005</cdr:y>
    </cdr:to>
    <cdr:sp macro="" textlink="">
      <cdr:nvSpPr>
        <cdr:cNvPr id="4" name="5-Point Star 3"/>
        <cdr:cNvSpPr/>
      </cdr:nvSpPr>
      <cdr:spPr>
        <a:xfrm xmlns:a="http://schemas.openxmlformats.org/drawingml/2006/main">
          <a:off x="5318557" y="4752109"/>
          <a:ext cx="168417" cy="180494"/>
        </a:xfrm>
        <a:prstGeom xmlns:a="http://schemas.openxmlformats.org/drawingml/2006/main" prst="star5">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0.60519</cdr:x>
      <cdr:y>0.91321</cdr:y>
    </cdr:from>
    <cdr:to>
      <cdr:x>0.82461</cdr:x>
      <cdr:y>0.99907</cdr:y>
    </cdr:to>
    <cdr:sp macro="" textlink="">
      <cdr:nvSpPr>
        <cdr:cNvPr id="5" name="TextBox 4"/>
        <cdr:cNvSpPr txBox="1"/>
      </cdr:nvSpPr>
      <cdr:spPr>
        <a:xfrm xmlns:a="http://schemas.openxmlformats.org/drawingml/2006/main">
          <a:off x="5470957" y="4691965"/>
          <a:ext cx="1983596" cy="44114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smtClean="0"/>
            <a:t>More than HALF 2YC</a:t>
          </a:r>
          <a:endParaRPr lang="en-US" sz="1400" b="1" dirty="0"/>
        </a:p>
      </cdr:txBody>
    </cdr:sp>
  </cdr:relSizeAnchor>
  <cdr:relSizeAnchor xmlns:cdr="http://schemas.openxmlformats.org/drawingml/2006/chartDrawing">
    <cdr:from>
      <cdr:x>0.64845</cdr:x>
      <cdr:y>0.88081</cdr:y>
    </cdr:from>
    <cdr:to>
      <cdr:x>0.67262</cdr:x>
      <cdr:y>0.92492</cdr:y>
    </cdr:to>
    <cdr:sp macro="" textlink="">
      <cdr:nvSpPr>
        <cdr:cNvPr id="6" name="5-Point Star 5"/>
        <cdr:cNvSpPr/>
      </cdr:nvSpPr>
      <cdr:spPr>
        <a:xfrm xmlns:a="http://schemas.openxmlformats.org/drawingml/2006/main">
          <a:off x="5862046" y="4525489"/>
          <a:ext cx="218511" cy="226620"/>
        </a:xfrm>
        <a:prstGeom xmlns:a="http://schemas.openxmlformats.org/drawingml/2006/main" prst="star5">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0.90532</cdr:x>
      <cdr:y>0.841</cdr:y>
    </cdr:from>
    <cdr:to>
      <cdr:x>0.92395</cdr:x>
      <cdr:y>0.87613</cdr:y>
    </cdr:to>
    <cdr:sp macro="" textlink="">
      <cdr:nvSpPr>
        <cdr:cNvPr id="7" name="5-Point Star 6"/>
        <cdr:cNvSpPr/>
      </cdr:nvSpPr>
      <cdr:spPr>
        <a:xfrm xmlns:a="http://schemas.openxmlformats.org/drawingml/2006/main">
          <a:off x="8184148" y="4320976"/>
          <a:ext cx="168442" cy="180474"/>
        </a:xfrm>
        <a:prstGeom xmlns:a="http://schemas.openxmlformats.org/drawingml/2006/main" prst="star5">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0.14159</cdr:x>
      <cdr:y>0.27235</cdr:y>
    </cdr:from>
    <cdr:to>
      <cdr:x>0.18373</cdr:x>
      <cdr:y>0.36134</cdr:y>
    </cdr:to>
    <cdr:sp macro="" textlink="">
      <cdr:nvSpPr>
        <cdr:cNvPr id="8" name="Rectangle 7"/>
        <cdr:cNvSpPr/>
      </cdr:nvSpPr>
      <cdr:spPr>
        <a:xfrm xmlns:a="http://schemas.openxmlformats.org/drawingml/2006/main">
          <a:off x="1279957" y="1399309"/>
          <a:ext cx="381000" cy="457200"/>
        </a:xfrm>
        <a:prstGeom xmlns:a="http://schemas.openxmlformats.org/drawingml/2006/main" prst="rect">
          <a:avLst/>
        </a:prstGeom>
        <a:gradFill xmlns:a="http://schemas.openxmlformats.org/drawingml/2006/main">
          <a:gsLst>
            <a:gs pos="0">
              <a:schemeClr val="accent4"/>
            </a:gs>
            <a:gs pos="100000">
              <a:schemeClr val="accent4"/>
            </a:gs>
          </a:gsLst>
        </a:gradFill>
        <a:ln xmlns:a="http://schemas.openxmlformats.org/drawingml/2006/main">
          <a:noFill/>
        </a:ln>
      </cdr:spPr>
      <cdr:style>
        <a:lnRef xmlns:a="http://schemas.openxmlformats.org/drawingml/2006/main" idx="1">
          <a:schemeClr val="accent2"/>
        </a:lnRef>
        <a:fillRef xmlns:a="http://schemas.openxmlformats.org/drawingml/2006/main" idx="2">
          <a:schemeClr val="accent2"/>
        </a:fillRef>
        <a:effectRef xmlns:a="http://schemas.openxmlformats.org/drawingml/2006/main" idx="1">
          <a:schemeClr val="accent2"/>
        </a:effectRef>
        <a:fontRef xmlns:a="http://schemas.openxmlformats.org/drawingml/2006/main" idx="minor">
          <a:schemeClr val="dk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11/10/17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nces.ed.gov/programs/coe/indicator_caa.as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2748074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730037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12</a:t>
            </a:fld>
            <a:endParaRPr lang="en-US"/>
          </a:p>
        </p:txBody>
      </p:sp>
    </p:spTree>
    <p:extLst>
      <p:ext uri="{BB962C8B-B14F-4D97-AF65-F5344CB8AC3E}">
        <p14:creationId xmlns:p14="http://schemas.microsoft.com/office/powerpoint/2010/main" val="127726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772952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entire</a:t>
            </a:r>
            <a:r>
              <a:rPr lang="en-US" baseline="0" dirty="0" smtClean="0"/>
              <a:t> proposal as written can be provided upon request.</a:t>
            </a:r>
            <a:endParaRPr lang="en-US" dirty="0" smtClean="0"/>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1618887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2668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64910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were working on our program at Great Bay, there was nothing available to help guide our thinking. Fortunately that is changing. Oceans of Data Institute: http://</a:t>
            </a:r>
            <a:r>
              <a:rPr lang="en-US" dirty="0" err="1" smtClean="0"/>
              <a:t>oceansofdata.org</a:t>
            </a:r>
            <a:r>
              <a:rPr lang="en-US" dirty="0" smtClean="0"/>
              <a:t>/our-work/profile-data-practitioner</a:t>
            </a:r>
          </a:p>
          <a:p>
            <a:endParaRPr lang="en-US" dirty="0" smtClean="0"/>
          </a:p>
          <a:p>
            <a:r>
              <a:rPr lang="en-US" dirty="0" smtClean="0"/>
              <a:t>Park City Math Institute (PCMI) published its curriculum guidelines</a:t>
            </a:r>
            <a:r>
              <a:rPr lang="en-US" baseline="0" dirty="0" smtClean="0"/>
              <a:t> in 2016: https://</a:t>
            </a:r>
            <a:r>
              <a:rPr lang="en-US" baseline="0" dirty="0" err="1" smtClean="0"/>
              <a:t>www.stat.berkeley.edu</a:t>
            </a:r>
            <a:r>
              <a:rPr lang="en-US" baseline="0" dirty="0" smtClean="0"/>
              <a:t>/~</a:t>
            </a:r>
            <a:r>
              <a:rPr lang="en-US" baseline="0" dirty="0" err="1" smtClean="0"/>
              <a:t>nolan</a:t>
            </a:r>
            <a:r>
              <a:rPr lang="en-US" baseline="0" dirty="0" smtClean="0"/>
              <a:t>/Papers/Data.Science.Guidelines.16.9.25.pdf</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18</a:t>
            </a:fld>
            <a:endParaRPr lang="en-US"/>
          </a:p>
        </p:txBody>
      </p:sp>
    </p:spTree>
    <p:extLst>
      <p:ext uri="{BB962C8B-B14F-4D97-AF65-F5344CB8AC3E}">
        <p14:creationId xmlns:p14="http://schemas.microsoft.com/office/powerpoint/2010/main" val="1454465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894674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Students must</a:t>
            </a:r>
            <a:r>
              <a:rPr lang="en-US" baseline="0" dirty="0" smtClean="0"/>
              <a:t> be at college level reading, writing and composition prior to starting with this program. Students must have credit for </a:t>
            </a:r>
            <a:r>
              <a:rPr lang="en-US" baseline="0" dirty="0" err="1" smtClean="0"/>
              <a:t>Precalculus</a:t>
            </a:r>
            <a:r>
              <a:rPr lang="en-US" baseline="0" dirty="0" smtClean="0"/>
              <a:t> mathematics before taking MATH 235. CIS177 is the recommended in</a:t>
            </a:r>
          </a:p>
          <a:p>
            <a:r>
              <a:rPr lang="en-US" baseline="0" dirty="0" smtClean="0"/>
              <a:t>introduction to programming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Upon completion of the certificate, students can practice “data science” on their own using publicly accessible data.</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20</a:t>
            </a:fld>
            <a:endParaRPr lang="en-US"/>
          </a:p>
        </p:txBody>
      </p:sp>
    </p:spTree>
    <p:extLst>
      <p:ext uri="{BB962C8B-B14F-4D97-AF65-F5344CB8AC3E}">
        <p14:creationId xmlns:p14="http://schemas.microsoft.com/office/powerpoint/2010/main" val="1289978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202308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590164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Designed for Transfer to UNH Manchester Campus Bachelor’s degree program.</a:t>
            </a:r>
          </a:p>
          <a:p>
            <a:r>
              <a:rPr lang="en-US" dirty="0" smtClean="0"/>
              <a:t>Flexible enough to transfer to any 4-year college toward Bachelor’s Degree in Applied Math or Computer Science</a:t>
            </a:r>
          </a:p>
          <a:p>
            <a:r>
              <a:rPr lang="en-US" dirty="0" smtClean="0"/>
              <a:t>“It’s a big step.”</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22</a:t>
            </a:fld>
            <a:endParaRPr lang="en-US"/>
          </a:p>
        </p:txBody>
      </p:sp>
    </p:spTree>
    <p:extLst>
      <p:ext uri="{BB962C8B-B14F-4D97-AF65-F5344CB8AC3E}">
        <p14:creationId xmlns:p14="http://schemas.microsoft.com/office/powerpoint/2010/main" val="230001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633638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24</a:t>
            </a:fld>
            <a:endParaRPr lang="en-US"/>
          </a:p>
        </p:txBody>
      </p:sp>
    </p:spTree>
    <p:extLst>
      <p:ext uri="{BB962C8B-B14F-4D97-AF65-F5344CB8AC3E}">
        <p14:creationId xmlns:p14="http://schemas.microsoft.com/office/powerpoint/2010/main" val="83221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70136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U.S. Department of Education, National Center for Education Statistics. (2017). </a:t>
            </a:r>
            <a:r>
              <a:rPr lang="en-US" sz="1200" b="0" i="1" kern="1200" dirty="0" smtClean="0">
                <a:solidFill>
                  <a:schemeClr val="tx1"/>
                </a:solidFill>
                <a:effectLst/>
                <a:latin typeface="+mn-lt"/>
                <a:ea typeface="+mn-ea"/>
                <a:cs typeface="+mn-cs"/>
              </a:rPr>
              <a:t>The Condition of Education 2017</a:t>
            </a:r>
            <a:r>
              <a:rPr lang="en-US" sz="1200" b="0" i="0" kern="1200" dirty="0" smtClean="0">
                <a:solidFill>
                  <a:schemeClr val="tx1"/>
                </a:solidFill>
                <a:effectLst/>
                <a:latin typeface="+mn-lt"/>
                <a:ea typeface="+mn-ea"/>
                <a:cs typeface="+mn-cs"/>
              </a:rPr>
              <a:t> (NCES 2017-144), </a:t>
            </a:r>
            <a:r>
              <a:rPr lang="en-US" sz="1200" b="0" i="0" kern="1200" dirty="0" smtClean="0">
                <a:solidFill>
                  <a:schemeClr val="tx1"/>
                </a:solidFill>
                <a:effectLst/>
                <a:latin typeface="+mn-lt"/>
                <a:ea typeface="+mn-ea"/>
                <a:cs typeface="+mn-cs"/>
                <a:hlinkClick r:id="rId3"/>
              </a:rPr>
              <a:t>Educational Attainment of Young Adults</a:t>
            </a:r>
            <a:endParaRPr lang="en-US" dirty="0" smtClean="0"/>
          </a:p>
          <a:p>
            <a:r>
              <a:rPr lang="en-US" dirty="0" smtClean="0"/>
              <a:t>URL: https://</a:t>
            </a:r>
            <a:r>
              <a:rPr lang="en-US" dirty="0" err="1" smtClean="0"/>
              <a:t>nces.ed.gov</a:t>
            </a:r>
            <a:r>
              <a:rPr lang="en-US" dirty="0" smtClean="0"/>
              <a:t>/</a:t>
            </a:r>
            <a:r>
              <a:rPr lang="en-US" dirty="0" err="1" smtClean="0"/>
              <a:t>fastfacts</a:t>
            </a:r>
            <a:r>
              <a:rPr lang="en-US" dirty="0" smtClean="0"/>
              <a:t>/</a:t>
            </a:r>
            <a:r>
              <a:rPr lang="en-US" dirty="0" err="1" smtClean="0"/>
              <a:t>display.asp?id</a:t>
            </a:r>
            <a:r>
              <a:rPr lang="en-US" dirty="0" smtClean="0"/>
              <a:t>=27</a:t>
            </a:r>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64523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3845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aseline="30000" dirty="0" smtClean="0">
                <a:latin typeface="Arial"/>
              </a:rPr>
              <a:t>a</a:t>
            </a:r>
            <a:r>
              <a:rPr lang="en-US" sz="1200" dirty="0" smtClean="0">
                <a:latin typeface="Arial"/>
              </a:rPr>
              <a:t> Hispanic may be any race. American Indian or Alaska Native, Asian, black or African American, Native Hawaiian or Other Pacific Islander, white, and more than one race refer to individuals who are not of Hispanic origin.</a:t>
            </a:r>
            <a:endParaRPr lang="en-US" sz="2000" dirty="0" smtClean="0">
              <a:solidFill>
                <a:srgbClr val="000000"/>
              </a:solidFill>
            </a:endParaRPr>
          </a:p>
          <a:p>
            <a:endParaRPr lang="en-US" dirty="0" smtClean="0"/>
          </a:p>
          <a:p>
            <a:r>
              <a:rPr lang="en-US" sz="1200" dirty="0" smtClean="0">
                <a:latin typeface="Arial"/>
              </a:rPr>
              <a:t>NOTES: Recent S&amp;E degree recipients are those who earned their bachelor's or master's degrees between 1 July 2006 and 30 June 2011. Data are rounded to the nearest 1,000.</a:t>
            </a:r>
          </a:p>
          <a:p>
            <a:endParaRPr lang="en-US" dirty="0" smtClean="0"/>
          </a:p>
          <a:p>
            <a:r>
              <a:rPr lang="en-US" sz="1200" dirty="0" smtClean="0">
                <a:latin typeface="Arial"/>
              </a:rPr>
              <a:t>SOURCE: National Science Foundation, National Center for Science and Engineering Statistics, special tabulations (2015) of the 2013 National Survey of College Graduates.</a:t>
            </a:r>
          </a:p>
          <a:p>
            <a:endParaRPr lang="en-US" dirty="0" smtClean="0"/>
          </a:p>
          <a:p>
            <a:r>
              <a:rPr lang="en-US" sz="1200" i="1" dirty="0" smtClean="0">
                <a:latin typeface="Arial"/>
              </a:rPr>
              <a:t>Science and Engineering Indicators 2016</a:t>
            </a:r>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158619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44057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smtClean="0">
                <a:latin typeface="Arial"/>
              </a:rPr>
              <a:t>NOTES: Recent S&amp;E degree recipients are those who earned their bachelor's or master's degrees between 1 July 2006 and 30 June 2011. Data are rounded to the nearest 1,000.</a:t>
            </a:r>
          </a:p>
          <a:p>
            <a:endParaRPr lang="en-US" dirty="0" smtClean="0"/>
          </a:p>
          <a:p>
            <a:r>
              <a:rPr lang="en-US" sz="1200" dirty="0" smtClean="0">
                <a:latin typeface="Arial"/>
              </a:rPr>
              <a:t>SOURCE: National Science Foundation, National Center for Science and Engineering Statistics, special tabulations (2015) of the 2013 National Survey of College Graduates.</a:t>
            </a:r>
          </a:p>
          <a:p>
            <a:endParaRPr lang="en-US" dirty="0" smtClean="0"/>
          </a:p>
          <a:p>
            <a:r>
              <a:rPr lang="en-US" sz="1200" i="1" dirty="0" smtClean="0">
                <a:latin typeface="Arial"/>
              </a:rPr>
              <a:t>Science and Engineering Indicators 2016</a:t>
            </a:r>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210596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Follow the journey, from “day one” to the current moment. </a:t>
            </a:r>
          </a:p>
        </p:txBody>
      </p:sp>
      <p:sp>
        <p:nvSpPr>
          <p:cNvPr id="4" name="Slide Number Placeholder 3"/>
          <p:cNvSpPr>
            <a:spLocks noGrp="1"/>
          </p:cNvSpPr>
          <p:nvPr>
            <p:ph type="sldNum" sz="quarter" idx="10"/>
          </p:nvPr>
        </p:nvSpPr>
        <p:spPr/>
        <p:txBody>
          <a:bodyPr/>
          <a:lstStyle/>
          <a:p>
            <a:fld id="{57E38A9F-B664-475B-A483-247BF358F968}"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8525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smtClean="0">
                <a:latin typeface="Arial"/>
              </a:rPr>
              <a:t>NOTES: Includes only respondents to the community college question. Reporting categories for ethnicity and race were expanded in 2013; comparisons with prior-year data should be made with caution.</a:t>
            </a:r>
            <a:endParaRPr lang="en-US" sz="2000" dirty="0" smtClean="0">
              <a:solidFill>
                <a:srgbClr val="000000"/>
              </a:solidFill>
            </a:endParaRPr>
          </a:p>
          <a:p>
            <a:endParaRPr lang="en-US" dirty="0" smtClean="0"/>
          </a:p>
          <a:p>
            <a:r>
              <a:rPr lang="en-US" sz="1200" dirty="0" smtClean="0">
                <a:latin typeface="Arial"/>
              </a:rPr>
              <a:t>SOURCE: National Science Foundation, National Center for Science and Engineering Statistics, special tabulations (2014) of the 2013 Survey of Earned Doctorates.</a:t>
            </a:r>
          </a:p>
          <a:p>
            <a:endParaRPr lang="en-US" dirty="0" smtClean="0"/>
          </a:p>
          <a:p>
            <a:r>
              <a:rPr lang="en-US" sz="1200" i="1" dirty="0" smtClean="0">
                <a:latin typeface="Arial"/>
              </a:rPr>
              <a:t>Science and Engineering Indicators 2016</a:t>
            </a:r>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10</a:t>
            </a:fld>
            <a:endParaRPr lang="en-US"/>
          </a:p>
        </p:txBody>
      </p:sp>
    </p:spTree>
    <p:extLst>
      <p:ext uri="{BB962C8B-B14F-4D97-AF65-F5344CB8AC3E}">
        <p14:creationId xmlns:p14="http://schemas.microsoft.com/office/powerpoint/2010/main" val="915911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a:noFill/>
          <a:effectLst>
            <a:softEdge rad="31750"/>
          </a:effectLst>
        </p:spPr>
        <p:txBody>
          <a:bodyPr anchor="b">
            <a:noAutofit/>
          </a:bodyPr>
          <a:lstStyle>
            <a:lvl1pPr>
              <a:defRPr sz="5400">
                <a:solidFill>
                  <a:schemeClr val="bg1"/>
                </a:solidFill>
              </a:defRPr>
            </a:lvl1pPr>
          </a:lstStyle>
          <a:p>
            <a:r>
              <a:rPr lang="en-US" smtClean="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bg1"/>
                </a:solidFill>
              </a:defRPr>
            </a:lvl1pPr>
          </a:lstStyle>
          <a:p>
            <a:fld id="{A0253C03-C60F-4FF5-BBBF-078D44B72E7D}" type="datetime1">
              <a:rPr lang="en-US" smtClean="0"/>
              <a:t>11/10/17</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bg1"/>
                </a:solidFill>
              </a:defRPr>
            </a:lvl1pPr>
          </a:lstStyle>
          <a:p>
            <a:r>
              <a:rPr lang="en-US"/>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49098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A056D9D-9483-42E7-8CD7-15EDE1A4DDC4}" type="datetime1">
              <a:rPr lang="en-US" smtClean="0"/>
              <a:t>11/10/17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66616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9FD5F10-92B8-46C7-A107-1CF6EB1C2F18}" type="datetime1">
              <a:rPr lang="en-US" smtClean="0"/>
              <a:t>11/10/17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91729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8579" y="712789"/>
            <a:ext cx="10443030" cy="5937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27999" y="1455738"/>
            <a:ext cx="10500165" cy="5114925"/>
          </a:xfrm>
        </p:spPr>
        <p:txBody>
          <a:bodyPr/>
          <a:lstStyle/>
          <a:p>
            <a:r>
              <a:rPr lang="en-US" smtClean="0"/>
              <a:t>Click icon to add table</a:t>
            </a:r>
            <a:endParaRPr lang="en-US"/>
          </a:p>
        </p:txBody>
      </p:sp>
      <p:sp>
        <p:nvSpPr>
          <p:cNvPr id="4" name="Date Placeholder 3"/>
          <p:cNvSpPr>
            <a:spLocks noGrp="1"/>
          </p:cNvSpPr>
          <p:nvPr>
            <p:ph type="dt" sz="half" idx="10"/>
          </p:nvPr>
        </p:nvSpPr>
        <p:spPr>
          <a:xfrm>
            <a:off x="0" y="6584950"/>
            <a:ext cx="2844059" cy="196850"/>
          </a:xfrm>
        </p:spPr>
        <p:txBody>
          <a:bodyPr/>
          <a:lstStyle>
            <a:lvl1pPr>
              <a:defRPr/>
            </a:lvl1pPr>
          </a:lstStyle>
          <a:p>
            <a:endParaRPr lang="en-US">
              <a:solidFill>
                <a:prstClr val="white"/>
              </a:solidFill>
            </a:endParaRPr>
          </a:p>
        </p:txBody>
      </p:sp>
      <p:sp>
        <p:nvSpPr>
          <p:cNvPr id="5" name="Footer Placeholder 4"/>
          <p:cNvSpPr>
            <a:spLocks noGrp="1"/>
          </p:cNvSpPr>
          <p:nvPr>
            <p:ph type="ftr" sz="quarter" idx="11"/>
          </p:nvPr>
        </p:nvSpPr>
        <p:spPr>
          <a:xfrm>
            <a:off x="4164515" y="6613526"/>
            <a:ext cx="3859795" cy="168275"/>
          </a:xfrm>
        </p:spPr>
        <p:txBody>
          <a:bodyPr/>
          <a:lstStyle>
            <a:lvl1pPr>
              <a:defRPr/>
            </a:lvl1pPr>
          </a:lstStyle>
          <a:p>
            <a:endParaRPr lang="en-US">
              <a:solidFill>
                <a:prstClr val="white"/>
              </a:solidFill>
            </a:endParaRPr>
          </a:p>
        </p:txBody>
      </p:sp>
      <p:sp>
        <p:nvSpPr>
          <p:cNvPr id="6" name="Slide Number Placeholder 5"/>
          <p:cNvSpPr>
            <a:spLocks noGrp="1"/>
          </p:cNvSpPr>
          <p:nvPr>
            <p:ph type="sldNum" sz="quarter" idx="12"/>
          </p:nvPr>
        </p:nvSpPr>
        <p:spPr>
          <a:xfrm>
            <a:off x="9344766" y="6613526"/>
            <a:ext cx="2844059" cy="136525"/>
          </a:xfrm>
        </p:spPr>
        <p:txBody>
          <a:bodyPr/>
          <a:lstStyle>
            <a:lvl1pPr>
              <a:defRPr/>
            </a:lvl1pPr>
          </a:lstStyle>
          <a:p>
            <a:fld id="{EDBDBC3B-8719-4222-8CF9-7007035FA807}" type="slidenum">
              <a:rPr lang="en-US">
                <a:solidFill>
                  <a:prstClr val="white"/>
                </a:solidFill>
              </a:rPr>
              <a:pPr/>
              <a:t>‹#›</a:t>
            </a:fld>
            <a:endParaRPr lang="en-US">
              <a:solidFill>
                <a:prstClr val="white"/>
              </a:solidFill>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940BF0-453F-47A9-9012-5AED3B22E7A1}"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13552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F6906E3-B742-4986-90B6-990F07048832}" type="datetime1">
              <a:rPr lang="en-US" smtClean="0"/>
              <a:t>11/10/17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77491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31A372C-B131-4034-B61F-BCF761990A4F}" type="datetime1">
              <a:rPr lang="en-US" smtClean="0"/>
              <a:t>11/10/17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7834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609524"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9524"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1E70B50-D705-4567-8892-606DA8DDC082}" type="datetime1">
              <a:rPr lang="en-US" smtClean="0"/>
              <a:t>11/10/17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5459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2293B8A-AC5E-448D-90F1-5F90DC8C0860}" type="datetime1">
              <a:rPr lang="en-US" smtClean="0"/>
              <a:t>11/10/17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12167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D0D57-1DF2-4CE0-A88F-4398D994BF4C}" type="datetime1">
              <a:rPr lang="en-US" smtClean="0"/>
              <a:t>11/10/17</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vert="horz" lIns="91440" tIns="45720" rIns="91440" bIns="45720" rtlCol="0" anchor="ctr"/>
          <a:lstStyle>
            <a:lvl1pPr algn="r">
              <a:defRPr lang="en-US" smtClean="0"/>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56617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98"/>
            <a:ext cx="12188825" cy="6858000"/>
          </a:xfrm>
          <a:prstGeom prst="rect">
            <a:avLst/>
          </a:prstGeom>
        </p:spPr>
      </p:pic>
      <p:sp>
        <p:nvSpPr>
          <p:cNvPr id="2" name="Title 1"/>
          <p:cNvSpPr>
            <a:spLocks noGrp="1"/>
          </p:cNvSpPr>
          <p:nvPr>
            <p:ph type="title"/>
          </p:nvPr>
        </p:nvSpPr>
        <p:spPr bwMode="white">
          <a:xfrm>
            <a:off x="1598612" y="381000"/>
            <a:ext cx="3293422" cy="1371600"/>
          </a:xfrm>
        </p:spPr>
        <p:txBody>
          <a:bodyPr anchor="b">
            <a:normAutofit/>
          </a:bodyPr>
          <a:lstStyle>
            <a:lvl1pPr algn="l">
              <a:defRPr sz="2800" b="0" cap="all" baseline="0">
                <a:solidFill>
                  <a:schemeClr val="tx2"/>
                </a:solidFill>
              </a:defRPr>
            </a:lvl1pPr>
          </a:lstStyle>
          <a:p>
            <a:r>
              <a:rPr lang="en-US" smtClean="0"/>
              <a:t>Click to edit Master title style</a:t>
            </a:r>
            <a:endParaRPr dirty="0"/>
          </a:p>
        </p:txBody>
      </p:sp>
      <p:sp>
        <p:nvSpPr>
          <p:cNvPr id="4" name="Text Placeholder 3"/>
          <p:cNvSpPr>
            <a:spLocks noGrp="1"/>
          </p:cNvSpPr>
          <p:nvPr>
            <p:ph type="body" sz="half" idx="2"/>
          </p:nvPr>
        </p:nvSpPr>
        <p:spPr bwMode="white">
          <a:xfrm>
            <a:off x="1598612"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5232426"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A11A79-789F-42C6-A798-E2703A37BA23}" type="datetime1">
              <a:rPr lang="en-US" smtClean="0"/>
              <a:t>11/10/17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11189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userDrawn="1"/>
        </p:nvSpPr>
        <p:spPr>
          <a:xfrm>
            <a:off x="5103812" y="0"/>
            <a:ext cx="63246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616718"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232426" y="482600"/>
            <a:ext cx="60435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161671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074BA6-2CAA-43FD-B6CB-325C80A91D3E}" type="datetime1">
              <a:rPr lang="en-US" smtClean="0"/>
              <a:t>11/10/17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5703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 Id="rId3"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180250" y="6316091"/>
            <a:ext cx="1218883" cy="365125"/>
          </a:xfrm>
          <a:prstGeom prst="rect">
            <a:avLst/>
          </a:prstGeom>
        </p:spPr>
        <p:txBody>
          <a:bodyPr vert="horz" lIns="91440" tIns="45720" rIns="91440" bIns="45720" rtlCol="0" anchor="ctr"/>
          <a:lstStyle>
            <a:lvl1pPr algn="l">
              <a:defRPr sz="1100" cap="all" baseline="0">
                <a:solidFill>
                  <a:schemeClr val="tx1"/>
                </a:solidFill>
              </a:defRPr>
            </a:lvl1pPr>
          </a:lstStyle>
          <a:p>
            <a:fld id="{0D141A01-0FF1-467E-B344-8F7D0706474A}" type="datetime1">
              <a:rPr lang="en-US" smtClean="0"/>
              <a:pPr/>
              <a:t>11/10/17</a:t>
            </a:fld>
            <a:endParaRPr lang="en-US" dirty="0"/>
          </a:p>
        </p:txBody>
      </p:sp>
      <p:sp>
        <p:nvSpPr>
          <p:cNvPr id="5" name="Footer Placeholder 4"/>
          <p:cNvSpPr>
            <a:spLocks noGrp="1"/>
          </p:cNvSpPr>
          <p:nvPr>
            <p:ph type="ftr" sz="quarter" idx="3"/>
          </p:nvPr>
        </p:nvSpPr>
        <p:spPr>
          <a:xfrm>
            <a:off x="6595933" y="6316091"/>
            <a:ext cx="3974065" cy="365125"/>
          </a:xfrm>
          <a:prstGeom prst="rect">
            <a:avLst/>
          </a:prstGeom>
        </p:spPr>
        <p:txBody>
          <a:bodyPr vert="horz" lIns="91440" tIns="45720" rIns="91440" bIns="45720" rtlCol="0" anchor="ctr"/>
          <a:lstStyle>
            <a:lvl1pPr algn="ctr">
              <a:defRPr sz="1100" cap="all" baseline="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10766796" y="6316091"/>
            <a:ext cx="609441" cy="365125"/>
          </a:xfrm>
          <a:prstGeom prst="rect">
            <a:avLst/>
          </a:prstGeom>
        </p:spPr>
        <p:txBody>
          <a:bodyPr vert="horz" lIns="91440" tIns="45720" rIns="91440" bIns="45720" rtlCol="0" anchor="ctr"/>
          <a:lstStyle>
            <a:lvl1pPr algn="r">
              <a:defRPr sz="11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5126290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2"/>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2"/>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2"/>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2"/>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2"/>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007" userDrawn="1">
          <p15:clr>
            <a:srgbClr val="F26B43"/>
          </p15:clr>
        </p15:guide>
        <p15:guide id="3" pos="71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bwMode="auto">
          <a:xfrm>
            <a:off x="338579" y="712789"/>
            <a:ext cx="10443030" cy="5937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1827" name="Rectangle 3"/>
          <p:cNvSpPr>
            <a:spLocks noGrp="1" noChangeArrowheads="1"/>
          </p:cNvSpPr>
          <p:nvPr>
            <p:ph type="body" idx="1"/>
          </p:nvPr>
        </p:nvSpPr>
        <p:spPr bwMode="auto">
          <a:xfrm>
            <a:off x="327999" y="1455738"/>
            <a:ext cx="10500165" cy="5114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1828" name="Rectangle 4"/>
          <p:cNvSpPr>
            <a:spLocks noGrp="1" noChangeArrowheads="1"/>
          </p:cNvSpPr>
          <p:nvPr>
            <p:ph type="dt" sz="half" idx="2"/>
          </p:nvPr>
        </p:nvSpPr>
        <p:spPr bwMode="auto">
          <a:xfrm>
            <a:off x="0" y="6584950"/>
            <a:ext cx="2844059"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Tahoma" charset="0"/>
              </a:defRPr>
            </a:lvl1pPr>
          </a:lstStyle>
          <a:p>
            <a:endParaRPr lang="en-US">
              <a:solidFill>
                <a:prstClr val="white"/>
              </a:solidFill>
            </a:endParaRPr>
          </a:p>
        </p:txBody>
      </p:sp>
      <p:sp>
        <p:nvSpPr>
          <p:cNvPr id="461829" name="Rectangle 5"/>
          <p:cNvSpPr>
            <a:spLocks noGrp="1" noChangeArrowheads="1"/>
          </p:cNvSpPr>
          <p:nvPr>
            <p:ph type="ftr" sz="quarter" idx="3"/>
          </p:nvPr>
        </p:nvSpPr>
        <p:spPr bwMode="auto">
          <a:xfrm>
            <a:off x="4164515" y="6613526"/>
            <a:ext cx="3859795"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Tahoma" charset="0"/>
              </a:defRPr>
            </a:lvl1pPr>
          </a:lstStyle>
          <a:p>
            <a:endParaRPr lang="en-US">
              <a:solidFill>
                <a:prstClr val="white"/>
              </a:solidFill>
            </a:endParaRPr>
          </a:p>
        </p:txBody>
      </p:sp>
      <p:sp>
        <p:nvSpPr>
          <p:cNvPr id="461830" name="Rectangle 6"/>
          <p:cNvSpPr>
            <a:spLocks noGrp="1" noChangeArrowheads="1"/>
          </p:cNvSpPr>
          <p:nvPr>
            <p:ph type="sldNum" sz="quarter" idx="4"/>
          </p:nvPr>
        </p:nvSpPr>
        <p:spPr bwMode="auto">
          <a:xfrm>
            <a:off x="9344766" y="6613526"/>
            <a:ext cx="2844059" cy="136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Tahoma" charset="0"/>
              </a:defRPr>
            </a:lvl1pPr>
          </a:lstStyle>
          <a:p>
            <a:fld id="{D0DF3739-24BD-4BBE-B17C-9A13224B2763}"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392369667"/>
      </p:ext>
    </p:extLst>
  </p:cSld>
  <p:clrMap bg1="dk2" tx1="lt1" bg2="dk1" tx2="lt2" accent1="accent1" accent2="accent2" accent3="accent3" accent4="accent4" accent5="accent5" accent6="accent6" hlink="hlink" folHlink="folHlink"/>
  <p:sldLayoutIdLst>
    <p:sldLayoutId id="2147483721" r:id="rId1"/>
  </p:sldLayoutIdLst>
  <p:transition spd="med">
    <p:fade thruBlk="1"/>
  </p:transition>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Black" pitchFamily="34" charset="0"/>
        </a:defRPr>
      </a:lvl2pPr>
      <a:lvl3pPr algn="l" rtl="0" eaLnBrk="1" fontAlgn="base" hangingPunct="1">
        <a:spcBef>
          <a:spcPct val="0"/>
        </a:spcBef>
        <a:spcAft>
          <a:spcPct val="0"/>
        </a:spcAft>
        <a:defRPr sz="3600" b="1">
          <a:solidFill>
            <a:schemeClr val="tx2"/>
          </a:solidFill>
          <a:latin typeface="Arial Black" pitchFamily="34" charset="0"/>
        </a:defRPr>
      </a:lvl3pPr>
      <a:lvl4pPr algn="l" rtl="0" eaLnBrk="1" fontAlgn="base" hangingPunct="1">
        <a:spcBef>
          <a:spcPct val="0"/>
        </a:spcBef>
        <a:spcAft>
          <a:spcPct val="0"/>
        </a:spcAft>
        <a:defRPr sz="3600" b="1">
          <a:solidFill>
            <a:schemeClr val="tx2"/>
          </a:solidFill>
          <a:latin typeface="Arial Black" pitchFamily="34" charset="0"/>
        </a:defRPr>
      </a:lvl4pPr>
      <a:lvl5pPr algn="l" rtl="0" eaLnBrk="1" fontAlgn="base" hangingPunct="1">
        <a:spcBef>
          <a:spcPct val="0"/>
        </a:spcBef>
        <a:spcAft>
          <a:spcPct val="0"/>
        </a:spcAft>
        <a:defRPr sz="3600" b="1">
          <a:solidFill>
            <a:schemeClr val="tx2"/>
          </a:solidFill>
          <a:latin typeface="Arial Black" pitchFamily="34" charset="0"/>
        </a:defRPr>
      </a:lvl5pPr>
      <a:lvl6pPr marL="457200" algn="l" rtl="0" eaLnBrk="1" fontAlgn="base" hangingPunct="1">
        <a:spcBef>
          <a:spcPct val="0"/>
        </a:spcBef>
        <a:spcAft>
          <a:spcPct val="0"/>
        </a:spcAft>
        <a:defRPr sz="3600" b="1">
          <a:solidFill>
            <a:schemeClr val="tx2"/>
          </a:solidFill>
          <a:latin typeface="Arial Black" pitchFamily="34" charset="0"/>
        </a:defRPr>
      </a:lvl6pPr>
      <a:lvl7pPr marL="914400" algn="l" rtl="0" eaLnBrk="1" fontAlgn="base" hangingPunct="1">
        <a:spcBef>
          <a:spcPct val="0"/>
        </a:spcBef>
        <a:spcAft>
          <a:spcPct val="0"/>
        </a:spcAft>
        <a:defRPr sz="3600" b="1">
          <a:solidFill>
            <a:schemeClr val="tx2"/>
          </a:solidFill>
          <a:latin typeface="Arial Black" pitchFamily="34" charset="0"/>
        </a:defRPr>
      </a:lvl7pPr>
      <a:lvl8pPr marL="1371600" algn="l" rtl="0" eaLnBrk="1" fontAlgn="base" hangingPunct="1">
        <a:spcBef>
          <a:spcPct val="0"/>
        </a:spcBef>
        <a:spcAft>
          <a:spcPct val="0"/>
        </a:spcAft>
        <a:defRPr sz="3600" b="1">
          <a:solidFill>
            <a:schemeClr val="tx2"/>
          </a:solidFill>
          <a:latin typeface="Arial Black" pitchFamily="34" charset="0"/>
        </a:defRPr>
      </a:lvl8pPr>
      <a:lvl9pPr marL="1828800" algn="l" rtl="0" eaLnBrk="1" fontAlgn="base" hangingPunct="1">
        <a:spcBef>
          <a:spcPct val="0"/>
        </a:spcBef>
        <a:spcAft>
          <a:spcPct val="0"/>
        </a:spcAft>
        <a:defRPr sz="3600" b="1">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defRPr>
      </a:lvl2pPr>
      <a:lvl3pPr marL="1143000" indent="-228600" algn="l" rtl="0" eaLnBrk="1" fontAlgn="base" hangingPunct="1">
        <a:spcBef>
          <a:spcPct val="20000"/>
        </a:spcBef>
        <a:spcAft>
          <a:spcPct val="0"/>
        </a:spcAft>
        <a:buChar char="•"/>
        <a:defRPr sz="2400" b="1">
          <a:solidFill>
            <a:schemeClr val="tx1"/>
          </a:solidFill>
          <a:latin typeface="+mn-lt"/>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11.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4.wmf"/><Relationship Id="rId21" Type="http://schemas.openxmlformats.org/officeDocument/2006/relationships/image" Target="../media/image25.wmf"/><Relationship Id="rId22" Type="http://schemas.openxmlformats.org/officeDocument/2006/relationships/image" Target="../media/image26.wmf"/><Relationship Id="rId23" Type="http://schemas.openxmlformats.org/officeDocument/2006/relationships/image" Target="../media/image27.wmf"/><Relationship Id="rId10" Type="http://schemas.openxmlformats.org/officeDocument/2006/relationships/image" Target="../media/image14.png"/><Relationship Id="rId11" Type="http://schemas.openxmlformats.org/officeDocument/2006/relationships/image" Target="../media/image15.wmf"/><Relationship Id="rId12" Type="http://schemas.openxmlformats.org/officeDocument/2006/relationships/image" Target="../media/image16.wmf"/><Relationship Id="rId13" Type="http://schemas.openxmlformats.org/officeDocument/2006/relationships/image" Target="../media/image17.wmf"/><Relationship Id="rId14" Type="http://schemas.openxmlformats.org/officeDocument/2006/relationships/image" Target="../media/image18.wmf"/><Relationship Id="rId15" Type="http://schemas.openxmlformats.org/officeDocument/2006/relationships/image" Target="../media/image19.wmf"/><Relationship Id="rId16" Type="http://schemas.openxmlformats.org/officeDocument/2006/relationships/image" Target="../media/image20.wmf"/><Relationship Id="rId17" Type="http://schemas.openxmlformats.org/officeDocument/2006/relationships/image" Target="../media/image21.wmf"/><Relationship Id="rId18" Type="http://schemas.openxmlformats.org/officeDocument/2006/relationships/image" Target="../media/image22.wmf"/><Relationship Id="rId19" Type="http://schemas.openxmlformats.org/officeDocument/2006/relationships/image" Target="../media/image23.wmf"/><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4.wmf"/><Relationship Id="rId21" Type="http://schemas.openxmlformats.org/officeDocument/2006/relationships/image" Target="../media/image25.wmf"/><Relationship Id="rId22" Type="http://schemas.openxmlformats.org/officeDocument/2006/relationships/image" Target="../media/image26.wmf"/><Relationship Id="rId23" Type="http://schemas.openxmlformats.org/officeDocument/2006/relationships/image" Target="../media/image27.wmf"/><Relationship Id="rId10" Type="http://schemas.openxmlformats.org/officeDocument/2006/relationships/image" Target="../media/image14.png"/><Relationship Id="rId11" Type="http://schemas.openxmlformats.org/officeDocument/2006/relationships/image" Target="../media/image15.wmf"/><Relationship Id="rId12" Type="http://schemas.openxmlformats.org/officeDocument/2006/relationships/image" Target="../media/image16.wmf"/><Relationship Id="rId13" Type="http://schemas.openxmlformats.org/officeDocument/2006/relationships/image" Target="../media/image17.wmf"/><Relationship Id="rId14" Type="http://schemas.openxmlformats.org/officeDocument/2006/relationships/image" Target="../media/image18.wmf"/><Relationship Id="rId15" Type="http://schemas.openxmlformats.org/officeDocument/2006/relationships/image" Target="../media/image19.wmf"/><Relationship Id="rId16" Type="http://schemas.openxmlformats.org/officeDocument/2006/relationships/image" Target="../media/image20.wmf"/><Relationship Id="rId17" Type="http://schemas.openxmlformats.org/officeDocument/2006/relationships/image" Target="../media/image21.wmf"/><Relationship Id="rId18" Type="http://schemas.openxmlformats.org/officeDocument/2006/relationships/image" Target="../media/image22.wmf"/><Relationship Id="rId19" Type="http://schemas.openxmlformats.org/officeDocument/2006/relationships/image" Target="../media/image23.wmf"/><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8.xml"/><Relationship Id="rId2"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4.wmf"/><Relationship Id="rId21" Type="http://schemas.openxmlformats.org/officeDocument/2006/relationships/image" Target="../media/image25.wmf"/><Relationship Id="rId22" Type="http://schemas.openxmlformats.org/officeDocument/2006/relationships/image" Target="../media/image26.wmf"/><Relationship Id="rId23" Type="http://schemas.openxmlformats.org/officeDocument/2006/relationships/image" Target="../media/image27.wmf"/><Relationship Id="rId10" Type="http://schemas.openxmlformats.org/officeDocument/2006/relationships/image" Target="../media/image14.png"/><Relationship Id="rId11" Type="http://schemas.openxmlformats.org/officeDocument/2006/relationships/image" Target="../media/image15.wmf"/><Relationship Id="rId12" Type="http://schemas.openxmlformats.org/officeDocument/2006/relationships/image" Target="../media/image16.wmf"/><Relationship Id="rId13" Type="http://schemas.openxmlformats.org/officeDocument/2006/relationships/image" Target="../media/image17.wmf"/><Relationship Id="rId14" Type="http://schemas.openxmlformats.org/officeDocument/2006/relationships/image" Target="../media/image18.wmf"/><Relationship Id="rId15" Type="http://schemas.openxmlformats.org/officeDocument/2006/relationships/image" Target="../media/image19.wmf"/><Relationship Id="rId16" Type="http://schemas.openxmlformats.org/officeDocument/2006/relationships/image" Target="../media/image20.wmf"/><Relationship Id="rId17" Type="http://schemas.openxmlformats.org/officeDocument/2006/relationships/image" Target="../media/image21.wmf"/><Relationship Id="rId18" Type="http://schemas.openxmlformats.org/officeDocument/2006/relationships/image" Target="../media/image22.wmf"/><Relationship Id="rId19" Type="http://schemas.openxmlformats.org/officeDocument/2006/relationships/image" Target="../media/image23.wmf"/><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4.xml"/><Relationship Id="rId2"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8.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23.wmf"/><Relationship Id="rId21" Type="http://schemas.openxmlformats.org/officeDocument/2006/relationships/image" Target="../media/image24.wmf"/><Relationship Id="rId22" Type="http://schemas.openxmlformats.org/officeDocument/2006/relationships/image" Target="../media/image25.wmf"/><Relationship Id="rId23" Type="http://schemas.openxmlformats.org/officeDocument/2006/relationships/image" Target="../media/image26.wmf"/><Relationship Id="rId24" Type="http://schemas.openxmlformats.org/officeDocument/2006/relationships/image" Target="../media/image27.wmf"/><Relationship Id="rId10" Type="http://schemas.openxmlformats.org/officeDocument/2006/relationships/image" Target="../media/image13.jpeg"/><Relationship Id="rId11" Type="http://schemas.openxmlformats.org/officeDocument/2006/relationships/image" Target="../media/image14.png"/><Relationship Id="rId12" Type="http://schemas.openxmlformats.org/officeDocument/2006/relationships/image" Target="../media/image15.wmf"/><Relationship Id="rId13" Type="http://schemas.openxmlformats.org/officeDocument/2006/relationships/image" Target="../media/image16.wmf"/><Relationship Id="rId14" Type="http://schemas.openxmlformats.org/officeDocument/2006/relationships/image" Target="../media/image17.wmf"/><Relationship Id="rId15" Type="http://schemas.openxmlformats.org/officeDocument/2006/relationships/image" Target="../media/image18.wmf"/><Relationship Id="rId16" Type="http://schemas.openxmlformats.org/officeDocument/2006/relationships/image" Target="../media/image19.wmf"/><Relationship Id="rId17" Type="http://schemas.openxmlformats.org/officeDocument/2006/relationships/image" Target="../media/image20.wmf"/><Relationship Id="rId18" Type="http://schemas.openxmlformats.org/officeDocument/2006/relationships/image" Target="../media/image21.wmf"/><Relationship Id="rId19" Type="http://schemas.openxmlformats.org/officeDocument/2006/relationships/image" Target="../media/image22.wmf"/><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jpeg"/><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 You Want To Build A Data Science Program</a:t>
            </a:r>
            <a:endParaRPr lang="en-US" dirty="0"/>
          </a:p>
        </p:txBody>
      </p:sp>
      <p:sp>
        <p:nvSpPr>
          <p:cNvPr id="3" name="Subtitle 2"/>
          <p:cNvSpPr>
            <a:spLocks noGrp="1"/>
          </p:cNvSpPr>
          <p:nvPr>
            <p:ph type="subTitle" idx="1"/>
          </p:nvPr>
        </p:nvSpPr>
        <p:spPr/>
        <p:txBody>
          <a:bodyPr/>
          <a:lstStyle/>
          <a:p>
            <a:r>
              <a:rPr lang="en-US" dirty="0" smtClean="0"/>
              <a:t>Lessons Learned and Practical Advice For 2-Year Colleges</a:t>
            </a:r>
            <a:endParaRPr lang="en-US" dirty="0"/>
          </a:p>
        </p:txBody>
      </p:sp>
    </p:spTree>
    <p:extLst>
      <p:ext uri="{BB962C8B-B14F-4D97-AF65-F5344CB8AC3E}">
        <p14:creationId xmlns:p14="http://schemas.microsoft.com/office/powerpoint/2010/main" val="49199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lstStyle/>
          <a:p>
            <a:r>
              <a:rPr lang="en-US" dirty="0" smtClean="0"/>
              <a:t>Day Four – </a:t>
            </a:r>
            <a:r>
              <a:rPr lang="en-US" smtClean="0"/>
              <a:t>Ask Why?</a:t>
            </a:r>
            <a:endParaRPr lang="en-US" dirty="0"/>
          </a:p>
        </p:txBody>
      </p:sp>
      <p:sp>
        <p:nvSpPr>
          <p:cNvPr id="10" name="Content Placeholder 9"/>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hart 5"/>
          <p:cNvGraphicFramePr>
            <a:graphicFrameLocks/>
          </p:cNvGraphicFramePr>
          <p:nvPr>
            <p:extLst>
              <p:ext uri="{D42A27DB-BD31-4B8C-83A1-F6EECF244321}">
                <p14:modId xmlns:p14="http://schemas.microsoft.com/office/powerpoint/2010/main" val="2004859299"/>
              </p:ext>
            </p:extLst>
          </p:nvPr>
        </p:nvGraphicFramePr>
        <p:xfrm>
          <a:off x="1496291" y="1386414"/>
          <a:ext cx="9199418"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2741612" y="2362200"/>
            <a:ext cx="304800" cy="304800"/>
          </a:xfrm>
          <a:prstGeom prst="rect">
            <a:avLst/>
          </a:prstGeom>
          <a:gradFill>
            <a:gsLst>
              <a:gs pos="0">
                <a:schemeClr val="accent1"/>
              </a:gs>
              <a:gs pos="100000">
                <a:schemeClr val="accent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p:cNvSpPr/>
          <p:nvPr/>
        </p:nvSpPr>
        <p:spPr>
          <a:xfrm>
            <a:off x="2741612" y="2743200"/>
            <a:ext cx="304800" cy="304800"/>
          </a:xfrm>
          <a:prstGeom prst="rect">
            <a:avLst/>
          </a:prstGeom>
          <a:gradFill>
            <a:gsLst>
              <a:gs pos="0">
                <a:schemeClr val="accent4"/>
              </a:gs>
              <a:gs pos="100000">
                <a:schemeClr val="accent4"/>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TextBox 10"/>
          <p:cNvSpPr txBox="1"/>
          <p:nvPr/>
        </p:nvSpPr>
        <p:spPr>
          <a:xfrm rot="18438908">
            <a:off x="5015116" y="2903229"/>
            <a:ext cx="2157673" cy="584775"/>
          </a:xfrm>
          <a:prstGeom prst="rect">
            <a:avLst/>
          </a:prstGeom>
          <a:noFill/>
        </p:spPr>
        <p:txBody>
          <a:bodyPr wrap="square" rtlCol="0">
            <a:spAutoFit/>
          </a:bodyPr>
          <a:lstStyle/>
          <a:p>
            <a:r>
              <a:rPr lang="en-US" sz="3200" b="1" dirty="0" smtClean="0">
                <a:solidFill>
                  <a:srgbClr val="C00000"/>
                </a:solidFill>
              </a:rPr>
              <a:t>3/4 White</a:t>
            </a:r>
            <a:endParaRPr lang="en-US" sz="3200" b="1" dirty="0">
              <a:solidFill>
                <a:srgbClr val="C00000"/>
              </a:solidFill>
            </a:endParaRPr>
          </a:p>
        </p:txBody>
      </p:sp>
      <p:sp>
        <p:nvSpPr>
          <p:cNvPr id="12" name="Oval 11"/>
          <p:cNvSpPr/>
          <p:nvPr/>
        </p:nvSpPr>
        <p:spPr>
          <a:xfrm>
            <a:off x="6687293" y="1992763"/>
            <a:ext cx="1404257" cy="3657600"/>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3853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9" name="button"/>
          <p:cNvSpPr/>
          <p:nvPr/>
        </p:nvSpPr>
        <p:spPr bwMode="auto">
          <a:xfrm>
            <a:off x="4501019" y="521584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5</a:t>
            </a:r>
          </a:p>
        </p:txBody>
      </p:sp>
      <p:grpSp>
        <p:nvGrpSpPr>
          <p:cNvPr id="8" name="Group 7"/>
          <p:cNvGrpSpPr/>
          <p:nvPr/>
        </p:nvGrpSpPr>
        <p:grpSpPr>
          <a:xfrm>
            <a:off x="7202926" y="5324702"/>
            <a:ext cx="674914" cy="631372"/>
            <a:chOff x="6899964" y="5366663"/>
            <a:chExt cx="674914" cy="631372"/>
          </a:xfrm>
        </p:grpSpPr>
        <p:sp>
          <p:nvSpPr>
            <p:cNvPr id="36" name="reveal_6"/>
            <p:cNvSpPr/>
            <p:nvPr/>
          </p:nvSpPr>
          <p:spPr bwMode="auto">
            <a:xfrm>
              <a:off x="6899964" y="5366663"/>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0" name="button"/>
            <p:cNvSpPr/>
            <p:nvPr/>
          </p:nvSpPr>
          <p:spPr bwMode="auto">
            <a:xfrm>
              <a:off x="6965280" y="5600704"/>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6</a:t>
              </a:r>
            </a:p>
          </p:txBody>
        </p:sp>
      </p:grpSp>
      <p:sp>
        <p:nvSpPr>
          <p:cNvPr id="81" name="button"/>
          <p:cNvSpPr/>
          <p:nvPr/>
        </p:nvSpPr>
        <p:spPr bwMode="auto">
          <a:xfrm>
            <a:off x="4476980" y="4283526"/>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7</a:t>
            </a: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822008231"/>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0"/>
                                        <p:tgtEl>
                                          <p:spTgt spid="52"/>
                                        </p:tgtEl>
                                      </p:cBhvr>
                                    </p:animEffect>
                                  </p:childTnLst>
                                </p:cTn>
                              </p:par>
                              <p:par>
                                <p:cTn id="21" presetID="0" presetClass="path" presetSubtype="0" accel="50000" decel="50000" fill="hold" grpId="1" nodeType="withEffect">
                                  <p:stCondLst>
                                    <p:cond delay="0"/>
                                  </p:stCondLst>
                                  <p:childTnLst>
                                    <p:animMotion origin="layout" path="M -2.31831E-6 2.22222E-6 L 0.25619 0.00023 " pathEditMode="relative" rAng="0" ptsTypes="AA">
                                      <p:cBhvr>
                                        <p:cTn id="22" dur="2000" fill="hold"/>
                                        <p:tgtEl>
                                          <p:spTgt spid="52"/>
                                        </p:tgtEl>
                                        <p:attrNameLst>
                                          <p:attrName>ppt_x</p:attrName>
                                          <p:attrName>ppt_y</p:attrName>
                                        </p:attrNameLst>
                                      </p:cBhvr>
                                      <p:rCtr x="12803" y="0"/>
                                    </p:animMotion>
                                  </p:childTnLst>
                                </p:cTn>
                              </p:par>
                              <p:par>
                                <p:cTn id="23" presetID="8" presetClass="emph" presetSubtype="0" fill="hold" grpId="0" nodeType="withEffect">
                                  <p:stCondLst>
                                    <p:cond delay="0"/>
                                  </p:stCondLst>
                                  <p:childTnLst>
                                    <p:animRot by="21600000">
                                      <p:cBhvr>
                                        <p:cTn id="24" dur="2000" fill="hold"/>
                                        <p:tgtEl>
                                          <p:spTgt spid="51"/>
                                        </p:tgtEl>
                                        <p:attrNameLst>
                                          <p:attrName>r</p:attrName>
                                        </p:attrNameLst>
                                      </p:cBhvr>
                                    </p:animRot>
                                  </p:childTnLst>
                                </p:cTn>
                              </p:par>
                              <p:par>
                                <p:cTn id="25" presetID="26" presetClass="emph" presetSubtype="0" fill="hold" grpId="1" nodeType="withEffect">
                                  <p:stCondLst>
                                    <p:cond delay="1000"/>
                                  </p:stCondLst>
                                  <p:childTnLst>
                                    <p:animEffect transition="out" filter="fade">
                                      <p:cBhvr>
                                        <p:cTn id="26" dur="1000" tmFilter="0, 0; .2, .5; .8, .5; 1, 0"/>
                                        <p:tgtEl>
                                          <p:spTgt spid="32"/>
                                        </p:tgtEl>
                                      </p:cBhvr>
                                    </p:animEffect>
                                    <p:animScale>
                                      <p:cBhvr>
                                        <p:cTn id="27" dur="500" autoRev="1" fill="hold"/>
                                        <p:tgtEl>
                                          <p:spTgt spid="32"/>
                                        </p:tgtEl>
                                      </p:cBhvr>
                                      <p:by x="105000" y="105000"/>
                                    </p:animScale>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20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2000"/>
                                        <p:tgtEl>
                                          <p:spTgt spid="50"/>
                                        </p:tgtEl>
                                      </p:cBhvr>
                                    </p:animEffect>
                                  </p:childTnLst>
                                </p:cTn>
                              </p:par>
                              <p:par>
                                <p:cTn id="34" presetID="8" presetClass="emph" presetSubtype="0" fill="hold" grpId="1" nodeType="withEffect">
                                  <p:stCondLst>
                                    <p:cond delay="0"/>
                                  </p:stCondLst>
                                  <p:childTnLst>
                                    <p:animRot by="21600000">
                                      <p:cBhvr>
                                        <p:cTn id="35" dur="2000" fill="hold"/>
                                        <p:tgtEl>
                                          <p:spTgt spid="50"/>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xit" presetSubtype="0" fill="hold" grpId="1" nodeType="clickEffect">
                                  <p:stCondLst>
                                    <p:cond delay="0"/>
                                  </p:stCondLst>
                                  <p:iterate type="lt">
                                    <p:tmPct val="10000"/>
                                  </p:iterate>
                                  <p:childTnLst>
                                    <p:anim from="(ppt_w)" to="(-ppt_w*2)" calcmode="lin" valueType="num">
                                      <p:cBhvr rctx="PPT">
                                        <p:cTn id="39" dur="500" autoRev="1">
                                          <p:stCondLst>
                                            <p:cond delay="0"/>
                                          </p:stCondLst>
                                        </p:cTn>
                                        <p:tgtEl>
                                          <p:spTgt spid="79"/>
                                        </p:tgtEl>
                                        <p:attrNameLst>
                                          <p:attrName>ppt_w</p:attrName>
                                        </p:attrNameLst>
                                      </p:cBhvr>
                                    </p:anim>
                                    <p:anim by="(ppt_w*0.50)" calcmode="lin" valueType="num">
                                      <p:cBhvr>
                                        <p:cTn id="40" dur="500" decel="50000" autoRev="1">
                                          <p:stCondLst>
                                            <p:cond delay="0"/>
                                          </p:stCondLst>
                                        </p:cTn>
                                        <p:tgtEl>
                                          <p:spTgt spid="79"/>
                                        </p:tgtEl>
                                        <p:attrNameLst>
                                          <p:attrName>ppt_x</p:attrName>
                                        </p:attrNameLst>
                                      </p:cBhvr>
                                    </p:anim>
                                    <p:anim from="(ppt_y)" to="(1+ppt_h/2)" calcmode="lin" valueType="num">
                                      <p:cBhvr>
                                        <p:cTn id="41" dur="1000">
                                          <p:stCondLst>
                                            <p:cond delay="0"/>
                                          </p:stCondLst>
                                        </p:cTn>
                                        <p:tgtEl>
                                          <p:spTgt spid="79"/>
                                        </p:tgtEl>
                                        <p:attrNameLst>
                                          <p:attrName>ppt_y</p:attrName>
                                        </p:attrNameLst>
                                      </p:cBhvr>
                                    </p:anim>
                                    <p:animRot by="21600000">
                                      <p:cBhvr>
                                        <p:cTn id="42" dur="1000">
                                          <p:stCondLst>
                                            <p:cond delay="0"/>
                                          </p:stCondLst>
                                        </p:cTn>
                                        <p:tgtEl>
                                          <p:spTgt spid="79"/>
                                        </p:tgtEl>
                                        <p:attrNameLst>
                                          <p:attrName>r</p:attrName>
                                        </p:attrNameLst>
                                      </p:cBhvr>
                                    </p:animRot>
                                    <p:set>
                                      <p:cBhvr>
                                        <p:cTn id="43" dur="1" fill="hold">
                                          <p:stCondLst>
                                            <p:cond delay="9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4" restart="whenNotActive" fill="hold" evtFilter="cancelBubble" nodeType="interactiveSeq">
                <p:stCondLst>
                  <p:cond evt="onClick" delay="0">
                    <p:tgtEl>
                      <p:spTgt spid="79"/>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iterate type="lt">
                                    <p:tmPct val="0"/>
                                  </p:iterate>
                                  <p:childTnLst>
                                    <p:animEffect transition="out" filter="fade">
                                      <p:cBhvr>
                                        <p:cTn id="48" dur="2000"/>
                                        <p:tgtEl>
                                          <p:spTgt spid="79"/>
                                        </p:tgtEl>
                                      </p:cBhvr>
                                    </p:animEffect>
                                    <p:set>
                                      <p:cBhvr>
                                        <p:cTn id="49" dur="1" fill="hold">
                                          <p:stCondLst>
                                            <p:cond delay="1999"/>
                                          </p:stCondLst>
                                        </p:cTn>
                                        <p:tgtEl>
                                          <p:spTgt spid="79"/>
                                        </p:tgtEl>
                                        <p:attrNameLst>
                                          <p:attrName>style.visibility</p:attrName>
                                        </p:attrNameLst>
                                      </p:cBhvr>
                                      <p:to>
                                        <p:strVal val="hidden"/>
                                      </p:to>
                                    </p:set>
                                  </p:childTnLst>
                                </p:cTn>
                              </p:par>
                              <p:par>
                                <p:cTn id="50" presetID="10" presetClass="entr" presetSubtype="0" fill="hold" grpId="1"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2000"/>
                                        <p:tgtEl>
                                          <p:spTgt spid="56"/>
                                        </p:tgtEl>
                                      </p:cBhvr>
                                    </p:animEffect>
                                  </p:childTnLst>
                                </p:cTn>
                              </p:par>
                              <p:par>
                                <p:cTn id="53" presetID="42" presetClass="path" presetSubtype="0" accel="50000" decel="50000" fill="hold" grpId="0" nodeType="withEffect">
                                  <p:stCondLst>
                                    <p:cond delay="0"/>
                                  </p:stCondLst>
                                  <p:childTnLst>
                                    <p:animMotion origin="layout" path="M 3.23001E-7 -4.07407E-6 L 3.23001E-7 0.33334 " pathEditMode="relative" rAng="0" ptsTypes="AA">
                                      <p:cBhvr>
                                        <p:cTn id="54" dur="2000" fill="hold"/>
                                        <p:tgtEl>
                                          <p:spTgt spid="56"/>
                                        </p:tgtEl>
                                        <p:attrNameLst>
                                          <p:attrName>ppt_x</p:attrName>
                                          <p:attrName>ppt_y</p:attrName>
                                        </p:attrNameLst>
                                      </p:cBhvr>
                                      <p:rCtr x="0" y="16667"/>
                                    </p:animMotion>
                                  </p:childTnLst>
                                </p:cTn>
                              </p:par>
                            </p:childTnLst>
                          </p:cTn>
                        </p:par>
                      </p:childTnLst>
                    </p:cTn>
                  </p:par>
                </p:childTnLst>
              </p:cTn>
              <p:nextCondLst>
                <p:cond evt="onClick" delay="0">
                  <p:tgtEl>
                    <p:spTgt spid="79"/>
                  </p:tgtEl>
                </p:cond>
              </p:nextCondLst>
            </p:seq>
            <p:seq concurrent="1" nextAc="seek">
              <p:cTn id="55" restart="whenNotActive" fill="hold" evtFilter="cancelBubble" nodeType="interactiveSeq">
                <p:stCondLst>
                  <p:cond evt="onClick" delay="0">
                    <p:tgtEl>
                      <p:spTgt spid="81"/>
                    </p:tgtEl>
                  </p:cond>
                </p:stCondLst>
                <p:endSync evt="end" delay="0">
                  <p:rtn val="all"/>
                </p:endSync>
                <p:childTnLst>
                  <p:par>
                    <p:cTn id="56" fill="hold">
                      <p:stCondLst>
                        <p:cond delay="0"/>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2000"/>
                                        <p:tgtEl>
                                          <p:spTgt spid="81"/>
                                        </p:tgtEl>
                                      </p:cBhvr>
                                    </p:animEffect>
                                    <p:set>
                                      <p:cBhvr>
                                        <p:cTn id="60" dur="1" fill="hold">
                                          <p:stCondLst>
                                            <p:cond delay="1999"/>
                                          </p:stCondLst>
                                        </p:cTn>
                                        <p:tgtEl>
                                          <p:spTgt spid="8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2000"/>
                                        <p:tgtEl>
                                          <p:spTgt spid="44"/>
                                        </p:tgtEl>
                                      </p:cBhvr>
                                    </p:animEffect>
                                  </p:childTnLst>
                                </p:cTn>
                              </p:par>
                            </p:childTnLst>
                          </p:cTn>
                        </p:par>
                      </p:childTnLst>
                    </p:cTn>
                  </p:par>
                </p:childTnLst>
              </p:cTn>
              <p:nextCondLst>
                <p:cond evt="onClick" delay="0">
                  <p:tgtEl>
                    <p:spTgt spid="81"/>
                  </p:tgtEl>
                </p:cond>
              </p:nextCondLst>
            </p:seq>
            <p:seq concurrent="1" nextAc="seek">
              <p:cTn id="64" restart="whenNotActive" fill="hold" evtFilter="cancelBubble" nodeType="interactiveSeq">
                <p:stCondLst>
                  <p:cond evt="onClick" delay="0">
                    <p:tgtEl>
                      <p:spTgt spid="82"/>
                    </p:tgtEl>
                  </p:cond>
                </p:stCondLst>
                <p:endSync evt="end" delay="0">
                  <p:rtn val="all"/>
                </p:endSync>
                <p:childTnLst>
                  <p:par>
                    <p:cTn id="65" fill="hold">
                      <p:stCondLst>
                        <p:cond delay="0"/>
                      </p:stCondLst>
                      <p:childTnLst>
                        <p:par>
                          <p:cTn id="66" fill="hold">
                            <p:stCondLst>
                              <p:cond delay="0"/>
                            </p:stCondLst>
                            <p:childTnLst>
                              <p:par>
                                <p:cTn id="67" presetID="10" presetClass="exit" presetSubtype="0" fill="hold" grpId="0" nodeType="clickEffect">
                                  <p:stCondLst>
                                    <p:cond delay="0"/>
                                  </p:stCondLst>
                                  <p:childTnLst>
                                    <p:animEffect transition="out" filter="fade">
                                      <p:cBhvr>
                                        <p:cTn id="68" dur="2000"/>
                                        <p:tgtEl>
                                          <p:spTgt spid="82"/>
                                        </p:tgtEl>
                                      </p:cBhvr>
                                    </p:animEffect>
                                    <p:set>
                                      <p:cBhvr>
                                        <p:cTn id="69" dur="1" fill="hold">
                                          <p:stCondLst>
                                            <p:cond delay="1999"/>
                                          </p:stCondLst>
                                        </p:cTn>
                                        <p:tgtEl>
                                          <p:spTgt spid="82"/>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2000"/>
                                        <p:tgtEl>
                                          <p:spTgt spid="43"/>
                                        </p:tgtEl>
                                      </p:cBhvr>
                                    </p:animEffect>
                                  </p:childTnLst>
                                </p:cTn>
                              </p:par>
                            </p:childTnLst>
                          </p:cTn>
                        </p:par>
                      </p:childTnLst>
                    </p:cTn>
                  </p:par>
                </p:childTnLst>
              </p:cTn>
              <p:nextCondLst>
                <p:cond evt="onClick" delay="0">
                  <p:tgtEl>
                    <p:spTgt spid="82"/>
                  </p:tgtEl>
                </p:cond>
              </p:nextCondLst>
            </p:seq>
            <p:seq concurrent="1" nextAc="seek">
              <p:cTn id="73" restart="whenNotActive" fill="hold" evtFilter="cancelBubble" nodeType="interactiveSeq">
                <p:stCondLst>
                  <p:cond evt="onClick" delay="0">
                    <p:tgtEl>
                      <p:spTgt spid="83"/>
                    </p:tgtEl>
                  </p:cond>
                </p:stCondLst>
                <p:endSync evt="end" delay="0">
                  <p:rtn val="all"/>
                </p:endSync>
                <p:childTnLst>
                  <p:par>
                    <p:cTn id="74" fill="hold">
                      <p:stCondLst>
                        <p:cond delay="0"/>
                      </p:stCondLst>
                      <p:childTnLst>
                        <p:par>
                          <p:cTn id="75" fill="hold">
                            <p:stCondLst>
                              <p:cond delay="0"/>
                            </p:stCondLst>
                            <p:childTnLst>
                              <p:par>
                                <p:cTn id="76" presetID="10" presetClass="exit" presetSubtype="0" fill="hold" grpId="0" nodeType="clickEffect">
                                  <p:stCondLst>
                                    <p:cond delay="0"/>
                                  </p:stCondLst>
                                  <p:childTnLst>
                                    <p:animEffect transition="out" filter="fade">
                                      <p:cBhvr>
                                        <p:cTn id="77" dur="2000"/>
                                        <p:tgtEl>
                                          <p:spTgt spid="83"/>
                                        </p:tgtEl>
                                      </p:cBhvr>
                                    </p:animEffect>
                                    <p:set>
                                      <p:cBhvr>
                                        <p:cTn id="78" dur="1" fill="hold">
                                          <p:stCondLst>
                                            <p:cond delay="1999"/>
                                          </p:stCondLst>
                                        </p:cTn>
                                        <p:tgtEl>
                                          <p:spTgt spid="83"/>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2000"/>
                                        <p:tgtEl>
                                          <p:spTgt spid="40"/>
                                        </p:tgtEl>
                                      </p:cBhvr>
                                    </p:animEffect>
                                  </p:childTnLst>
                                </p:cTn>
                              </p:par>
                            </p:childTnLst>
                          </p:cTn>
                        </p:par>
                      </p:childTnLst>
                    </p:cTn>
                  </p:par>
                </p:childTnLst>
              </p:cTn>
              <p:nextCondLst>
                <p:cond evt="onClick" delay="0">
                  <p:tgtEl>
                    <p:spTgt spid="83"/>
                  </p:tgtEl>
                </p:cond>
              </p:nextCondLst>
            </p:seq>
            <p:seq concurrent="1" nextAc="seek">
              <p:cTn id="82" restart="whenNotActive" fill="hold" evtFilter="cancelBubble" nodeType="interactiveSeq">
                <p:stCondLst>
                  <p:cond evt="onClick" delay="0">
                    <p:tgtEl>
                      <p:spTgt spid="90"/>
                    </p:tgtEl>
                  </p:cond>
                </p:stCondLst>
                <p:endSync evt="end" delay="0">
                  <p:rtn val="all"/>
                </p:endSync>
                <p:childTnLst>
                  <p:par>
                    <p:cTn id="83" fill="hold">
                      <p:stCondLst>
                        <p:cond delay="0"/>
                      </p:stCondLst>
                      <p:childTnLst>
                        <p:par>
                          <p:cTn id="84" fill="hold">
                            <p:stCondLst>
                              <p:cond delay="0"/>
                            </p:stCondLst>
                            <p:childTnLst>
                              <p:par>
                                <p:cTn id="85" presetID="10" presetClass="exit" presetSubtype="0" fill="hold" grpId="0" nodeType="clickEffect">
                                  <p:stCondLst>
                                    <p:cond delay="0"/>
                                  </p:stCondLst>
                                  <p:childTnLst>
                                    <p:animEffect transition="out" filter="fade">
                                      <p:cBhvr>
                                        <p:cTn id="86" dur="2000"/>
                                        <p:tgtEl>
                                          <p:spTgt spid="90"/>
                                        </p:tgtEl>
                                      </p:cBhvr>
                                    </p:animEffect>
                                    <p:set>
                                      <p:cBhvr>
                                        <p:cTn id="87" dur="1" fill="hold">
                                          <p:stCondLst>
                                            <p:cond delay="1999"/>
                                          </p:stCondLst>
                                        </p:cTn>
                                        <p:tgtEl>
                                          <p:spTgt spid="90"/>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fade">
                                      <p:cBhvr>
                                        <p:cTn id="90"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79" grpId="0" animBg="1"/>
      <p:bldP spid="79" grpId="1" animBg="1"/>
      <p:bldP spid="81" grpId="0" animBg="1"/>
      <p:bldP spid="82" grpId="0" animBg="1"/>
      <p:bldP spid="83" grpId="0" animBg="1"/>
      <p:bldP spid="90"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Five – Assess Current State</a:t>
            </a:r>
            <a:endParaRPr lang="en-US" dirty="0"/>
          </a:p>
        </p:txBody>
      </p:sp>
      <p:sp>
        <p:nvSpPr>
          <p:cNvPr id="3" name="Content Placeholder 2"/>
          <p:cNvSpPr>
            <a:spLocks noGrp="1"/>
          </p:cNvSpPr>
          <p:nvPr>
            <p:ph idx="1"/>
          </p:nvPr>
        </p:nvSpPr>
        <p:spPr>
          <a:xfrm>
            <a:off x="1593437" y="1600200"/>
            <a:ext cx="4729576" cy="4572000"/>
          </a:xfrm>
        </p:spPr>
        <p:txBody>
          <a:bodyPr/>
          <a:lstStyle/>
          <a:p>
            <a:r>
              <a:rPr lang="en-US" dirty="0" smtClean="0"/>
              <a:t>Current Student Interest</a:t>
            </a:r>
          </a:p>
          <a:p>
            <a:r>
              <a:rPr lang="en-US" dirty="0" smtClean="0"/>
              <a:t>Faculty Expertise</a:t>
            </a:r>
          </a:p>
          <a:p>
            <a:r>
              <a:rPr lang="en-US" dirty="0" smtClean="0"/>
              <a:t>Outside Interest</a:t>
            </a:r>
          </a:p>
          <a:p>
            <a:r>
              <a:rPr lang="en-US" dirty="0" smtClean="0"/>
              <a:t>Potential Transfer Institutions</a:t>
            </a:r>
          </a:p>
          <a:p>
            <a:r>
              <a:rPr lang="en-US" dirty="0" smtClean="0"/>
              <a:t>Potential Research/Internship Opportunities</a:t>
            </a:r>
            <a:endParaRPr lang="en-US" dirty="0"/>
          </a:p>
        </p:txBody>
      </p:sp>
      <p:graphicFrame>
        <p:nvGraphicFramePr>
          <p:cNvPr id="4" name="Content Placeholder 8" descr="Converging arrows diagram shows 3 groups with tasks under each group, all arrows point to the center"/>
          <p:cNvGraphicFramePr>
            <a:graphicFrameLocks/>
          </p:cNvGraphicFramePr>
          <p:nvPr>
            <p:extLst>
              <p:ext uri="{D42A27DB-BD31-4B8C-83A1-F6EECF244321}">
                <p14:modId xmlns:p14="http://schemas.microsoft.com/office/powerpoint/2010/main" val="1278002525"/>
              </p:ext>
            </p:extLst>
          </p:nvPr>
        </p:nvGraphicFramePr>
        <p:xfrm>
          <a:off x="6561138" y="1600200"/>
          <a:ext cx="4814887"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133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6" name="reveal_6"/>
          <p:cNvSpPr/>
          <p:nvPr/>
        </p:nvSpPr>
        <p:spPr bwMode="auto">
          <a:xfrm>
            <a:off x="7202926" y="5324702"/>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0" name="button"/>
          <p:cNvSpPr/>
          <p:nvPr/>
        </p:nvSpPr>
        <p:spPr bwMode="auto">
          <a:xfrm>
            <a:off x="7268242" y="555874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6</a:t>
            </a:r>
          </a:p>
        </p:txBody>
      </p:sp>
      <p:sp>
        <p:nvSpPr>
          <p:cNvPr id="81" name="button"/>
          <p:cNvSpPr/>
          <p:nvPr/>
        </p:nvSpPr>
        <p:spPr bwMode="auto">
          <a:xfrm>
            <a:off x="4476980" y="4283526"/>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7</a:t>
            </a: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1267683597"/>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0"/>
                                        <p:tgtEl>
                                          <p:spTgt spid="52"/>
                                        </p:tgtEl>
                                      </p:cBhvr>
                                    </p:animEffect>
                                  </p:childTnLst>
                                </p:cTn>
                              </p:par>
                              <p:par>
                                <p:cTn id="21" presetID="0" presetClass="path" presetSubtype="0" accel="50000" decel="50000" fill="hold" grpId="1" nodeType="withEffect">
                                  <p:stCondLst>
                                    <p:cond delay="0"/>
                                  </p:stCondLst>
                                  <p:childTnLst>
                                    <p:animMotion origin="layout" path="M -2.31831E-6 2.22222E-6 L 0.25619 0.00023 " pathEditMode="relative" rAng="0" ptsTypes="AA">
                                      <p:cBhvr>
                                        <p:cTn id="22" dur="2000" fill="hold"/>
                                        <p:tgtEl>
                                          <p:spTgt spid="52"/>
                                        </p:tgtEl>
                                        <p:attrNameLst>
                                          <p:attrName>ppt_x</p:attrName>
                                          <p:attrName>ppt_y</p:attrName>
                                        </p:attrNameLst>
                                      </p:cBhvr>
                                      <p:rCtr x="12803" y="0"/>
                                    </p:animMotion>
                                  </p:childTnLst>
                                </p:cTn>
                              </p:par>
                              <p:par>
                                <p:cTn id="23" presetID="8" presetClass="emph" presetSubtype="0" fill="hold" grpId="0" nodeType="withEffect">
                                  <p:stCondLst>
                                    <p:cond delay="0"/>
                                  </p:stCondLst>
                                  <p:childTnLst>
                                    <p:animRot by="21600000">
                                      <p:cBhvr>
                                        <p:cTn id="24" dur="2000" fill="hold"/>
                                        <p:tgtEl>
                                          <p:spTgt spid="51"/>
                                        </p:tgtEl>
                                        <p:attrNameLst>
                                          <p:attrName>r</p:attrName>
                                        </p:attrNameLst>
                                      </p:cBhvr>
                                    </p:animRot>
                                  </p:childTnLst>
                                </p:cTn>
                              </p:par>
                              <p:par>
                                <p:cTn id="25" presetID="26" presetClass="emph" presetSubtype="0" fill="hold" grpId="1" nodeType="withEffect">
                                  <p:stCondLst>
                                    <p:cond delay="1000"/>
                                  </p:stCondLst>
                                  <p:childTnLst>
                                    <p:animEffect transition="out" filter="fade">
                                      <p:cBhvr>
                                        <p:cTn id="26" dur="1000" tmFilter="0, 0; .2, .5; .8, .5; 1, 0"/>
                                        <p:tgtEl>
                                          <p:spTgt spid="32"/>
                                        </p:tgtEl>
                                      </p:cBhvr>
                                    </p:animEffect>
                                    <p:animScale>
                                      <p:cBhvr>
                                        <p:cTn id="27" dur="500" autoRev="1" fill="hold"/>
                                        <p:tgtEl>
                                          <p:spTgt spid="32"/>
                                        </p:tgtEl>
                                      </p:cBhvr>
                                      <p:by x="105000" y="105000"/>
                                    </p:animScale>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20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2000"/>
                                        <p:tgtEl>
                                          <p:spTgt spid="50"/>
                                        </p:tgtEl>
                                      </p:cBhvr>
                                    </p:animEffect>
                                  </p:childTnLst>
                                </p:cTn>
                              </p:par>
                              <p:par>
                                <p:cTn id="34" presetID="8" presetClass="emph" presetSubtype="0" fill="hold" grpId="1" nodeType="withEffect">
                                  <p:stCondLst>
                                    <p:cond delay="0"/>
                                  </p:stCondLst>
                                  <p:childTnLst>
                                    <p:animRot by="21600000">
                                      <p:cBhvr>
                                        <p:cTn id="35" dur="2000" fill="hold"/>
                                        <p:tgtEl>
                                          <p:spTgt spid="50"/>
                                        </p:tgtEl>
                                        <p:attrNameLst>
                                          <p:attrName>r</p:attrName>
                                        </p:attrNameLst>
                                      </p:cBhvr>
                                    </p:animRot>
                                  </p:childTnLst>
                                </p:cTn>
                              </p:par>
                              <p:par>
                                <p:cTn id="36" presetID="10" presetClass="entr" presetSubtype="0" fill="hold" grpId="1"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2000"/>
                                        <p:tgtEl>
                                          <p:spTgt spid="56"/>
                                        </p:tgtEl>
                                      </p:cBhvr>
                                    </p:animEffect>
                                  </p:childTnLst>
                                </p:cTn>
                              </p:par>
                              <p:par>
                                <p:cTn id="39" presetID="42" presetClass="path" presetSubtype="0" accel="50000" decel="50000" fill="hold" grpId="0" nodeType="withEffect">
                                  <p:stCondLst>
                                    <p:cond delay="0"/>
                                  </p:stCondLst>
                                  <p:childTnLst>
                                    <p:animMotion origin="layout" path="M 3.23001E-7 -4.07407E-6 L 3.23001E-7 0.33334 " pathEditMode="relative" rAng="0" ptsTypes="AA">
                                      <p:cBhvr>
                                        <p:cTn id="40" dur="2000" fill="hold"/>
                                        <p:tgtEl>
                                          <p:spTgt spid="56"/>
                                        </p:tgtEl>
                                        <p:attrNameLst>
                                          <p:attrName>ppt_x</p:attrName>
                                          <p:attrName>ppt_y</p:attrName>
                                        </p:attrNameLst>
                                      </p:cBhvr>
                                      <p:rCtr x="0" y="16667"/>
                                    </p:animMotion>
                                  </p:childTnLst>
                                </p:cTn>
                              </p:par>
                              <p:par>
                                <p:cTn id="41" presetID="25" presetClass="exit" presetSubtype="0" fill="hold" grpId="0" nodeType="withEffect">
                                  <p:stCondLst>
                                    <p:cond delay="0"/>
                                  </p:stCondLst>
                                  <p:childTnLst>
                                    <p:animEffect transition="out" filter="fade">
                                      <p:cBhvr>
                                        <p:cTn id="42" dur="1000" accel="50000">
                                          <p:stCondLst>
                                            <p:cond delay="0"/>
                                          </p:stCondLst>
                                        </p:cTn>
                                        <p:tgtEl>
                                          <p:spTgt spid="80"/>
                                        </p:tgtEl>
                                      </p:cBhvr>
                                    </p:animEffect>
                                    <p:anim calcmode="lin" valueType="num">
                                      <p:cBhvr>
                                        <p:cTn id="43" dur="500" accel="50000">
                                          <p:stCondLst>
                                            <p:cond delay="0"/>
                                          </p:stCondLst>
                                        </p:cTn>
                                        <p:tgtEl>
                                          <p:spTgt spid="80"/>
                                        </p:tgtEl>
                                        <p:attrNameLst>
                                          <p:attrName>ppt_y</p:attrName>
                                        </p:attrNameLst>
                                      </p:cBhvr>
                                      <p:tavLst>
                                        <p:tav tm="0">
                                          <p:val>
                                            <p:strVal val="ppt_y"/>
                                          </p:val>
                                        </p:tav>
                                        <p:tav tm="100000">
                                          <p:val>
                                            <p:strVal val="ppt_y+.1"/>
                                          </p:val>
                                        </p:tav>
                                      </p:tavLst>
                                    </p:anim>
                                    <p:anim calcmode="lin" valueType="num">
                                      <p:cBhvr>
                                        <p:cTn id="44" dur="500" decel="50000">
                                          <p:stCondLst>
                                            <p:cond delay="500"/>
                                          </p:stCondLst>
                                        </p:cTn>
                                        <p:tgtEl>
                                          <p:spTgt spid="80"/>
                                        </p:tgtEl>
                                        <p:attrNameLst>
                                          <p:attrName>ppt_y</p:attrName>
                                        </p:attrNameLst>
                                      </p:cBhvr>
                                      <p:tavLst>
                                        <p:tav tm="0">
                                          <p:val>
                                            <p:strVal val="ppt_y"/>
                                          </p:val>
                                        </p:tav>
                                        <p:tav tm="100000">
                                          <p:val>
                                            <p:strVal val="ppt_y-.1"/>
                                          </p:val>
                                        </p:tav>
                                      </p:tavLst>
                                    </p:anim>
                                    <p:anim calcmode="lin" valueType="num">
                                      <p:cBhvr>
                                        <p:cTn id="45" dur="500" accel="50000">
                                          <p:stCondLst>
                                            <p:cond delay="500"/>
                                          </p:stCondLst>
                                        </p:cTn>
                                        <p:tgtEl>
                                          <p:spTgt spid="80"/>
                                        </p:tgtEl>
                                        <p:attrNameLst>
                                          <p:attrName>ppt_x</p:attrName>
                                        </p:attrNameLst>
                                      </p:cBhvr>
                                      <p:tavLst>
                                        <p:tav tm="0">
                                          <p:val>
                                            <p:strVal val="ppt_x"/>
                                          </p:val>
                                        </p:tav>
                                        <p:tav tm="100000">
                                          <p:val>
                                            <p:strVal val="ppt_x+.4"/>
                                          </p:val>
                                        </p:tav>
                                      </p:tavLst>
                                    </p:anim>
                                    <p:anim calcmode="lin" valueType="num">
                                      <p:cBhvr>
                                        <p:cTn id="46" dur="1000"/>
                                        <p:tgtEl>
                                          <p:spTgt spid="80"/>
                                        </p:tgtEl>
                                        <p:attrNameLst>
                                          <p:attrName>ppt_h</p:attrName>
                                        </p:attrNameLst>
                                      </p:cBhvr>
                                      <p:tavLst>
                                        <p:tav tm="0">
                                          <p:val>
                                            <p:strVal val="ppt_h"/>
                                          </p:val>
                                        </p:tav>
                                        <p:tav tm="100000">
                                          <p:val>
                                            <p:strVal val="ppt_h"/>
                                          </p:val>
                                        </p:tav>
                                      </p:tavLst>
                                    </p:anim>
                                    <p:anim calcmode="lin" valueType="num">
                                      <p:cBhvr>
                                        <p:cTn id="47" dur="500" accel="50000">
                                          <p:stCondLst>
                                            <p:cond delay="0"/>
                                          </p:stCondLst>
                                        </p:cTn>
                                        <p:tgtEl>
                                          <p:spTgt spid="80"/>
                                        </p:tgtEl>
                                        <p:attrNameLst>
                                          <p:attrName>ppt_w</p:attrName>
                                        </p:attrNameLst>
                                      </p:cBhvr>
                                      <p:tavLst>
                                        <p:tav tm="0">
                                          <p:val>
                                            <p:strVal val="ppt_w"/>
                                          </p:val>
                                        </p:tav>
                                        <p:tav tm="100000">
                                          <p:val>
                                            <p:strVal val="ppt_w*.05"/>
                                          </p:val>
                                        </p:tav>
                                      </p:tavLst>
                                    </p:anim>
                                    <p:anim calcmode="lin" valueType="num">
                                      <p:cBhvr>
                                        <p:cTn id="48" dur="500" decel="50000">
                                          <p:stCondLst>
                                            <p:cond delay="500"/>
                                          </p:stCondLst>
                                        </p:cTn>
                                        <p:tgtEl>
                                          <p:spTgt spid="80"/>
                                        </p:tgtEl>
                                        <p:attrNameLst>
                                          <p:attrName>ppt_w</p:attrName>
                                        </p:attrNameLst>
                                      </p:cBhvr>
                                      <p:tavLst>
                                        <p:tav tm="0">
                                          <p:val>
                                            <p:strVal val="ppt_w"/>
                                          </p:val>
                                        </p:tav>
                                        <p:tav tm="100000">
                                          <p:val>
                                            <p:strVal val="ppt_w/.05"/>
                                          </p:val>
                                        </p:tav>
                                      </p:tavLst>
                                    </p:anim>
                                    <p:anim calcmode="lin" valueType="num">
                                      <p:cBhvr>
                                        <p:cTn id="49" dur="500" accel="50000">
                                          <p:stCondLst>
                                            <p:cond delay="500"/>
                                          </p:stCondLst>
                                        </p:cTn>
                                        <p:tgtEl>
                                          <p:spTgt spid="80"/>
                                        </p:tgtEl>
                                        <p:attrNameLst>
                                          <p:attrName>style.rotation</p:attrName>
                                        </p:attrNameLst>
                                      </p:cBhvr>
                                      <p:tavLst>
                                        <p:tav tm="0">
                                          <p:val>
                                            <p:fltVal val="0"/>
                                          </p:val>
                                        </p:tav>
                                        <p:tav tm="100000">
                                          <p:val>
                                            <p:fltVal val="-90"/>
                                          </p:val>
                                        </p:tav>
                                      </p:tavLst>
                                    </p:anim>
                                    <p:set>
                                      <p:cBhvr>
                                        <p:cTn id="50" dur="1" fill="hold">
                                          <p:stCondLst>
                                            <p:cond delay="9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1" restart="whenNotActive" fill="hold" evtFilter="cancelBubble" nodeType="interactiveSeq">
                <p:stCondLst>
                  <p:cond evt="onClick" delay="0">
                    <p:tgtEl>
                      <p:spTgt spid="81"/>
                    </p:tgtEl>
                  </p:cond>
                </p:stCondLst>
                <p:endSync evt="end" delay="0">
                  <p:rtn val="all"/>
                </p:endSync>
                <p:childTnLst>
                  <p:par>
                    <p:cTn id="52" fill="hold">
                      <p:stCondLst>
                        <p:cond delay="0"/>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2000"/>
                                        <p:tgtEl>
                                          <p:spTgt spid="81"/>
                                        </p:tgtEl>
                                      </p:cBhvr>
                                    </p:animEffect>
                                    <p:set>
                                      <p:cBhvr>
                                        <p:cTn id="56" dur="1" fill="hold">
                                          <p:stCondLst>
                                            <p:cond delay="1999"/>
                                          </p:stCondLst>
                                        </p:cTn>
                                        <p:tgtEl>
                                          <p:spTgt spid="81"/>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2000"/>
                                        <p:tgtEl>
                                          <p:spTgt spid="44"/>
                                        </p:tgtEl>
                                      </p:cBhvr>
                                    </p:animEffect>
                                  </p:childTnLst>
                                </p:cTn>
                              </p:par>
                            </p:childTnLst>
                          </p:cTn>
                        </p:par>
                      </p:childTnLst>
                    </p:cTn>
                  </p:par>
                </p:childTnLst>
              </p:cTn>
              <p:nextCondLst>
                <p:cond evt="onClick" delay="0">
                  <p:tgtEl>
                    <p:spTgt spid="81"/>
                  </p:tgtEl>
                </p:cond>
              </p:nextCondLst>
            </p:seq>
            <p:seq concurrent="1" nextAc="seek">
              <p:cTn id="60" restart="whenNotActive" fill="hold" evtFilter="cancelBubble" nodeType="interactiveSeq">
                <p:stCondLst>
                  <p:cond evt="onClick" delay="0">
                    <p:tgtEl>
                      <p:spTgt spid="82"/>
                    </p:tgtEl>
                  </p:cond>
                </p:stCondLst>
                <p:endSync evt="end" delay="0">
                  <p:rtn val="all"/>
                </p:endSync>
                <p:childTnLst>
                  <p:par>
                    <p:cTn id="61" fill="hold">
                      <p:stCondLst>
                        <p:cond delay="0"/>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2000"/>
                                        <p:tgtEl>
                                          <p:spTgt spid="82"/>
                                        </p:tgtEl>
                                      </p:cBhvr>
                                    </p:animEffect>
                                    <p:set>
                                      <p:cBhvr>
                                        <p:cTn id="65" dur="1" fill="hold">
                                          <p:stCondLst>
                                            <p:cond delay="1999"/>
                                          </p:stCondLst>
                                        </p:cTn>
                                        <p:tgtEl>
                                          <p:spTgt spid="82"/>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2000"/>
                                        <p:tgtEl>
                                          <p:spTgt spid="43"/>
                                        </p:tgtEl>
                                      </p:cBhvr>
                                    </p:animEffect>
                                  </p:childTnLst>
                                </p:cTn>
                              </p:par>
                            </p:childTnLst>
                          </p:cTn>
                        </p:par>
                      </p:childTnLst>
                    </p:cTn>
                  </p:par>
                </p:childTnLst>
              </p:cTn>
              <p:nextCondLst>
                <p:cond evt="onClick" delay="0">
                  <p:tgtEl>
                    <p:spTgt spid="82"/>
                  </p:tgtEl>
                </p:cond>
              </p:nextCondLst>
            </p:seq>
            <p:seq concurrent="1" nextAc="seek">
              <p:cTn id="69" restart="whenNotActive" fill="hold" evtFilter="cancelBubble" nodeType="interactiveSeq">
                <p:stCondLst>
                  <p:cond evt="onClick" delay="0">
                    <p:tgtEl>
                      <p:spTgt spid="83"/>
                    </p:tgtEl>
                  </p:cond>
                </p:stCondLst>
                <p:endSync evt="end" delay="0">
                  <p:rtn val="all"/>
                </p:endSync>
                <p:childTnLst>
                  <p:par>
                    <p:cTn id="70" fill="hold">
                      <p:stCondLst>
                        <p:cond delay="0"/>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2000"/>
                                        <p:tgtEl>
                                          <p:spTgt spid="83"/>
                                        </p:tgtEl>
                                      </p:cBhvr>
                                    </p:animEffect>
                                    <p:set>
                                      <p:cBhvr>
                                        <p:cTn id="74" dur="1" fill="hold">
                                          <p:stCondLst>
                                            <p:cond delay="1999"/>
                                          </p:stCondLst>
                                        </p:cTn>
                                        <p:tgtEl>
                                          <p:spTgt spid="83"/>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2000"/>
                                        <p:tgtEl>
                                          <p:spTgt spid="40"/>
                                        </p:tgtEl>
                                      </p:cBhvr>
                                    </p:animEffect>
                                  </p:childTnLst>
                                </p:cTn>
                              </p:par>
                            </p:childTnLst>
                          </p:cTn>
                        </p:par>
                      </p:childTnLst>
                    </p:cTn>
                  </p:par>
                </p:childTnLst>
              </p:cTn>
              <p:nextCondLst>
                <p:cond evt="onClick" delay="0">
                  <p:tgtEl>
                    <p:spTgt spid="83"/>
                  </p:tgtEl>
                </p:cond>
              </p:nextCondLst>
            </p:seq>
            <p:seq concurrent="1" nextAc="seek">
              <p:cTn id="78" restart="whenNotActive" fill="hold" evtFilter="cancelBubble" nodeType="interactiveSeq">
                <p:stCondLst>
                  <p:cond evt="onClick" delay="0">
                    <p:tgtEl>
                      <p:spTgt spid="90"/>
                    </p:tgtEl>
                  </p:cond>
                </p:stCondLst>
                <p:endSync evt="end" delay="0">
                  <p:rtn val="all"/>
                </p:endSync>
                <p:childTnLst>
                  <p:par>
                    <p:cTn id="79" fill="hold">
                      <p:stCondLst>
                        <p:cond delay="0"/>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2000"/>
                                        <p:tgtEl>
                                          <p:spTgt spid="90"/>
                                        </p:tgtEl>
                                      </p:cBhvr>
                                    </p:animEffect>
                                    <p:set>
                                      <p:cBhvr>
                                        <p:cTn id="83" dur="1" fill="hold">
                                          <p:stCondLst>
                                            <p:cond delay="1999"/>
                                          </p:stCondLst>
                                        </p:cTn>
                                        <p:tgtEl>
                                          <p:spTgt spid="90"/>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80" grpId="0" animBg="1"/>
      <p:bldP spid="81" grpId="0" animBg="1"/>
      <p:bldP spid="82" grpId="0" animBg="1"/>
      <p:bldP spid="83" grpId="0" animBg="1"/>
      <p:bldP spid="90"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3436" y="457200"/>
            <a:ext cx="9782801" cy="736600"/>
          </a:xfrm>
        </p:spPr>
        <p:txBody>
          <a:bodyPr>
            <a:normAutofit fontScale="90000"/>
          </a:bodyPr>
          <a:lstStyle/>
          <a:p>
            <a:r>
              <a:rPr lang="en-US" dirty="0" smtClean="0"/>
              <a:t>Day Six – Get A Grant</a:t>
            </a:r>
            <a:r>
              <a:rPr lang="en-US" smtClean="0"/>
              <a:t/>
            </a:r>
            <a:br>
              <a:rPr lang="en-US" smtClean="0"/>
            </a:br>
            <a:r>
              <a:rPr lang="en-US" smtClean="0"/>
              <a:t>Innovation Fund Grant – CCSNH 2013</a:t>
            </a:r>
            <a:endParaRPr lang="en-US" dirty="0"/>
          </a:p>
        </p:txBody>
      </p:sp>
      <p:sp>
        <p:nvSpPr>
          <p:cNvPr id="3" name="Content Placeholder 2"/>
          <p:cNvSpPr>
            <a:spLocks noGrp="1"/>
          </p:cNvSpPr>
          <p:nvPr>
            <p:ph sz="half" idx="1"/>
          </p:nvPr>
        </p:nvSpPr>
        <p:spPr>
          <a:xfrm>
            <a:off x="1593436" y="1600200"/>
            <a:ext cx="9225376" cy="4572000"/>
          </a:xfrm>
        </p:spPr>
        <p:txBody>
          <a:bodyPr>
            <a:normAutofit fontScale="92500"/>
          </a:bodyPr>
          <a:lstStyle/>
          <a:p>
            <a:r>
              <a:rPr lang="en-US" dirty="0"/>
              <a:t>Create an undergraduate Certificate in Data Science</a:t>
            </a:r>
          </a:p>
          <a:p>
            <a:pPr lvl="0"/>
            <a:r>
              <a:rPr lang="en-US" dirty="0"/>
              <a:t>The objectives and goals</a:t>
            </a:r>
            <a:endParaRPr lang="en-US" sz="2400" dirty="0"/>
          </a:p>
          <a:p>
            <a:pPr lvl="1"/>
            <a:r>
              <a:rPr lang="en-US" dirty="0"/>
              <a:t>Support the needs of greater New England companies by providing a modern curriculum that will help local industries provide fundamental employee education in this critical, emerging area.</a:t>
            </a:r>
            <a:endParaRPr lang="en-US" sz="2000" dirty="0"/>
          </a:p>
          <a:p>
            <a:pPr lvl="1"/>
            <a:r>
              <a:rPr lang="en-US" dirty="0"/>
              <a:t>Provide a foundational set of coursework that students can apply immediately and slipstream into a four-year (or higher) data science/data analytics degree</a:t>
            </a:r>
            <a:endParaRPr lang="en-US" sz="2000" dirty="0"/>
          </a:p>
          <a:p>
            <a:pPr lvl="1"/>
            <a:r>
              <a:rPr lang="en-US" dirty="0"/>
              <a:t>Enhance existing computer science/computing resources with the modern data analytics and visualization tools</a:t>
            </a:r>
            <a:endParaRPr lang="en-US" sz="2000" dirty="0"/>
          </a:p>
          <a:p>
            <a:r>
              <a:rPr lang="en-US" dirty="0"/>
              <a:t>$10,000 was requested; $5,000 was </a:t>
            </a:r>
            <a:r>
              <a:rPr lang="en-US" dirty="0" smtClean="0"/>
              <a:t>granted</a:t>
            </a:r>
            <a:endParaRPr lang="en-US" dirty="0"/>
          </a:p>
        </p:txBody>
      </p:sp>
    </p:spTree>
    <p:extLst>
      <p:ext uri="{BB962C8B-B14F-4D97-AF65-F5344CB8AC3E}">
        <p14:creationId xmlns:p14="http://schemas.microsoft.com/office/powerpoint/2010/main" val="97873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6" name="reveal_6"/>
          <p:cNvSpPr/>
          <p:nvPr/>
        </p:nvSpPr>
        <p:spPr bwMode="auto">
          <a:xfrm>
            <a:off x="7202926" y="5324702"/>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1" name="button"/>
          <p:cNvSpPr/>
          <p:nvPr/>
        </p:nvSpPr>
        <p:spPr bwMode="auto">
          <a:xfrm>
            <a:off x="4476980" y="4283526"/>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7</a:t>
            </a: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1616075197"/>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48033E-7 -3.7037E-6 L -0.06043 0.11343 " pathEditMode="relative" rAng="0" ptsTypes="AA">
                                      <p:cBhvr>
                                        <p:cTn id="17" dur="2000" fill="hold"/>
                                        <p:tgtEl>
                                          <p:spTgt spid="36"/>
                                        </p:tgtEl>
                                        <p:attrNameLst>
                                          <p:attrName>ppt_x</p:attrName>
                                          <p:attrName>ppt_y</p:attrName>
                                        </p:attrNameLst>
                                      </p:cBhvr>
                                      <p:rCtr x="-3022" y="5671"/>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2000"/>
                                        <p:tgtEl>
                                          <p:spTgt spid="52"/>
                                        </p:tgtEl>
                                      </p:cBhvr>
                                    </p:animEffect>
                                  </p:childTnLst>
                                </p:cTn>
                              </p:par>
                              <p:par>
                                <p:cTn id="23" presetID="0" presetClass="path" presetSubtype="0" accel="50000" decel="50000" fill="hold" grpId="1" nodeType="withEffect">
                                  <p:stCondLst>
                                    <p:cond delay="0"/>
                                  </p:stCondLst>
                                  <p:childTnLst>
                                    <p:animMotion origin="layout" path="M -2.31831E-6 2.22222E-6 L 0.25619 0.00023 " pathEditMode="relative" rAng="0" ptsTypes="AA">
                                      <p:cBhvr>
                                        <p:cTn id="24" dur="2000" fill="hold"/>
                                        <p:tgtEl>
                                          <p:spTgt spid="52"/>
                                        </p:tgtEl>
                                        <p:attrNameLst>
                                          <p:attrName>ppt_x</p:attrName>
                                          <p:attrName>ppt_y</p:attrName>
                                        </p:attrNameLst>
                                      </p:cBhvr>
                                      <p:rCtr x="12803" y="0"/>
                                    </p:animMotion>
                                  </p:childTnLst>
                                </p:cTn>
                              </p:par>
                              <p:par>
                                <p:cTn id="25" presetID="8" presetClass="emph" presetSubtype="0" fill="hold" grpId="0" nodeType="withEffect">
                                  <p:stCondLst>
                                    <p:cond delay="0"/>
                                  </p:stCondLst>
                                  <p:childTnLst>
                                    <p:animRot by="21600000">
                                      <p:cBhvr>
                                        <p:cTn id="26" dur="2000" fill="hold"/>
                                        <p:tgtEl>
                                          <p:spTgt spid="51"/>
                                        </p:tgtEl>
                                        <p:attrNameLst>
                                          <p:attrName>r</p:attrName>
                                        </p:attrNameLst>
                                      </p:cBhvr>
                                    </p:animRot>
                                  </p:childTnLst>
                                </p:cTn>
                              </p:par>
                              <p:par>
                                <p:cTn id="27" presetID="26" presetClass="emph" presetSubtype="0" fill="hold" grpId="1" nodeType="withEffect">
                                  <p:stCondLst>
                                    <p:cond delay="1000"/>
                                  </p:stCondLst>
                                  <p:childTnLst>
                                    <p:animEffect transition="out" filter="fade">
                                      <p:cBhvr>
                                        <p:cTn id="28" dur="1000" tmFilter="0, 0; .2, .5; .8, .5; 1, 0"/>
                                        <p:tgtEl>
                                          <p:spTgt spid="32"/>
                                        </p:tgtEl>
                                      </p:cBhvr>
                                    </p:animEffect>
                                    <p:animScale>
                                      <p:cBhvr>
                                        <p:cTn id="29" dur="500" autoRev="1" fill="hold"/>
                                        <p:tgtEl>
                                          <p:spTgt spid="32"/>
                                        </p:tgtEl>
                                      </p:cBhvr>
                                      <p:by x="105000" y="105000"/>
                                    </p:animScale>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0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par>
                                <p:cTn id="36" presetID="8" presetClass="emph" presetSubtype="0" fill="hold" grpId="1" nodeType="withEffect">
                                  <p:stCondLst>
                                    <p:cond delay="0"/>
                                  </p:stCondLst>
                                  <p:childTnLst>
                                    <p:animRot by="21600000">
                                      <p:cBhvr>
                                        <p:cTn id="37" dur="2000" fill="hold"/>
                                        <p:tgtEl>
                                          <p:spTgt spid="50"/>
                                        </p:tgtEl>
                                        <p:attrNameLst>
                                          <p:attrName>r</p:attrName>
                                        </p:attrNameLst>
                                      </p:cBhvr>
                                    </p:animRot>
                                  </p:childTnLst>
                                </p:cTn>
                              </p:par>
                              <p:par>
                                <p:cTn id="38" presetID="10" presetClass="entr" presetSubtype="0" fill="hold" grpId="1"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2000"/>
                                        <p:tgtEl>
                                          <p:spTgt spid="56"/>
                                        </p:tgtEl>
                                      </p:cBhvr>
                                    </p:animEffect>
                                  </p:childTnLst>
                                </p:cTn>
                              </p:par>
                              <p:par>
                                <p:cTn id="41" presetID="42" presetClass="path" presetSubtype="0" accel="50000" decel="50000" fill="hold" grpId="0" nodeType="withEffect">
                                  <p:stCondLst>
                                    <p:cond delay="0"/>
                                  </p:stCondLst>
                                  <p:childTnLst>
                                    <p:animMotion origin="layout" path="M 3.23001E-7 -4.07407E-6 L 3.23001E-7 0.33334 " pathEditMode="relative" rAng="0" ptsTypes="AA">
                                      <p:cBhvr>
                                        <p:cTn id="42" dur="2000" fill="hold"/>
                                        <p:tgtEl>
                                          <p:spTgt spid="56"/>
                                        </p:tgtEl>
                                        <p:attrNameLst>
                                          <p:attrName>ppt_x</p:attrName>
                                          <p:attrName>ppt_y</p:attrName>
                                        </p:attrNameLst>
                                      </p:cBhvr>
                                      <p:rCtr x="0" y="16667"/>
                                    </p:animMotion>
                                  </p:childTnLst>
                                </p:cTn>
                              </p:par>
                              <p:par>
                                <p:cTn id="43" presetID="28" presetClass="exit" presetSubtype="0" fill="hold" grpId="1" nodeType="withEffect">
                                  <p:stCondLst>
                                    <p:cond delay="0"/>
                                  </p:stCondLst>
                                  <p:childTnLst>
                                    <p:anim calcmode="lin" valueType="num">
                                      <p:cBhvr>
                                        <p:cTn id="44" dur="5000"/>
                                        <p:tgtEl>
                                          <p:spTgt spid="81"/>
                                        </p:tgtEl>
                                        <p:attrNameLst>
                                          <p:attrName>ppt_x</p:attrName>
                                        </p:attrNameLst>
                                      </p:cBhvr>
                                      <p:tavLst>
                                        <p:tav tm="0">
                                          <p:val>
                                            <p:strVal val="ppt_x"/>
                                          </p:val>
                                        </p:tav>
                                        <p:tav tm="100000">
                                          <p:val>
                                            <p:strVal val="ppt_x"/>
                                          </p:val>
                                        </p:tav>
                                      </p:tavLst>
                                    </p:anim>
                                    <p:anim calcmode="lin" valueType="num">
                                      <p:cBhvr>
                                        <p:cTn id="45" dur="5000"/>
                                        <p:tgtEl>
                                          <p:spTgt spid="81"/>
                                        </p:tgtEl>
                                        <p:attrNameLst>
                                          <p:attrName>ppt_y</p:attrName>
                                        </p:attrNameLst>
                                      </p:cBhvr>
                                      <p:tavLst>
                                        <p:tav tm="0">
                                          <p:val>
                                            <p:strVal val="ppt_y-1"/>
                                          </p:val>
                                        </p:tav>
                                        <p:tav tm="100000">
                                          <p:val>
                                            <p:strVal val="ppt_y+1"/>
                                          </p:val>
                                        </p:tav>
                                      </p:tavLst>
                                    </p:anim>
                                    <p:set>
                                      <p:cBhvr>
                                        <p:cTn id="46" dur="1" fill="hold">
                                          <p:stCondLst>
                                            <p:cond delay="49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7" restart="whenNotActive" fill="hold" evtFilter="cancelBubble" nodeType="interactiveSeq">
                <p:stCondLst>
                  <p:cond evt="onClick" delay="0">
                    <p:tgtEl>
                      <p:spTgt spid="81"/>
                    </p:tgtEl>
                  </p:cond>
                </p:stCondLst>
                <p:endSync evt="end" delay="0">
                  <p:rtn val="all"/>
                </p:endSync>
                <p:childTnLst>
                  <p:par>
                    <p:cTn id="48" fill="hold">
                      <p:stCondLst>
                        <p:cond delay="0"/>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2000"/>
                                        <p:tgtEl>
                                          <p:spTgt spid="81"/>
                                        </p:tgtEl>
                                      </p:cBhvr>
                                    </p:animEffect>
                                    <p:set>
                                      <p:cBhvr>
                                        <p:cTn id="52" dur="1" fill="hold">
                                          <p:stCondLst>
                                            <p:cond delay="1999"/>
                                          </p:stCondLst>
                                        </p:cTn>
                                        <p:tgtEl>
                                          <p:spTgt spid="81"/>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2000"/>
                                        <p:tgtEl>
                                          <p:spTgt spid="44"/>
                                        </p:tgtEl>
                                      </p:cBhvr>
                                    </p:animEffect>
                                  </p:childTnLst>
                                </p:cTn>
                              </p:par>
                            </p:childTnLst>
                          </p:cTn>
                        </p:par>
                      </p:childTnLst>
                    </p:cTn>
                  </p:par>
                </p:childTnLst>
              </p:cTn>
              <p:nextCondLst>
                <p:cond evt="onClick" delay="0">
                  <p:tgtEl>
                    <p:spTgt spid="81"/>
                  </p:tgtEl>
                </p:cond>
              </p:nextCondLst>
            </p:seq>
            <p:seq concurrent="1" nextAc="seek">
              <p:cTn id="56" restart="whenNotActive" fill="hold" evtFilter="cancelBubble" nodeType="interactiveSeq">
                <p:stCondLst>
                  <p:cond evt="onClick" delay="0">
                    <p:tgtEl>
                      <p:spTgt spid="82"/>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2000"/>
                                        <p:tgtEl>
                                          <p:spTgt spid="82"/>
                                        </p:tgtEl>
                                      </p:cBhvr>
                                    </p:animEffect>
                                    <p:set>
                                      <p:cBhvr>
                                        <p:cTn id="61" dur="1" fill="hold">
                                          <p:stCondLst>
                                            <p:cond delay="1999"/>
                                          </p:stCondLst>
                                        </p:cTn>
                                        <p:tgtEl>
                                          <p:spTgt spid="82"/>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2000"/>
                                        <p:tgtEl>
                                          <p:spTgt spid="43"/>
                                        </p:tgtEl>
                                      </p:cBhvr>
                                    </p:animEffect>
                                  </p:childTnLst>
                                </p:cTn>
                              </p:par>
                            </p:childTnLst>
                          </p:cTn>
                        </p:par>
                      </p:childTnLst>
                    </p:cTn>
                  </p:par>
                </p:childTnLst>
              </p:cTn>
              <p:nextCondLst>
                <p:cond evt="onClick" delay="0">
                  <p:tgtEl>
                    <p:spTgt spid="82"/>
                  </p:tgtEl>
                </p:cond>
              </p:nextCondLst>
            </p:seq>
            <p:seq concurrent="1" nextAc="seek">
              <p:cTn id="65" restart="whenNotActive" fill="hold" evtFilter="cancelBubble" nodeType="interactiveSeq">
                <p:stCondLst>
                  <p:cond evt="onClick" delay="0">
                    <p:tgtEl>
                      <p:spTgt spid="83"/>
                    </p:tgtEl>
                  </p:cond>
                </p:stCondLst>
                <p:endSync evt="end" delay="0">
                  <p:rtn val="all"/>
                </p:endSync>
                <p:childTnLst>
                  <p:par>
                    <p:cTn id="66" fill="hold">
                      <p:stCondLst>
                        <p:cond delay="0"/>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2000"/>
                                        <p:tgtEl>
                                          <p:spTgt spid="83"/>
                                        </p:tgtEl>
                                      </p:cBhvr>
                                    </p:animEffect>
                                    <p:set>
                                      <p:cBhvr>
                                        <p:cTn id="70" dur="1" fill="hold">
                                          <p:stCondLst>
                                            <p:cond delay="1999"/>
                                          </p:stCondLst>
                                        </p:cTn>
                                        <p:tgtEl>
                                          <p:spTgt spid="83"/>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000"/>
                                        <p:tgtEl>
                                          <p:spTgt spid="40"/>
                                        </p:tgtEl>
                                      </p:cBhvr>
                                    </p:animEffect>
                                  </p:childTnLst>
                                </p:cTn>
                              </p:par>
                            </p:childTnLst>
                          </p:cTn>
                        </p:par>
                      </p:childTnLst>
                    </p:cTn>
                  </p:par>
                </p:childTnLst>
              </p:cTn>
              <p:nextCondLst>
                <p:cond evt="onClick" delay="0">
                  <p:tgtEl>
                    <p:spTgt spid="83"/>
                  </p:tgtEl>
                </p:cond>
              </p:nextCondLst>
            </p:seq>
            <p:seq concurrent="1" nextAc="seek">
              <p:cTn id="74" restart="whenNotActive" fill="hold" evtFilter="cancelBubble" nodeType="interactiveSeq">
                <p:stCondLst>
                  <p:cond evt="onClick" delay="0">
                    <p:tgtEl>
                      <p:spTgt spid="90"/>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2000"/>
                                        <p:tgtEl>
                                          <p:spTgt spid="90"/>
                                        </p:tgtEl>
                                      </p:cBhvr>
                                    </p:animEffect>
                                    <p:set>
                                      <p:cBhvr>
                                        <p:cTn id="79" dur="1" fill="hold">
                                          <p:stCondLst>
                                            <p:cond delay="1999"/>
                                          </p:stCondLst>
                                        </p:cTn>
                                        <p:tgtEl>
                                          <p:spTgt spid="90"/>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36" grpId="0" animBg="1"/>
      <p:bldP spid="81" grpId="0" animBg="1"/>
      <p:bldP spid="81" grpId="1" animBg="1"/>
      <p:bldP spid="82" grpId="0" animBg="1"/>
      <p:bldP spid="83" grpId="0" animBg="1"/>
      <p:bldP spid="90"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3436" y="304800"/>
            <a:ext cx="9782801" cy="965200"/>
          </a:xfrm>
        </p:spPr>
        <p:txBody>
          <a:bodyPr>
            <a:normAutofit fontScale="90000"/>
          </a:bodyPr>
          <a:lstStyle/>
          <a:p>
            <a:r>
              <a:rPr lang="en-US" dirty="0" smtClean="0"/>
              <a:t>Day Seven</a:t>
            </a:r>
            <a:br>
              <a:rPr lang="en-US" dirty="0" smtClean="0"/>
            </a:br>
            <a:r>
              <a:rPr lang="en-US" dirty="0" smtClean="0"/>
              <a:t>Who’s Hiring? 			Results (2013-14)</a:t>
            </a:r>
            <a:endParaRPr lang="en-US" dirty="0"/>
          </a:p>
        </p:txBody>
      </p:sp>
      <p:sp>
        <p:nvSpPr>
          <p:cNvPr id="4" name="Content Placeholder 3"/>
          <p:cNvSpPr>
            <a:spLocks noGrp="1"/>
          </p:cNvSpPr>
          <p:nvPr>
            <p:ph sz="half" idx="1"/>
          </p:nvPr>
        </p:nvSpPr>
        <p:spPr>
          <a:xfrm>
            <a:off x="1522412" y="1600200"/>
            <a:ext cx="4814586" cy="4572000"/>
          </a:xfrm>
        </p:spPr>
        <p:txBody>
          <a:bodyPr>
            <a:normAutofit lnSpcReduction="10000"/>
          </a:bodyPr>
          <a:lstStyle/>
          <a:p>
            <a:r>
              <a:rPr lang="en-US" dirty="0"/>
              <a:t>Reach out to executives in industries like health care, insurance, financial services and scientific research – top industries in the greater Boston region</a:t>
            </a:r>
          </a:p>
          <a:p>
            <a:r>
              <a:rPr lang="en-US" dirty="0"/>
              <a:t>Reach out to the Data Science community at large</a:t>
            </a:r>
          </a:p>
          <a:p>
            <a:r>
              <a:rPr lang="en-US" dirty="0"/>
              <a:t>Reach out to institutions of higher </a:t>
            </a:r>
            <a:r>
              <a:rPr lang="en-US" dirty="0" smtClean="0"/>
              <a:t>education</a:t>
            </a:r>
            <a:endParaRPr lang="en-US" dirty="0"/>
          </a:p>
        </p:txBody>
      </p:sp>
      <p:sp>
        <p:nvSpPr>
          <p:cNvPr id="5" name="Content Placeholder 4"/>
          <p:cNvSpPr>
            <a:spLocks noGrp="1"/>
          </p:cNvSpPr>
          <p:nvPr>
            <p:ph sz="half" idx="2"/>
          </p:nvPr>
        </p:nvSpPr>
        <p:spPr/>
        <p:txBody>
          <a:bodyPr>
            <a:normAutofit lnSpcReduction="10000"/>
          </a:bodyPr>
          <a:lstStyle/>
          <a:p>
            <a:r>
              <a:rPr lang="en-US" dirty="0"/>
              <a:t>Need is for highly skilled professionals with at least a Master’s Degree</a:t>
            </a:r>
          </a:p>
          <a:p>
            <a:r>
              <a:rPr lang="en-US" dirty="0"/>
              <a:t>Internships limited availability with more applicants than positions</a:t>
            </a:r>
          </a:p>
          <a:p>
            <a:r>
              <a:rPr lang="en-US" dirty="0"/>
              <a:t>UNH – Manchester - let’s talk about </a:t>
            </a:r>
            <a:r>
              <a:rPr lang="en-US" dirty="0" smtClean="0"/>
              <a:t>articulation</a:t>
            </a:r>
            <a:endParaRPr lang="en-US" dirty="0"/>
          </a:p>
        </p:txBody>
      </p:sp>
    </p:spTree>
    <p:extLst>
      <p:ext uri="{BB962C8B-B14F-4D97-AF65-F5344CB8AC3E}">
        <p14:creationId xmlns:p14="http://schemas.microsoft.com/office/powerpoint/2010/main" val="2848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6" name="reveal_6"/>
          <p:cNvSpPr/>
          <p:nvPr/>
        </p:nvSpPr>
        <p:spPr bwMode="auto">
          <a:xfrm>
            <a:off x="7202926" y="5324702"/>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1976945088"/>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48033E-7 -3.7037E-6 L -0.06043 0.11343 " pathEditMode="relative" rAng="0" ptsTypes="AA">
                                      <p:cBhvr>
                                        <p:cTn id="17" dur="2000" fill="hold"/>
                                        <p:tgtEl>
                                          <p:spTgt spid="36"/>
                                        </p:tgtEl>
                                        <p:attrNameLst>
                                          <p:attrName>ppt_x</p:attrName>
                                          <p:attrName>ppt_y</p:attrName>
                                        </p:attrNameLst>
                                      </p:cBhvr>
                                      <p:rCtr x="-3022" y="5671"/>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2000"/>
                                        <p:tgtEl>
                                          <p:spTgt spid="52"/>
                                        </p:tgtEl>
                                      </p:cBhvr>
                                    </p:animEffect>
                                  </p:childTnLst>
                                </p:cTn>
                              </p:par>
                              <p:par>
                                <p:cTn id="23" presetID="0" presetClass="path" presetSubtype="0" accel="50000" decel="50000" fill="hold" grpId="1" nodeType="withEffect">
                                  <p:stCondLst>
                                    <p:cond delay="0"/>
                                  </p:stCondLst>
                                  <p:childTnLst>
                                    <p:animMotion origin="layout" path="M -2.31831E-6 2.22222E-6 L 0.25619 0.00023 " pathEditMode="relative" rAng="0" ptsTypes="AA">
                                      <p:cBhvr>
                                        <p:cTn id="24" dur="2000" fill="hold"/>
                                        <p:tgtEl>
                                          <p:spTgt spid="52"/>
                                        </p:tgtEl>
                                        <p:attrNameLst>
                                          <p:attrName>ppt_x</p:attrName>
                                          <p:attrName>ppt_y</p:attrName>
                                        </p:attrNameLst>
                                      </p:cBhvr>
                                      <p:rCtr x="12803" y="0"/>
                                    </p:animMotion>
                                  </p:childTnLst>
                                </p:cTn>
                              </p:par>
                              <p:par>
                                <p:cTn id="25" presetID="8" presetClass="emph" presetSubtype="0" fill="hold" grpId="0" nodeType="withEffect">
                                  <p:stCondLst>
                                    <p:cond delay="0"/>
                                  </p:stCondLst>
                                  <p:childTnLst>
                                    <p:animRot by="21600000">
                                      <p:cBhvr>
                                        <p:cTn id="26" dur="2000" fill="hold"/>
                                        <p:tgtEl>
                                          <p:spTgt spid="51"/>
                                        </p:tgtEl>
                                        <p:attrNameLst>
                                          <p:attrName>r</p:attrName>
                                        </p:attrNameLst>
                                      </p:cBhvr>
                                    </p:animRot>
                                  </p:childTnLst>
                                </p:cTn>
                              </p:par>
                              <p:par>
                                <p:cTn id="27" presetID="26" presetClass="emph" presetSubtype="0" fill="hold" grpId="1" nodeType="withEffect">
                                  <p:stCondLst>
                                    <p:cond delay="1000"/>
                                  </p:stCondLst>
                                  <p:childTnLst>
                                    <p:animEffect transition="out" filter="fade">
                                      <p:cBhvr>
                                        <p:cTn id="28" dur="1000" tmFilter="0, 0; .2, .5; .8, .5; 1, 0"/>
                                        <p:tgtEl>
                                          <p:spTgt spid="32"/>
                                        </p:tgtEl>
                                      </p:cBhvr>
                                    </p:animEffect>
                                    <p:animScale>
                                      <p:cBhvr>
                                        <p:cTn id="29" dur="500" autoRev="1" fill="hold"/>
                                        <p:tgtEl>
                                          <p:spTgt spid="32"/>
                                        </p:tgtEl>
                                      </p:cBhvr>
                                      <p:by x="105000" y="105000"/>
                                    </p:animScale>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0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par>
                                <p:cTn id="36" presetID="8" presetClass="emph" presetSubtype="0" fill="hold" grpId="1" nodeType="withEffect">
                                  <p:stCondLst>
                                    <p:cond delay="0"/>
                                  </p:stCondLst>
                                  <p:childTnLst>
                                    <p:animRot by="21600000">
                                      <p:cBhvr>
                                        <p:cTn id="37" dur="2000" fill="hold"/>
                                        <p:tgtEl>
                                          <p:spTgt spid="50"/>
                                        </p:tgtEl>
                                        <p:attrNameLst>
                                          <p:attrName>r</p:attrName>
                                        </p:attrNameLst>
                                      </p:cBhvr>
                                    </p:animRot>
                                  </p:childTnLst>
                                </p:cTn>
                              </p:par>
                              <p:par>
                                <p:cTn id="38" presetID="10" presetClass="entr" presetSubtype="0" fill="hold" grpId="1"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2000"/>
                                        <p:tgtEl>
                                          <p:spTgt spid="56"/>
                                        </p:tgtEl>
                                      </p:cBhvr>
                                    </p:animEffect>
                                  </p:childTnLst>
                                </p:cTn>
                              </p:par>
                              <p:par>
                                <p:cTn id="41" presetID="42" presetClass="path" presetSubtype="0" accel="50000" decel="50000" fill="hold" grpId="0" nodeType="withEffect">
                                  <p:stCondLst>
                                    <p:cond delay="0"/>
                                  </p:stCondLst>
                                  <p:childTnLst>
                                    <p:animMotion origin="layout" path="M 3.23001E-7 -4.07407E-6 L 3.23001E-7 0.33334 " pathEditMode="relative" rAng="0" ptsTypes="AA">
                                      <p:cBhvr>
                                        <p:cTn id="42" dur="2000" fill="hold"/>
                                        <p:tgtEl>
                                          <p:spTgt spid="56"/>
                                        </p:tgtEl>
                                        <p:attrNameLst>
                                          <p:attrName>ppt_x</p:attrName>
                                          <p:attrName>ppt_y</p:attrName>
                                        </p:attrNameLst>
                                      </p:cBhvr>
                                      <p:rCtr x="0" y="16667"/>
                                    </p:animMotion>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2000"/>
                                        <p:tgtEl>
                                          <p:spTgt spid="44"/>
                                        </p:tgtEl>
                                      </p:cBhvr>
                                    </p:animEffect>
                                  </p:childTnLst>
                                </p:cTn>
                              </p:par>
                              <p:par>
                                <p:cTn id="46" presetID="5" presetClass="exit" presetSubtype="10" fill="hold" grpId="1" nodeType="withEffect">
                                  <p:stCondLst>
                                    <p:cond delay="0"/>
                                  </p:stCondLst>
                                  <p:childTnLst>
                                    <p:animEffect transition="out" filter="checkerboard(across)">
                                      <p:cBhvr>
                                        <p:cTn id="47" dur="500"/>
                                        <p:tgtEl>
                                          <p:spTgt spid="82"/>
                                        </p:tgtEl>
                                      </p:cBhvr>
                                    </p:animEffect>
                                    <p:set>
                                      <p:cBhvr>
                                        <p:cTn id="48"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9" restart="whenNotActive" fill="hold" evtFilter="cancelBubble" nodeType="interactiveSeq">
                <p:stCondLst>
                  <p:cond evt="onClick" delay="0">
                    <p:tgtEl>
                      <p:spTgt spid="82"/>
                    </p:tgtEl>
                  </p:cond>
                </p:stCondLst>
                <p:endSync evt="end" delay="0">
                  <p:rtn val="all"/>
                </p:endSync>
                <p:childTnLst>
                  <p:par>
                    <p:cTn id="50" fill="hold">
                      <p:stCondLst>
                        <p:cond delay="0"/>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2000"/>
                                        <p:tgtEl>
                                          <p:spTgt spid="82"/>
                                        </p:tgtEl>
                                      </p:cBhvr>
                                    </p:animEffect>
                                    <p:set>
                                      <p:cBhvr>
                                        <p:cTn id="54" dur="1" fill="hold">
                                          <p:stCondLst>
                                            <p:cond delay="1999"/>
                                          </p:stCondLst>
                                        </p:cTn>
                                        <p:tgtEl>
                                          <p:spTgt spid="8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2000"/>
                                        <p:tgtEl>
                                          <p:spTgt spid="43"/>
                                        </p:tgtEl>
                                      </p:cBhvr>
                                    </p:animEffect>
                                  </p:childTnLst>
                                </p:cTn>
                              </p:par>
                            </p:childTnLst>
                          </p:cTn>
                        </p:par>
                      </p:childTnLst>
                    </p:cTn>
                  </p:par>
                </p:childTnLst>
              </p:cTn>
              <p:nextCondLst>
                <p:cond evt="onClick" delay="0">
                  <p:tgtEl>
                    <p:spTgt spid="82"/>
                  </p:tgtEl>
                </p:cond>
              </p:nextCondLst>
            </p:seq>
            <p:seq concurrent="1" nextAc="seek">
              <p:cTn id="58" restart="whenNotActive" fill="hold" evtFilter="cancelBubble" nodeType="interactiveSeq">
                <p:stCondLst>
                  <p:cond evt="onClick" delay="0">
                    <p:tgtEl>
                      <p:spTgt spid="83"/>
                    </p:tgtEl>
                  </p:cond>
                </p:stCondLst>
                <p:endSync evt="end" delay="0">
                  <p:rtn val="all"/>
                </p:endSync>
                <p:childTnLst>
                  <p:par>
                    <p:cTn id="59" fill="hold">
                      <p:stCondLst>
                        <p:cond delay="0"/>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2000"/>
                                        <p:tgtEl>
                                          <p:spTgt spid="83"/>
                                        </p:tgtEl>
                                      </p:cBhvr>
                                    </p:animEffect>
                                    <p:set>
                                      <p:cBhvr>
                                        <p:cTn id="63" dur="1" fill="hold">
                                          <p:stCondLst>
                                            <p:cond delay="1999"/>
                                          </p:stCondLst>
                                        </p:cTn>
                                        <p:tgtEl>
                                          <p:spTgt spid="83"/>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2000"/>
                                        <p:tgtEl>
                                          <p:spTgt spid="40"/>
                                        </p:tgtEl>
                                      </p:cBhvr>
                                    </p:animEffect>
                                  </p:childTnLst>
                                </p:cTn>
                              </p:par>
                            </p:childTnLst>
                          </p:cTn>
                        </p:par>
                      </p:childTnLst>
                    </p:cTn>
                  </p:par>
                </p:childTnLst>
              </p:cTn>
              <p:nextCondLst>
                <p:cond evt="onClick" delay="0">
                  <p:tgtEl>
                    <p:spTgt spid="83"/>
                  </p:tgtEl>
                </p:cond>
              </p:nextCondLst>
            </p:seq>
            <p:seq concurrent="1" nextAc="seek">
              <p:cTn id="67" restart="whenNotActive" fill="hold" evtFilter="cancelBubble" nodeType="interactiveSeq">
                <p:stCondLst>
                  <p:cond evt="onClick" delay="0">
                    <p:tgtEl>
                      <p:spTgt spid="90"/>
                    </p:tgtEl>
                  </p:cond>
                </p:stCondLst>
                <p:endSync evt="end" delay="0">
                  <p:rtn val="all"/>
                </p:endSync>
                <p:childTnLst>
                  <p:par>
                    <p:cTn id="68" fill="hold">
                      <p:stCondLst>
                        <p:cond delay="0"/>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2000"/>
                                        <p:tgtEl>
                                          <p:spTgt spid="90"/>
                                        </p:tgtEl>
                                      </p:cBhvr>
                                    </p:animEffect>
                                    <p:set>
                                      <p:cBhvr>
                                        <p:cTn id="72" dur="1" fill="hold">
                                          <p:stCondLst>
                                            <p:cond delay="1999"/>
                                          </p:stCondLst>
                                        </p:cTn>
                                        <p:tgtEl>
                                          <p:spTgt spid="90"/>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36" grpId="0" animBg="1"/>
      <p:bldP spid="82" grpId="0" animBg="1"/>
      <p:bldP spid="82" grpId="1" animBg="1"/>
      <p:bldP spid="83" grpId="0" animBg="1"/>
      <p:bldP spid="90"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Eight – Certificate Development</a:t>
            </a:r>
            <a:endParaRPr lang="en-US" dirty="0"/>
          </a:p>
        </p:txBody>
      </p:sp>
      <p:sp>
        <p:nvSpPr>
          <p:cNvPr id="3" name="Text Placeholder 2"/>
          <p:cNvSpPr>
            <a:spLocks noGrp="1"/>
          </p:cNvSpPr>
          <p:nvPr>
            <p:ph type="body" idx="1"/>
          </p:nvPr>
        </p:nvSpPr>
        <p:spPr/>
        <p:txBody>
          <a:bodyPr/>
          <a:lstStyle/>
          <a:p>
            <a:r>
              <a:rPr lang="en-US" dirty="0" smtClean="0"/>
              <a:t>MODEL A</a:t>
            </a:r>
          </a:p>
          <a:p>
            <a:r>
              <a:rPr lang="en-US" dirty="0" smtClean="0"/>
              <a:t>Oceans of Data</a:t>
            </a:r>
            <a:endParaRPr lang="en-US" dirty="0"/>
          </a:p>
        </p:txBody>
      </p:sp>
      <p:sp>
        <p:nvSpPr>
          <p:cNvPr id="4" name="Content Placeholder 3"/>
          <p:cNvSpPr>
            <a:spLocks noGrp="1"/>
          </p:cNvSpPr>
          <p:nvPr>
            <p:ph sz="half" idx="2"/>
          </p:nvPr>
        </p:nvSpPr>
        <p:spPr/>
        <p:txBody>
          <a:bodyPr/>
          <a:lstStyle/>
          <a:p>
            <a:r>
              <a:rPr lang="en-US" dirty="0" smtClean="0"/>
              <a:t>Profile Of The Data Practitioner</a:t>
            </a:r>
          </a:p>
          <a:p>
            <a:r>
              <a:rPr lang="en-US" dirty="0" smtClean="0"/>
              <a:t>April 2016</a:t>
            </a:r>
          </a:p>
          <a:p>
            <a:r>
              <a:rPr lang="en-US" dirty="0" smtClean="0"/>
              <a:t>Colleges include: Bunker Hill (MA), </a:t>
            </a:r>
            <a:r>
              <a:rPr lang="en-US" dirty="0" err="1" smtClean="0"/>
              <a:t>Normandale</a:t>
            </a:r>
            <a:r>
              <a:rPr lang="en-US" dirty="0" smtClean="0"/>
              <a:t> (MN), Johnson County (KS), Sinclair (OH), Wake Tech (NC)</a:t>
            </a:r>
            <a:endParaRPr lang="en-US" dirty="0"/>
          </a:p>
        </p:txBody>
      </p:sp>
      <p:sp>
        <p:nvSpPr>
          <p:cNvPr id="5" name="Text Placeholder 4"/>
          <p:cNvSpPr>
            <a:spLocks noGrp="1"/>
          </p:cNvSpPr>
          <p:nvPr>
            <p:ph type="body" sz="quarter" idx="3"/>
          </p:nvPr>
        </p:nvSpPr>
        <p:spPr/>
        <p:txBody>
          <a:bodyPr/>
          <a:lstStyle/>
          <a:p>
            <a:r>
              <a:rPr lang="en-US" dirty="0" smtClean="0"/>
              <a:t>MODEL B</a:t>
            </a:r>
          </a:p>
          <a:p>
            <a:r>
              <a:rPr lang="en-US" dirty="0" smtClean="0"/>
              <a:t>Park City Math</a:t>
            </a:r>
            <a:endParaRPr lang="en-US" dirty="0"/>
          </a:p>
        </p:txBody>
      </p:sp>
      <p:sp>
        <p:nvSpPr>
          <p:cNvPr id="6" name="Content Placeholder 5"/>
          <p:cNvSpPr>
            <a:spLocks noGrp="1"/>
          </p:cNvSpPr>
          <p:nvPr>
            <p:ph sz="quarter" idx="4"/>
          </p:nvPr>
        </p:nvSpPr>
        <p:spPr/>
        <p:txBody>
          <a:bodyPr/>
          <a:lstStyle/>
          <a:p>
            <a:r>
              <a:rPr lang="en-US" dirty="0" smtClean="0"/>
              <a:t>Data Science as a STEAM program</a:t>
            </a:r>
          </a:p>
          <a:p>
            <a:r>
              <a:rPr lang="en-US" dirty="0" smtClean="0"/>
              <a:t>Lots of Math</a:t>
            </a:r>
          </a:p>
          <a:p>
            <a:r>
              <a:rPr lang="en-US" dirty="0" smtClean="0"/>
              <a:t>Colleges of CCSNH: Manchester and Great Bay (NH)</a:t>
            </a:r>
            <a:endParaRPr lang="en-US" dirty="0"/>
          </a:p>
        </p:txBody>
      </p:sp>
    </p:spTree>
    <p:extLst>
      <p:ext uri="{BB962C8B-B14F-4D97-AF65-F5344CB8AC3E}">
        <p14:creationId xmlns:p14="http://schemas.microsoft.com/office/powerpoint/2010/main" val="100550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6" name="reveal_6"/>
          <p:cNvSpPr/>
          <p:nvPr/>
        </p:nvSpPr>
        <p:spPr bwMode="auto">
          <a:xfrm>
            <a:off x="7202926" y="5324702"/>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386822614"/>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48033E-7 -3.7037E-6 L -0.06043 0.11343 " pathEditMode="relative" rAng="0" ptsTypes="AA">
                                      <p:cBhvr>
                                        <p:cTn id="17" dur="2000" fill="hold"/>
                                        <p:tgtEl>
                                          <p:spTgt spid="36"/>
                                        </p:tgtEl>
                                        <p:attrNameLst>
                                          <p:attrName>ppt_x</p:attrName>
                                          <p:attrName>ppt_y</p:attrName>
                                        </p:attrNameLst>
                                      </p:cBhvr>
                                      <p:rCtr x="-3022" y="5671"/>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2000"/>
                                        <p:tgtEl>
                                          <p:spTgt spid="52"/>
                                        </p:tgtEl>
                                      </p:cBhvr>
                                    </p:animEffect>
                                  </p:childTnLst>
                                </p:cTn>
                              </p:par>
                              <p:par>
                                <p:cTn id="23" presetID="0" presetClass="path" presetSubtype="0" accel="50000" decel="50000" fill="hold" grpId="1" nodeType="withEffect">
                                  <p:stCondLst>
                                    <p:cond delay="0"/>
                                  </p:stCondLst>
                                  <p:childTnLst>
                                    <p:animMotion origin="layout" path="M -2.31831E-6 2.22222E-6 L 0.25619 0.00023 " pathEditMode="relative" rAng="0" ptsTypes="AA">
                                      <p:cBhvr>
                                        <p:cTn id="24" dur="2000" fill="hold"/>
                                        <p:tgtEl>
                                          <p:spTgt spid="52"/>
                                        </p:tgtEl>
                                        <p:attrNameLst>
                                          <p:attrName>ppt_x</p:attrName>
                                          <p:attrName>ppt_y</p:attrName>
                                        </p:attrNameLst>
                                      </p:cBhvr>
                                      <p:rCtr x="12803" y="0"/>
                                    </p:animMotion>
                                  </p:childTnLst>
                                </p:cTn>
                              </p:par>
                              <p:par>
                                <p:cTn id="25" presetID="8" presetClass="emph" presetSubtype="0" fill="hold" grpId="0" nodeType="withEffect">
                                  <p:stCondLst>
                                    <p:cond delay="0"/>
                                  </p:stCondLst>
                                  <p:childTnLst>
                                    <p:animRot by="21600000">
                                      <p:cBhvr>
                                        <p:cTn id="26" dur="2000" fill="hold"/>
                                        <p:tgtEl>
                                          <p:spTgt spid="51"/>
                                        </p:tgtEl>
                                        <p:attrNameLst>
                                          <p:attrName>r</p:attrName>
                                        </p:attrNameLst>
                                      </p:cBhvr>
                                    </p:animRot>
                                  </p:childTnLst>
                                </p:cTn>
                              </p:par>
                              <p:par>
                                <p:cTn id="27" presetID="26" presetClass="emph" presetSubtype="0" fill="hold" grpId="1" nodeType="withEffect">
                                  <p:stCondLst>
                                    <p:cond delay="1000"/>
                                  </p:stCondLst>
                                  <p:childTnLst>
                                    <p:animEffect transition="out" filter="fade">
                                      <p:cBhvr>
                                        <p:cTn id="28" dur="1000" tmFilter="0, 0; .2, .5; .8, .5; 1, 0"/>
                                        <p:tgtEl>
                                          <p:spTgt spid="32"/>
                                        </p:tgtEl>
                                      </p:cBhvr>
                                    </p:animEffect>
                                    <p:animScale>
                                      <p:cBhvr>
                                        <p:cTn id="29" dur="500" autoRev="1" fill="hold"/>
                                        <p:tgtEl>
                                          <p:spTgt spid="32"/>
                                        </p:tgtEl>
                                      </p:cBhvr>
                                      <p:by x="105000" y="105000"/>
                                    </p:animScale>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0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par>
                                <p:cTn id="36" presetID="8" presetClass="emph" presetSubtype="0" fill="hold" grpId="1" nodeType="withEffect">
                                  <p:stCondLst>
                                    <p:cond delay="0"/>
                                  </p:stCondLst>
                                  <p:childTnLst>
                                    <p:animRot by="21600000">
                                      <p:cBhvr>
                                        <p:cTn id="37" dur="2000" fill="hold"/>
                                        <p:tgtEl>
                                          <p:spTgt spid="50"/>
                                        </p:tgtEl>
                                        <p:attrNameLst>
                                          <p:attrName>r</p:attrName>
                                        </p:attrNameLst>
                                      </p:cBhvr>
                                    </p:animRot>
                                  </p:childTnLst>
                                </p:cTn>
                              </p:par>
                              <p:par>
                                <p:cTn id="38" presetID="10" presetClass="entr" presetSubtype="0" fill="hold" grpId="1"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2000"/>
                                        <p:tgtEl>
                                          <p:spTgt spid="56"/>
                                        </p:tgtEl>
                                      </p:cBhvr>
                                    </p:animEffect>
                                  </p:childTnLst>
                                </p:cTn>
                              </p:par>
                              <p:par>
                                <p:cTn id="41" presetID="42" presetClass="path" presetSubtype="0" accel="50000" decel="50000" fill="hold" grpId="0" nodeType="withEffect">
                                  <p:stCondLst>
                                    <p:cond delay="0"/>
                                  </p:stCondLst>
                                  <p:childTnLst>
                                    <p:animMotion origin="layout" path="M 3.23001E-7 -4.07407E-6 L 3.23001E-7 0.33334 " pathEditMode="relative" rAng="0" ptsTypes="AA">
                                      <p:cBhvr>
                                        <p:cTn id="42" dur="2000" fill="hold"/>
                                        <p:tgtEl>
                                          <p:spTgt spid="56"/>
                                        </p:tgtEl>
                                        <p:attrNameLst>
                                          <p:attrName>ppt_x</p:attrName>
                                          <p:attrName>ppt_y</p:attrName>
                                        </p:attrNameLst>
                                      </p:cBhvr>
                                      <p:rCtr x="0" y="16667"/>
                                    </p:animMotion>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20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2000"/>
                                        <p:tgtEl>
                                          <p:spTgt spid="43"/>
                                        </p:tgtEl>
                                      </p:cBhvr>
                                    </p:animEffect>
                                  </p:childTnLst>
                                </p:cTn>
                              </p:par>
                              <p:par>
                                <p:cTn id="49" presetID="27" presetClass="emph" presetSubtype="0" fill="remove" grpId="1" nodeType="withEffect">
                                  <p:stCondLst>
                                    <p:cond delay="0"/>
                                  </p:stCondLst>
                                  <p:childTnLst>
                                    <p:animClr clrSpc="rgb" dir="cw">
                                      <p:cBhvr override="childStyle">
                                        <p:cTn id="50" dur="250" autoRev="1" fill="remove"/>
                                        <p:tgtEl>
                                          <p:spTgt spid="43"/>
                                        </p:tgtEl>
                                        <p:attrNameLst>
                                          <p:attrName>style.color</p:attrName>
                                        </p:attrNameLst>
                                      </p:cBhvr>
                                      <p:to>
                                        <a:srgbClr val="FCF6A3"/>
                                      </p:to>
                                    </p:animClr>
                                    <p:animClr clrSpc="rgb" dir="cw">
                                      <p:cBhvr>
                                        <p:cTn id="51" dur="250" autoRev="1" fill="remove"/>
                                        <p:tgtEl>
                                          <p:spTgt spid="43"/>
                                        </p:tgtEl>
                                        <p:attrNameLst>
                                          <p:attrName>fillcolor</p:attrName>
                                        </p:attrNameLst>
                                      </p:cBhvr>
                                      <p:to>
                                        <a:srgbClr val="FCF6A3"/>
                                      </p:to>
                                    </p:animClr>
                                    <p:set>
                                      <p:cBhvr>
                                        <p:cTn id="52" dur="250" autoRev="1" fill="remove"/>
                                        <p:tgtEl>
                                          <p:spTgt spid="43"/>
                                        </p:tgtEl>
                                        <p:attrNameLst>
                                          <p:attrName>fill.type</p:attrName>
                                        </p:attrNameLst>
                                      </p:cBhvr>
                                      <p:to>
                                        <p:strVal val="solid"/>
                                      </p:to>
                                    </p:set>
                                    <p:set>
                                      <p:cBhvr>
                                        <p:cTn id="53" dur="250" autoRev="1" fill="remove"/>
                                        <p:tgtEl>
                                          <p:spTgt spid="43"/>
                                        </p:tgtEl>
                                        <p:attrNameLst>
                                          <p:attrName>fill.on</p:attrName>
                                        </p:attrNameLst>
                                      </p:cBhvr>
                                      <p:to>
                                        <p:strVal val="true"/>
                                      </p:to>
                                    </p:set>
                                  </p:childTnLst>
                                </p:cTn>
                              </p:par>
                              <p:par>
                                <p:cTn id="54" presetID="16" presetClass="exit" presetSubtype="21" fill="hold" grpId="1" nodeType="withEffect">
                                  <p:stCondLst>
                                    <p:cond delay="0"/>
                                  </p:stCondLst>
                                  <p:childTnLst>
                                    <p:animEffect transition="out" filter="barn(inVertical)">
                                      <p:cBhvr>
                                        <p:cTn id="55" dur="500"/>
                                        <p:tgtEl>
                                          <p:spTgt spid="83"/>
                                        </p:tgtEl>
                                      </p:cBhvr>
                                    </p:animEffect>
                                    <p:set>
                                      <p:cBhvr>
                                        <p:cTn id="56" dur="1" fill="hold">
                                          <p:stCondLst>
                                            <p:cond delay="499"/>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7" restart="whenNotActive" fill="hold" evtFilter="cancelBubble" nodeType="interactiveSeq">
                <p:stCondLst>
                  <p:cond evt="onClick" delay="0">
                    <p:tgtEl>
                      <p:spTgt spid="83"/>
                    </p:tgtEl>
                  </p:cond>
                </p:stCondLst>
                <p:endSync evt="end" delay="0">
                  <p:rtn val="all"/>
                </p:endSync>
                <p:childTnLst>
                  <p:par>
                    <p:cTn id="58" fill="hold">
                      <p:stCondLst>
                        <p:cond delay="0"/>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2000"/>
                                        <p:tgtEl>
                                          <p:spTgt spid="83"/>
                                        </p:tgtEl>
                                      </p:cBhvr>
                                    </p:animEffect>
                                    <p:set>
                                      <p:cBhvr>
                                        <p:cTn id="62" dur="1" fill="hold">
                                          <p:stCondLst>
                                            <p:cond delay="1999"/>
                                          </p:stCondLst>
                                        </p:cTn>
                                        <p:tgtEl>
                                          <p:spTgt spid="83"/>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2000"/>
                                        <p:tgtEl>
                                          <p:spTgt spid="40"/>
                                        </p:tgtEl>
                                      </p:cBhvr>
                                    </p:animEffect>
                                  </p:childTnLst>
                                </p:cTn>
                              </p:par>
                            </p:childTnLst>
                          </p:cTn>
                        </p:par>
                      </p:childTnLst>
                    </p:cTn>
                  </p:par>
                </p:childTnLst>
              </p:cTn>
              <p:nextCondLst>
                <p:cond evt="onClick" delay="0">
                  <p:tgtEl>
                    <p:spTgt spid="83"/>
                  </p:tgtEl>
                </p:cond>
              </p:nextCondLst>
            </p:seq>
            <p:seq concurrent="1" nextAc="seek">
              <p:cTn id="66" restart="whenNotActive" fill="hold" evtFilter="cancelBubble" nodeType="interactiveSeq">
                <p:stCondLst>
                  <p:cond evt="onClick" delay="0">
                    <p:tgtEl>
                      <p:spTgt spid="90"/>
                    </p:tgtEl>
                  </p:cond>
                </p:stCondLst>
                <p:endSync evt="end" delay="0">
                  <p:rtn val="all"/>
                </p:endSync>
                <p:childTnLst>
                  <p:par>
                    <p:cTn id="67" fill="hold">
                      <p:stCondLst>
                        <p:cond delay="0"/>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2000"/>
                                        <p:tgtEl>
                                          <p:spTgt spid="90"/>
                                        </p:tgtEl>
                                      </p:cBhvr>
                                    </p:animEffect>
                                    <p:set>
                                      <p:cBhvr>
                                        <p:cTn id="71" dur="1" fill="hold">
                                          <p:stCondLst>
                                            <p:cond delay="1999"/>
                                          </p:stCondLst>
                                        </p:cTn>
                                        <p:tgtEl>
                                          <p:spTgt spid="90"/>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3" grpId="1"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36" grpId="0" animBg="1"/>
      <p:bldP spid="83" grpId="0" animBg="1"/>
      <p:bldP spid="83" grpId="1" animBg="1"/>
      <p:bldP spid="90"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4537" y="1600200"/>
            <a:ext cx="6400800" cy="4572000"/>
          </a:xfrm>
        </p:spPr>
      </p:pic>
    </p:spTree>
    <p:extLst>
      <p:ext uri="{BB962C8B-B14F-4D97-AF65-F5344CB8AC3E}">
        <p14:creationId xmlns:p14="http://schemas.microsoft.com/office/powerpoint/2010/main" val="177323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Nine – Certificate Approval (2015)</a:t>
            </a:r>
            <a:endParaRPr lang="en-US" dirty="0"/>
          </a:p>
        </p:txBody>
      </p:sp>
      <p:sp>
        <p:nvSpPr>
          <p:cNvPr id="3" name="Content Placeholder 2"/>
          <p:cNvSpPr>
            <a:spLocks noGrp="1"/>
          </p:cNvSpPr>
          <p:nvPr>
            <p:ph idx="1"/>
          </p:nvPr>
        </p:nvSpPr>
        <p:spPr/>
        <p:txBody>
          <a:bodyPr>
            <a:normAutofit fontScale="92500"/>
          </a:bodyPr>
          <a:lstStyle/>
          <a:p>
            <a:pPr marL="0" indent="0" algn="ctr">
              <a:buNone/>
            </a:pPr>
            <a:r>
              <a:rPr lang="en-US" b="1" dirty="0"/>
              <a:t>Core Requirements:</a:t>
            </a:r>
            <a:r>
              <a:rPr lang="en-US" dirty="0"/>
              <a:t> </a:t>
            </a:r>
          </a:p>
          <a:p>
            <a:r>
              <a:rPr lang="en-US" dirty="0"/>
              <a:t>MATH225 Probability and Statistics			4 credits</a:t>
            </a:r>
          </a:p>
          <a:p>
            <a:r>
              <a:rPr lang="en-US" dirty="0"/>
              <a:t>DATA210 Elements of Data Science			3 credits</a:t>
            </a:r>
          </a:p>
          <a:p>
            <a:r>
              <a:rPr lang="en-US" dirty="0"/>
              <a:t>MATH235 </a:t>
            </a:r>
            <a:r>
              <a:rPr lang="en-US" dirty="0" smtClean="0"/>
              <a:t>Statistics </a:t>
            </a:r>
            <a:r>
              <a:rPr lang="en-US" dirty="0"/>
              <a:t>For </a:t>
            </a:r>
            <a:r>
              <a:rPr lang="en-US" dirty="0" smtClean="0"/>
              <a:t>Science/Engineering	</a:t>
            </a:r>
            <a:r>
              <a:rPr lang="en-US" dirty="0"/>
              <a:t>	4 credits</a:t>
            </a:r>
          </a:p>
          <a:p>
            <a:r>
              <a:rPr lang="en-US" dirty="0"/>
              <a:t>DATA220 Data Analysis w/ R				3 credits</a:t>
            </a:r>
          </a:p>
          <a:p>
            <a:r>
              <a:rPr lang="en-US" dirty="0"/>
              <a:t>DATA225 Analytics Capstone				2 credits</a:t>
            </a:r>
          </a:p>
          <a:p>
            <a:pPr marL="0" indent="0" algn="ctr">
              <a:buNone/>
            </a:pPr>
            <a:r>
              <a:rPr lang="en-US" b="1" dirty="0"/>
              <a:t>Supporting Course Work:</a:t>
            </a:r>
          </a:p>
          <a:p>
            <a:pPr marL="0" indent="0">
              <a:buNone/>
            </a:pPr>
            <a:r>
              <a:rPr lang="en-US" dirty="0"/>
              <a:t>CIS177 Introduction to Python	</a:t>
            </a:r>
            <a:r>
              <a:rPr lang="en-US" dirty="0" smtClean="0"/>
              <a:t>ARTS125 </a:t>
            </a:r>
            <a:r>
              <a:rPr lang="en-US" dirty="0"/>
              <a:t>Visual </a:t>
            </a:r>
            <a:r>
              <a:rPr lang="en-US" dirty="0" smtClean="0"/>
              <a:t>Language</a:t>
            </a:r>
            <a:endParaRPr lang="en-US" dirty="0"/>
          </a:p>
        </p:txBody>
      </p:sp>
    </p:spTree>
    <p:extLst>
      <p:ext uri="{BB962C8B-B14F-4D97-AF65-F5344CB8AC3E}">
        <p14:creationId xmlns:p14="http://schemas.microsoft.com/office/powerpoint/2010/main" val="75886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0"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1"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1"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2"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3"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4"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5"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6"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7"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19"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0"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19"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6" name="reveal_6"/>
          <p:cNvSpPr/>
          <p:nvPr/>
        </p:nvSpPr>
        <p:spPr bwMode="auto">
          <a:xfrm>
            <a:off x="7202926" y="5324702"/>
            <a:ext cx="674914" cy="631372"/>
          </a:xfrm>
          <a:prstGeom prst="rect">
            <a:avLst/>
          </a:prstGeom>
          <a:blipFill dpi="0" rotWithShape="1">
            <a:blip r:embed="rId21"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6" name="reveal_10"/>
          <p:cNvSpPr/>
          <p:nvPr/>
        </p:nvSpPr>
        <p:spPr bwMode="auto">
          <a:xfrm>
            <a:off x="2368568" y="5221061"/>
            <a:ext cx="671513" cy="661988"/>
          </a:xfrm>
          <a:prstGeom prst="rect">
            <a:avLst/>
          </a:prstGeom>
          <a:blipFill dpi="0" rotWithShape="1">
            <a:blip r:embed="rId22"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2418916" y="5490482"/>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19"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3"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
        <p:nvSpPr>
          <p:cNvPr id="41" name="reveal_22xtra"/>
          <p:cNvSpPr/>
          <p:nvPr/>
        </p:nvSpPr>
        <p:spPr bwMode="auto">
          <a:xfrm>
            <a:off x="7063243" y="1095941"/>
            <a:ext cx="424543" cy="250372"/>
          </a:xfrm>
          <a:prstGeom prst="rect">
            <a:avLst/>
          </a:prstGeom>
          <a:blipFill dpi="0" rotWithShape="1">
            <a:blip r:embed="rId19"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897935247"/>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48033E-7 -3.7037E-6 L -0.06043 0.11343 " pathEditMode="relative" rAng="0" ptsTypes="AA">
                                      <p:cBhvr>
                                        <p:cTn id="17" dur="2000" fill="hold"/>
                                        <p:tgtEl>
                                          <p:spTgt spid="36"/>
                                        </p:tgtEl>
                                        <p:attrNameLst>
                                          <p:attrName>ppt_x</p:attrName>
                                          <p:attrName>ppt_y</p:attrName>
                                        </p:attrNameLst>
                                      </p:cBhvr>
                                      <p:rCtr x="-3022" y="5671"/>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2000"/>
                                        <p:tgtEl>
                                          <p:spTgt spid="52"/>
                                        </p:tgtEl>
                                      </p:cBhvr>
                                    </p:animEffect>
                                  </p:childTnLst>
                                </p:cTn>
                              </p:par>
                              <p:par>
                                <p:cTn id="23" presetID="0" presetClass="path" presetSubtype="0" accel="50000" decel="50000" fill="hold" grpId="1" nodeType="withEffect">
                                  <p:stCondLst>
                                    <p:cond delay="0"/>
                                  </p:stCondLst>
                                  <p:childTnLst>
                                    <p:animMotion origin="layout" path="M -2.31831E-6 2.22222E-6 L 0.25619 0.00023 " pathEditMode="relative" rAng="0" ptsTypes="AA">
                                      <p:cBhvr>
                                        <p:cTn id="24" dur="2000" fill="hold"/>
                                        <p:tgtEl>
                                          <p:spTgt spid="52"/>
                                        </p:tgtEl>
                                        <p:attrNameLst>
                                          <p:attrName>ppt_x</p:attrName>
                                          <p:attrName>ppt_y</p:attrName>
                                        </p:attrNameLst>
                                      </p:cBhvr>
                                      <p:rCtr x="12803" y="0"/>
                                    </p:animMotion>
                                  </p:childTnLst>
                                </p:cTn>
                              </p:par>
                              <p:par>
                                <p:cTn id="25" presetID="8" presetClass="emph" presetSubtype="0" fill="hold" grpId="0" nodeType="withEffect">
                                  <p:stCondLst>
                                    <p:cond delay="0"/>
                                  </p:stCondLst>
                                  <p:childTnLst>
                                    <p:animRot by="21600000">
                                      <p:cBhvr>
                                        <p:cTn id="26" dur="2000" fill="hold"/>
                                        <p:tgtEl>
                                          <p:spTgt spid="51"/>
                                        </p:tgtEl>
                                        <p:attrNameLst>
                                          <p:attrName>r</p:attrName>
                                        </p:attrNameLst>
                                      </p:cBhvr>
                                    </p:animRot>
                                  </p:childTnLst>
                                </p:cTn>
                              </p:par>
                              <p:par>
                                <p:cTn id="27" presetID="26" presetClass="emph" presetSubtype="0" fill="hold" grpId="1" nodeType="withEffect">
                                  <p:stCondLst>
                                    <p:cond delay="1000"/>
                                  </p:stCondLst>
                                  <p:childTnLst>
                                    <p:animEffect transition="out" filter="fade">
                                      <p:cBhvr>
                                        <p:cTn id="28" dur="1000" tmFilter="0, 0; .2, .5; .8, .5; 1, 0"/>
                                        <p:tgtEl>
                                          <p:spTgt spid="32"/>
                                        </p:tgtEl>
                                      </p:cBhvr>
                                    </p:animEffect>
                                    <p:animScale>
                                      <p:cBhvr>
                                        <p:cTn id="29" dur="500" autoRev="1" fill="hold"/>
                                        <p:tgtEl>
                                          <p:spTgt spid="32"/>
                                        </p:tgtEl>
                                      </p:cBhvr>
                                      <p:by x="105000" y="105000"/>
                                    </p:animScale>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0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par>
                                <p:cTn id="36" presetID="8" presetClass="emph" presetSubtype="0" fill="hold" grpId="1" nodeType="withEffect">
                                  <p:stCondLst>
                                    <p:cond delay="0"/>
                                  </p:stCondLst>
                                  <p:childTnLst>
                                    <p:animRot by="21600000">
                                      <p:cBhvr>
                                        <p:cTn id="37" dur="2000" fill="hold"/>
                                        <p:tgtEl>
                                          <p:spTgt spid="50"/>
                                        </p:tgtEl>
                                        <p:attrNameLst>
                                          <p:attrName>r</p:attrName>
                                        </p:attrNameLst>
                                      </p:cBhvr>
                                    </p:animRot>
                                  </p:childTnLst>
                                </p:cTn>
                              </p:par>
                              <p:par>
                                <p:cTn id="38" presetID="10" presetClass="entr" presetSubtype="0" fill="hold" grpId="1"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2000"/>
                                        <p:tgtEl>
                                          <p:spTgt spid="56"/>
                                        </p:tgtEl>
                                      </p:cBhvr>
                                    </p:animEffect>
                                  </p:childTnLst>
                                </p:cTn>
                              </p:par>
                              <p:par>
                                <p:cTn id="41" presetID="42" presetClass="path" presetSubtype="0" accel="50000" decel="50000" fill="hold" grpId="0" nodeType="withEffect">
                                  <p:stCondLst>
                                    <p:cond delay="0"/>
                                  </p:stCondLst>
                                  <p:childTnLst>
                                    <p:animMotion origin="layout" path="M 3.23001E-7 -4.07407E-6 L 3.23001E-7 0.33334 " pathEditMode="relative" rAng="0" ptsTypes="AA">
                                      <p:cBhvr>
                                        <p:cTn id="42" dur="2000" fill="hold"/>
                                        <p:tgtEl>
                                          <p:spTgt spid="56"/>
                                        </p:tgtEl>
                                        <p:attrNameLst>
                                          <p:attrName>ppt_x</p:attrName>
                                          <p:attrName>ppt_y</p:attrName>
                                        </p:attrNameLst>
                                      </p:cBhvr>
                                      <p:rCtr x="0" y="16667"/>
                                    </p:animMotion>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20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2000"/>
                                        <p:tgtEl>
                                          <p:spTgt spid="43"/>
                                        </p:tgtEl>
                                      </p:cBhvr>
                                    </p:animEffect>
                                  </p:childTnLst>
                                </p:cTn>
                              </p:par>
                              <p:par>
                                <p:cTn id="49" presetID="27" presetClass="emph" presetSubtype="0" fill="remove" grpId="1" nodeType="withEffect">
                                  <p:stCondLst>
                                    <p:cond delay="0"/>
                                  </p:stCondLst>
                                  <p:childTnLst>
                                    <p:animClr clrSpc="rgb" dir="cw">
                                      <p:cBhvr override="childStyle">
                                        <p:cTn id="50" dur="250" autoRev="1" fill="remove"/>
                                        <p:tgtEl>
                                          <p:spTgt spid="43"/>
                                        </p:tgtEl>
                                        <p:attrNameLst>
                                          <p:attrName>style.color</p:attrName>
                                        </p:attrNameLst>
                                      </p:cBhvr>
                                      <p:to>
                                        <a:srgbClr val="FCF6A3"/>
                                      </p:to>
                                    </p:animClr>
                                    <p:animClr clrSpc="rgb" dir="cw">
                                      <p:cBhvr>
                                        <p:cTn id="51" dur="250" autoRev="1" fill="remove"/>
                                        <p:tgtEl>
                                          <p:spTgt spid="43"/>
                                        </p:tgtEl>
                                        <p:attrNameLst>
                                          <p:attrName>fillcolor</p:attrName>
                                        </p:attrNameLst>
                                      </p:cBhvr>
                                      <p:to>
                                        <a:srgbClr val="FCF6A3"/>
                                      </p:to>
                                    </p:animClr>
                                    <p:set>
                                      <p:cBhvr>
                                        <p:cTn id="52" dur="250" autoRev="1" fill="remove"/>
                                        <p:tgtEl>
                                          <p:spTgt spid="43"/>
                                        </p:tgtEl>
                                        <p:attrNameLst>
                                          <p:attrName>fill.type</p:attrName>
                                        </p:attrNameLst>
                                      </p:cBhvr>
                                      <p:to>
                                        <p:strVal val="solid"/>
                                      </p:to>
                                    </p:set>
                                    <p:set>
                                      <p:cBhvr>
                                        <p:cTn id="53" dur="250" autoRev="1" fill="remove"/>
                                        <p:tgtEl>
                                          <p:spTgt spid="43"/>
                                        </p:tgtEl>
                                        <p:attrNameLst>
                                          <p:attrName>fill.on</p:attrName>
                                        </p:attrNameLst>
                                      </p:cBhvr>
                                      <p:to>
                                        <p:strVal val="true"/>
                                      </p:to>
                                    </p:set>
                                  </p:childTnLst>
                                </p:cTn>
                              </p:par>
                              <p:par>
                                <p:cTn id="54" presetID="10"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2000"/>
                                        <p:tgtEl>
                                          <p:spTgt spid="41"/>
                                        </p:tgtEl>
                                      </p:cBhvr>
                                    </p:animEffect>
                                  </p:childTnLst>
                                </p:cTn>
                              </p:par>
                              <p:par>
                                <p:cTn id="57" presetID="15" presetClass="exit" presetSubtype="0" fill="hold" grpId="0" nodeType="withEffect">
                                  <p:stCondLst>
                                    <p:cond delay="0"/>
                                  </p:stCondLst>
                                  <p:childTnLst>
                                    <p:anim calcmode="lin" valueType="num">
                                      <p:cBhvr>
                                        <p:cTn id="58" dur="2000"/>
                                        <p:tgtEl>
                                          <p:spTgt spid="84"/>
                                        </p:tgtEl>
                                        <p:attrNameLst>
                                          <p:attrName>ppt_w</p:attrName>
                                        </p:attrNameLst>
                                      </p:cBhvr>
                                      <p:tavLst>
                                        <p:tav tm="0">
                                          <p:val>
                                            <p:strVal val="ppt_w"/>
                                          </p:val>
                                        </p:tav>
                                        <p:tav tm="100000">
                                          <p:val>
                                            <p:fltVal val="0"/>
                                          </p:val>
                                        </p:tav>
                                      </p:tavLst>
                                    </p:anim>
                                    <p:anim calcmode="lin" valueType="num">
                                      <p:cBhvr>
                                        <p:cTn id="59" dur="2000"/>
                                        <p:tgtEl>
                                          <p:spTgt spid="84"/>
                                        </p:tgtEl>
                                        <p:attrNameLst>
                                          <p:attrName>ppt_h</p:attrName>
                                        </p:attrNameLst>
                                      </p:cBhvr>
                                      <p:tavLst>
                                        <p:tav tm="0">
                                          <p:val>
                                            <p:strVal val="ppt_h"/>
                                          </p:val>
                                        </p:tav>
                                        <p:tav tm="100000">
                                          <p:val>
                                            <p:fltVal val="0"/>
                                          </p:val>
                                        </p:tav>
                                      </p:tavLst>
                                    </p:anim>
                                    <p:anim calcmode="lin" valueType="num">
                                      <p:cBhvr>
                                        <p:cTn id="60" dur="2000"/>
                                        <p:tgtEl>
                                          <p:spTgt spid="8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61" dur="2000"/>
                                        <p:tgtEl>
                                          <p:spTgt spid="8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62" dur="1" fill="hold">
                                          <p:stCondLst>
                                            <p:cond delay="19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3" restart="whenNotActive" fill="hold" evtFilter="cancelBubble" nodeType="interactiveSeq">
                <p:stCondLst>
                  <p:cond evt="onClick" delay="0">
                    <p:tgtEl>
                      <p:spTgt spid="90"/>
                    </p:tgtEl>
                  </p:cond>
                </p:stCondLst>
                <p:endSync evt="end" delay="0">
                  <p:rtn val="all"/>
                </p:endSync>
                <p:childTnLst>
                  <p:par>
                    <p:cTn id="64" fill="hold">
                      <p:stCondLst>
                        <p:cond delay="0"/>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2000"/>
                                        <p:tgtEl>
                                          <p:spTgt spid="90"/>
                                        </p:tgtEl>
                                      </p:cBhvr>
                                    </p:animEffect>
                                    <p:set>
                                      <p:cBhvr>
                                        <p:cTn id="68" dur="1" fill="hold">
                                          <p:stCondLst>
                                            <p:cond delay="1999"/>
                                          </p:stCondLst>
                                        </p:cTn>
                                        <p:tgtEl>
                                          <p:spTgt spid="90"/>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3" grpId="0" animBg="1"/>
      <p:bldP spid="43" grpId="1"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36" grpId="0" animBg="1"/>
      <p:bldP spid="84" grpId="0" animBg="1"/>
      <p:bldP spid="90" grpId="0" animBg="1"/>
      <p:bldP spid="48"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Ten – Associate Degree (2016)</a:t>
            </a:r>
            <a:endParaRPr lang="en-US" dirty="0"/>
          </a:p>
        </p:txBody>
      </p:sp>
      <p:sp>
        <p:nvSpPr>
          <p:cNvPr id="3" name="Content Placeholder 2"/>
          <p:cNvSpPr>
            <a:spLocks noGrp="1"/>
          </p:cNvSpPr>
          <p:nvPr>
            <p:ph idx="1"/>
          </p:nvPr>
        </p:nvSpPr>
        <p:spPr/>
        <p:txBody>
          <a:bodyPr/>
          <a:lstStyle/>
          <a:p>
            <a:r>
              <a:rPr lang="en-US" dirty="0"/>
              <a:t>Designed as a transfer program</a:t>
            </a:r>
          </a:p>
          <a:p>
            <a:r>
              <a:rPr lang="en-US" dirty="0"/>
              <a:t>Follows nationally developed </a:t>
            </a:r>
            <a:r>
              <a:rPr lang="en-US" dirty="0" smtClean="0"/>
              <a:t>recommendations (Park City Math Institute)</a:t>
            </a:r>
            <a:endParaRPr lang="en-US" dirty="0"/>
          </a:p>
          <a:p>
            <a:r>
              <a:rPr lang="en-US" dirty="0"/>
              <a:t>Academically challenging – STEM path</a:t>
            </a:r>
          </a:p>
          <a:p>
            <a:r>
              <a:rPr lang="en-US" dirty="0"/>
              <a:t>Diverse student population</a:t>
            </a:r>
          </a:p>
          <a:p>
            <a:r>
              <a:rPr lang="en-US" dirty="0"/>
              <a:t>Non-traditional Approaches</a:t>
            </a:r>
          </a:p>
          <a:p>
            <a:endParaRPr lang="en-US" dirty="0"/>
          </a:p>
        </p:txBody>
      </p:sp>
    </p:spTree>
    <p:extLst>
      <p:ext uri="{BB962C8B-B14F-4D97-AF65-F5344CB8AC3E}">
        <p14:creationId xmlns:p14="http://schemas.microsoft.com/office/powerpoint/2010/main" val="35824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0"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1"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1"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2"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3"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4"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5"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6"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7"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19"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0"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19"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6" name="reveal_6"/>
          <p:cNvSpPr/>
          <p:nvPr/>
        </p:nvSpPr>
        <p:spPr bwMode="auto">
          <a:xfrm>
            <a:off x="7202926" y="5324702"/>
            <a:ext cx="674914" cy="631372"/>
          </a:xfrm>
          <a:prstGeom prst="rect">
            <a:avLst/>
          </a:prstGeom>
          <a:blipFill dpi="0" rotWithShape="1">
            <a:blip r:embed="rId21"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6" name="reveal_10"/>
          <p:cNvSpPr/>
          <p:nvPr/>
        </p:nvSpPr>
        <p:spPr bwMode="auto">
          <a:xfrm>
            <a:off x="2368568" y="5221061"/>
            <a:ext cx="671513" cy="661988"/>
          </a:xfrm>
          <a:prstGeom prst="rect">
            <a:avLst/>
          </a:prstGeom>
          <a:blipFill dpi="0" rotWithShape="1">
            <a:blip r:embed="rId22"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19"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3"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
        <p:nvSpPr>
          <p:cNvPr id="41" name="reveal_22xtra"/>
          <p:cNvSpPr/>
          <p:nvPr/>
        </p:nvSpPr>
        <p:spPr bwMode="auto">
          <a:xfrm>
            <a:off x="7063243" y="1095941"/>
            <a:ext cx="424543" cy="250372"/>
          </a:xfrm>
          <a:prstGeom prst="rect">
            <a:avLst/>
          </a:prstGeom>
          <a:blipFill dpi="0" rotWithShape="1">
            <a:blip r:embed="rId19"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830052205"/>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48033E-7 -3.7037E-6 L -0.06043 0.11343 " pathEditMode="relative" rAng="0" ptsTypes="AA">
                                      <p:cBhvr>
                                        <p:cTn id="17" dur="2000" fill="hold"/>
                                        <p:tgtEl>
                                          <p:spTgt spid="36"/>
                                        </p:tgtEl>
                                        <p:attrNameLst>
                                          <p:attrName>ppt_x</p:attrName>
                                          <p:attrName>ppt_y</p:attrName>
                                        </p:attrNameLst>
                                      </p:cBhvr>
                                      <p:rCtr x="-3022" y="5671"/>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2000"/>
                                        <p:tgtEl>
                                          <p:spTgt spid="52"/>
                                        </p:tgtEl>
                                      </p:cBhvr>
                                    </p:animEffect>
                                  </p:childTnLst>
                                </p:cTn>
                              </p:par>
                              <p:par>
                                <p:cTn id="23" presetID="0" presetClass="path" presetSubtype="0" accel="50000" decel="50000" fill="hold" grpId="1" nodeType="withEffect">
                                  <p:stCondLst>
                                    <p:cond delay="0"/>
                                  </p:stCondLst>
                                  <p:childTnLst>
                                    <p:animMotion origin="layout" path="M -2.31831E-6 2.22222E-6 L 0.25619 0.00023 " pathEditMode="relative" rAng="0" ptsTypes="AA">
                                      <p:cBhvr>
                                        <p:cTn id="24" dur="2000" fill="hold"/>
                                        <p:tgtEl>
                                          <p:spTgt spid="52"/>
                                        </p:tgtEl>
                                        <p:attrNameLst>
                                          <p:attrName>ppt_x</p:attrName>
                                          <p:attrName>ppt_y</p:attrName>
                                        </p:attrNameLst>
                                      </p:cBhvr>
                                      <p:rCtr x="12803" y="0"/>
                                    </p:animMotion>
                                  </p:childTnLst>
                                </p:cTn>
                              </p:par>
                              <p:par>
                                <p:cTn id="25" presetID="8" presetClass="emph" presetSubtype="0" fill="hold" grpId="0" nodeType="withEffect">
                                  <p:stCondLst>
                                    <p:cond delay="0"/>
                                  </p:stCondLst>
                                  <p:childTnLst>
                                    <p:animRot by="21600000">
                                      <p:cBhvr>
                                        <p:cTn id="26" dur="2000" fill="hold"/>
                                        <p:tgtEl>
                                          <p:spTgt spid="51"/>
                                        </p:tgtEl>
                                        <p:attrNameLst>
                                          <p:attrName>r</p:attrName>
                                        </p:attrNameLst>
                                      </p:cBhvr>
                                    </p:animRot>
                                  </p:childTnLst>
                                </p:cTn>
                              </p:par>
                              <p:par>
                                <p:cTn id="27" presetID="26" presetClass="emph" presetSubtype="0" fill="hold" grpId="1" nodeType="withEffect">
                                  <p:stCondLst>
                                    <p:cond delay="1000"/>
                                  </p:stCondLst>
                                  <p:childTnLst>
                                    <p:animEffect transition="out" filter="fade">
                                      <p:cBhvr>
                                        <p:cTn id="28" dur="1000" tmFilter="0, 0; .2, .5; .8, .5; 1, 0"/>
                                        <p:tgtEl>
                                          <p:spTgt spid="32"/>
                                        </p:tgtEl>
                                      </p:cBhvr>
                                    </p:animEffect>
                                    <p:animScale>
                                      <p:cBhvr>
                                        <p:cTn id="29" dur="500" autoRev="1" fill="hold"/>
                                        <p:tgtEl>
                                          <p:spTgt spid="32"/>
                                        </p:tgtEl>
                                      </p:cBhvr>
                                      <p:by x="105000" y="105000"/>
                                    </p:animScale>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0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par>
                                <p:cTn id="36" presetID="8" presetClass="emph" presetSubtype="0" fill="hold" grpId="1" nodeType="withEffect">
                                  <p:stCondLst>
                                    <p:cond delay="0"/>
                                  </p:stCondLst>
                                  <p:childTnLst>
                                    <p:animRot by="21600000">
                                      <p:cBhvr>
                                        <p:cTn id="37" dur="2000" fill="hold"/>
                                        <p:tgtEl>
                                          <p:spTgt spid="50"/>
                                        </p:tgtEl>
                                        <p:attrNameLst>
                                          <p:attrName>r</p:attrName>
                                        </p:attrNameLst>
                                      </p:cBhvr>
                                    </p:animRot>
                                  </p:childTnLst>
                                </p:cTn>
                              </p:par>
                              <p:par>
                                <p:cTn id="38" presetID="10" presetClass="entr" presetSubtype="0" fill="hold" grpId="1"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2000"/>
                                        <p:tgtEl>
                                          <p:spTgt spid="56"/>
                                        </p:tgtEl>
                                      </p:cBhvr>
                                    </p:animEffect>
                                  </p:childTnLst>
                                </p:cTn>
                              </p:par>
                              <p:par>
                                <p:cTn id="41" presetID="42" presetClass="path" presetSubtype="0" accel="50000" decel="50000" fill="hold" grpId="0" nodeType="withEffect">
                                  <p:stCondLst>
                                    <p:cond delay="0"/>
                                  </p:stCondLst>
                                  <p:childTnLst>
                                    <p:animMotion origin="layout" path="M 3.23001E-7 -4.07407E-6 L 3.23001E-7 0.33334 " pathEditMode="relative" rAng="0" ptsTypes="AA">
                                      <p:cBhvr>
                                        <p:cTn id="42" dur="2000" fill="hold"/>
                                        <p:tgtEl>
                                          <p:spTgt spid="56"/>
                                        </p:tgtEl>
                                        <p:attrNameLst>
                                          <p:attrName>ppt_x</p:attrName>
                                          <p:attrName>ppt_y</p:attrName>
                                        </p:attrNameLst>
                                      </p:cBhvr>
                                      <p:rCtr x="0" y="16667"/>
                                    </p:animMotion>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20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2000"/>
                                        <p:tgtEl>
                                          <p:spTgt spid="43"/>
                                        </p:tgtEl>
                                      </p:cBhvr>
                                    </p:animEffect>
                                  </p:childTnLst>
                                </p:cTn>
                              </p:par>
                              <p:par>
                                <p:cTn id="49" presetID="27" presetClass="emph" presetSubtype="0" fill="remove" grpId="1" nodeType="withEffect">
                                  <p:stCondLst>
                                    <p:cond delay="0"/>
                                  </p:stCondLst>
                                  <p:childTnLst>
                                    <p:animClr clrSpc="rgb" dir="cw">
                                      <p:cBhvr override="childStyle">
                                        <p:cTn id="50" dur="250" autoRev="1" fill="remove"/>
                                        <p:tgtEl>
                                          <p:spTgt spid="43"/>
                                        </p:tgtEl>
                                        <p:attrNameLst>
                                          <p:attrName>style.color</p:attrName>
                                        </p:attrNameLst>
                                      </p:cBhvr>
                                      <p:to>
                                        <a:srgbClr val="FCF6A3"/>
                                      </p:to>
                                    </p:animClr>
                                    <p:animClr clrSpc="rgb" dir="cw">
                                      <p:cBhvr>
                                        <p:cTn id="51" dur="250" autoRev="1" fill="remove"/>
                                        <p:tgtEl>
                                          <p:spTgt spid="43"/>
                                        </p:tgtEl>
                                        <p:attrNameLst>
                                          <p:attrName>fillcolor</p:attrName>
                                        </p:attrNameLst>
                                      </p:cBhvr>
                                      <p:to>
                                        <a:srgbClr val="FCF6A3"/>
                                      </p:to>
                                    </p:animClr>
                                    <p:set>
                                      <p:cBhvr>
                                        <p:cTn id="52" dur="250" autoRev="1" fill="remove"/>
                                        <p:tgtEl>
                                          <p:spTgt spid="43"/>
                                        </p:tgtEl>
                                        <p:attrNameLst>
                                          <p:attrName>fill.type</p:attrName>
                                        </p:attrNameLst>
                                      </p:cBhvr>
                                      <p:to>
                                        <p:strVal val="solid"/>
                                      </p:to>
                                    </p:set>
                                    <p:set>
                                      <p:cBhvr>
                                        <p:cTn id="53" dur="250" autoRev="1" fill="remove"/>
                                        <p:tgtEl>
                                          <p:spTgt spid="43"/>
                                        </p:tgtEl>
                                        <p:attrNameLst>
                                          <p:attrName>fill.on</p:attrName>
                                        </p:attrNameLst>
                                      </p:cBhvr>
                                      <p:to>
                                        <p:strVal val="true"/>
                                      </p:to>
                                    </p:set>
                                  </p:childTnLst>
                                </p:cTn>
                              </p:par>
                              <p:par>
                                <p:cTn id="54" presetID="10"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2000"/>
                                        <p:tgtEl>
                                          <p:spTgt spid="41"/>
                                        </p:tgtEl>
                                      </p:cBhvr>
                                    </p:animEffect>
                                  </p:childTnLst>
                                </p:cTn>
                              </p:par>
                              <p:par>
                                <p:cTn id="57" presetID="6" presetClass="emph" presetSubtype="0" fill="hold" grpId="0" nodeType="withEffect">
                                  <p:stCondLst>
                                    <p:cond delay="0"/>
                                  </p:stCondLst>
                                  <p:childTnLst>
                                    <p:animScale>
                                      <p:cBhvr>
                                        <p:cTn id="58" dur="2000" fill="hold"/>
                                        <p:tgtEl>
                                          <p:spTgt spid="46"/>
                                        </p:tgtEl>
                                      </p:cBhvr>
                                      <p:by x="150000" y="150000"/>
                                    </p:animScale>
                                  </p:childTnLst>
                                </p:cTn>
                              </p:par>
                              <p:par>
                                <p:cTn id="59" presetID="6" presetClass="exit" presetSubtype="32" fill="hold" grpId="1" nodeType="withEffect">
                                  <p:stCondLst>
                                    <p:cond delay="0"/>
                                  </p:stCondLst>
                                  <p:childTnLst>
                                    <p:animEffect transition="out" filter="circle(out)">
                                      <p:cBhvr>
                                        <p:cTn id="60" dur="2000"/>
                                        <p:tgtEl>
                                          <p:spTgt spid="90"/>
                                        </p:tgtEl>
                                      </p:cBhvr>
                                    </p:animEffect>
                                    <p:set>
                                      <p:cBhvr>
                                        <p:cTn id="61" dur="1" fill="hold">
                                          <p:stCondLst>
                                            <p:cond delay="19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2" restart="whenNotActive" fill="hold" evtFilter="cancelBubble" nodeType="interactiveSeq">
                <p:stCondLst>
                  <p:cond evt="onClick" delay="0">
                    <p:tgtEl>
                      <p:spTgt spid="90"/>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2000"/>
                                        <p:tgtEl>
                                          <p:spTgt spid="90"/>
                                        </p:tgtEl>
                                      </p:cBhvr>
                                    </p:animEffect>
                                    <p:set>
                                      <p:cBhvr>
                                        <p:cTn id="67" dur="1" fill="hold">
                                          <p:stCondLst>
                                            <p:cond delay="1999"/>
                                          </p:stCondLst>
                                        </p:cTn>
                                        <p:tgtEl>
                                          <p:spTgt spid="90"/>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3" grpId="0" animBg="1"/>
      <p:bldP spid="43" grpId="1"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36" grpId="0" animBg="1"/>
      <p:bldP spid="46" grpId="0" animBg="1"/>
      <p:bldP spid="90" grpId="0" animBg="1"/>
      <p:bldP spid="90" grpId="1" animBg="1"/>
      <p:bldP spid="48"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Eleventh Day – Looking Back</a:t>
            </a:r>
            <a:endParaRPr lang="en-US" dirty="0"/>
          </a:p>
        </p:txBody>
      </p:sp>
      <p:sp>
        <p:nvSpPr>
          <p:cNvPr id="3" name="Content Placeholder 2"/>
          <p:cNvSpPr>
            <a:spLocks noGrp="1"/>
          </p:cNvSpPr>
          <p:nvPr>
            <p:ph sz="half" idx="1"/>
          </p:nvPr>
        </p:nvSpPr>
        <p:spPr/>
        <p:txBody>
          <a:bodyPr/>
          <a:lstStyle/>
          <a:p>
            <a:pPr>
              <a:lnSpc>
                <a:spcPct val="100000"/>
              </a:lnSpc>
              <a:spcBef>
                <a:spcPts val="0"/>
              </a:spcBef>
            </a:pPr>
            <a:r>
              <a:rPr lang="en-US" dirty="0" smtClean="0"/>
              <a:t>Qualified faculty must be in place or have plan in hand before ink is dry</a:t>
            </a:r>
          </a:p>
          <a:p>
            <a:pPr>
              <a:lnSpc>
                <a:spcPct val="100000"/>
              </a:lnSpc>
              <a:spcBef>
                <a:spcPts val="0"/>
              </a:spcBef>
            </a:pPr>
            <a:r>
              <a:rPr lang="en-US" dirty="0" smtClean="0"/>
              <a:t>Marketing and recruiting strategy should be part of the design process</a:t>
            </a:r>
          </a:p>
          <a:p>
            <a:pPr>
              <a:lnSpc>
                <a:spcPct val="100000"/>
              </a:lnSpc>
              <a:spcBef>
                <a:spcPts val="0"/>
              </a:spcBef>
            </a:pPr>
            <a:r>
              <a:rPr lang="en-US" dirty="0" smtClean="0"/>
              <a:t>Costs of maintaining, promoting, and review need to be included</a:t>
            </a:r>
            <a:endParaRPr lang="en-US" dirty="0"/>
          </a:p>
        </p:txBody>
      </p:sp>
      <p:sp>
        <p:nvSpPr>
          <p:cNvPr id="4" name="Content Placeholder 3"/>
          <p:cNvSpPr>
            <a:spLocks noGrp="1"/>
          </p:cNvSpPr>
          <p:nvPr>
            <p:ph sz="half" idx="2"/>
          </p:nvPr>
        </p:nvSpPr>
        <p:spPr/>
        <p:txBody>
          <a:bodyPr/>
          <a:lstStyle/>
          <a:p>
            <a:r>
              <a:rPr lang="en-US" dirty="0" smtClean="0"/>
              <a:t>Existing staff loads need to be able to handle extra time required to help recruitment</a:t>
            </a:r>
          </a:p>
          <a:p>
            <a:r>
              <a:rPr lang="en-US" dirty="0" smtClean="0"/>
              <a:t>Plan to be part of national efforts to develop these programs</a:t>
            </a:r>
          </a:p>
          <a:p>
            <a:r>
              <a:rPr lang="en-US" dirty="0" smtClean="0"/>
              <a:t>Short term course enrollments may be low</a:t>
            </a:r>
            <a:endParaRPr lang="en-US" dirty="0"/>
          </a:p>
        </p:txBody>
      </p:sp>
    </p:spTree>
    <p:extLst>
      <p:ext uri="{BB962C8B-B14F-4D97-AF65-F5344CB8AC3E}">
        <p14:creationId xmlns:p14="http://schemas.microsoft.com/office/powerpoint/2010/main" val="3559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strokes for different folks</a:t>
            </a:r>
            <a:endParaRPr lang="en-US" dirty="0"/>
          </a:p>
        </p:txBody>
      </p:sp>
      <p:sp>
        <p:nvSpPr>
          <p:cNvPr id="6" name="Text Placeholder 5"/>
          <p:cNvSpPr>
            <a:spLocks noGrp="1"/>
          </p:cNvSpPr>
          <p:nvPr>
            <p:ph type="body" sz="half" idx="2"/>
          </p:nvPr>
        </p:nvSpPr>
        <p:spPr/>
        <p:txBody>
          <a:bodyPr/>
          <a:lstStyle/>
          <a:p>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45651015"/>
              </p:ext>
            </p:extLst>
          </p:nvPr>
        </p:nvGraphicFramePr>
        <p:xfrm>
          <a:off x="5232400" y="482600"/>
          <a:ext cx="6196013" cy="5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76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0"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1"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1"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2"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3"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4"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5"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6"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7"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735683" y="498190"/>
            <a:ext cx="981075" cy="1314450"/>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19"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0"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19"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6" name="reveal_6"/>
          <p:cNvSpPr/>
          <p:nvPr/>
        </p:nvSpPr>
        <p:spPr bwMode="auto">
          <a:xfrm>
            <a:off x="7202926" y="5324702"/>
            <a:ext cx="674914" cy="631372"/>
          </a:xfrm>
          <a:prstGeom prst="rect">
            <a:avLst/>
          </a:prstGeom>
          <a:blipFill dpi="0" rotWithShape="1">
            <a:blip r:embed="rId21"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6" name="reveal_10"/>
          <p:cNvSpPr/>
          <p:nvPr/>
        </p:nvSpPr>
        <p:spPr bwMode="auto">
          <a:xfrm>
            <a:off x="2368568" y="5221061"/>
            <a:ext cx="671513" cy="661988"/>
          </a:xfrm>
          <a:prstGeom prst="rect">
            <a:avLst/>
          </a:prstGeom>
          <a:blipFill dpi="0" rotWithShape="1">
            <a:blip r:embed="rId22"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6" name="reveal_22"/>
          <p:cNvSpPr/>
          <p:nvPr/>
        </p:nvSpPr>
        <p:spPr bwMode="auto">
          <a:xfrm>
            <a:off x="1691609" y="1635576"/>
            <a:ext cx="947057" cy="587828"/>
          </a:xfrm>
          <a:prstGeom prst="rect">
            <a:avLst/>
          </a:prstGeom>
          <a:blipFill dpi="0" rotWithShape="1">
            <a:blip r:embed="rId19"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3"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62205" y="752473"/>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
        <p:nvSpPr>
          <p:cNvPr id="41" name="reveal_22xtra"/>
          <p:cNvSpPr/>
          <p:nvPr/>
        </p:nvSpPr>
        <p:spPr bwMode="auto">
          <a:xfrm>
            <a:off x="7063243" y="1095941"/>
            <a:ext cx="424543" cy="250372"/>
          </a:xfrm>
          <a:prstGeom prst="rect">
            <a:avLst/>
          </a:prstGeom>
          <a:blipFill dpi="0" rotWithShape="1">
            <a:blip r:embed="rId19"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713096604"/>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8033E-7 -3.7037E-6 L -0.06043 0.11343 " pathEditMode="relative" rAng="0" ptsTypes="AA">
                                      <p:cBhvr>
                                        <p:cTn id="6" dur="2000" fill="hold"/>
                                        <p:tgtEl>
                                          <p:spTgt spid="36"/>
                                        </p:tgtEl>
                                        <p:attrNameLst>
                                          <p:attrName>ppt_x</p:attrName>
                                          <p:attrName>ppt_y</p:attrName>
                                        </p:attrNameLst>
                                      </p:cBhvr>
                                      <p:rCtr x="-3022" y="56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000"/>
                                        <p:tgtEl>
                                          <p:spTgt spid="52"/>
                                        </p:tgtEl>
                                      </p:cBhvr>
                                    </p:animEffect>
                                  </p:childTnLst>
                                </p:cTn>
                              </p:par>
                              <p:par>
                                <p:cTn id="12" presetID="0" presetClass="path" presetSubtype="0" accel="50000" decel="50000" fill="hold" grpId="1" nodeType="withEffect">
                                  <p:stCondLst>
                                    <p:cond delay="0"/>
                                  </p:stCondLst>
                                  <p:childTnLst>
                                    <p:animMotion origin="layout" path="M -2.31831E-6 2.22222E-6 L 0.25619 0.00023 " pathEditMode="relative" rAng="0" ptsTypes="AA">
                                      <p:cBhvr>
                                        <p:cTn id="13" dur="2000" fill="hold"/>
                                        <p:tgtEl>
                                          <p:spTgt spid="52"/>
                                        </p:tgtEl>
                                        <p:attrNameLst>
                                          <p:attrName>ppt_x</p:attrName>
                                          <p:attrName>ppt_y</p:attrName>
                                        </p:attrNameLst>
                                      </p:cBhvr>
                                      <p:rCtr x="12803" y="0"/>
                                    </p:animMotion>
                                  </p:childTnLst>
                                </p:cTn>
                              </p:par>
                              <p:par>
                                <p:cTn id="14" presetID="8" presetClass="emph" presetSubtype="0" fill="hold" grpId="0" nodeType="withEffect">
                                  <p:stCondLst>
                                    <p:cond delay="0"/>
                                  </p:stCondLst>
                                  <p:childTnLst>
                                    <p:animRot by="21600000">
                                      <p:cBhvr>
                                        <p:cTn id="15" dur="2000" fill="hold"/>
                                        <p:tgtEl>
                                          <p:spTgt spid="51"/>
                                        </p:tgtEl>
                                        <p:attrNameLst>
                                          <p:attrName>r</p:attrName>
                                        </p:attrNameLst>
                                      </p:cBhvr>
                                    </p:animRot>
                                  </p:childTnLst>
                                </p:cTn>
                              </p:par>
                              <p:par>
                                <p:cTn id="16" presetID="26" presetClass="emph" presetSubtype="0" fill="hold" grpId="1" nodeType="withEffect">
                                  <p:stCondLst>
                                    <p:cond delay="1000"/>
                                  </p:stCondLst>
                                  <p:childTnLst>
                                    <p:animEffect transition="out" filter="fade">
                                      <p:cBhvr>
                                        <p:cTn id="17" dur="1000" tmFilter="0, 0; .2, .5; .8, .5; 1, 0"/>
                                        <p:tgtEl>
                                          <p:spTgt spid="32"/>
                                        </p:tgtEl>
                                      </p:cBhvr>
                                    </p:animEffect>
                                    <p:animScale>
                                      <p:cBhvr>
                                        <p:cTn id="18" dur="500" autoRev="1" fill="hold"/>
                                        <p:tgtEl>
                                          <p:spTgt spid="32"/>
                                        </p:tgtEl>
                                      </p:cBhvr>
                                      <p:by x="105000" y="105000"/>
                                    </p:animScale>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2000"/>
                                        <p:tgtEl>
                                          <p:spTgt spid="50"/>
                                        </p:tgtEl>
                                      </p:cBhvr>
                                    </p:animEffect>
                                  </p:childTnLst>
                                </p:cTn>
                              </p:par>
                              <p:par>
                                <p:cTn id="25" presetID="8" presetClass="emph" presetSubtype="0" fill="hold" grpId="1" nodeType="withEffect">
                                  <p:stCondLst>
                                    <p:cond delay="0"/>
                                  </p:stCondLst>
                                  <p:childTnLst>
                                    <p:animRot by="21600000">
                                      <p:cBhvr>
                                        <p:cTn id="26" dur="2000" fill="hold"/>
                                        <p:tgtEl>
                                          <p:spTgt spid="50"/>
                                        </p:tgtEl>
                                        <p:attrNameLst>
                                          <p:attrName>r</p:attrName>
                                        </p:attrNameLst>
                                      </p:cBhvr>
                                    </p:animRot>
                                  </p:childTnLst>
                                </p:cTn>
                              </p:par>
                              <p:par>
                                <p:cTn id="27" presetID="10" presetClass="entr" presetSubtype="0" fill="hold" grpId="1"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2000"/>
                                        <p:tgtEl>
                                          <p:spTgt spid="56"/>
                                        </p:tgtEl>
                                      </p:cBhvr>
                                    </p:animEffect>
                                  </p:childTnLst>
                                </p:cTn>
                              </p:par>
                              <p:par>
                                <p:cTn id="30" presetID="42" presetClass="path" presetSubtype="0" accel="50000" decel="50000" fill="hold" grpId="0" nodeType="withEffect">
                                  <p:stCondLst>
                                    <p:cond delay="0"/>
                                  </p:stCondLst>
                                  <p:childTnLst>
                                    <p:animMotion origin="layout" path="M -5.78276E-7 1.48148E-6 L -5.78276E-7 0.33333 " pathEditMode="relative" rAng="0" ptsTypes="AA">
                                      <p:cBhvr>
                                        <p:cTn id="31" dur="2000" fill="hold"/>
                                        <p:tgtEl>
                                          <p:spTgt spid="56"/>
                                        </p:tgtEl>
                                        <p:attrNameLst>
                                          <p:attrName>ppt_x</p:attrName>
                                          <p:attrName>ppt_y</p:attrName>
                                        </p:attrNameLst>
                                      </p:cBhvr>
                                      <p:rCtr x="0" y="16667"/>
                                    </p:animMotion>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20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2000"/>
                                        <p:tgtEl>
                                          <p:spTgt spid="43"/>
                                        </p:tgtEl>
                                      </p:cBhvr>
                                    </p:animEffect>
                                  </p:childTnLst>
                                </p:cTn>
                              </p:par>
                              <p:par>
                                <p:cTn id="38" presetID="27" presetClass="emph" presetSubtype="0" fill="remove" grpId="1" nodeType="withEffect">
                                  <p:stCondLst>
                                    <p:cond delay="0"/>
                                  </p:stCondLst>
                                  <p:childTnLst>
                                    <p:animClr clrSpc="rgb" dir="cw">
                                      <p:cBhvr override="childStyle">
                                        <p:cTn id="39" dur="250" autoRev="1" fill="remove"/>
                                        <p:tgtEl>
                                          <p:spTgt spid="43"/>
                                        </p:tgtEl>
                                        <p:attrNameLst>
                                          <p:attrName>style.color</p:attrName>
                                        </p:attrNameLst>
                                      </p:cBhvr>
                                      <p:to>
                                        <a:srgbClr val="FCF6A3"/>
                                      </p:to>
                                    </p:animClr>
                                    <p:animClr clrSpc="rgb" dir="cw">
                                      <p:cBhvr>
                                        <p:cTn id="40" dur="250" autoRev="1" fill="remove"/>
                                        <p:tgtEl>
                                          <p:spTgt spid="43"/>
                                        </p:tgtEl>
                                        <p:attrNameLst>
                                          <p:attrName>fillcolor</p:attrName>
                                        </p:attrNameLst>
                                      </p:cBhvr>
                                      <p:to>
                                        <a:srgbClr val="FCF6A3"/>
                                      </p:to>
                                    </p:animClr>
                                    <p:set>
                                      <p:cBhvr>
                                        <p:cTn id="41" dur="250" autoRev="1" fill="remove"/>
                                        <p:tgtEl>
                                          <p:spTgt spid="43"/>
                                        </p:tgtEl>
                                        <p:attrNameLst>
                                          <p:attrName>fill.type</p:attrName>
                                        </p:attrNameLst>
                                      </p:cBhvr>
                                      <p:to>
                                        <p:strVal val="solid"/>
                                      </p:to>
                                    </p:set>
                                    <p:set>
                                      <p:cBhvr>
                                        <p:cTn id="42" dur="250" autoRev="1" fill="remove"/>
                                        <p:tgtEl>
                                          <p:spTgt spid="43"/>
                                        </p:tgtEl>
                                        <p:attrNameLst>
                                          <p:attrName>fill.on</p:attrName>
                                        </p:attrNameLst>
                                      </p:cBhvr>
                                      <p:to>
                                        <p:strVal val="true"/>
                                      </p:to>
                                    </p:se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2000"/>
                                        <p:tgtEl>
                                          <p:spTgt spid="41"/>
                                        </p:tgtEl>
                                      </p:cBhvr>
                                    </p:animEffect>
                                  </p:childTnLst>
                                </p:cTn>
                              </p:par>
                              <p:par>
                                <p:cTn id="46" presetID="6" presetClass="emph" presetSubtype="0" fill="hold" grpId="0" nodeType="withEffect">
                                  <p:stCondLst>
                                    <p:cond delay="0"/>
                                  </p:stCondLst>
                                  <p:childTnLst>
                                    <p:animScale>
                                      <p:cBhvr>
                                        <p:cTn id="47" dur="2000" fill="hold"/>
                                        <p:tgtEl>
                                          <p:spTgt spid="46"/>
                                        </p:tgtEl>
                                      </p:cBhvr>
                                      <p:by x="150000" y="150000"/>
                                    </p:animScale>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2000"/>
                                        <p:tgtEl>
                                          <p:spTgt spid="37"/>
                                        </p:tgtEl>
                                      </p:cBhvr>
                                    </p:animEffect>
                                  </p:childTnLst>
                                </p:cTn>
                              </p:par>
                              <p:par>
                                <p:cTn id="51" presetID="20" presetClass="exit" presetSubtype="0" fill="hold" grpId="0" nodeType="withEffect">
                                  <p:stCondLst>
                                    <p:cond delay="0"/>
                                  </p:stCondLst>
                                  <p:childTnLst>
                                    <p:animEffect transition="out" filter="wedge">
                                      <p:cBhvr>
                                        <p:cTn id="52" dur="2000"/>
                                        <p:tgtEl>
                                          <p:spTgt spid="103"/>
                                        </p:tgtEl>
                                      </p:cBhvr>
                                    </p:animEffect>
                                    <p:set>
                                      <p:cBhvr>
                                        <p:cTn id="53" dur="1" fill="hold">
                                          <p:stCondLst>
                                            <p:cond delay="1999"/>
                                          </p:stCondLst>
                                        </p:cTn>
                                        <p:tgtEl>
                                          <p:spTgt spid="103"/>
                                        </p:tgtEl>
                                        <p:attrNameLst>
                                          <p:attrName>style.visibility</p:attrName>
                                        </p:attrNameLst>
                                      </p:cBhvr>
                                      <p:to>
                                        <p:strVal val="hidden"/>
                                      </p:to>
                                    </p:set>
                                  </p:childTnLst>
                                </p:cTn>
                              </p:par>
                              <p:par>
                                <p:cTn id="54" presetID="45" presetClass="exit" presetSubtype="0" fill="hold" grpId="0" nodeType="withEffect">
                                  <p:stCondLst>
                                    <p:cond delay="1000"/>
                                  </p:stCondLst>
                                  <p:childTnLst>
                                    <p:animEffect transition="out" filter="fade">
                                      <p:cBhvr>
                                        <p:cTn id="55" dur="2000"/>
                                        <p:tgtEl>
                                          <p:spTgt spid="2"/>
                                        </p:tgtEl>
                                      </p:cBhvr>
                                    </p:animEffect>
                                    <p:anim calcmode="lin" valueType="num">
                                      <p:cBhvr>
                                        <p:cTn id="56"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7" dur="2000"/>
                                        <p:tgtEl>
                                          <p:spTgt spid="2"/>
                                        </p:tgtEl>
                                        <p:attrNameLst>
                                          <p:attrName>ppt_h</p:attrName>
                                        </p:attrNameLst>
                                      </p:cBhvr>
                                      <p:tavLst>
                                        <p:tav tm="0">
                                          <p:val>
                                            <p:strVal val="ppt_h"/>
                                          </p:val>
                                        </p:tav>
                                        <p:tav tm="100000">
                                          <p:val>
                                            <p:strVal val="ppt_h"/>
                                          </p:val>
                                        </p:tav>
                                      </p:tavLst>
                                    </p:anim>
                                    <p:set>
                                      <p:cBhvr>
                                        <p:cTn id="58" dur="1" fill="hold">
                                          <p:stCondLst>
                                            <p:cond delay="1999"/>
                                          </p:stCondLst>
                                        </p:cTn>
                                        <p:tgtEl>
                                          <p:spTgt spid="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1" nodeType="clickEffect">
                                  <p:stCondLst>
                                    <p:cond delay="0"/>
                                  </p:stCondLst>
                                  <p:childTnLst>
                                    <p:animMotion origin="layout" path="M -2.10992E-7 -2.22222E-6 L -0.20591 -0.00903 " pathEditMode="relative" rAng="0" ptsTypes="AA">
                                      <p:cBhvr>
                                        <p:cTn id="62" dur="2000" fill="hold"/>
                                        <p:tgtEl>
                                          <p:spTgt spid="53"/>
                                        </p:tgtEl>
                                        <p:attrNameLst>
                                          <p:attrName>ppt_x</p:attrName>
                                          <p:attrName>ppt_y</p:attrName>
                                        </p:attrNameLst>
                                      </p:cBhvr>
                                      <p:rCtr x="-10302" y="-463"/>
                                    </p:animMotion>
                                  </p:childTnLst>
                                </p:cTn>
                              </p:par>
                              <p:par>
                                <p:cTn id="63" presetID="0" presetClass="path" presetSubtype="0" accel="50000" decel="50000" fill="hold" grpId="0" nodeType="withEffect">
                                  <p:stCondLst>
                                    <p:cond delay="0"/>
                                  </p:stCondLst>
                                  <p:childTnLst>
                                    <p:animMotion origin="layout" path="M 0 0 C -0.00026 0.00185 -0.00208 0.0162 -0.003 0.01898 C -0.00378 0.02106 -0.00508 0.02245 -0.00612 0.0243 L -0.01068 0.04884 L -0.01224 0.05694 L -0.01368 0.06527 C -0.01341 0.0699 -0.01276 0.08588 -0.01068 0.09236 C -0.00886 0.09814 -0.00573 0.10254 -0.00456 0.10879 C -0.00247 0.1199 -0.00391 0.11458 0 0.125 C 0.00169 0.13379 0.0013 0.13379 0.00469 0.14143 C 0.00547 0.14351 0.00677 0.1449 0.00768 0.14675 C 0.00886 0.1493 0.00925 0.15324 0.01081 0.15509 C 0.01615 0.16111 0.02644 0.1618 0.03217 0.16319 L 0.04598 0.17129 L 0.05053 0.17407 L 0.05522 0.17685 C 0.0603 0.17592 0.06551 0.17592 0.07046 0.17407 C 0.07515 0.17222 0.07971 0.16851 0.08427 0.16597 L 0.08883 0.16319 C 0.09039 0.16134 0.09182 0.15925 0.09338 0.15763 C 0.09495 0.15648 0.09664 0.15648 0.09807 0.15509 C 0.09924 0.1537 0.10003 0.15138 0.10107 0.14953 C 0.10159 0.14675 0.10185 0.14398 0.10263 0.14143 C 0.10458 0.13449 0.10589 0.13287 0.10875 0.12777 C 0.11149 0.11342 0.11435 0.10578 0.11032 0.08958 C 0.10966 0.08703 0.10719 0.08796 0.10563 0.08703 C 0.09911 0.08796 0.08987 0.0831 0.08583 0.09513 C 0.08492 0.09768 0.08479 0.10069 0.08427 0.10324 C 0.08479 0.1206 0.08453 0.13796 0.08583 0.15509 C 0.08609 0.15833 0.08817 0.16018 0.08883 0.16319 C 0.08935 0.16504 0.09091 0.17963 0.09195 0.18217 C 0.09364 0.18634 0.09599 0.18958 0.09807 0.19305 L 0.10107 0.19861 L 0.09807 0.19305 C 0.09859 0.19583 0.09872 0.19884 0.09951 0.20138 C 0.10029 0.20347 0.10146 0.20509 0.10263 0.20671 C 0.10693 0.21273 0.10693 0.21203 0.11188 0.21481 C 0.11956 0.2287 0.10953 0.2125 0.11943 0.22314 C 0.12073 0.2243 0.12139 0.22685 0.12256 0.22847 C 0.12673 0.23449 0.12686 0.23379 0.13168 0.23657 C 0.1391 0.24976 0.12972 0.23379 0.13936 0.24745 C 0.14053 0.24907 0.14118 0.25185 0.14249 0.253 C 0.14431 0.25463 0.14652 0.25463 0.14861 0.25578 C 0.15017 0.25648 0.1516 0.25763 0.15317 0.25833 C 0.15473 0.26018 0.15616 0.2625 0.15772 0.26388 C 0.16033 0.2662 0.16606 0.26805 0.1684 0.26921 C 0.17153 0.27106 0.17452 0.27361 0.17765 0.27476 L 0.19302 0.28032 C 0.2037 0.27939 0.21438 0.27916 0.22506 0.27754 C 0.22675 0.27731 0.22818 0.27546 0.22975 0.27476 C 0.23678 0.27106 0.23678 0.27199 0.24499 0.26921 C 0.24876 0.26805 0.25501 0.26597 0.25879 0.26388 C 0.26192 0.26226 0.26491 0.26018 0.26804 0.25833 L 0.2726 0.25578 C 0.27468 0.25208 0.27781 0.24976 0.27872 0.2449 C 0.2808 0.23356 0.27937 0.23912 0.28328 0.22847 C 0.28224 0.22129 0.28224 0.21342 0.28028 0.20671 C 0.27637 0.19398 0.27377 0.19375 0.26804 0.1905 C 0.26491 0.1912 0.26179 0.19143 0.25879 0.19305 C 0.2571 0.19421 0.2558 0.19699 0.25423 0.19861 C 0.2528 0.19976 0.25111 0.20046 0.24967 0.20138 L 0.24499 0.22569 L 0.24355 0.23402 C 0.24394 0.24305 0.24329 0.25254 0.24499 0.26111 C 0.24603 0.26597 0.2485 0.27013 0.25111 0.27199 C 0.26127 0.27916 0.25606 0.27662 0.26648 0.28032 C 0.27468 0.27939 0.28289 0.27939 0.29096 0.27754 C 0.29422 0.27662 0.29708 0.27384 0.30021 0.27199 L 0.30477 0.26921 L 0.31857 0.26111 L 0.32313 0.25833 C 0.32847 0.24884 0.32482 0.2537 0.33537 0.24745 L 0.33537 0.24745 C 0.34944 0.23078 0.33212 0.25208 0.34306 0.23657 C 0.34449 0.23472 0.34605 0.2331 0.34762 0.23125 C 0.35152 0.21064 0.34579 0.23518 0.35374 0.21759 C 0.35778 0.20856 0.35296 0.20949 0.35686 0.20949 " pathEditMode="relative" ptsTypes="AAAAAAAAAAAAAAAAAAAAAAAAAAAAAAAAAAAAAAAAAAAAAAAAAAAAAAAAAAAAAAAAAAAAAAAAAAAAA">
                                      <p:cBhvr>
                                        <p:cTn id="64" dur="2000" fill="hold"/>
                                        <p:tgtEl>
                                          <p:spTgt spid="55"/>
                                        </p:tgtEl>
                                        <p:attrNameLst>
                                          <p:attrName>ppt_x</p:attrName>
                                          <p:attrName>ppt_y</p:attrName>
                                        </p:attrNameLst>
                                      </p:cBhvr>
                                    </p:animMotion>
                                  </p:childTnLst>
                                </p:cTn>
                              </p:par>
                              <p:par>
                                <p:cTn id="65" presetID="1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p:tgtEl>
                                          <p:spTgt spid="33"/>
                                        </p:tgtEl>
                                        <p:attrNameLst>
                                          <p:attrName>ppt_y</p:attrName>
                                        </p:attrNameLst>
                                      </p:cBhvr>
                                      <p:tavLst>
                                        <p:tav tm="0">
                                          <p:val>
                                            <p:strVal val="#ppt_y+#ppt_h*1.125000"/>
                                          </p:val>
                                        </p:tav>
                                        <p:tav tm="100000">
                                          <p:val>
                                            <p:strVal val="#ppt_y"/>
                                          </p:val>
                                        </p:tav>
                                      </p:tavLst>
                                    </p:anim>
                                    <p:animEffect transition="in" filter="wipe(up)">
                                      <p:cBhvr>
                                        <p:cTn id="68" dur="500"/>
                                        <p:tgtEl>
                                          <p:spTgt spid="33"/>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p:tgtEl>
                                          <p:spTgt spid="34"/>
                                        </p:tgtEl>
                                        <p:attrNameLst>
                                          <p:attrName>ppt_y</p:attrName>
                                        </p:attrNameLst>
                                      </p:cBhvr>
                                      <p:tavLst>
                                        <p:tav tm="0">
                                          <p:val>
                                            <p:strVal val="#ppt_y+#ppt_h*1.125000"/>
                                          </p:val>
                                        </p:tav>
                                        <p:tav tm="100000">
                                          <p:val>
                                            <p:strVal val="#ppt_y"/>
                                          </p:val>
                                        </p:tav>
                                      </p:tavLst>
                                    </p:anim>
                                    <p:animEffect transition="in" filter="wipe(up)">
                                      <p:cBhvr>
                                        <p:cTn id="72" dur="500"/>
                                        <p:tgtEl>
                                          <p:spTgt spid="34"/>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p:tgtEl>
                                          <p:spTgt spid="38"/>
                                        </p:tgtEl>
                                        <p:attrNameLst>
                                          <p:attrName>ppt_y</p:attrName>
                                        </p:attrNameLst>
                                      </p:cBhvr>
                                      <p:tavLst>
                                        <p:tav tm="0">
                                          <p:val>
                                            <p:strVal val="#ppt_y+#ppt_h*1.125000"/>
                                          </p:val>
                                        </p:tav>
                                        <p:tav tm="100000">
                                          <p:val>
                                            <p:strVal val="#ppt_y"/>
                                          </p:val>
                                        </p:tav>
                                      </p:tavLst>
                                    </p:anim>
                                    <p:animEffect transition="in" filter="wipe(up)">
                                      <p:cBhvr>
                                        <p:cTn id="76" dur="500"/>
                                        <p:tgtEl>
                                          <p:spTgt spid="38"/>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86"/>
                                        </p:tgtEl>
                                        <p:attrNameLst>
                                          <p:attrName>style.visibility</p:attrName>
                                        </p:attrNameLst>
                                      </p:cBhvr>
                                      <p:to>
                                        <p:strVal val="visible"/>
                                      </p:to>
                                    </p:set>
                                    <p:anim calcmode="lin" valueType="num">
                                      <p:cBhvr additive="base">
                                        <p:cTn id="79" dur="500"/>
                                        <p:tgtEl>
                                          <p:spTgt spid="86"/>
                                        </p:tgtEl>
                                        <p:attrNameLst>
                                          <p:attrName>ppt_y</p:attrName>
                                        </p:attrNameLst>
                                      </p:cBhvr>
                                      <p:tavLst>
                                        <p:tav tm="0">
                                          <p:val>
                                            <p:strVal val="#ppt_y+#ppt_h*1.125000"/>
                                          </p:val>
                                        </p:tav>
                                        <p:tav tm="100000">
                                          <p:val>
                                            <p:strVal val="#ppt_y"/>
                                          </p:val>
                                        </p:tav>
                                      </p:tavLst>
                                    </p:anim>
                                    <p:animEffect transition="in" filter="wipe(up)">
                                      <p:cBhvr>
                                        <p:cTn id="80" dur="500"/>
                                        <p:tgtEl>
                                          <p:spTgt spid="86"/>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 calcmode="lin" valueType="num">
                                      <p:cBhvr additive="base">
                                        <p:cTn id="83" dur="500"/>
                                        <p:tgtEl>
                                          <p:spTgt spid="49"/>
                                        </p:tgtEl>
                                        <p:attrNameLst>
                                          <p:attrName>ppt_y</p:attrName>
                                        </p:attrNameLst>
                                      </p:cBhvr>
                                      <p:tavLst>
                                        <p:tav tm="0">
                                          <p:val>
                                            <p:strVal val="#ppt_y+#ppt_h*1.125000"/>
                                          </p:val>
                                        </p:tav>
                                        <p:tav tm="100000">
                                          <p:val>
                                            <p:strVal val="#ppt_y"/>
                                          </p:val>
                                        </p:tav>
                                      </p:tavLst>
                                    </p:anim>
                                    <p:animEffect transition="in" filter="wipe(up)">
                                      <p:cBhvr>
                                        <p:cTn id="84" dur="500"/>
                                        <p:tgtEl>
                                          <p:spTgt spid="49"/>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p:tgtEl>
                                          <p:spTgt spid="48"/>
                                        </p:tgtEl>
                                        <p:attrNameLst>
                                          <p:attrName>ppt_y</p:attrName>
                                        </p:attrNameLst>
                                      </p:cBhvr>
                                      <p:tavLst>
                                        <p:tav tm="0">
                                          <p:val>
                                            <p:strVal val="#ppt_y+#ppt_h*1.125000"/>
                                          </p:val>
                                        </p:tav>
                                        <p:tav tm="100000">
                                          <p:val>
                                            <p:strVal val="#ppt_y"/>
                                          </p:val>
                                        </p:tav>
                                      </p:tavLst>
                                    </p:anim>
                                    <p:animEffect transition="in" filter="wipe(up)">
                                      <p:cBhvr>
                                        <p:cTn id="88" dur="500"/>
                                        <p:tgtEl>
                                          <p:spTgt spid="48"/>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p:tgtEl>
                                          <p:spTgt spid="35"/>
                                        </p:tgtEl>
                                        <p:attrNameLst>
                                          <p:attrName>ppt_y</p:attrName>
                                        </p:attrNameLst>
                                      </p:cBhvr>
                                      <p:tavLst>
                                        <p:tav tm="0">
                                          <p:val>
                                            <p:strVal val="#ppt_y+#ppt_h*1.125000"/>
                                          </p:val>
                                        </p:tav>
                                        <p:tav tm="100000">
                                          <p:val>
                                            <p:strVal val="#ppt_y"/>
                                          </p:val>
                                        </p:tav>
                                      </p:tavLst>
                                    </p:anim>
                                    <p:animEffect transition="in" filter="wipe(up)">
                                      <p:cBhvr>
                                        <p:cTn id="9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4" grpId="0" animBg="1"/>
      <p:bldP spid="35" grpId="0" animBg="1"/>
      <p:bldP spid="37" grpId="0" animBg="1"/>
      <p:bldP spid="38" grpId="0" animBg="1"/>
      <p:bldP spid="43" grpId="0" animBg="1"/>
      <p:bldP spid="43" grpId="1" animBg="1"/>
      <p:bldP spid="44" grpId="0" animBg="1"/>
      <p:bldP spid="50" grpId="0" animBg="1"/>
      <p:bldP spid="50" grpId="1" animBg="1"/>
      <p:bldP spid="51" grpId="0" animBg="1"/>
      <p:bldP spid="52" grpId="0" animBg="1"/>
      <p:bldP spid="52" grpId="1" animBg="1"/>
      <p:bldP spid="53" grpId="1" animBg="1"/>
      <p:bldP spid="55" grpId="0" animBg="1"/>
      <p:bldP spid="56" grpId="0" animBg="1"/>
      <p:bldP spid="56" grpId="1" animBg="1"/>
      <p:bldP spid="49" grpId="0" animBg="1"/>
      <p:bldP spid="36" grpId="0" animBg="1"/>
      <p:bldP spid="46" grpId="0" animBg="1"/>
      <p:bldP spid="86" grpId="0" animBg="1"/>
      <p:bldP spid="48" grpId="0" animBg="1"/>
      <p:bldP spid="2" grpId="0" animBg="1"/>
      <p:bldP spid="103"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215638879"/>
              </p:ext>
            </p:extLst>
          </p:nvPr>
        </p:nvGraphicFramePr>
        <p:xfrm>
          <a:off x="4376769" y="797718"/>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Twelfth Day – Looking Ahead</a:t>
            </a:r>
            <a:endParaRPr lang="en-US" dirty="0"/>
          </a:p>
        </p:txBody>
      </p:sp>
      <p:grpSp>
        <p:nvGrpSpPr>
          <p:cNvPr id="10" name="Group 9"/>
          <p:cNvGrpSpPr/>
          <p:nvPr/>
        </p:nvGrpSpPr>
        <p:grpSpPr>
          <a:xfrm>
            <a:off x="1979612" y="1433188"/>
            <a:ext cx="3200400" cy="3581400"/>
            <a:chOff x="2488045" y="3648098"/>
            <a:chExt cx="2233468" cy="2233468"/>
          </a:xfrm>
        </p:grpSpPr>
        <p:sp>
          <p:nvSpPr>
            <p:cNvPr id="7" name="Down Arrow 6" title="Group A with bulleted tasks underneath"/>
            <p:cNvSpPr/>
            <p:nvPr/>
          </p:nvSpPr>
          <p:spPr>
            <a:xfrm>
              <a:off x="2488045" y="3648098"/>
              <a:ext cx="2233468" cy="2233468"/>
            </a:xfrm>
            <a:prstGeom prst="downArrow">
              <a:avLst>
                <a:gd name="adj1" fmla="val 50000"/>
                <a:gd name="adj2" fmla="val 35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8" name="Down Arrow 4"/>
            <p:cNvSpPr/>
            <p:nvPr/>
          </p:nvSpPr>
          <p:spPr>
            <a:xfrm>
              <a:off x="3046412" y="3648098"/>
              <a:ext cx="1116734" cy="18426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endParaRPr lang="en-US" sz="1700" kern="1200" dirty="0" smtClean="0"/>
            </a:p>
            <a:p>
              <a:pPr lvl="0" algn="l" defTabSz="755650">
                <a:lnSpc>
                  <a:spcPct val="90000"/>
                </a:lnSpc>
                <a:spcBef>
                  <a:spcPct val="0"/>
                </a:spcBef>
                <a:spcAft>
                  <a:spcPct val="35000"/>
                </a:spcAft>
              </a:pPr>
              <a:endParaRPr lang="en-US" sz="1700" dirty="0"/>
            </a:p>
            <a:p>
              <a:pPr lvl="0" algn="l" defTabSz="755650">
                <a:lnSpc>
                  <a:spcPct val="90000"/>
                </a:lnSpc>
                <a:spcBef>
                  <a:spcPct val="0"/>
                </a:spcBef>
                <a:spcAft>
                  <a:spcPct val="35000"/>
                </a:spcAft>
              </a:pPr>
              <a:endParaRPr lang="en-US" sz="1700" kern="1200" dirty="0" smtClean="0"/>
            </a:p>
            <a:p>
              <a:pPr lvl="0" algn="l" defTabSz="755650">
                <a:lnSpc>
                  <a:spcPct val="90000"/>
                </a:lnSpc>
                <a:spcBef>
                  <a:spcPct val="0"/>
                </a:spcBef>
                <a:spcAft>
                  <a:spcPct val="35000"/>
                </a:spcAft>
              </a:pPr>
              <a:endParaRPr lang="en-US" sz="2000" kern="1200" dirty="0" smtClean="0"/>
            </a:p>
            <a:p>
              <a:pPr lvl="0" algn="l" defTabSz="755650">
                <a:lnSpc>
                  <a:spcPct val="90000"/>
                </a:lnSpc>
                <a:spcBef>
                  <a:spcPct val="0"/>
                </a:spcBef>
                <a:spcAft>
                  <a:spcPct val="35000"/>
                </a:spcAft>
              </a:pPr>
              <a:endParaRPr lang="en-US" sz="2000" dirty="0"/>
            </a:p>
            <a:p>
              <a:pPr lvl="0" algn="l" defTabSz="755650">
                <a:lnSpc>
                  <a:spcPct val="90000"/>
                </a:lnSpc>
                <a:spcBef>
                  <a:spcPct val="0"/>
                </a:spcBef>
                <a:spcAft>
                  <a:spcPct val="35000"/>
                </a:spcAft>
              </a:pPr>
              <a:r>
                <a:rPr lang="en-US" sz="2000" kern="1200" dirty="0" smtClean="0"/>
                <a:t>21</a:t>
              </a:r>
              <a:r>
                <a:rPr lang="en-US" sz="2000" kern="1200" baseline="30000" dirty="0" smtClean="0"/>
                <a:t>st</a:t>
              </a:r>
              <a:r>
                <a:rPr lang="en-US" sz="2000" kern="1200" dirty="0" smtClean="0"/>
                <a:t> Century Skilled Workforce</a:t>
              </a:r>
              <a:endParaRPr lang="en-US" sz="2000" kern="1200" dirty="0"/>
            </a:p>
          </p:txBody>
        </p:sp>
      </p:grpSp>
      <p:sp>
        <p:nvSpPr>
          <p:cNvPr id="3" name="Content Placeholder 2"/>
          <p:cNvSpPr>
            <a:spLocks noGrp="1"/>
          </p:cNvSpPr>
          <p:nvPr>
            <p:ph sz="half" idx="1"/>
          </p:nvPr>
        </p:nvSpPr>
        <p:spPr>
          <a:xfrm>
            <a:off x="1593436" y="1600200"/>
            <a:ext cx="4814586" cy="1143000"/>
          </a:xfrm>
        </p:spPr>
        <p:txBody>
          <a:bodyPr/>
          <a:lstStyle/>
          <a:p>
            <a:r>
              <a:rPr lang="en-US" b="1" dirty="0" smtClean="0"/>
              <a:t>Partnerships</a:t>
            </a:r>
          </a:p>
          <a:p>
            <a:r>
              <a:rPr lang="en-US" b="1" dirty="0" smtClean="0"/>
              <a:t>People</a:t>
            </a:r>
          </a:p>
        </p:txBody>
      </p:sp>
      <p:sp>
        <p:nvSpPr>
          <p:cNvPr id="13" name="TextBox 12"/>
          <p:cNvSpPr txBox="1"/>
          <p:nvPr/>
        </p:nvSpPr>
        <p:spPr>
          <a:xfrm>
            <a:off x="2208212" y="5355239"/>
            <a:ext cx="4648200" cy="400110"/>
          </a:xfrm>
          <a:prstGeom prst="rect">
            <a:avLst/>
          </a:prstGeom>
          <a:noFill/>
          <a:ln>
            <a:solidFill>
              <a:schemeClr val="bg2"/>
            </a:solidFill>
          </a:ln>
        </p:spPr>
        <p:txBody>
          <a:bodyPr wrap="square" rtlCol="0" anchor="ctr" anchorCtr="1">
            <a:spAutoFit/>
          </a:bodyPr>
          <a:lstStyle/>
          <a:p>
            <a:r>
              <a:rPr lang="en-US" sz="2000" dirty="0" smtClean="0"/>
              <a:t>Striking the right balance</a:t>
            </a:r>
          </a:p>
        </p:txBody>
      </p:sp>
    </p:spTree>
    <p:extLst>
      <p:ext uri="{BB962C8B-B14F-4D97-AF65-F5344CB8AC3E}">
        <p14:creationId xmlns:p14="http://schemas.microsoft.com/office/powerpoint/2010/main" val="89472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a:t>
            </a:r>
            <a:endParaRPr lang="en-US" dirty="0"/>
          </a:p>
        </p:txBody>
      </p:sp>
      <p:sp>
        <p:nvSpPr>
          <p:cNvPr id="3" name="Content Placeholder 2"/>
          <p:cNvSpPr>
            <a:spLocks noGrp="1"/>
          </p:cNvSpPr>
          <p:nvPr>
            <p:ph sz="half" idx="1"/>
          </p:nvPr>
        </p:nvSpPr>
        <p:spPr>
          <a:xfrm>
            <a:off x="608012" y="1600200"/>
            <a:ext cx="10896600" cy="4572000"/>
          </a:xfrm>
        </p:spPr>
        <p:txBody>
          <a:bodyPr>
            <a:normAutofit/>
          </a:bodyPr>
          <a:lstStyle/>
          <a:p>
            <a:r>
              <a:rPr lang="en-US" sz="1600" dirty="0" smtClean="0"/>
              <a:t>Certificate </a:t>
            </a:r>
            <a:r>
              <a:rPr lang="en-US" sz="1600" dirty="0"/>
              <a:t>Program page at Great Bay Community College: http://</a:t>
            </a:r>
            <a:r>
              <a:rPr lang="en-US" sz="1600" dirty="0" err="1"/>
              <a:t>greatbay.edu</a:t>
            </a:r>
            <a:r>
              <a:rPr lang="en-US" sz="1600" dirty="0"/>
              <a:t>/courses/certificate-programs/data-practical-data-science</a:t>
            </a:r>
          </a:p>
          <a:p>
            <a:r>
              <a:rPr lang="en-US" sz="1600" dirty="0"/>
              <a:t>Downloadable Program Sheet: http://</a:t>
            </a:r>
            <a:r>
              <a:rPr lang="en-US" sz="1600" dirty="0" err="1"/>
              <a:t>greatbay.edu</a:t>
            </a:r>
            <a:r>
              <a:rPr lang="en-US" sz="1600" dirty="0"/>
              <a:t>/sites/default/files/media/</a:t>
            </a:r>
            <a:r>
              <a:rPr lang="en-US" sz="1600" dirty="0" err="1"/>
              <a:t>ProgramSheet_PracticalDataScience-Cert.pdf</a:t>
            </a:r>
            <a:endParaRPr lang="en-US" sz="1600" dirty="0"/>
          </a:p>
          <a:p>
            <a:r>
              <a:rPr lang="en-US" sz="1600" dirty="0"/>
              <a:t>Certificate Program at Manchester Community College: http://</a:t>
            </a:r>
            <a:r>
              <a:rPr lang="en-US" sz="1600" dirty="0" err="1"/>
              <a:t>www.mccnh.edu</a:t>
            </a:r>
            <a:r>
              <a:rPr lang="en-US" sz="1600" dirty="0"/>
              <a:t>/academics/programs/mathematics#cert1</a:t>
            </a:r>
          </a:p>
          <a:p>
            <a:r>
              <a:rPr lang="en-US" sz="1600" dirty="0"/>
              <a:t>Great Bay Community College </a:t>
            </a:r>
            <a:r>
              <a:rPr lang="en-US" sz="1600" dirty="0" smtClean="0"/>
              <a:t>Degree Program </a:t>
            </a:r>
            <a:r>
              <a:rPr lang="en-US" sz="1600" dirty="0"/>
              <a:t>Description: http://</a:t>
            </a:r>
            <a:r>
              <a:rPr lang="en-US" sz="1600" dirty="0" err="1"/>
              <a:t>greatbay.edu</a:t>
            </a:r>
            <a:r>
              <a:rPr lang="en-US" sz="1600" dirty="0"/>
              <a:t>/courses/degree-programs/analytics</a:t>
            </a:r>
          </a:p>
          <a:p>
            <a:r>
              <a:rPr lang="en-US" sz="1600" dirty="0"/>
              <a:t>Program Sheet (Downloadable): http://</a:t>
            </a:r>
            <a:r>
              <a:rPr lang="en-US" sz="1600" dirty="0" err="1"/>
              <a:t>greatbay.edu</a:t>
            </a:r>
            <a:r>
              <a:rPr lang="en-US" sz="1600" dirty="0"/>
              <a:t>/sites/default/files/media/</a:t>
            </a:r>
            <a:r>
              <a:rPr lang="en-US" sz="1600" dirty="0" err="1"/>
              <a:t>ProgramSheet_Analytics.pdf</a:t>
            </a:r>
            <a:endParaRPr lang="en-US" sz="1600" dirty="0"/>
          </a:p>
          <a:p>
            <a:r>
              <a:rPr lang="en-US" sz="1600" dirty="0"/>
              <a:t>Undergraduate Programs in Data Science (Guidelines backed by the American Statistical Association, ACM, and developed by a grant through the Park City Math Institute): </a:t>
            </a:r>
          </a:p>
          <a:p>
            <a:r>
              <a:rPr lang="en-US" sz="1600" dirty="0"/>
              <a:t>https://</a:t>
            </a:r>
            <a:r>
              <a:rPr lang="en-US" sz="1600" dirty="0" err="1" smtClean="0"/>
              <a:t>www.amstat.org</a:t>
            </a:r>
            <a:r>
              <a:rPr lang="en-US" sz="1600" dirty="0" smtClean="0"/>
              <a:t>/</a:t>
            </a:r>
            <a:r>
              <a:rPr lang="en-US" sz="1600" dirty="0" err="1" smtClean="0"/>
              <a:t>asa</a:t>
            </a:r>
            <a:r>
              <a:rPr lang="en-US" sz="1600" dirty="0" smtClean="0"/>
              <a:t>/files/pdfs/EDU-</a:t>
            </a:r>
            <a:r>
              <a:rPr lang="en-US" sz="1600" dirty="0" err="1" smtClean="0"/>
              <a:t>DataScienceGuidelines.pdf</a:t>
            </a:r>
            <a:endParaRPr lang="en-US" sz="1600" dirty="0"/>
          </a:p>
        </p:txBody>
      </p:sp>
    </p:spTree>
    <p:extLst>
      <p:ext uri="{BB962C8B-B14F-4D97-AF65-F5344CB8AC3E}">
        <p14:creationId xmlns:p14="http://schemas.microsoft.com/office/powerpoint/2010/main" val="60784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3" name="button"/>
          <p:cNvSpPr/>
          <p:nvPr/>
        </p:nvSpPr>
        <p:spPr bwMode="auto">
          <a:xfrm>
            <a:off x="1937059" y="4318391"/>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a:t>
            </a:r>
          </a:p>
        </p:txBody>
      </p:sp>
      <p:sp>
        <p:nvSpPr>
          <p:cNvPr id="76" name="button"/>
          <p:cNvSpPr/>
          <p:nvPr/>
        </p:nvSpPr>
        <p:spPr bwMode="auto">
          <a:xfrm>
            <a:off x="7074130" y="341266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2</a:t>
            </a:r>
          </a:p>
        </p:txBody>
      </p:sp>
      <p:sp>
        <p:nvSpPr>
          <p:cNvPr id="77" name="button"/>
          <p:cNvSpPr/>
          <p:nvPr/>
        </p:nvSpPr>
        <p:spPr bwMode="auto">
          <a:xfrm>
            <a:off x="3140652" y="392164"/>
            <a:ext cx="457200" cy="4572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400" b="1" dirty="0">
                <a:solidFill>
                  <a:srgbClr val="0070C0"/>
                </a:solidFill>
              </a:rPr>
              <a:t>3</a:t>
            </a:r>
          </a:p>
        </p:txBody>
      </p:sp>
      <p:grpSp>
        <p:nvGrpSpPr>
          <p:cNvPr id="4" name="Group 3"/>
          <p:cNvGrpSpPr/>
          <p:nvPr/>
        </p:nvGrpSpPr>
        <p:grpSpPr>
          <a:xfrm>
            <a:off x="1657658" y="2444751"/>
            <a:ext cx="985838" cy="604838"/>
            <a:chOff x="2646362" y="2447925"/>
            <a:chExt cx="985838" cy="604838"/>
          </a:xfrm>
        </p:grpSpPr>
        <p:sp>
          <p:nvSpPr>
            <p:cNvPr id="49" name="reveal_4"/>
            <p:cNvSpPr/>
            <p:nvPr/>
          </p:nvSpPr>
          <p:spPr bwMode="auto">
            <a:xfrm>
              <a:off x="2646362" y="2447925"/>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8" name="button"/>
            <p:cNvSpPr/>
            <p:nvPr/>
          </p:nvSpPr>
          <p:spPr bwMode="auto">
            <a:xfrm>
              <a:off x="2948446" y="257446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4</a:t>
              </a:r>
            </a:p>
          </p:txBody>
        </p:sp>
      </p:grpSp>
      <p:sp>
        <p:nvSpPr>
          <p:cNvPr id="79" name="button"/>
          <p:cNvSpPr/>
          <p:nvPr/>
        </p:nvSpPr>
        <p:spPr bwMode="auto">
          <a:xfrm>
            <a:off x="4501019" y="521584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5</a:t>
            </a:r>
          </a:p>
        </p:txBody>
      </p:sp>
      <p:grpSp>
        <p:nvGrpSpPr>
          <p:cNvPr id="8" name="Group 7"/>
          <p:cNvGrpSpPr/>
          <p:nvPr/>
        </p:nvGrpSpPr>
        <p:grpSpPr>
          <a:xfrm>
            <a:off x="7202926" y="5324702"/>
            <a:ext cx="674914" cy="631372"/>
            <a:chOff x="6899964" y="5366663"/>
            <a:chExt cx="674914" cy="631372"/>
          </a:xfrm>
        </p:grpSpPr>
        <p:sp>
          <p:nvSpPr>
            <p:cNvPr id="36" name="reveal_6"/>
            <p:cNvSpPr/>
            <p:nvPr/>
          </p:nvSpPr>
          <p:spPr bwMode="auto">
            <a:xfrm>
              <a:off x="6899964" y="5366663"/>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0" name="button"/>
            <p:cNvSpPr/>
            <p:nvPr/>
          </p:nvSpPr>
          <p:spPr bwMode="auto">
            <a:xfrm>
              <a:off x="6965280" y="5600704"/>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6</a:t>
              </a:r>
            </a:p>
          </p:txBody>
        </p:sp>
      </p:grpSp>
      <p:sp>
        <p:nvSpPr>
          <p:cNvPr id="81" name="button"/>
          <p:cNvSpPr/>
          <p:nvPr/>
        </p:nvSpPr>
        <p:spPr bwMode="auto">
          <a:xfrm>
            <a:off x="4476980" y="4283526"/>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7</a:t>
            </a: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427691910"/>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0"/>
                                        <p:tgtEl>
                                          <p:spTgt spid="52"/>
                                        </p:tgtEl>
                                      </p:cBhvr>
                                    </p:animEffect>
                                  </p:childTnLst>
                                </p:cTn>
                              </p:par>
                              <p:par>
                                <p:cTn id="21" presetID="0" presetClass="path" presetSubtype="0" accel="50000" decel="50000" fill="hold" grpId="2" nodeType="withEffect">
                                  <p:stCondLst>
                                    <p:cond delay="0"/>
                                  </p:stCondLst>
                                  <p:childTnLst>
                                    <p:animMotion origin="layout" path="M -2.31831E-6 2.22222E-6 L 0.25619 0.00023 " pathEditMode="relative" rAng="0" ptsTypes="AA">
                                      <p:cBhvr>
                                        <p:cTn id="22" dur="2000" fill="hold"/>
                                        <p:tgtEl>
                                          <p:spTgt spid="52"/>
                                        </p:tgtEl>
                                        <p:attrNameLst>
                                          <p:attrName>ppt_x</p:attrName>
                                          <p:attrName>ppt_y</p:attrName>
                                        </p:attrNameLst>
                                      </p:cBhvr>
                                      <p:rCtr x="12803" y="0"/>
                                    </p:animMotion>
                                  </p:childTnLst>
                                </p:cTn>
                              </p:par>
                              <p:par>
                                <p:cTn id="23" presetID="15" presetClass="exit" presetSubtype="0" fill="hold" grpId="0" nodeType="withEffect">
                                  <p:stCondLst>
                                    <p:cond delay="0"/>
                                  </p:stCondLst>
                                  <p:childTnLst>
                                    <p:anim calcmode="lin" valueType="num">
                                      <p:cBhvr>
                                        <p:cTn id="24" dur="2000"/>
                                        <p:tgtEl>
                                          <p:spTgt spid="73"/>
                                        </p:tgtEl>
                                        <p:attrNameLst>
                                          <p:attrName>ppt_w</p:attrName>
                                        </p:attrNameLst>
                                      </p:cBhvr>
                                      <p:tavLst>
                                        <p:tav tm="0">
                                          <p:val>
                                            <p:strVal val="ppt_w"/>
                                          </p:val>
                                        </p:tav>
                                        <p:tav tm="100000">
                                          <p:val>
                                            <p:fltVal val="0"/>
                                          </p:val>
                                        </p:tav>
                                      </p:tavLst>
                                    </p:anim>
                                    <p:anim calcmode="lin" valueType="num">
                                      <p:cBhvr>
                                        <p:cTn id="25" dur="2000"/>
                                        <p:tgtEl>
                                          <p:spTgt spid="73"/>
                                        </p:tgtEl>
                                        <p:attrNameLst>
                                          <p:attrName>ppt_h</p:attrName>
                                        </p:attrNameLst>
                                      </p:cBhvr>
                                      <p:tavLst>
                                        <p:tav tm="0">
                                          <p:val>
                                            <p:strVal val="ppt_h"/>
                                          </p:val>
                                        </p:tav>
                                        <p:tav tm="100000">
                                          <p:val>
                                            <p:fltVal val="0"/>
                                          </p:val>
                                        </p:tav>
                                      </p:tavLst>
                                    </p:anim>
                                    <p:anim calcmode="lin" valueType="num">
                                      <p:cBhvr>
                                        <p:cTn id="26" dur="2000"/>
                                        <p:tgtEl>
                                          <p:spTgt spid="73"/>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7" dur="2000"/>
                                        <p:tgtEl>
                                          <p:spTgt spid="73"/>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8" dur="1" fill="hold">
                                          <p:stCondLst>
                                            <p:cond delay="1999"/>
                                          </p:stCondLst>
                                        </p:cTn>
                                        <p:tgtEl>
                                          <p:spTgt spid="73"/>
                                        </p:tgtEl>
                                        <p:attrNameLst>
                                          <p:attrName>style.visibility</p:attrName>
                                        </p:attrNameLst>
                                      </p:cBhvr>
                                      <p:to>
                                        <p:strVal val="hidden"/>
                                      </p:to>
                                    </p:set>
                                  </p:childTnLst>
                                </p:cTn>
                              </p:par>
                              <p:par>
                                <p:cTn id="29" presetID="8" presetClass="emph" presetSubtype="0" fill="hold" grpId="0" nodeType="withEffect">
                                  <p:stCondLst>
                                    <p:cond delay="0"/>
                                  </p:stCondLst>
                                  <p:childTnLst>
                                    <p:animRot by="21600000">
                                      <p:cBhvr>
                                        <p:cTn id="30" dur="2000" fill="hold"/>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76"/>
                    </p:tgtEl>
                  </p:cond>
                </p:stCondLst>
                <p:endSync evt="end" delay="0">
                  <p:rtn val="all"/>
                </p:endSync>
                <p:childTnLst>
                  <p:par>
                    <p:cTn id="32" fill="hold">
                      <p:stCondLst>
                        <p:cond delay="0"/>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2000"/>
                                        <p:tgtEl>
                                          <p:spTgt spid="76"/>
                                        </p:tgtEl>
                                      </p:cBhvr>
                                    </p:animEffect>
                                    <p:set>
                                      <p:cBhvr>
                                        <p:cTn id="36" dur="1" fill="hold">
                                          <p:stCondLst>
                                            <p:cond delay="1999"/>
                                          </p:stCondLst>
                                        </p:cTn>
                                        <p:tgtEl>
                                          <p:spTgt spid="76"/>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2000"/>
                                        <p:tgtEl>
                                          <p:spTgt spid="32"/>
                                        </p:tgtEl>
                                      </p:cBhvr>
                                    </p:animEffect>
                                  </p:childTnLst>
                                </p:cTn>
                              </p:par>
                            </p:childTnLst>
                          </p:cTn>
                        </p:par>
                      </p:childTnLst>
                    </p:cTn>
                  </p:par>
                </p:childTnLst>
              </p:cTn>
              <p:nextCondLst>
                <p:cond evt="onClick" delay="0">
                  <p:tgtEl>
                    <p:spTgt spid="76"/>
                  </p:tgtEl>
                </p:cond>
              </p:nextCondLst>
            </p:seq>
            <p:seq concurrent="1" nextAc="seek">
              <p:cTn id="40" restart="whenNotActive" fill="hold" evtFilter="cancelBubble" nodeType="interactiveSeq">
                <p:stCondLst>
                  <p:cond evt="onClick" delay="0">
                    <p:tgtEl>
                      <p:spTgt spid="77"/>
                    </p:tgtEl>
                  </p:cond>
                </p:stCondLst>
                <p:endSync evt="end" delay="0">
                  <p:rtn val="all"/>
                </p:endSync>
                <p:childTnLst>
                  <p:par>
                    <p:cTn id="41" fill="hold">
                      <p:stCondLst>
                        <p:cond delay="0"/>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2000"/>
                                        <p:tgtEl>
                                          <p:spTgt spid="77"/>
                                        </p:tgtEl>
                                      </p:cBhvr>
                                    </p:animEffect>
                                    <p:set>
                                      <p:cBhvr>
                                        <p:cTn id="45" dur="1" fill="hold">
                                          <p:stCondLst>
                                            <p:cond delay="1999"/>
                                          </p:stCondLst>
                                        </p:cTn>
                                        <p:tgtEl>
                                          <p:spTgt spid="77"/>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2000"/>
                                        <p:tgtEl>
                                          <p:spTgt spid="50"/>
                                        </p:tgtEl>
                                      </p:cBhvr>
                                    </p:animEffect>
                                  </p:childTnLst>
                                </p:cTn>
                              </p:par>
                              <p:par>
                                <p:cTn id="49" presetID="8" presetClass="emph" presetSubtype="0" fill="hold" grpId="1" nodeType="withEffect">
                                  <p:stCondLst>
                                    <p:cond delay="0"/>
                                  </p:stCondLst>
                                  <p:childTnLst>
                                    <p:animRot by="21600000">
                                      <p:cBhvr>
                                        <p:cTn id="50" dur="2000" fill="hold"/>
                                        <p:tgtEl>
                                          <p:spTgt spid="50"/>
                                        </p:tgtEl>
                                        <p:attrNameLst>
                                          <p:attrName>r</p:attrName>
                                        </p:attrNameLst>
                                      </p:cBhvr>
                                    </p:animRot>
                                  </p:childTnLst>
                                </p:cTn>
                              </p:par>
                            </p:childTnLst>
                          </p:cTn>
                        </p:par>
                      </p:childTnLst>
                    </p:cTn>
                  </p:par>
                </p:childTnLst>
              </p:cTn>
              <p:nextCondLst>
                <p:cond evt="onClick" delay="0">
                  <p:tgtEl>
                    <p:spTgt spid="77"/>
                  </p:tgtEl>
                </p:cond>
              </p:nextCondLst>
            </p:seq>
            <p:seq concurrent="1" nextAc="seek">
              <p:cTn id="51" restart="whenNotActive" fill="hold" evtFilter="cancelBubble" nodeType="interactiveSeq">
                <p:stCondLst>
                  <p:cond evt="onClick" delay="0">
                    <p:tgtEl>
                      <p:spTgt spid="79"/>
                    </p:tgtEl>
                  </p:cond>
                </p:stCondLst>
                <p:endSync evt="end" delay="0">
                  <p:rtn val="all"/>
                </p:endSync>
                <p:childTnLst>
                  <p:par>
                    <p:cTn id="52" fill="hold">
                      <p:stCondLst>
                        <p:cond delay="0"/>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2000"/>
                                        <p:tgtEl>
                                          <p:spTgt spid="79"/>
                                        </p:tgtEl>
                                      </p:cBhvr>
                                    </p:animEffect>
                                    <p:set>
                                      <p:cBhvr>
                                        <p:cTn id="56" dur="1" fill="hold">
                                          <p:stCondLst>
                                            <p:cond delay="1999"/>
                                          </p:stCondLst>
                                        </p:cTn>
                                        <p:tgtEl>
                                          <p:spTgt spid="79"/>
                                        </p:tgtEl>
                                        <p:attrNameLst>
                                          <p:attrName>style.visibility</p:attrName>
                                        </p:attrNameLst>
                                      </p:cBhvr>
                                      <p:to>
                                        <p:strVal val="hidden"/>
                                      </p:to>
                                    </p:set>
                                  </p:childTnLst>
                                </p:cTn>
                              </p:par>
                              <p:par>
                                <p:cTn id="57" presetID="10" presetClass="entr" presetSubtype="0" fill="hold" grpId="1"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2000"/>
                                        <p:tgtEl>
                                          <p:spTgt spid="56"/>
                                        </p:tgtEl>
                                      </p:cBhvr>
                                    </p:animEffect>
                                  </p:childTnLst>
                                </p:cTn>
                              </p:par>
                              <p:par>
                                <p:cTn id="60" presetID="42" presetClass="path" presetSubtype="0" accel="50000" decel="50000" fill="hold" grpId="0" nodeType="withEffect">
                                  <p:stCondLst>
                                    <p:cond delay="0"/>
                                  </p:stCondLst>
                                  <p:childTnLst>
                                    <p:animMotion origin="layout" path="M 3.23001E-7 -4.07407E-6 L 3.23001E-7 0.33334 " pathEditMode="relative" rAng="0" ptsTypes="AA">
                                      <p:cBhvr>
                                        <p:cTn id="61" dur="2000" fill="hold"/>
                                        <p:tgtEl>
                                          <p:spTgt spid="56"/>
                                        </p:tgtEl>
                                        <p:attrNameLst>
                                          <p:attrName>ppt_x</p:attrName>
                                          <p:attrName>ppt_y</p:attrName>
                                        </p:attrNameLst>
                                      </p:cBhvr>
                                      <p:rCtr x="0" y="16667"/>
                                    </p:animMotion>
                                  </p:childTnLst>
                                </p:cTn>
                              </p:par>
                            </p:childTnLst>
                          </p:cTn>
                        </p:par>
                      </p:childTnLst>
                    </p:cTn>
                  </p:par>
                </p:childTnLst>
              </p:cTn>
              <p:nextCondLst>
                <p:cond evt="onClick" delay="0">
                  <p:tgtEl>
                    <p:spTgt spid="79"/>
                  </p:tgtEl>
                </p:cond>
              </p:nextCondLst>
            </p:seq>
            <p:seq concurrent="1" nextAc="seek">
              <p:cTn id="62" restart="whenNotActive" fill="hold" evtFilter="cancelBubble" nodeType="interactiveSeq">
                <p:stCondLst>
                  <p:cond evt="onClick" delay="0">
                    <p:tgtEl>
                      <p:spTgt spid="81"/>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2000"/>
                                        <p:tgtEl>
                                          <p:spTgt spid="81"/>
                                        </p:tgtEl>
                                      </p:cBhvr>
                                    </p:animEffect>
                                    <p:set>
                                      <p:cBhvr>
                                        <p:cTn id="67" dur="1" fill="hold">
                                          <p:stCondLst>
                                            <p:cond delay="1999"/>
                                          </p:stCondLst>
                                        </p:cTn>
                                        <p:tgtEl>
                                          <p:spTgt spid="81"/>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2000"/>
                                        <p:tgtEl>
                                          <p:spTgt spid="44"/>
                                        </p:tgtEl>
                                      </p:cBhvr>
                                    </p:animEffect>
                                  </p:childTnLst>
                                </p:cTn>
                              </p:par>
                            </p:childTnLst>
                          </p:cTn>
                        </p:par>
                      </p:childTnLst>
                    </p:cTn>
                  </p:par>
                </p:childTnLst>
              </p:cTn>
              <p:nextCondLst>
                <p:cond evt="onClick" delay="0">
                  <p:tgtEl>
                    <p:spTgt spid="81"/>
                  </p:tgtEl>
                </p:cond>
              </p:nextCondLst>
            </p:seq>
            <p:seq concurrent="1" nextAc="seek">
              <p:cTn id="71" restart="whenNotActive" fill="hold" evtFilter="cancelBubble" nodeType="interactiveSeq">
                <p:stCondLst>
                  <p:cond evt="onClick" delay="0">
                    <p:tgtEl>
                      <p:spTgt spid="82"/>
                    </p:tgtEl>
                  </p:cond>
                </p:stCondLst>
                <p:endSync evt="end" delay="0">
                  <p:rtn val="all"/>
                </p:endSync>
                <p:childTnLst>
                  <p:par>
                    <p:cTn id="72" fill="hold">
                      <p:stCondLst>
                        <p:cond delay="0"/>
                      </p:stCondLst>
                      <p:childTnLst>
                        <p:par>
                          <p:cTn id="73" fill="hold">
                            <p:stCondLst>
                              <p:cond delay="0"/>
                            </p:stCondLst>
                            <p:childTnLst>
                              <p:par>
                                <p:cTn id="74" presetID="10" presetClass="exit" presetSubtype="0" fill="hold" grpId="0" nodeType="clickEffect">
                                  <p:stCondLst>
                                    <p:cond delay="0"/>
                                  </p:stCondLst>
                                  <p:childTnLst>
                                    <p:animEffect transition="out" filter="fade">
                                      <p:cBhvr>
                                        <p:cTn id="75" dur="2000"/>
                                        <p:tgtEl>
                                          <p:spTgt spid="82"/>
                                        </p:tgtEl>
                                      </p:cBhvr>
                                    </p:animEffect>
                                    <p:set>
                                      <p:cBhvr>
                                        <p:cTn id="76" dur="1" fill="hold">
                                          <p:stCondLst>
                                            <p:cond delay="1999"/>
                                          </p:stCondLst>
                                        </p:cTn>
                                        <p:tgtEl>
                                          <p:spTgt spid="82"/>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2000"/>
                                        <p:tgtEl>
                                          <p:spTgt spid="43"/>
                                        </p:tgtEl>
                                      </p:cBhvr>
                                    </p:animEffect>
                                  </p:childTnLst>
                                </p:cTn>
                              </p:par>
                            </p:childTnLst>
                          </p:cTn>
                        </p:par>
                      </p:childTnLst>
                    </p:cTn>
                  </p:par>
                </p:childTnLst>
              </p:cTn>
              <p:nextCondLst>
                <p:cond evt="onClick" delay="0">
                  <p:tgtEl>
                    <p:spTgt spid="82"/>
                  </p:tgtEl>
                </p:cond>
              </p:nextCondLst>
            </p:seq>
            <p:seq concurrent="1" nextAc="seek">
              <p:cTn id="80" restart="whenNotActive" fill="hold" evtFilter="cancelBubble" nodeType="interactiveSeq">
                <p:stCondLst>
                  <p:cond evt="onClick" delay="0">
                    <p:tgtEl>
                      <p:spTgt spid="83"/>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2000"/>
                                        <p:tgtEl>
                                          <p:spTgt spid="83"/>
                                        </p:tgtEl>
                                      </p:cBhvr>
                                    </p:animEffect>
                                    <p:set>
                                      <p:cBhvr>
                                        <p:cTn id="85" dur="1" fill="hold">
                                          <p:stCondLst>
                                            <p:cond delay="1999"/>
                                          </p:stCondLst>
                                        </p:cTn>
                                        <p:tgtEl>
                                          <p:spTgt spid="83"/>
                                        </p:tgtEl>
                                        <p:attrNameLst>
                                          <p:attrName>style.visibility</p:attrName>
                                        </p:attrNameLst>
                                      </p:cBhvr>
                                      <p:to>
                                        <p:strVal val="hidden"/>
                                      </p:to>
                                    </p:set>
                                  </p:childTnLst>
                                </p:cTn>
                              </p:par>
                              <p:par>
                                <p:cTn id="86" presetID="10"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2000"/>
                                        <p:tgtEl>
                                          <p:spTgt spid="40"/>
                                        </p:tgtEl>
                                      </p:cBhvr>
                                    </p:animEffect>
                                  </p:childTnLst>
                                </p:cTn>
                              </p:par>
                            </p:childTnLst>
                          </p:cTn>
                        </p:par>
                      </p:childTnLst>
                    </p:cTn>
                  </p:par>
                </p:childTnLst>
              </p:cTn>
              <p:nextCondLst>
                <p:cond evt="onClick" delay="0">
                  <p:tgtEl>
                    <p:spTgt spid="83"/>
                  </p:tgtEl>
                </p:cond>
              </p:nextCondLst>
            </p:seq>
            <p:seq concurrent="1" nextAc="seek">
              <p:cTn id="89" restart="whenNotActive" fill="hold" evtFilter="cancelBubble" nodeType="interactiveSeq">
                <p:stCondLst>
                  <p:cond evt="onClick" delay="0">
                    <p:tgtEl>
                      <p:spTgt spid="90"/>
                    </p:tgtEl>
                  </p:cond>
                </p:stCondLst>
                <p:endSync evt="end" delay="0">
                  <p:rtn val="all"/>
                </p:endSync>
                <p:childTnLst>
                  <p:par>
                    <p:cTn id="90" fill="hold">
                      <p:stCondLst>
                        <p:cond delay="0"/>
                      </p:stCondLst>
                      <p:childTnLst>
                        <p:par>
                          <p:cTn id="91" fill="hold">
                            <p:stCondLst>
                              <p:cond delay="0"/>
                            </p:stCondLst>
                            <p:childTnLst>
                              <p:par>
                                <p:cTn id="92" presetID="10" presetClass="exit" presetSubtype="0" fill="hold" grpId="0" nodeType="clickEffect">
                                  <p:stCondLst>
                                    <p:cond delay="0"/>
                                  </p:stCondLst>
                                  <p:childTnLst>
                                    <p:animEffect transition="out" filter="fade">
                                      <p:cBhvr>
                                        <p:cTn id="93" dur="2000"/>
                                        <p:tgtEl>
                                          <p:spTgt spid="90"/>
                                        </p:tgtEl>
                                      </p:cBhvr>
                                    </p:animEffect>
                                    <p:set>
                                      <p:cBhvr>
                                        <p:cTn id="94" dur="1" fill="hold">
                                          <p:stCondLst>
                                            <p:cond delay="1999"/>
                                          </p:stCondLst>
                                        </p:cTn>
                                        <p:tgtEl>
                                          <p:spTgt spid="90"/>
                                        </p:tgtEl>
                                        <p:attrNameLst>
                                          <p:attrName>style.visibility</p:attrName>
                                        </p:attrNameLst>
                                      </p:cBhvr>
                                      <p:to>
                                        <p:strVal val="hidden"/>
                                      </p:to>
                                    </p:set>
                                  </p:childTnLst>
                                </p:cTn>
                              </p:par>
                              <p:par>
                                <p:cTn id="95" presetID="10"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3" grpId="0" animBg="1"/>
      <p:bldP spid="34" grpId="0" animBg="1"/>
      <p:bldP spid="37" grpId="0" animBg="1"/>
      <p:bldP spid="40" grpId="0" animBg="1"/>
      <p:bldP spid="43" grpId="0" animBg="1"/>
      <p:bldP spid="44" grpId="0" animBg="1"/>
      <p:bldP spid="50" grpId="0" animBg="1"/>
      <p:bldP spid="50" grpId="1" animBg="1"/>
      <p:bldP spid="51" grpId="0" animBg="1"/>
      <p:bldP spid="52" grpId="1" animBg="1"/>
      <p:bldP spid="52" grpId="2" animBg="1"/>
      <p:bldP spid="53" grpId="0" animBg="1"/>
      <p:bldP spid="56" grpId="0" animBg="1"/>
      <p:bldP spid="56" grpId="1" animBg="1"/>
      <p:bldP spid="54" grpId="0" animBg="1"/>
      <p:bldP spid="73" grpId="0" animBg="1"/>
      <p:bldP spid="76" grpId="0" animBg="1"/>
      <p:bldP spid="77" grpId="0" animBg="1"/>
      <p:bldP spid="79" grpId="0" animBg="1"/>
      <p:bldP spid="81" grpId="0" animBg="1"/>
      <p:bldP spid="82" grpId="0" animBg="1"/>
      <p:bldP spid="83" grpId="0" animBg="1"/>
      <p:bldP spid="90"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812800"/>
          </a:xfrm>
        </p:spPr>
        <p:txBody>
          <a:bodyPr/>
          <a:lstStyle/>
          <a:p>
            <a:r>
              <a:rPr lang="en-US" dirty="0" smtClean="0"/>
              <a:t>Day One – Ask Why?</a:t>
            </a:r>
            <a:endParaRPr lang="en-US" dirty="0"/>
          </a:p>
        </p:txBody>
      </p:sp>
      <p:sp>
        <p:nvSpPr>
          <p:cNvPr id="14" name="Content Placeholder 13"/>
          <p:cNvSpPr>
            <a:spLocks noGrp="1"/>
          </p:cNvSpPr>
          <p:nvPr>
            <p:ph idx="1"/>
          </p:nvPr>
        </p:nvSpPr>
        <p:spPr>
          <a:xfrm>
            <a:off x="1593437" y="1600200"/>
            <a:ext cx="4119976" cy="4572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Educational Attainment Overall</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2017</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Population 25-29 in age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Year 2000 on left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Year 2016 on right</a:t>
            </a:r>
            <a:endParaRPr lang="en-US" dirty="0"/>
          </a:p>
        </p:txBody>
      </p:sp>
      <p:pic>
        <p:nvPicPr>
          <p:cNvPr id="4" name="Content Placeholder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012" y="1250273"/>
            <a:ext cx="5179933" cy="4907083"/>
          </a:xfrm>
          <a:prstGeom prst="rect">
            <a:avLst/>
          </a:prstGeom>
        </p:spPr>
      </p:pic>
      <p:sp>
        <p:nvSpPr>
          <p:cNvPr id="3" name="Rectangle 2"/>
          <p:cNvSpPr/>
          <p:nvPr/>
        </p:nvSpPr>
        <p:spPr>
          <a:xfrm>
            <a:off x="5460788" y="5791200"/>
            <a:ext cx="6424824" cy="36615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TextBox 1"/>
          <p:cNvSpPr txBox="1"/>
          <p:nvPr/>
        </p:nvSpPr>
        <p:spPr>
          <a:xfrm>
            <a:off x="5489437" y="5776356"/>
            <a:ext cx="6424825" cy="381000"/>
          </a:xfrm>
          <a:prstGeom prst="rect">
            <a:avLst/>
          </a:prstGeom>
          <a:noFill/>
          <a:ln>
            <a:solidFill>
              <a:schemeClr val="bg2"/>
            </a:solidFill>
          </a:ln>
        </p:spPr>
        <p:txBody>
          <a:bodyPr wrap="square" rtlCol="0" anchor="ctr" anchorCtr="1">
            <a:spAutoFit/>
          </a:bodyPr>
          <a:lstStyle/>
          <a:p>
            <a:r>
              <a:rPr lang="en-US" dirty="0" smtClean="0"/>
              <a:t>High School   </a:t>
            </a:r>
            <a:r>
              <a:rPr lang="en-US" dirty="0" err="1" smtClean="0"/>
              <a:t>Assoc</a:t>
            </a:r>
            <a:r>
              <a:rPr lang="en-US" dirty="0" smtClean="0"/>
              <a:t> </a:t>
            </a:r>
            <a:r>
              <a:rPr lang="en-US" dirty="0" err="1" smtClean="0"/>
              <a:t>Deg</a:t>
            </a:r>
            <a:r>
              <a:rPr lang="en-US" dirty="0" smtClean="0"/>
              <a:t>   Bach </a:t>
            </a:r>
            <a:r>
              <a:rPr lang="en-US" dirty="0" err="1" smtClean="0"/>
              <a:t>Deg</a:t>
            </a:r>
            <a:r>
              <a:rPr lang="en-US" dirty="0" smtClean="0"/>
              <a:t>   Masters </a:t>
            </a:r>
            <a:r>
              <a:rPr lang="en-US" dirty="0" err="1" smtClean="0"/>
              <a:t>Deg</a:t>
            </a:r>
            <a:endParaRPr lang="en-US" dirty="0" smtClean="0"/>
          </a:p>
        </p:txBody>
      </p:sp>
    </p:spTree>
    <p:extLst>
      <p:ext uri="{BB962C8B-B14F-4D97-AF65-F5344CB8AC3E}">
        <p14:creationId xmlns:p14="http://schemas.microsoft.com/office/powerpoint/2010/main" val="3561498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6" name="button"/>
          <p:cNvSpPr/>
          <p:nvPr/>
        </p:nvSpPr>
        <p:spPr bwMode="auto">
          <a:xfrm>
            <a:off x="7074130" y="341266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2</a:t>
            </a:r>
          </a:p>
        </p:txBody>
      </p:sp>
      <p:sp>
        <p:nvSpPr>
          <p:cNvPr id="77" name="button"/>
          <p:cNvSpPr/>
          <p:nvPr/>
        </p:nvSpPr>
        <p:spPr bwMode="auto">
          <a:xfrm>
            <a:off x="3140652" y="392164"/>
            <a:ext cx="457200" cy="4572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400" b="1" dirty="0">
                <a:solidFill>
                  <a:srgbClr val="0070C0"/>
                </a:solidFill>
              </a:rPr>
              <a:t>3</a:t>
            </a:r>
          </a:p>
        </p:txBody>
      </p:sp>
      <p:grpSp>
        <p:nvGrpSpPr>
          <p:cNvPr id="4" name="Group 3"/>
          <p:cNvGrpSpPr/>
          <p:nvPr/>
        </p:nvGrpSpPr>
        <p:grpSpPr>
          <a:xfrm>
            <a:off x="1657658" y="2444751"/>
            <a:ext cx="985838" cy="604838"/>
            <a:chOff x="2646362" y="2447925"/>
            <a:chExt cx="985838" cy="604838"/>
          </a:xfrm>
        </p:grpSpPr>
        <p:sp>
          <p:nvSpPr>
            <p:cNvPr id="49" name="reveal_4"/>
            <p:cNvSpPr/>
            <p:nvPr/>
          </p:nvSpPr>
          <p:spPr bwMode="auto">
            <a:xfrm>
              <a:off x="2646362" y="2447925"/>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8" name="button"/>
            <p:cNvSpPr/>
            <p:nvPr/>
          </p:nvSpPr>
          <p:spPr bwMode="auto">
            <a:xfrm>
              <a:off x="2948446" y="257446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4</a:t>
              </a:r>
            </a:p>
          </p:txBody>
        </p:sp>
      </p:grpSp>
      <p:sp>
        <p:nvSpPr>
          <p:cNvPr id="79" name="button"/>
          <p:cNvSpPr/>
          <p:nvPr/>
        </p:nvSpPr>
        <p:spPr bwMode="auto">
          <a:xfrm>
            <a:off x="4501019" y="521584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5</a:t>
            </a:r>
          </a:p>
        </p:txBody>
      </p:sp>
      <p:grpSp>
        <p:nvGrpSpPr>
          <p:cNvPr id="8" name="Group 7"/>
          <p:cNvGrpSpPr/>
          <p:nvPr/>
        </p:nvGrpSpPr>
        <p:grpSpPr>
          <a:xfrm>
            <a:off x="7202926" y="5324702"/>
            <a:ext cx="674914" cy="631372"/>
            <a:chOff x="6899964" y="5366663"/>
            <a:chExt cx="674914" cy="631372"/>
          </a:xfrm>
        </p:grpSpPr>
        <p:sp>
          <p:nvSpPr>
            <p:cNvPr id="36" name="reveal_6"/>
            <p:cNvSpPr/>
            <p:nvPr/>
          </p:nvSpPr>
          <p:spPr bwMode="auto">
            <a:xfrm>
              <a:off x="6899964" y="5366663"/>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0" name="button"/>
            <p:cNvSpPr/>
            <p:nvPr/>
          </p:nvSpPr>
          <p:spPr bwMode="auto">
            <a:xfrm>
              <a:off x="6965280" y="5600704"/>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6</a:t>
              </a:r>
            </a:p>
          </p:txBody>
        </p:sp>
      </p:grpSp>
      <p:sp>
        <p:nvSpPr>
          <p:cNvPr id="81" name="button"/>
          <p:cNvSpPr/>
          <p:nvPr/>
        </p:nvSpPr>
        <p:spPr bwMode="auto">
          <a:xfrm>
            <a:off x="4476980" y="4283526"/>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7</a:t>
            </a: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1132411408"/>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0"/>
                                        <p:tgtEl>
                                          <p:spTgt spid="52"/>
                                        </p:tgtEl>
                                      </p:cBhvr>
                                    </p:animEffect>
                                  </p:childTnLst>
                                </p:cTn>
                              </p:par>
                              <p:par>
                                <p:cTn id="21" presetID="0" presetClass="path" presetSubtype="0" accel="50000" decel="50000" fill="hold" grpId="1" nodeType="withEffect">
                                  <p:stCondLst>
                                    <p:cond delay="0"/>
                                  </p:stCondLst>
                                  <p:childTnLst>
                                    <p:animMotion origin="layout" path="M -2.31831E-6 2.22222E-6 L 0.25619 0.00023 " pathEditMode="relative" rAng="0" ptsTypes="AA">
                                      <p:cBhvr>
                                        <p:cTn id="22" dur="2000" fill="hold"/>
                                        <p:tgtEl>
                                          <p:spTgt spid="52"/>
                                        </p:tgtEl>
                                        <p:attrNameLst>
                                          <p:attrName>ppt_x</p:attrName>
                                          <p:attrName>ppt_y</p:attrName>
                                        </p:attrNameLst>
                                      </p:cBhvr>
                                      <p:rCtr x="12803" y="0"/>
                                    </p:animMotion>
                                  </p:childTnLst>
                                </p:cTn>
                              </p:par>
                              <p:par>
                                <p:cTn id="23" presetID="8" presetClass="emph" presetSubtype="0" fill="hold" grpId="0" nodeType="withEffect">
                                  <p:stCondLst>
                                    <p:cond delay="0"/>
                                  </p:stCondLst>
                                  <p:childTnLst>
                                    <p:animRot by="21600000">
                                      <p:cBhvr>
                                        <p:cTn id="24" dur="2000" fill="hold"/>
                                        <p:tgtEl>
                                          <p:spTgt spid="51"/>
                                        </p:tgtEl>
                                        <p:attrNameLst>
                                          <p:attrName>r</p:attrName>
                                        </p:attrNameLst>
                                      </p:cBhvr>
                                    </p:animRot>
                                  </p:childTnLst>
                                </p:cTn>
                              </p:par>
                              <p:par>
                                <p:cTn id="25" presetID="31" presetClass="exit" presetSubtype="0" fill="hold" grpId="1" nodeType="withEffect">
                                  <p:stCondLst>
                                    <p:cond delay="0"/>
                                  </p:stCondLst>
                                  <p:childTnLst>
                                    <p:anim calcmode="lin" valueType="num">
                                      <p:cBhvr>
                                        <p:cTn id="26" dur="1000"/>
                                        <p:tgtEl>
                                          <p:spTgt spid="76"/>
                                        </p:tgtEl>
                                        <p:attrNameLst>
                                          <p:attrName>ppt_w</p:attrName>
                                        </p:attrNameLst>
                                      </p:cBhvr>
                                      <p:tavLst>
                                        <p:tav tm="0">
                                          <p:val>
                                            <p:strVal val="ppt_w"/>
                                          </p:val>
                                        </p:tav>
                                        <p:tav tm="100000">
                                          <p:val>
                                            <p:fltVal val="0"/>
                                          </p:val>
                                        </p:tav>
                                      </p:tavLst>
                                    </p:anim>
                                    <p:anim calcmode="lin" valueType="num">
                                      <p:cBhvr>
                                        <p:cTn id="27" dur="1000"/>
                                        <p:tgtEl>
                                          <p:spTgt spid="76"/>
                                        </p:tgtEl>
                                        <p:attrNameLst>
                                          <p:attrName>ppt_h</p:attrName>
                                        </p:attrNameLst>
                                      </p:cBhvr>
                                      <p:tavLst>
                                        <p:tav tm="0">
                                          <p:val>
                                            <p:strVal val="ppt_h"/>
                                          </p:val>
                                        </p:tav>
                                        <p:tav tm="100000">
                                          <p:val>
                                            <p:fltVal val="0"/>
                                          </p:val>
                                        </p:tav>
                                      </p:tavLst>
                                    </p:anim>
                                    <p:anim calcmode="lin" valueType="num">
                                      <p:cBhvr>
                                        <p:cTn id="28" dur="1000"/>
                                        <p:tgtEl>
                                          <p:spTgt spid="76"/>
                                        </p:tgtEl>
                                        <p:attrNameLst>
                                          <p:attrName>style.rotation</p:attrName>
                                        </p:attrNameLst>
                                      </p:cBhvr>
                                      <p:tavLst>
                                        <p:tav tm="0">
                                          <p:val>
                                            <p:fltVal val="0"/>
                                          </p:val>
                                        </p:tav>
                                        <p:tav tm="100000">
                                          <p:val>
                                            <p:fltVal val="90"/>
                                          </p:val>
                                        </p:tav>
                                      </p:tavLst>
                                    </p:anim>
                                    <p:animEffect transition="out" filter="fade">
                                      <p:cBhvr>
                                        <p:cTn id="29" dur="1000"/>
                                        <p:tgtEl>
                                          <p:spTgt spid="76"/>
                                        </p:tgtEl>
                                      </p:cBhvr>
                                    </p:animEffect>
                                    <p:set>
                                      <p:cBhvr>
                                        <p:cTn id="30" dur="1" fill="hold">
                                          <p:stCondLst>
                                            <p:cond delay="999"/>
                                          </p:stCondLst>
                                        </p:cTn>
                                        <p:tgtEl>
                                          <p:spTgt spid="76"/>
                                        </p:tgtEl>
                                        <p:attrNameLst>
                                          <p:attrName>style.visibility</p:attrName>
                                        </p:attrNameLst>
                                      </p:cBhvr>
                                      <p:to>
                                        <p:strVal val="hidden"/>
                                      </p:to>
                                    </p:set>
                                  </p:childTnLst>
                                </p:cTn>
                              </p:par>
                              <p:par>
                                <p:cTn id="31" presetID="26" presetClass="emph" presetSubtype="0" fill="hold" grpId="1" nodeType="withEffect">
                                  <p:stCondLst>
                                    <p:cond delay="1000"/>
                                  </p:stCondLst>
                                  <p:childTnLst>
                                    <p:animEffect transition="out" filter="fade">
                                      <p:cBhvr>
                                        <p:cTn id="32" dur="1000" tmFilter="0, 0; .2, .5; .8, .5; 1, 0"/>
                                        <p:tgtEl>
                                          <p:spTgt spid="32"/>
                                        </p:tgtEl>
                                      </p:cBhvr>
                                    </p:animEffect>
                                    <p:animScale>
                                      <p:cBhvr>
                                        <p:cTn id="33" dur="50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76"/>
                    </p:tgtEl>
                  </p:cond>
                </p:stCondLst>
                <p:endSync evt="end" delay="0">
                  <p:rtn val="all"/>
                </p:endSync>
                <p:childTnLst>
                  <p:par>
                    <p:cTn id="35" fill="hold">
                      <p:stCondLst>
                        <p:cond delay="0"/>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2000"/>
                                        <p:tgtEl>
                                          <p:spTgt spid="76"/>
                                        </p:tgtEl>
                                      </p:cBhvr>
                                    </p:animEffect>
                                    <p:set>
                                      <p:cBhvr>
                                        <p:cTn id="39" dur="1" fill="hold">
                                          <p:stCondLst>
                                            <p:cond delay="1999"/>
                                          </p:stCondLst>
                                        </p:cTn>
                                        <p:tgtEl>
                                          <p:spTgt spid="76"/>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2000"/>
                                        <p:tgtEl>
                                          <p:spTgt spid="32"/>
                                        </p:tgtEl>
                                      </p:cBhvr>
                                    </p:animEffect>
                                  </p:childTnLst>
                                </p:cTn>
                              </p:par>
                            </p:childTnLst>
                          </p:cTn>
                        </p:par>
                      </p:childTnLst>
                    </p:cTn>
                  </p:par>
                </p:childTnLst>
              </p:cTn>
              <p:nextCondLst>
                <p:cond evt="onClick" delay="0">
                  <p:tgtEl>
                    <p:spTgt spid="76"/>
                  </p:tgtEl>
                </p:cond>
              </p:nextCondLst>
            </p:seq>
            <p:seq concurrent="1" nextAc="seek">
              <p:cTn id="43" restart="whenNotActive" fill="hold" evtFilter="cancelBubble" nodeType="interactiveSeq">
                <p:stCondLst>
                  <p:cond evt="onClick" delay="0">
                    <p:tgtEl>
                      <p:spTgt spid="77"/>
                    </p:tgtEl>
                  </p:cond>
                </p:stCondLst>
                <p:endSync evt="end" delay="0">
                  <p:rtn val="all"/>
                </p:endSync>
                <p:childTnLst>
                  <p:par>
                    <p:cTn id="44" fill="hold">
                      <p:stCondLst>
                        <p:cond delay="0"/>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2000"/>
                                        <p:tgtEl>
                                          <p:spTgt spid="77"/>
                                        </p:tgtEl>
                                      </p:cBhvr>
                                    </p:animEffect>
                                    <p:set>
                                      <p:cBhvr>
                                        <p:cTn id="48" dur="1" fill="hold">
                                          <p:stCondLst>
                                            <p:cond delay="1999"/>
                                          </p:stCondLst>
                                        </p:cTn>
                                        <p:tgtEl>
                                          <p:spTgt spid="77"/>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2000"/>
                                        <p:tgtEl>
                                          <p:spTgt spid="50"/>
                                        </p:tgtEl>
                                      </p:cBhvr>
                                    </p:animEffect>
                                  </p:childTnLst>
                                </p:cTn>
                              </p:par>
                              <p:par>
                                <p:cTn id="52" presetID="8" presetClass="emph" presetSubtype="0" fill="hold" grpId="1" nodeType="withEffect">
                                  <p:stCondLst>
                                    <p:cond delay="0"/>
                                  </p:stCondLst>
                                  <p:childTnLst>
                                    <p:animRot by="21600000">
                                      <p:cBhvr>
                                        <p:cTn id="53" dur="2000" fill="hold"/>
                                        <p:tgtEl>
                                          <p:spTgt spid="50"/>
                                        </p:tgtEl>
                                        <p:attrNameLst>
                                          <p:attrName>r</p:attrName>
                                        </p:attrNameLst>
                                      </p:cBhvr>
                                    </p:animRot>
                                  </p:childTnLst>
                                </p:cTn>
                              </p:par>
                            </p:childTnLst>
                          </p:cTn>
                        </p:par>
                      </p:childTnLst>
                    </p:cTn>
                  </p:par>
                </p:childTnLst>
              </p:cTn>
              <p:nextCondLst>
                <p:cond evt="onClick" delay="0">
                  <p:tgtEl>
                    <p:spTgt spid="77"/>
                  </p:tgtEl>
                </p:cond>
              </p:nextCondLst>
            </p:seq>
            <p:seq concurrent="1" nextAc="seek">
              <p:cTn id="54" restart="whenNotActive" fill="hold" evtFilter="cancelBubble" nodeType="interactiveSeq">
                <p:stCondLst>
                  <p:cond evt="onClick" delay="0">
                    <p:tgtEl>
                      <p:spTgt spid="79"/>
                    </p:tgtEl>
                  </p:cond>
                </p:stCondLst>
                <p:endSync evt="end" delay="0">
                  <p:rtn val="all"/>
                </p:endSync>
                <p:childTnLst>
                  <p:par>
                    <p:cTn id="55" fill="hold">
                      <p:stCondLst>
                        <p:cond delay="0"/>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2000"/>
                                        <p:tgtEl>
                                          <p:spTgt spid="79"/>
                                        </p:tgtEl>
                                      </p:cBhvr>
                                    </p:animEffect>
                                    <p:set>
                                      <p:cBhvr>
                                        <p:cTn id="59" dur="1" fill="hold">
                                          <p:stCondLst>
                                            <p:cond delay="1999"/>
                                          </p:stCondLst>
                                        </p:cTn>
                                        <p:tgtEl>
                                          <p:spTgt spid="79"/>
                                        </p:tgtEl>
                                        <p:attrNameLst>
                                          <p:attrName>style.visibility</p:attrName>
                                        </p:attrNameLst>
                                      </p:cBhvr>
                                      <p:to>
                                        <p:strVal val="hidden"/>
                                      </p:to>
                                    </p:set>
                                  </p:childTnLst>
                                </p:cTn>
                              </p:par>
                              <p:par>
                                <p:cTn id="60" presetID="10" presetClass="entr" presetSubtype="0" fill="hold" grpId="1"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2000"/>
                                        <p:tgtEl>
                                          <p:spTgt spid="56"/>
                                        </p:tgtEl>
                                      </p:cBhvr>
                                    </p:animEffect>
                                  </p:childTnLst>
                                </p:cTn>
                              </p:par>
                              <p:par>
                                <p:cTn id="63" presetID="42" presetClass="path" presetSubtype="0" accel="50000" decel="50000" fill="hold" grpId="0" nodeType="withEffect">
                                  <p:stCondLst>
                                    <p:cond delay="0"/>
                                  </p:stCondLst>
                                  <p:childTnLst>
                                    <p:animMotion origin="layout" path="M 3.23001E-7 -4.07407E-6 L 3.23001E-7 0.33334 " pathEditMode="relative" rAng="0" ptsTypes="AA">
                                      <p:cBhvr>
                                        <p:cTn id="64" dur="2000" fill="hold"/>
                                        <p:tgtEl>
                                          <p:spTgt spid="56"/>
                                        </p:tgtEl>
                                        <p:attrNameLst>
                                          <p:attrName>ppt_x</p:attrName>
                                          <p:attrName>ppt_y</p:attrName>
                                        </p:attrNameLst>
                                      </p:cBhvr>
                                      <p:rCtr x="0" y="16667"/>
                                    </p:animMotion>
                                  </p:childTnLst>
                                </p:cTn>
                              </p:par>
                            </p:childTnLst>
                          </p:cTn>
                        </p:par>
                      </p:childTnLst>
                    </p:cTn>
                  </p:par>
                </p:childTnLst>
              </p:cTn>
              <p:nextCondLst>
                <p:cond evt="onClick" delay="0">
                  <p:tgtEl>
                    <p:spTgt spid="79"/>
                  </p:tgtEl>
                </p:cond>
              </p:nextCondLst>
            </p:seq>
            <p:seq concurrent="1" nextAc="seek">
              <p:cTn id="65" restart="whenNotActive" fill="hold" evtFilter="cancelBubble" nodeType="interactiveSeq">
                <p:stCondLst>
                  <p:cond evt="onClick" delay="0">
                    <p:tgtEl>
                      <p:spTgt spid="81"/>
                    </p:tgtEl>
                  </p:cond>
                </p:stCondLst>
                <p:endSync evt="end" delay="0">
                  <p:rtn val="all"/>
                </p:endSync>
                <p:childTnLst>
                  <p:par>
                    <p:cTn id="66" fill="hold">
                      <p:stCondLst>
                        <p:cond delay="0"/>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2000"/>
                                        <p:tgtEl>
                                          <p:spTgt spid="81"/>
                                        </p:tgtEl>
                                      </p:cBhvr>
                                    </p:animEffect>
                                    <p:set>
                                      <p:cBhvr>
                                        <p:cTn id="70" dur="1" fill="hold">
                                          <p:stCondLst>
                                            <p:cond delay="1999"/>
                                          </p:stCondLst>
                                        </p:cTn>
                                        <p:tgtEl>
                                          <p:spTgt spid="81"/>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2000"/>
                                        <p:tgtEl>
                                          <p:spTgt spid="44"/>
                                        </p:tgtEl>
                                      </p:cBhvr>
                                    </p:animEffect>
                                  </p:childTnLst>
                                </p:cTn>
                              </p:par>
                            </p:childTnLst>
                          </p:cTn>
                        </p:par>
                      </p:childTnLst>
                    </p:cTn>
                  </p:par>
                </p:childTnLst>
              </p:cTn>
              <p:nextCondLst>
                <p:cond evt="onClick" delay="0">
                  <p:tgtEl>
                    <p:spTgt spid="81"/>
                  </p:tgtEl>
                </p:cond>
              </p:nextCondLst>
            </p:seq>
            <p:seq concurrent="1" nextAc="seek">
              <p:cTn id="74" restart="whenNotActive" fill="hold" evtFilter="cancelBubble" nodeType="interactiveSeq">
                <p:stCondLst>
                  <p:cond evt="onClick" delay="0">
                    <p:tgtEl>
                      <p:spTgt spid="82"/>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2000"/>
                                        <p:tgtEl>
                                          <p:spTgt spid="82"/>
                                        </p:tgtEl>
                                      </p:cBhvr>
                                    </p:animEffect>
                                    <p:set>
                                      <p:cBhvr>
                                        <p:cTn id="79" dur="1" fill="hold">
                                          <p:stCondLst>
                                            <p:cond delay="1999"/>
                                          </p:stCondLst>
                                        </p:cTn>
                                        <p:tgtEl>
                                          <p:spTgt spid="82"/>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2000"/>
                                        <p:tgtEl>
                                          <p:spTgt spid="43"/>
                                        </p:tgtEl>
                                      </p:cBhvr>
                                    </p:animEffect>
                                  </p:childTnLst>
                                </p:cTn>
                              </p:par>
                            </p:childTnLst>
                          </p:cTn>
                        </p:par>
                      </p:childTnLst>
                    </p:cTn>
                  </p:par>
                </p:childTnLst>
              </p:cTn>
              <p:nextCondLst>
                <p:cond evt="onClick" delay="0">
                  <p:tgtEl>
                    <p:spTgt spid="82"/>
                  </p:tgtEl>
                </p:cond>
              </p:nextCondLst>
            </p:seq>
            <p:seq concurrent="1" nextAc="seek">
              <p:cTn id="83" restart="whenNotActive" fill="hold" evtFilter="cancelBubble" nodeType="interactiveSeq">
                <p:stCondLst>
                  <p:cond evt="onClick" delay="0">
                    <p:tgtEl>
                      <p:spTgt spid="83"/>
                    </p:tgtEl>
                  </p:cond>
                </p:stCondLst>
                <p:endSync evt="end" delay="0">
                  <p:rtn val="all"/>
                </p:endSync>
                <p:childTnLst>
                  <p:par>
                    <p:cTn id="84" fill="hold">
                      <p:stCondLst>
                        <p:cond delay="0"/>
                      </p:stCondLst>
                      <p:childTnLst>
                        <p:par>
                          <p:cTn id="85" fill="hold">
                            <p:stCondLst>
                              <p:cond delay="0"/>
                            </p:stCondLst>
                            <p:childTnLst>
                              <p:par>
                                <p:cTn id="86" presetID="10" presetClass="exit" presetSubtype="0" fill="hold" grpId="0" nodeType="clickEffect">
                                  <p:stCondLst>
                                    <p:cond delay="0"/>
                                  </p:stCondLst>
                                  <p:childTnLst>
                                    <p:animEffect transition="out" filter="fade">
                                      <p:cBhvr>
                                        <p:cTn id="87" dur="2000"/>
                                        <p:tgtEl>
                                          <p:spTgt spid="83"/>
                                        </p:tgtEl>
                                      </p:cBhvr>
                                    </p:animEffect>
                                    <p:set>
                                      <p:cBhvr>
                                        <p:cTn id="88" dur="1" fill="hold">
                                          <p:stCondLst>
                                            <p:cond delay="1999"/>
                                          </p:stCondLst>
                                        </p:cTn>
                                        <p:tgtEl>
                                          <p:spTgt spid="83"/>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2000"/>
                                        <p:tgtEl>
                                          <p:spTgt spid="40"/>
                                        </p:tgtEl>
                                      </p:cBhvr>
                                    </p:animEffect>
                                  </p:childTnLst>
                                </p:cTn>
                              </p:par>
                            </p:childTnLst>
                          </p:cTn>
                        </p:par>
                      </p:childTnLst>
                    </p:cTn>
                  </p:par>
                </p:childTnLst>
              </p:cTn>
              <p:nextCondLst>
                <p:cond evt="onClick" delay="0">
                  <p:tgtEl>
                    <p:spTgt spid="83"/>
                  </p:tgtEl>
                </p:cond>
              </p:nextCondLst>
            </p:seq>
            <p:seq concurrent="1" nextAc="seek">
              <p:cTn id="92" restart="whenNotActive" fill="hold" evtFilter="cancelBubble" nodeType="interactiveSeq">
                <p:stCondLst>
                  <p:cond evt="onClick" delay="0">
                    <p:tgtEl>
                      <p:spTgt spid="90"/>
                    </p:tgtEl>
                  </p:cond>
                </p:stCondLst>
                <p:endSync evt="end" delay="0">
                  <p:rtn val="all"/>
                </p:endSync>
                <p:childTnLst>
                  <p:par>
                    <p:cTn id="93" fill="hold">
                      <p:stCondLst>
                        <p:cond delay="0"/>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2000"/>
                                        <p:tgtEl>
                                          <p:spTgt spid="90"/>
                                        </p:tgtEl>
                                      </p:cBhvr>
                                    </p:animEffect>
                                    <p:set>
                                      <p:cBhvr>
                                        <p:cTn id="97" dur="1" fill="hold">
                                          <p:stCondLst>
                                            <p:cond delay="1999"/>
                                          </p:stCondLst>
                                        </p:cTn>
                                        <p:tgtEl>
                                          <p:spTgt spid="9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76" grpId="0" animBg="1"/>
      <p:bldP spid="76" grpId="1" animBg="1"/>
      <p:bldP spid="77" grpId="0" animBg="1"/>
      <p:bldP spid="79" grpId="0" animBg="1"/>
      <p:bldP spid="81" grpId="0" animBg="1"/>
      <p:bldP spid="82" grpId="0" animBg="1"/>
      <p:bldP spid="83" grpId="0" animBg="1"/>
      <p:bldP spid="90"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smtClean="0"/>
              <a:t>Day Two – Ask Why?</a:t>
            </a:r>
            <a:endParaRPr lang="en-US" dirty="0"/>
          </a:p>
        </p:txBody>
      </p:sp>
      <p:sp>
        <p:nvSpPr>
          <p:cNvPr id="3" name="Content Placeholder 2"/>
          <p:cNvSpPr>
            <a:spLocks noGrp="1"/>
          </p:cNvSpPr>
          <p:nvPr>
            <p:ph idx="1"/>
          </p:nvPr>
        </p:nvSpPr>
        <p:spPr>
          <a:xfrm>
            <a:off x="1593437" y="1600200"/>
            <a:ext cx="4196176" cy="4572000"/>
          </a:xfrm>
        </p:spPr>
        <p:txBody>
          <a:bodyPr/>
          <a:lstStyle/>
          <a:p>
            <a:endParaRPr lang="en-US"/>
          </a:p>
        </p:txBody>
      </p:sp>
      <p:sp>
        <p:nvSpPr>
          <p:cNvPr id="7" name="TextBox 6"/>
          <p:cNvSpPr txBox="1"/>
          <p:nvPr/>
        </p:nvSpPr>
        <p:spPr>
          <a:xfrm>
            <a:off x="2583079" y="2459950"/>
            <a:ext cx="3733800" cy="861774"/>
          </a:xfrm>
          <a:prstGeom prst="rect">
            <a:avLst/>
          </a:prstGeom>
          <a:noFill/>
          <a:ln>
            <a:solidFill>
              <a:schemeClr val="bg2"/>
            </a:solidFill>
          </a:ln>
        </p:spPr>
        <p:txBody>
          <a:bodyPr wrap="square" rtlCol="0" anchor="ctr" anchorCtr="1">
            <a:spAutoFit/>
          </a:bodyPr>
          <a:lstStyle/>
          <a:p>
            <a:r>
              <a:rPr lang="en-US" sz="2000" b="1" dirty="0" smtClean="0">
                <a:solidFill>
                  <a:schemeClr val="bg2">
                    <a:lumMod val="50000"/>
                  </a:schemeClr>
                </a:solidFill>
              </a:rPr>
              <a:t>Attended 2YC</a:t>
            </a:r>
          </a:p>
          <a:p>
            <a:endParaRPr lang="en-US" sz="1000" b="1" dirty="0" smtClean="0"/>
          </a:p>
          <a:p>
            <a:r>
              <a:rPr lang="en-US" sz="2000" b="1" dirty="0" smtClean="0"/>
              <a:t>Did not attend 2YC</a:t>
            </a:r>
          </a:p>
        </p:txBody>
      </p:sp>
      <p:graphicFrame>
        <p:nvGraphicFramePr>
          <p:cNvPr id="5" name="Content Placeholder 8"/>
          <p:cNvGraphicFramePr>
            <a:graphicFrameLocks/>
          </p:cNvGraphicFramePr>
          <p:nvPr>
            <p:extLst>
              <p:ext uri="{D42A27DB-BD31-4B8C-83A1-F6EECF244321}">
                <p14:modId xmlns:p14="http://schemas.microsoft.com/office/powerpoint/2010/main" val="1259470942"/>
              </p:ext>
            </p:extLst>
          </p:nvPr>
        </p:nvGraphicFramePr>
        <p:xfrm>
          <a:off x="1537855" y="1039091"/>
          <a:ext cx="9040090" cy="5137872"/>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2817812" y="2895600"/>
            <a:ext cx="381000" cy="457200"/>
          </a:xfrm>
          <a:prstGeom prst="rect">
            <a:avLst/>
          </a:prstGeom>
          <a:gradFill>
            <a:gsLst>
              <a:gs pos="0">
                <a:schemeClr val="accent1"/>
              </a:gs>
              <a:gs pos="100000">
                <a:schemeClr val="accent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p:cNvSpPr/>
          <p:nvPr/>
        </p:nvSpPr>
        <p:spPr>
          <a:xfrm>
            <a:off x="6018212" y="4357835"/>
            <a:ext cx="685800" cy="381000"/>
          </a:xfrm>
          <a:prstGeom prst="rect">
            <a:avLst/>
          </a:prstGeom>
          <a:gradFill>
            <a:gsLst>
              <a:gs pos="0">
                <a:schemeClr val="accent4"/>
              </a:gs>
              <a:gs pos="100000">
                <a:schemeClr val="accent4"/>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TextBox 8"/>
          <p:cNvSpPr txBox="1"/>
          <p:nvPr/>
        </p:nvSpPr>
        <p:spPr>
          <a:xfrm>
            <a:off x="2583079" y="2459950"/>
            <a:ext cx="3733800" cy="861774"/>
          </a:xfrm>
          <a:prstGeom prst="rect">
            <a:avLst/>
          </a:prstGeom>
          <a:noFill/>
          <a:ln>
            <a:solidFill>
              <a:schemeClr val="bg2"/>
            </a:solidFill>
          </a:ln>
        </p:spPr>
        <p:txBody>
          <a:bodyPr wrap="square" rtlCol="0" anchor="ctr" anchorCtr="1">
            <a:spAutoFit/>
          </a:bodyPr>
          <a:lstStyle/>
          <a:p>
            <a:r>
              <a:rPr lang="en-US" sz="2000" b="1" dirty="0" smtClean="0">
                <a:solidFill>
                  <a:schemeClr val="bg2">
                    <a:lumMod val="50000"/>
                  </a:schemeClr>
                </a:solidFill>
              </a:rPr>
              <a:t>Attended 2YC</a:t>
            </a:r>
          </a:p>
          <a:p>
            <a:endParaRPr lang="en-US" sz="1000" b="1" dirty="0" smtClean="0"/>
          </a:p>
          <a:p>
            <a:r>
              <a:rPr lang="en-US" sz="2000" b="1" dirty="0" smtClean="0"/>
              <a:t>Did not attend 2YC</a:t>
            </a:r>
          </a:p>
        </p:txBody>
      </p:sp>
    </p:spTree>
    <p:extLst>
      <p:ext uri="{BB962C8B-B14F-4D97-AF65-F5344CB8AC3E}">
        <p14:creationId xmlns:p14="http://schemas.microsoft.com/office/powerpoint/2010/main" val="397065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7" name="button"/>
          <p:cNvSpPr/>
          <p:nvPr/>
        </p:nvSpPr>
        <p:spPr bwMode="auto">
          <a:xfrm>
            <a:off x="3140652" y="392164"/>
            <a:ext cx="457200" cy="4572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400" b="1" dirty="0">
                <a:solidFill>
                  <a:srgbClr val="0070C0"/>
                </a:solidFill>
              </a:rPr>
              <a:t>3</a:t>
            </a:r>
          </a:p>
        </p:txBody>
      </p:sp>
      <p:grpSp>
        <p:nvGrpSpPr>
          <p:cNvPr id="4" name="Group 3"/>
          <p:cNvGrpSpPr/>
          <p:nvPr/>
        </p:nvGrpSpPr>
        <p:grpSpPr>
          <a:xfrm>
            <a:off x="1657658" y="2444751"/>
            <a:ext cx="985838" cy="604838"/>
            <a:chOff x="2646362" y="2447925"/>
            <a:chExt cx="985838" cy="604838"/>
          </a:xfrm>
        </p:grpSpPr>
        <p:sp>
          <p:nvSpPr>
            <p:cNvPr id="49" name="reveal_4"/>
            <p:cNvSpPr/>
            <p:nvPr/>
          </p:nvSpPr>
          <p:spPr bwMode="auto">
            <a:xfrm>
              <a:off x="2646362" y="2447925"/>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8" name="button"/>
            <p:cNvSpPr/>
            <p:nvPr/>
          </p:nvSpPr>
          <p:spPr bwMode="auto">
            <a:xfrm>
              <a:off x="2948446" y="257446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4</a:t>
              </a:r>
            </a:p>
          </p:txBody>
        </p:sp>
      </p:grpSp>
      <p:sp>
        <p:nvSpPr>
          <p:cNvPr id="79" name="button"/>
          <p:cNvSpPr/>
          <p:nvPr/>
        </p:nvSpPr>
        <p:spPr bwMode="auto">
          <a:xfrm>
            <a:off x="4501019" y="521584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5</a:t>
            </a:r>
          </a:p>
        </p:txBody>
      </p:sp>
      <p:grpSp>
        <p:nvGrpSpPr>
          <p:cNvPr id="8" name="Group 7"/>
          <p:cNvGrpSpPr/>
          <p:nvPr/>
        </p:nvGrpSpPr>
        <p:grpSpPr>
          <a:xfrm>
            <a:off x="7202926" y="5324702"/>
            <a:ext cx="674914" cy="631372"/>
            <a:chOff x="6899964" y="5366663"/>
            <a:chExt cx="674914" cy="631372"/>
          </a:xfrm>
        </p:grpSpPr>
        <p:sp>
          <p:nvSpPr>
            <p:cNvPr id="36" name="reveal_6"/>
            <p:cNvSpPr/>
            <p:nvPr/>
          </p:nvSpPr>
          <p:spPr bwMode="auto">
            <a:xfrm>
              <a:off x="6899964" y="5366663"/>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0" name="button"/>
            <p:cNvSpPr/>
            <p:nvPr/>
          </p:nvSpPr>
          <p:spPr bwMode="auto">
            <a:xfrm>
              <a:off x="6965280" y="5600704"/>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6</a:t>
              </a:r>
            </a:p>
          </p:txBody>
        </p:sp>
      </p:grpSp>
      <p:sp>
        <p:nvSpPr>
          <p:cNvPr id="81" name="button"/>
          <p:cNvSpPr/>
          <p:nvPr/>
        </p:nvSpPr>
        <p:spPr bwMode="auto">
          <a:xfrm>
            <a:off x="4476980" y="4283526"/>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7</a:t>
            </a: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1716207142"/>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0"/>
                                        <p:tgtEl>
                                          <p:spTgt spid="52"/>
                                        </p:tgtEl>
                                      </p:cBhvr>
                                    </p:animEffect>
                                  </p:childTnLst>
                                </p:cTn>
                              </p:par>
                              <p:par>
                                <p:cTn id="21" presetID="0" presetClass="path" presetSubtype="0" accel="50000" decel="50000" fill="hold" grpId="1" nodeType="withEffect">
                                  <p:stCondLst>
                                    <p:cond delay="0"/>
                                  </p:stCondLst>
                                  <p:childTnLst>
                                    <p:animMotion origin="layout" path="M -2.31831E-6 2.22222E-6 L 0.25619 0.00023 " pathEditMode="relative" rAng="0" ptsTypes="AA">
                                      <p:cBhvr>
                                        <p:cTn id="22" dur="2000" fill="hold"/>
                                        <p:tgtEl>
                                          <p:spTgt spid="52"/>
                                        </p:tgtEl>
                                        <p:attrNameLst>
                                          <p:attrName>ppt_x</p:attrName>
                                          <p:attrName>ppt_y</p:attrName>
                                        </p:attrNameLst>
                                      </p:cBhvr>
                                      <p:rCtr x="12803" y="0"/>
                                    </p:animMotion>
                                  </p:childTnLst>
                                </p:cTn>
                              </p:par>
                              <p:par>
                                <p:cTn id="23" presetID="8" presetClass="emph" presetSubtype="0" fill="hold" grpId="0" nodeType="withEffect">
                                  <p:stCondLst>
                                    <p:cond delay="0"/>
                                  </p:stCondLst>
                                  <p:childTnLst>
                                    <p:animRot by="21600000">
                                      <p:cBhvr>
                                        <p:cTn id="24" dur="2000" fill="hold"/>
                                        <p:tgtEl>
                                          <p:spTgt spid="51"/>
                                        </p:tgtEl>
                                        <p:attrNameLst>
                                          <p:attrName>r</p:attrName>
                                        </p:attrNameLst>
                                      </p:cBhvr>
                                    </p:animRot>
                                  </p:childTnLst>
                                </p:cTn>
                              </p:par>
                              <p:par>
                                <p:cTn id="25" presetID="26" presetClass="emph" presetSubtype="0" fill="hold" grpId="1" nodeType="withEffect">
                                  <p:stCondLst>
                                    <p:cond delay="1000"/>
                                  </p:stCondLst>
                                  <p:childTnLst>
                                    <p:animEffect transition="out" filter="fade">
                                      <p:cBhvr>
                                        <p:cTn id="26" dur="1000" tmFilter="0, 0; .2, .5; .8, .5; 1, 0"/>
                                        <p:tgtEl>
                                          <p:spTgt spid="32"/>
                                        </p:tgtEl>
                                      </p:cBhvr>
                                    </p:animEffect>
                                    <p:animScale>
                                      <p:cBhvr>
                                        <p:cTn id="27" dur="500" autoRev="1" fill="hold"/>
                                        <p:tgtEl>
                                          <p:spTgt spid="32"/>
                                        </p:tgtEl>
                                      </p:cBhvr>
                                      <p:by x="105000" y="105000"/>
                                    </p:animScale>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2000"/>
                                        <p:tgtEl>
                                          <p:spTgt spid="32"/>
                                        </p:tgtEl>
                                      </p:cBhvr>
                                    </p:animEffect>
                                  </p:childTnLst>
                                </p:cTn>
                              </p:par>
                              <p:par>
                                <p:cTn id="31" presetID="26" presetClass="exit" presetSubtype="0" fill="hold" grpId="1" nodeType="withEffect">
                                  <p:stCondLst>
                                    <p:cond delay="0"/>
                                  </p:stCondLst>
                                  <p:childTnLst>
                                    <p:animEffect transition="out" filter="wipe(down)">
                                      <p:cBhvr>
                                        <p:cTn id="32" dur="180" accel="50000">
                                          <p:stCondLst>
                                            <p:cond delay="1820"/>
                                          </p:stCondLst>
                                        </p:cTn>
                                        <p:tgtEl>
                                          <p:spTgt spid="77"/>
                                        </p:tgtEl>
                                      </p:cBhvr>
                                    </p:animEffect>
                                    <p:anim calcmode="lin" valueType="num">
                                      <p:cBhvr>
                                        <p:cTn id="33" dur="1822" tmFilter="0,0; 0.14,0.31; 0.43,0.73; 0.71,0.91; 1.0,1.0">
                                          <p:stCondLst>
                                            <p:cond delay="0"/>
                                          </p:stCondLst>
                                        </p:cTn>
                                        <p:tgtEl>
                                          <p:spTgt spid="7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7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7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7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7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7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77"/>
                                        </p:tgtEl>
                                        <p:attrNameLst>
                                          <p:attrName>ppt_y</p:attrName>
                                        </p:attrNameLst>
                                      </p:cBhvr>
                                      <p:tavLst>
                                        <p:tav tm="0">
                                          <p:val>
                                            <p:strVal val="ppt_y"/>
                                          </p:val>
                                        </p:tav>
                                        <p:tav tm="100000">
                                          <p:val>
                                            <p:strVal val="ppt_y+ppt_h"/>
                                          </p:val>
                                        </p:tav>
                                      </p:tavLst>
                                    </p:anim>
                                    <p:animScale>
                                      <p:cBhvr>
                                        <p:cTn id="40" dur="26">
                                          <p:stCondLst>
                                            <p:cond delay="620"/>
                                          </p:stCondLst>
                                        </p:cTn>
                                        <p:tgtEl>
                                          <p:spTgt spid="77"/>
                                        </p:tgtEl>
                                      </p:cBhvr>
                                      <p:to x="100000" y="60000"/>
                                    </p:animScale>
                                    <p:animScale>
                                      <p:cBhvr>
                                        <p:cTn id="41" dur="166" decel="50000">
                                          <p:stCondLst>
                                            <p:cond delay="646"/>
                                          </p:stCondLst>
                                        </p:cTn>
                                        <p:tgtEl>
                                          <p:spTgt spid="77"/>
                                        </p:tgtEl>
                                      </p:cBhvr>
                                      <p:to x="100000" y="100000"/>
                                    </p:animScale>
                                    <p:animScale>
                                      <p:cBhvr>
                                        <p:cTn id="42" dur="26">
                                          <p:stCondLst>
                                            <p:cond delay="1312"/>
                                          </p:stCondLst>
                                        </p:cTn>
                                        <p:tgtEl>
                                          <p:spTgt spid="77"/>
                                        </p:tgtEl>
                                      </p:cBhvr>
                                      <p:to x="100000" y="80000"/>
                                    </p:animScale>
                                    <p:animScale>
                                      <p:cBhvr>
                                        <p:cTn id="43" dur="166" decel="50000">
                                          <p:stCondLst>
                                            <p:cond delay="1338"/>
                                          </p:stCondLst>
                                        </p:cTn>
                                        <p:tgtEl>
                                          <p:spTgt spid="77"/>
                                        </p:tgtEl>
                                      </p:cBhvr>
                                      <p:to x="100000" y="100000"/>
                                    </p:animScale>
                                    <p:animScale>
                                      <p:cBhvr>
                                        <p:cTn id="44" dur="26">
                                          <p:stCondLst>
                                            <p:cond delay="1642"/>
                                          </p:stCondLst>
                                        </p:cTn>
                                        <p:tgtEl>
                                          <p:spTgt spid="77"/>
                                        </p:tgtEl>
                                      </p:cBhvr>
                                      <p:to x="100000" y="90000"/>
                                    </p:animScale>
                                    <p:animScale>
                                      <p:cBhvr>
                                        <p:cTn id="45" dur="166" decel="50000">
                                          <p:stCondLst>
                                            <p:cond delay="1668"/>
                                          </p:stCondLst>
                                        </p:cTn>
                                        <p:tgtEl>
                                          <p:spTgt spid="77"/>
                                        </p:tgtEl>
                                      </p:cBhvr>
                                      <p:to x="100000" y="100000"/>
                                    </p:animScale>
                                    <p:animScale>
                                      <p:cBhvr>
                                        <p:cTn id="46" dur="26">
                                          <p:stCondLst>
                                            <p:cond delay="1808"/>
                                          </p:stCondLst>
                                        </p:cTn>
                                        <p:tgtEl>
                                          <p:spTgt spid="77"/>
                                        </p:tgtEl>
                                      </p:cBhvr>
                                      <p:to x="100000" y="95000"/>
                                    </p:animScale>
                                    <p:animScale>
                                      <p:cBhvr>
                                        <p:cTn id="47" dur="166" decel="50000">
                                          <p:stCondLst>
                                            <p:cond delay="1834"/>
                                          </p:stCondLst>
                                        </p:cTn>
                                        <p:tgtEl>
                                          <p:spTgt spid="77"/>
                                        </p:tgtEl>
                                      </p:cBhvr>
                                      <p:to x="100000" y="100000"/>
                                    </p:animScale>
                                    <p:set>
                                      <p:cBhvr>
                                        <p:cTn id="48" dur="1" fill="hold">
                                          <p:stCondLst>
                                            <p:cond delay="19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9" restart="whenNotActive" fill="hold" evtFilter="cancelBubble" nodeType="interactiveSeq">
                <p:stCondLst>
                  <p:cond evt="onClick" delay="0">
                    <p:tgtEl>
                      <p:spTgt spid="77"/>
                    </p:tgtEl>
                  </p:cond>
                </p:stCondLst>
                <p:endSync evt="end" delay="0">
                  <p:rtn val="all"/>
                </p:endSync>
                <p:childTnLst>
                  <p:par>
                    <p:cTn id="50" fill="hold">
                      <p:stCondLst>
                        <p:cond delay="0"/>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2000"/>
                                        <p:tgtEl>
                                          <p:spTgt spid="77"/>
                                        </p:tgtEl>
                                      </p:cBhvr>
                                    </p:animEffect>
                                    <p:set>
                                      <p:cBhvr>
                                        <p:cTn id="54" dur="1" fill="hold">
                                          <p:stCondLst>
                                            <p:cond delay="1999"/>
                                          </p:stCondLst>
                                        </p:cTn>
                                        <p:tgtEl>
                                          <p:spTgt spid="77"/>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2000"/>
                                        <p:tgtEl>
                                          <p:spTgt spid="50"/>
                                        </p:tgtEl>
                                      </p:cBhvr>
                                    </p:animEffect>
                                  </p:childTnLst>
                                </p:cTn>
                              </p:par>
                              <p:par>
                                <p:cTn id="58" presetID="8" presetClass="emph" presetSubtype="0" fill="hold" grpId="1" nodeType="withEffect">
                                  <p:stCondLst>
                                    <p:cond delay="0"/>
                                  </p:stCondLst>
                                  <p:childTnLst>
                                    <p:animRot by="21600000">
                                      <p:cBhvr>
                                        <p:cTn id="59" dur="2000" fill="hold"/>
                                        <p:tgtEl>
                                          <p:spTgt spid="50"/>
                                        </p:tgtEl>
                                        <p:attrNameLst>
                                          <p:attrName>r</p:attrName>
                                        </p:attrNameLst>
                                      </p:cBhvr>
                                    </p:animRot>
                                  </p:childTnLst>
                                </p:cTn>
                              </p:par>
                            </p:childTnLst>
                          </p:cTn>
                        </p:par>
                      </p:childTnLst>
                    </p:cTn>
                  </p:par>
                </p:childTnLst>
              </p:cTn>
              <p:nextCondLst>
                <p:cond evt="onClick" delay="0">
                  <p:tgtEl>
                    <p:spTgt spid="77"/>
                  </p:tgtEl>
                </p:cond>
              </p:nextCondLst>
            </p:seq>
            <p:seq concurrent="1" nextAc="seek">
              <p:cTn id="60" restart="whenNotActive" fill="hold" evtFilter="cancelBubble" nodeType="interactiveSeq">
                <p:stCondLst>
                  <p:cond evt="onClick" delay="0">
                    <p:tgtEl>
                      <p:spTgt spid="79"/>
                    </p:tgtEl>
                  </p:cond>
                </p:stCondLst>
                <p:endSync evt="end" delay="0">
                  <p:rtn val="all"/>
                </p:endSync>
                <p:childTnLst>
                  <p:par>
                    <p:cTn id="61" fill="hold">
                      <p:stCondLst>
                        <p:cond delay="0"/>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2000"/>
                                        <p:tgtEl>
                                          <p:spTgt spid="79"/>
                                        </p:tgtEl>
                                      </p:cBhvr>
                                    </p:animEffect>
                                    <p:set>
                                      <p:cBhvr>
                                        <p:cTn id="65" dur="1" fill="hold">
                                          <p:stCondLst>
                                            <p:cond delay="1999"/>
                                          </p:stCondLst>
                                        </p:cTn>
                                        <p:tgtEl>
                                          <p:spTgt spid="79"/>
                                        </p:tgtEl>
                                        <p:attrNameLst>
                                          <p:attrName>style.visibility</p:attrName>
                                        </p:attrNameLst>
                                      </p:cBhvr>
                                      <p:to>
                                        <p:strVal val="hidden"/>
                                      </p:to>
                                    </p:set>
                                  </p:childTnLst>
                                </p:cTn>
                              </p:par>
                              <p:par>
                                <p:cTn id="66" presetID="10" presetClass="entr" presetSubtype="0" fill="hold" grpId="1"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2000"/>
                                        <p:tgtEl>
                                          <p:spTgt spid="56"/>
                                        </p:tgtEl>
                                      </p:cBhvr>
                                    </p:animEffect>
                                  </p:childTnLst>
                                </p:cTn>
                              </p:par>
                              <p:par>
                                <p:cTn id="69" presetID="42" presetClass="path" presetSubtype="0" accel="50000" decel="50000" fill="hold" grpId="0" nodeType="withEffect">
                                  <p:stCondLst>
                                    <p:cond delay="0"/>
                                  </p:stCondLst>
                                  <p:childTnLst>
                                    <p:animMotion origin="layout" path="M 3.23001E-7 -4.07407E-6 L 3.23001E-7 0.33334 " pathEditMode="relative" rAng="0" ptsTypes="AA">
                                      <p:cBhvr>
                                        <p:cTn id="70" dur="2000" fill="hold"/>
                                        <p:tgtEl>
                                          <p:spTgt spid="56"/>
                                        </p:tgtEl>
                                        <p:attrNameLst>
                                          <p:attrName>ppt_x</p:attrName>
                                          <p:attrName>ppt_y</p:attrName>
                                        </p:attrNameLst>
                                      </p:cBhvr>
                                      <p:rCtr x="0" y="16667"/>
                                    </p:animMotion>
                                  </p:childTnLst>
                                </p:cTn>
                              </p:par>
                            </p:childTnLst>
                          </p:cTn>
                        </p:par>
                      </p:childTnLst>
                    </p:cTn>
                  </p:par>
                </p:childTnLst>
              </p:cTn>
              <p:nextCondLst>
                <p:cond evt="onClick" delay="0">
                  <p:tgtEl>
                    <p:spTgt spid="79"/>
                  </p:tgtEl>
                </p:cond>
              </p:nextCondLst>
            </p:seq>
            <p:seq concurrent="1" nextAc="seek">
              <p:cTn id="71" restart="whenNotActive" fill="hold" evtFilter="cancelBubble" nodeType="interactiveSeq">
                <p:stCondLst>
                  <p:cond evt="onClick" delay="0">
                    <p:tgtEl>
                      <p:spTgt spid="81"/>
                    </p:tgtEl>
                  </p:cond>
                </p:stCondLst>
                <p:endSync evt="end" delay="0">
                  <p:rtn val="all"/>
                </p:endSync>
                <p:childTnLst>
                  <p:par>
                    <p:cTn id="72" fill="hold">
                      <p:stCondLst>
                        <p:cond delay="0"/>
                      </p:stCondLst>
                      <p:childTnLst>
                        <p:par>
                          <p:cTn id="73" fill="hold">
                            <p:stCondLst>
                              <p:cond delay="0"/>
                            </p:stCondLst>
                            <p:childTnLst>
                              <p:par>
                                <p:cTn id="74" presetID="10" presetClass="exit" presetSubtype="0" fill="hold" grpId="0" nodeType="clickEffect">
                                  <p:stCondLst>
                                    <p:cond delay="0"/>
                                  </p:stCondLst>
                                  <p:childTnLst>
                                    <p:animEffect transition="out" filter="fade">
                                      <p:cBhvr>
                                        <p:cTn id="75" dur="2000"/>
                                        <p:tgtEl>
                                          <p:spTgt spid="81"/>
                                        </p:tgtEl>
                                      </p:cBhvr>
                                    </p:animEffect>
                                    <p:set>
                                      <p:cBhvr>
                                        <p:cTn id="76" dur="1" fill="hold">
                                          <p:stCondLst>
                                            <p:cond delay="1999"/>
                                          </p:stCondLst>
                                        </p:cTn>
                                        <p:tgtEl>
                                          <p:spTgt spid="81"/>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2000"/>
                                        <p:tgtEl>
                                          <p:spTgt spid="44"/>
                                        </p:tgtEl>
                                      </p:cBhvr>
                                    </p:animEffect>
                                  </p:childTnLst>
                                </p:cTn>
                              </p:par>
                            </p:childTnLst>
                          </p:cTn>
                        </p:par>
                      </p:childTnLst>
                    </p:cTn>
                  </p:par>
                </p:childTnLst>
              </p:cTn>
              <p:nextCondLst>
                <p:cond evt="onClick" delay="0">
                  <p:tgtEl>
                    <p:spTgt spid="81"/>
                  </p:tgtEl>
                </p:cond>
              </p:nextCondLst>
            </p:seq>
            <p:seq concurrent="1" nextAc="seek">
              <p:cTn id="80" restart="whenNotActive" fill="hold" evtFilter="cancelBubble" nodeType="interactiveSeq">
                <p:stCondLst>
                  <p:cond evt="onClick" delay="0">
                    <p:tgtEl>
                      <p:spTgt spid="82"/>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2000"/>
                                        <p:tgtEl>
                                          <p:spTgt spid="82"/>
                                        </p:tgtEl>
                                      </p:cBhvr>
                                    </p:animEffect>
                                    <p:set>
                                      <p:cBhvr>
                                        <p:cTn id="85" dur="1" fill="hold">
                                          <p:stCondLst>
                                            <p:cond delay="1999"/>
                                          </p:stCondLst>
                                        </p:cTn>
                                        <p:tgtEl>
                                          <p:spTgt spid="82"/>
                                        </p:tgtEl>
                                        <p:attrNameLst>
                                          <p:attrName>style.visibility</p:attrName>
                                        </p:attrNameLst>
                                      </p:cBhvr>
                                      <p:to>
                                        <p:strVal val="hidden"/>
                                      </p:to>
                                    </p:set>
                                  </p:childTnLst>
                                </p:cTn>
                              </p:par>
                              <p:par>
                                <p:cTn id="86" presetID="10"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2000"/>
                                        <p:tgtEl>
                                          <p:spTgt spid="43"/>
                                        </p:tgtEl>
                                      </p:cBhvr>
                                    </p:animEffect>
                                  </p:childTnLst>
                                </p:cTn>
                              </p:par>
                            </p:childTnLst>
                          </p:cTn>
                        </p:par>
                      </p:childTnLst>
                    </p:cTn>
                  </p:par>
                </p:childTnLst>
              </p:cTn>
              <p:nextCondLst>
                <p:cond evt="onClick" delay="0">
                  <p:tgtEl>
                    <p:spTgt spid="82"/>
                  </p:tgtEl>
                </p:cond>
              </p:nextCondLst>
            </p:seq>
            <p:seq concurrent="1" nextAc="seek">
              <p:cTn id="89" restart="whenNotActive" fill="hold" evtFilter="cancelBubble" nodeType="interactiveSeq">
                <p:stCondLst>
                  <p:cond evt="onClick" delay="0">
                    <p:tgtEl>
                      <p:spTgt spid="83"/>
                    </p:tgtEl>
                  </p:cond>
                </p:stCondLst>
                <p:endSync evt="end" delay="0">
                  <p:rtn val="all"/>
                </p:endSync>
                <p:childTnLst>
                  <p:par>
                    <p:cTn id="90" fill="hold">
                      <p:stCondLst>
                        <p:cond delay="0"/>
                      </p:stCondLst>
                      <p:childTnLst>
                        <p:par>
                          <p:cTn id="91" fill="hold">
                            <p:stCondLst>
                              <p:cond delay="0"/>
                            </p:stCondLst>
                            <p:childTnLst>
                              <p:par>
                                <p:cTn id="92" presetID="10" presetClass="exit" presetSubtype="0" fill="hold" grpId="0" nodeType="clickEffect">
                                  <p:stCondLst>
                                    <p:cond delay="0"/>
                                  </p:stCondLst>
                                  <p:childTnLst>
                                    <p:animEffect transition="out" filter="fade">
                                      <p:cBhvr>
                                        <p:cTn id="93" dur="2000"/>
                                        <p:tgtEl>
                                          <p:spTgt spid="83"/>
                                        </p:tgtEl>
                                      </p:cBhvr>
                                    </p:animEffect>
                                    <p:set>
                                      <p:cBhvr>
                                        <p:cTn id="94" dur="1" fill="hold">
                                          <p:stCondLst>
                                            <p:cond delay="1999"/>
                                          </p:stCondLst>
                                        </p:cTn>
                                        <p:tgtEl>
                                          <p:spTgt spid="83"/>
                                        </p:tgtEl>
                                        <p:attrNameLst>
                                          <p:attrName>style.visibility</p:attrName>
                                        </p:attrNameLst>
                                      </p:cBhvr>
                                      <p:to>
                                        <p:strVal val="hidden"/>
                                      </p:to>
                                    </p:set>
                                  </p:childTnLst>
                                </p:cTn>
                              </p:par>
                              <p:par>
                                <p:cTn id="95" presetID="10"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2000"/>
                                        <p:tgtEl>
                                          <p:spTgt spid="40"/>
                                        </p:tgtEl>
                                      </p:cBhvr>
                                    </p:animEffect>
                                  </p:childTnLst>
                                </p:cTn>
                              </p:par>
                            </p:childTnLst>
                          </p:cTn>
                        </p:par>
                      </p:childTnLst>
                    </p:cTn>
                  </p:par>
                </p:childTnLst>
              </p:cTn>
              <p:nextCondLst>
                <p:cond evt="onClick" delay="0">
                  <p:tgtEl>
                    <p:spTgt spid="83"/>
                  </p:tgtEl>
                </p:cond>
              </p:nextCondLst>
            </p:seq>
            <p:seq concurrent="1" nextAc="seek">
              <p:cTn id="98" restart="whenNotActive" fill="hold" evtFilter="cancelBubble" nodeType="interactiveSeq">
                <p:stCondLst>
                  <p:cond evt="onClick" delay="0">
                    <p:tgtEl>
                      <p:spTgt spid="90"/>
                    </p:tgtEl>
                  </p:cond>
                </p:stCondLst>
                <p:endSync evt="end" delay="0">
                  <p:rtn val="all"/>
                </p:endSync>
                <p:childTnLst>
                  <p:par>
                    <p:cTn id="99" fill="hold">
                      <p:stCondLst>
                        <p:cond delay="0"/>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2000"/>
                                        <p:tgtEl>
                                          <p:spTgt spid="90"/>
                                        </p:tgtEl>
                                      </p:cBhvr>
                                    </p:animEffect>
                                    <p:set>
                                      <p:cBhvr>
                                        <p:cTn id="103" dur="1" fill="hold">
                                          <p:stCondLst>
                                            <p:cond delay="1999"/>
                                          </p:stCondLst>
                                        </p:cTn>
                                        <p:tgtEl>
                                          <p:spTgt spid="90"/>
                                        </p:tgtEl>
                                        <p:attrNameLst>
                                          <p:attrName>style.visibility</p:attrName>
                                        </p:attrNameLst>
                                      </p:cBhvr>
                                      <p:to>
                                        <p:strVal val="hidden"/>
                                      </p:to>
                                    </p:set>
                                  </p:childTnLst>
                                </p:cTn>
                              </p:par>
                              <p:par>
                                <p:cTn id="104" presetID="10"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77" grpId="0" animBg="1"/>
      <p:bldP spid="77" grpId="1" animBg="1"/>
      <p:bldP spid="79" grpId="0" animBg="1"/>
      <p:bldP spid="81" grpId="0" animBg="1"/>
      <p:bldP spid="82" grpId="0" animBg="1"/>
      <p:bldP spid="83" grpId="0" animBg="1"/>
      <p:bldP spid="90"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r>
              <a:rPr lang="en-US" dirty="0" smtClean="0"/>
              <a:t>Day Three – Ask Why?</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2006836062"/>
              </p:ext>
            </p:extLst>
          </p:nvPr>
        </p:nvGraphicFramePr>
        <p:xfrm>
          <a:off x="1827212" y="1072020"/>
          <a:ext cx="8763000" cy="52451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7466012" y="2286000"/>
            <a:ext cx="3733800" cy="861774"/>
          </a:xfrm>
          <a:prstGeom prst="rect">
            <a:avLst/>
          </a:prstGeom>
          <a:noFill/>
          <a:ln>
            <a:solidFill>
              <a:schemeClr val="bg2"/>
            </a:solidFill>
          </a:ln>
        </p:spPr>
        <p:txBody>
          <a:bodyPr wrap="square" rtlCol="0" anchor="ctr" anchorCtr="1">
            <a:spAutoFit/>
          </a:bodyPr>
          <a:lstStyle/>
          <a:p>
            <a:r>
              <a:rPr lang="en-US" sz="2000" b="1" dirty="0" smtClean="0">
                <a:solidFill>
                  <a:schemeClr val="bg2">
                    <a:lumMod val="50000"/>
                  </a:schemeClr>
                </a:solidFill>
              </a:rPr>
              <a:t>Attended 2YC</a:t>
            </a:r>
          </a:p>
          <a:p>
            <a:endParaRPr lang="en-US" sz="1000" b="1" dirty="0" smtClean="0"/>
          </a:p>
          <a:p>
            <a:r>
              <a:rPr lang="en-US" sz="2000" b="1" dirty="0" smtClean="0"/>
              <a:t>Did not attend 2YC</a:t>
            </a:r>
          </a:p>
        </p:txBody>
      </p:sp>
      <p:sp>
        <p:nvSpPr>
          <p:cNvPr id="16" name="Rectangle 15"/>
          <p:cNvSpPr/>
          <p:nvPr/>
        </p:nvSpPr>
        <p:spPr>
          <a:xfrm>
            <a:off x="7694612" y="2769471"/>
            <a:ext cx="381000" cy="457200"/>
          </a:xfrm>
          <a:prstGeom prst="rect">
            <a:avLst/>
          </a:prstGeom>
          <a:gradFill>
            <a:gsLst>
              <a:gs pos="0">
                <a:schemeClr val="accent1"/>
              </a:gs>
              <a:gs pos="100000">
                <a:schemeClr val="accent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7" name="Rectangle 16"/>
          <p:cNvSpPr/>
          <p:nvPr/>
        </p:nvSpPr>
        <p:spPr>
          <a:xfrm>
            <a:off x="7694612" y="2312271"/>
            <a:ext cx="381000" cy="457200"/>
          </a:xfrm>
          <a:prstGeom prst="rect">
            <a:avLst/>
          </a:prstGeom>
          <a:gradFill>
            <a:gsLst>
              <a:gs pos="0">
                <a:schemeClr val="accent4"/>
              </a:gs>
              <a:gs pos="100000">
                <a:schemeClr val="accent4"/>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a:p>
        </p:txBody>
      </p:sp>
      <p:cxnSp>
        <p:nvCxnSpPr>
          <p:cNvPr id="10" name="Straight Connector 9"/>
          <p:cNvCxnSpPr/>
          <p:nvPr/>
        </p:nvCxnSpPr>
        <p:spPr>
          <a:xfrm>
            <a:off x="5180012" y="1905000"/>
            <a:ext cx="0" cy="392776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254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589213" y="8153400"/>
            <a:ext cx="7834313" cy="593725"/>
          </a:xfrm>
        </p:spPr>
        <p:txBody>
          <a:bodyPr/>
          <a:lstStyle/>
          <a:p>
            <a:r>
              <a:rPr lang="en-US" dirty="0" smtClean="0"/>
              <a:t> </a:t>
            </a:r>
            <a:endParaRPr lang="en-US" dirty="0"/>
          </a:p>
        </p:txBody>
      </p:sp>
      <p:sp>
        <p:nvSpPr>
          <p:cNvPr id="32" name="reveal_2"/>
          <p:cNvSpPr/>
          <p:nvPr/>
        </p:nvSpPr>
        <p:spPr bwMode="auto">
          <a:xfrm>
            <a:off x="6801983" y="3326607"/>
            <a:ext cx="892629" cy="511969"/>
          </a:xfrm>
          <a:prstGeom prst="rect">
            <a:avLst/>
          </a:prstGeom>
          <a:blipFill dpi="0" rotWithShape="1">
            <a:blip r:embed="rId4" cstate="print"/>
            <a:srcRect/>
            <a:tile tx="63500" ty="0" sx="35000" sy="35000" flip="none" algn="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3" name="reaveal_14"/>
          <p:cNvSpPr/>
          <p:nvPr/>
        </p:nvSpPr>
        <p:spPr bwMode="auto">
          <a:xfrm>
            <a:off x="9218612" y="3374571"/>
            <a:ext cx="957943" cy="609260"/>
          </a:xfrm>
          <a:prstGeom prst="rect">
            <a:avLst/>
          </a:prstGeom>
          <a:blipFill dpi="0" rotWithShape="1">
            <a:blip r:embed="rId5" cstate="print"/>
            <a:srcRect/>
            <a:tile tx="0" ty="254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4" name="reveal_24"/>
          <p:cNvSpPr/>
          <p:nvPr/>
        </p:nvSpPr>
        <p:spPr bwMode="auto">
          <a:xfrm>
            <a:off x="9262155" y="4234543"/>
            <a:ext cx="947057" cy="587828"/>
          </a:xfrm>
          <a:prstGeom prst="rect">
            <a:avLst/>
          </a:prstGeom>
          <a:blipFill dpi="0" rotWithShape="1">
            <a:blip r:embed="rId6" cstate="print"/>
            <a:srcRect/>
            <a:tile tx="228600" ty="-1270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5" name="reveal_13"/>
          <p:cNvSpPr/>
          <p:nvPr/>
        </p:nvSpPr>
        <p:spPr bwMode="auto">
          <a:xfrm>
            <a:off x="9160095" y="5107951"/>
            <a:ext cx="979714" cy="783771"/>
          </a:xfrm>
          <a:prstGeom prst="rect">
            <a:avLst/>
          </a:prstGeom>
          <a:blipFill dpi="0" rotWithShape="1">
            <a:blip r:embed="rId6" cstate="print"/>
            <a:srcRect/>
            <a:tile tx="127000" ty="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7" name="reveal_12"/>
          <p:cNvSpPr/>
          <p:nvPr/>
        </p:nvSpPr>
        <p:spPr bwMode="auto">
          <a:xfrm>
            <a:off x="6801983" y="4186238"/>
            <a:ext cx="892629" cy="500062"/>
          </a:xfrm>
          <a:prstGeom prst="rect">
            <a:avLst/>
          </a:prstGeom>
          <a:blipFill dpi="0" rotWithShape="1">
            <a:blip r:embed="rId7" cstate="print"/>
            <a:srcRect/>
            <a:tile tx="508000" ty="6350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8" name="reveal_21"/>
          <p:cNvSpPr/>
          <p:nvPr/>
        </p:nvSpPr>
        <p:spPr bwMode="auto">
          <a:xfrm>
            <a:off x="6801983" y="2488407"/>
            <a:ext cx="881743" cy="514349"/>
          </a:xfrm>
          <a:prstGeom prst="rect">
            <a:avLst/>
          </a:prstGeom>
          <a:blipFill dpi="0" rotWithShape="1">
            <a:blip r:embed="rId8" cstate="print"/>
            <a:srcRect/>
            <a:tile tx="0" ty="635000" sx="100000" sy="10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39" name="reveal_17"/>
          <p:cNvSpPr/>
          <p:nvPr/>
        </p:nvSpPr>
        <p:spPr bwMode="auto">
          <a:xfrm>
            <a:off x="6849607" y="1790700"/>
            <a:ext cx="814388" cy="433388"/>
          </a:xfrm>
          <a:prstGeom prst="rect">
            <a:avLst/>
          </a:prstGeom>
          <a:blipFill dpi="0" rotWithShape="1">
            <a:blip r:embed="rId9" cstate="print"/>
            <a:srcRect/>
            <a:tile tx="63500" ty="127000" sx="25000" sy="25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0" name="reveal_9"/>
          <p:cNvSpPr/>
          <p:nvPr/>
        </p:nvSpPr>
        <p:spPr bwMode="auto">
          <a:xfrm>
            <a:off x="6932612" y="995362"/>
            <a:ext cx="490538" cy="438150"/>
          </a:xfrm>
          <a:prstGeom prst="rect">
            <a:avLst/>
          </a:prstGeom>
          <a:blipFill dpi="0" rotWithShape="1">
            <a:blip r:embed="rId10" cstate="print"/>
            <a:srcRect/>
            <a:stretch>
              <a:fillRect/>
            </a:stretch>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2" name="reveal_19"/>
          <p:cNvSpPr/>
          <p:nvPr/>
        </p:nvSpPr>
        <p:spPr bwMode="auto">
          <a:xfrm>
            <a:off x="4189412" y="2444751"/>
            <a:ext cx="965200" cy="606425"/>
          </a:xfrm>
          <a:prstGeom prst="rect">
            <a:avLst/>
          </a:prstGeom>
          <a:blipFill dpi="0" rotWithShape="1">
            <a:blip r:embed="rId11" cstate="print"/>
            <a:srcRect/>
            <a:tile tx="2540000" ty="254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3" name="reveal_8"/>
          <p:cNvSpPr/>
          <p:nvPr/>
        </p:nvSpPr>
        <p:spPr bwMode="auto">
          <a:xfrm>
            <a:off x="4189412" y="3282950"/>
            <a:ext cx="958850" cy="622300"/>
          </a:xfrm>
          <a:prstGeom prst="rect">
            <a:avLst/>
          </a:prstGeom>
          <a:blipFill dpi="0" rotWithShape="1">
            <a:blip r:embed="rId12" cstate="print"/>
            <a:srcRect/>
            <a:tile tx="0" ty="-101600" sx="40000" sy="4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4" name="reveal_7"/>
          <p:cNvSpPr/>
          <p:nvPr/>
        </p:nvSpPr>
        <p:spPr bwMode="auto">
          <a:xfrm>
            <a:off x="4189412" y="4133850"/>
            <a:ext cx="990600" cy="603250"/>
          </a:xfrm>
          <a:prstGeom prst="rect">
            <a:avLst/>
          </a:prstGeom>
          <a:blipFill dpi="0" rotWithShape="0">
            <a:blip r:embed="rId12" cstate="print"/>
            <a:srcRect/>
            <a:tile tx="-63500" ty="127000" sx="50000" sy="50000" flip="none" algn="b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5" name="reveal_16"/>
          <p:cNvSpPr/>
          <p:nvPr/>
        </p:nvSpPr>
        <p:spPr bwMode="auto">
          <a:xfrm>
            <a:off x="4194968" y="5003800"/>
            <a:ext cx="965994" cy="800100"/>
          </a:xfrm>
          <a:prstGeom prst="rect">
            <a:avLst/>
          </a:prstGeom>
          <a:blipFill dpi="0" rotWithShape="1">
            <a:blip r:embed="rId13" cstate="print"/>
            <a:srcRect/>
            <a:tile tx="-63500" ty="-635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0" name="reveal_3"/>
          <p:cNvSpPr/>
          <p:nvPr/>
        </p:nvSpPr>
        <p:spPr bwMode="auto">
          <a:xfrm flipH="1">
            <a:off x="3189994" y="401407"/>
            <a:ext cx="485775" cy="533400"/>
          </a:xfrm>
          <a:prstGeom prst="ellipse">
            <a:avLst/>
          </a:prstGeom>
          <a:blipFill dpi="0" rotWithShape="1">
            <a:blip r:embed="rId14" cstate="print"/>
            <a:srcRect/>
            <a:tile tx="-127000" ty="-127000" sx="50000" sy="50000" flip="none" algn="tl"/>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1" name="reveal_11"/>
          <p:cNvSpPr/>
          <p:nvPr/>
        </p:nvSpPr>
        <p:spPr bwMode="auto">
          <a:xfrm>
            <a:off x="5561012" y="-171450"/>
            <a:ext cx="762000" cy="762000"/>
          </a:xfrm>
          <a:prstGeom prst="ellipse">
            <a:avLst/>
          </a:prstGeom>
          <a:blipFill dpi="0" rotWithShape="1">
            <a:blip r:embed="rId15" cstate="print"/>
            <a:srcRect/>
            <a:tile tx="127000" ty="0" sx="50000" sy="50000" flip="none" algn="t"/>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2" name="reveal_15"/>
          <p:cNvSpPr/>
          <p:nvPr/>
        </p:nvSpPr>
        <p:spPr bwMode="auto">
          <a:xfrm>
            <a:off x="41275" y="5695950"/>
            <a:ext cx="2962275" cy="1162050"/>
          </a:xfrm>
          <a:prstGeom prst="rect">
            <a:avLst/>
          </a:prstGeom>
          <a:blipFill>
            <a:blip r:embed="rId16"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3" name="reveal_20"/>
          <p:cNvSpPr/>
          <p:nvPr/>
        </p:nvSpPr>
        <p:spPr bwMode="auto">
          <a:xfrm>
            <a:off x="9519338" y="5619750"/>
            <a:ext cx="2590800" cy="1238250"/>
          </a:xfrm>
          <a:prstGeom prst="rect">
            <a:avLst/>
          </a:prstGeom>
          <a:blipFill dpi="0" rotWithShape="1">
            <a:blip r:embed="rId17"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5" name="reveal_18"/>
          <p:cNvSpPr/>
          <p:nvPr/>
        </p:nvSpPr>
        <p:spPr bwMode="auto">
          <a:xfrm>
            <a:off x="4354088" y="331701"/>
            <a:ext cx="819149" cy="1000125"/>
          </a:xfrm>
          <a:prstGeom prst="rect">
            <a:avLst/>
          </a:prstGeom>
          <a:blipFill>
            <a:blip r:embed="rId18"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6" name="reveal_5"/>
          <p:cNvSpPr/>
          <p:nvPr/>
        </p:nvSpPr>
        <p:spPr bwMode="auto">
          <a:xfrm>
            <a:off x="9664893" y="536197"/>
            <a:ext cx="981075" cy="1314450"/>
          </a:xfrm>
          <a:prstGeom prst="rect">
            <a:avLst/>
          </a:prstGeom>
          <a:blipFill>
            <a:blip r:embed="rId19" cstate="prin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54" name="reveal_22xtra"/>
          <p:cNvSpPr/>
          <p:nvPr/>
        </p:nvSpPr>
        <p:spPr bwMode="auto">
          <a:xfrm>
            <a:off x="1926172" y="1112499"/>
            <a:ext cx="424543" cy="250372"/>
          </a:xfrm>
          <a:prstGeom prst="rect">
            <a:avLst/>
          </a:prstGeom>
          <a:blipFill dpi="0" rotWithShape="1">
            <a:blip r:embed="rId20" cstate="print"/>
            <a:srcRect/>
            <a:tile tx="698500" ty="1651000" sx="50000" sy="5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7" name="reveal_1"/>
          <p:cNvSpPr/>
          <p:nvPr/>
        </p:nvSpPr>
        <p:spPr bwMode="auto">
          <a:xfrm>
            <a:off x="1682600" y="4192188"/>
            <a:ext cx="926306" cy="585787"/>
          </a:xfrm>
          <a:prstGeom prst="rect">
            <a:avLst/>
          </a:prstGeom>
          <a:blipFill dpi="0" rotWithShape="1">
            <a:blip r:embed="rId21" cstate="print"/>
            <a:srcRect/>
            <a:tile tx="-63500" ty="381000" sx="30000" sy="3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9" name="reveal_4"/>
          <p:cNvSpPr/>
          <p:nvPr/>
        </p:nvSpPr>
        <p:spPr bwMode="auto">
          <a:xfrm>
            <a:off x="1657658" y="2444751"/>
            <a:ext cx="985838" cy="604838"/>
          </a:xfrm>
          <a:prstGeom prst="rect">
            <a:avLst/>
          </a:prstGeom>
          <a:blipFill dpi="0" rotWithShape="1">
            <a:blip r:embed="rId20" cstate="print"/>
            <a:srcRect/>
            <a:tile tx="254000" ty="101600" sx="70000" sy="70000" flip="none" algn="b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78" name="button"/>
          <p:cNvSpPr/>
          <p:nvPr/>
        </p:nvSpPr>
        <p:spPr bwMode="auto">
          <a:xfrm>
            <a:off x="1959742" y="257129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4</a:t>
            </a:r>
          </a:p>
        </p:txBody>
      </p:sp>
      <p:sp>
        <p:nvSpPr>
          <p:cNvPr id="79" name="button"/>
          <p:cNvSpPr/>
          <p:nvPr/>
        </p:nvSpPr>
        <p:spPr bwMode="auto">
          <a:xfrm>
            <a:off x="4501019" y="521584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5</a:t>
            </a:r>
          </a:p>
        </p:txBody>
      </p:sp>
      <p:grpSp>
        <p:nvGrpSpPr>
          <p:cNvPr id="8" name="Group 7"/>
          <p:cNvGrpSpPr/>
          <p:nvPr/>
        </p:nvGrpSpPr>
        <p:grpSpPr>
          <a:xfrm>
            <a:off x="7202926" y="5324702"/>
            <a:ext cx="674914" cy="631372"/>
            <a:chOff x="6899964" y="5366663"/>
            <a:chExt cx="674914" cy="631372"/>
          </a:xfrm>
        </p:grpSpPr>
        <p:sp>
          <p:nvSpPr>
            <p:cNvPr id="36" name="reveal_6"/>
            <p:cNvSpPr/>
            <p:nvPr/>
          </p:nvSpPr>
          <p:spPr bwMode="auto">
            <a:xfrm>
              <a:off x="6899964" y="5366663"/>
              <a:ext cx="674914" cy="631372"/>
            </a:xfrm>
            <a:prstGeom prst="rect">
              <a:avLst/>
            </a:prstGeom>
            <a:blipFill dpi="0" rotWithShape="1">
              <a:blip r:embed="rId22" cstate="print"/>
              <a:srcRect/>
              <a:stretch>
                <a:fillRect l="20000" r="20000" b="-10000"/>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0" name="button"/>
            <p:cNvSpPr/>
            <p:nvPr/>
          </p:nvSpPr>
          <p:spPr bwMode="auto">
            <a:xfrm>
              <a:off x="6965280" y="5600704"/>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6</a:t>
              </a:r>
            </a:p>
          </p:txBody>
        </p:sp>
      </p:grpSp>
      <p:sp>
        <p:nvSpPr>
          <p:cNvPr id="81" name="button"/>
          <p:cNvSpPr/>
          <p:nvPr/>
        </p:nvSpPr>
        <p:spPr bwMode="auto">
          <a:xfrm>
            <a:off x="4476980" y="4283526"/>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7</a:t>
            </a:r>
          </a:p>
        </p:txBody>
      </p:sp>
      <p:sp>
        <p:nvSpPr>
          <p:cNvPr id="82" name="button"/>
          <p:cNvSpPr/>
          <p:nvPr/>
        </p:nvSpPr>
        <p:spPr bwMode="auto">
          <a:xfrm>
            <a:off x="4476980" y="3423555"/>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8</a:t>
            </a:r>
          </a:p>
        </p:txBody>
      </p:sp>
      <p:sp>
        <p:nvSpPr>
          <p:cNvPr id="83" name="button"/>
          <p:cNvSpPr/>
          <p:nvPr/>
        </p:nvSpPr>
        <p:spPr bwMode="auto">
          <a:xfrm>
            <a:off x="7008812" y="1039583"/>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9</a:t>
            </a:r>
          </a:p>
        </p:txBody>
      </p:sp>
      <p:grpSp>
        <p:nvGrpSpPr>
          <p:cNvPr id="7" name="Group 6"/>
          <p:cNvGrpSpPr/>
          <p:nvPr/>
        </p:nvGrpSpPr>
        <p:grpSpPr>
          <a:xfrm>
            <a:off x="2368568" y="5221061"/>
            <a:ext cx="671513" cy="661988"/>
            <a:chOff x="3170248" y="5320398"/>
            <a:chExt cx="671513" cy="661988"/>
          </a:xfrm>
        </p:grpSpPr>
        <p:sp>
          <p:nvSpPr>
            <p:cNvPr id="46" name="reveal_10"/>
            <p:cNvSpPr/>
            <p:nvPr/>
          </p:nvSpPr>
          <p:spPr bwMode="auto">
            <a:xfrm>
              <a:off x="3170248" y="5320398"/>
              <a:ext cx="671513" cy="661988"/>
            </a:xfrm>
            <a:prstGeom prst="rect">
              <a:avLst/>
            </a:prstGeom>
            <a:blipFill dpi="0" rotWithShape="1">
              <a:blip r:embed="rId23" cstate="print"/>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84" name="button"/>
            <p:cNvSpPr/>
            <p:nvPr/>
          </p:nvSpPr>
          <p:spPr bwMode="auto">
            <a:xfrm>
              <a:off x="3220596" y="5589819"/>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70C0"/>
                  </a:solidFill>
                </a:rPr>
                <a:t>10</a:t>
              </a:r>
            </a:p>
          </p:txBody>
        </p:sp>
      </p:grpSp>
      <p:sp>
        <p:nvSpPr>
          <p:cNvPr id="90" name="button"/>
          <p:cNvSpPr/>
          <p:nvPr/>
        </p:nvSpPr>
        <p:spPr bwMode="auto">
          <a:xfrm>
            <a:off x="7074130" y="4250868"/>
            <a:ext cx="413656" cy="3429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11</a:t>
            </a:r>
            <a:endParaRPr lang="en-US" sz="1400" b="1" dirty="0">
              <a:solidFill>
                <a:srgbClr val="0070C0"/>
              </a:solidFill>
            </a:endParaRPr>
          </a:p>
        </p:txBody>
      </p:sp>
      <p:sp>
        <p:nvSpPr>
          <p:cNvPr id="86" name="reveal_22"/>
          <p:cNvSpPr/>
          <p:nvPr/>
        </p:nvSpPr>
        <p:spPr bwMode="auto">
          <a:xfrm>
            <a:off x="1691609" y="1635576"/>
            <a:ext cx="947057" cy="587828"/>
          </a:xfrm>
          <a:prstGeom prst="rect">
            <a:avLst/>
          </a:prstGeom>
          <a:blipFill dpi="0" rotWithShape="1">
            <a:blip r:embed="rId20" cstate="print"/>
            <a:srcRect/>
            <a:tile tx="-63500" ty="0" sx="50000" sy="50000" flip="none" algn="ctr"/>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48" name="reveal_23"/>
          <p:cNvSpPr/>
          <p:nvPr/>
        </p:nvSpPr>
        <p:spPr bwMode="auto">
          <a:xfrm>
            <a:off x="1667116" y="3344628"/>
            <a:ext cx="971550" cy="604838"/>
          </a:xfrm>
          <a:prstGeom prst="rect">
            <a:avLst/>
          </a:prstGeom>
          <a:blipFill dpi="0" rotWithShape="1">
            <a:blip r:embed="rId24" cstate="print"/>
            <a:srcRect/>
            <a:tile tx="0" ty="-508000" sx="70000" sy="70000" flip="none" algn="tl"/>
          </a:blipFill>
          <a:ln w="12700" cap="flat" cmpd="sng" algn="ctr">
            <a:solidFill>
              <a:schemeClr val="tx2">
                <a:lumMod val="2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white"/>
              </a:solidFill>
            </a:endParaRPr>
          </a:p>
        </p:txBody>
      </p:sp>
      <p:sp>
        <p:nvSpPr>
          <p:cNvPr id="2" name="Oval 1"/>
          <p:cNvSpPr/>
          <p:nvPr/>
        </p:nvSpPr>
        <p:spPr bwMode="auto">
          <a:xfrm>
            <a:off x="9584307" y="668107"/>
            <a:ext cx="1111003" cy="1085852"/>
          </a:xfrm>
          <a:prstGeom prst="ellipse">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3" name="button"/>
          <p:cNvSpPr/>
          <p:nvPr/>
        </p:nvSpPr>
        <p:spPr bwMode="auto">
          <a:xfrm>
            <a:off x="9763934" y="926500"/>
            <a:ext cx="707546" cy="707546"/>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solidFill>
                  <a:srgbClr val="0070C0"/>
                </a:solidFill>
              </a:rPr>
              <a:t>12</a:t>
            </a:r>
            <a:endParaRPr lang="en-US" sz="1400" b="1" dirty="0">
              <a:solidFill>
                <a:srgbClr val="0070C0"/>
              </a:solidFill>
            </a:endParaRPr>
          </a:p>
        </p:txBody>
      </p:sp>
    </p:spTree>
    <p:extLst>
      <p:ext uri="{BB962C8B-B14F-4D97-AF65-F5344CB8AC3E}">
        <p14:creationId xmlns:p14="http://schemas.microsoft.com/office/powerpoint/2010/main" val="1040084616"/>
      </p:ext>
    </p:extLst>
  </p:cSld>
  <p:clrMapOvr>
    <a:masterClrMapping/>
  </p:clrMapOvr>
  <p:transition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0"/>
                                        <p:tgtEl>
                                          <p:spTgt spid="52"/>
                                        </p:tgtEl>
                                      </p:cBhvr>
                                    </p:animEffect>
                                  </p:childTnLst>
                                </p:cTn>
                              </p:par>
                              <p:par>
                                <p:cTn id="21" presetID="0" presetClass="path" presetSubtype="0" accel="50000" decel="50000" fill="hold" grpId="1" nodeType="withEffect">
                                  <p:stCondLst>
                                    <p:cond delay="0"/>
                                  </p:stCondLst>
                                  <p:childTnLst>
                                    <p:animMotion origin="layout" path="M -2.31831E-6 2.22222E-6 L 0.25619 0.00023 " pathEditMode="relative" rAng="0" ptsTypes="AA">
                                      <p:cBhvr>
                                        <p:cTn id="22" dur="2000" fill="hold"/>
                                        <p:tgtEl>
                                          <p:spTgt spid="52"/>
                                        </p:tgtEl>
                                        <p:attrNameLst>
                                          <p:attrName>ppt_x</p:attrName>
                                          <p:attrName>ppt_y</p:attrName>
                                        </p:attrNameLst>
                                      </p:cBhvr>
                                      <p:rCtr x="12803" y="0"/>
                                    </p:animMotion>
                                  </p:childTnLst>
                                </p:cTn>
                              </p:par>
                              <p:par>
                                <p:cTn id="23" presetID="8" presetClass="emph" presetSubtype="0" fill="hold" grpId="0" nodeType="withEffect">
                                  <p:stCondLst>
                                    <p:cond delay="0"/>
                                  </p:stCondLst>
                                  <p:childTnLst>
                                    <p:animRot by="21600000">
                                      <p:cBhvr>
                                        <p:cTn id="24" dur="2000" fill="hold"/>
                                        <p:tgtEl>
                                          <p:spTgt spid="51"/>
                                        </p:tgtEl>
                                        <p:attrNameLst>
                                          <p:attrName>r</p:attrName>
                                        </p:attrNameLst>
                                      </p:cBhvr>
                                    </p:animRot>
                                  </p:childTnLst>
                                </p:cTn>
                              </p:par>
                              <p:par>
                                <p:cTn id="25" presetID="26" presetClass="emph" presetSubtype="0" fill="hold" grpId="1" nodeType="withEffect">
                                  <p:stCondLst>
                                    <p:cond delay="1000"/>
                                  </p:stCondLst>
                                  <p:childTnLst>
                                    <p:animEffect transition="out" filter="fade">
                                      <p:cBhvr>
                                        <p:cTn id="26" dur="1000" tmFilter="0, 0; .2, .5; .8, .5; 1, 0"/>
                                        <p:tgtEl>
                                          <p:spTgt spid="32"/>
                                        </p:tgtEl>
                                      </p:cBhvr>
                                    </p:animEffect>
                                    <p:animScale>
                                      <p:cBhvr>
                                        <p:cTn id="27" dur="500" autoRev="1" fill="hold"/>
                                        <p:tgtEl>
                                          <p:spTgt spid="32"/>
                                        </p:tgtEl>
                                      </p:cBhvr>
                                      <p:by x="105000" y="105000"/>
                                    </p:animScale>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20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2000"/>
                                        <p:tgtEl>
                                          <p:spTgt spid="50"/>
                                        </p:tgtEl>
                                      </p:cBhvr>
                                    </p:animEffect>
                                  </p:childTnLst>
                                </p:cTn>
                              </p:par>
                              <p:par>
                                <p:cTn id="34" presetID="8" presetClass="emph" presetSubtype="0" fill="hold" grpId="1" nodeType="withEffect">
                                  <p:stCondLst>
                                    <p:cond delay="0"/>
                                  </p:stCondLst>
                                  <p:childTnLst>
                                    <p:animRot by="21600000">
                                      <p:cBhvr>
                                        <p:cTn id="35" dur="2000" fill="hold"/>
                                        <p:tgtEl>
                                          <p:spTgt spid="50"/>
                                        </p:tgtEl>
                                        <p:attrNameLst>
                                          <p:attrName>r</p:attrName>
                                        </p:attrNameLst>
                                      </p:cBhvr>
                                    </p:animRot>
                                  </p:childTnLst>
                                </p:cTn>
                              </p:par>
                              <p:par>
                                <p:cTn id="36" presetID="45" presetClass="exit" presetSubtype="0" fill="hold" grpId="0" nodeType="withEffect">
                                  <p:stCondLst>
                                    <p:cond delay="0"/>
                                  </p:stCondLst>
                                  <p:childTnLst>
                                    <p:animEffect transition="out" filter="fade">
                                      <p:cBhvr>
                                        <p:cTn id="37" dur="2000"/>
                                        <p:tgtEl>
                                          <p:spTgt spid="78"/>
                                        </p:tgtEl>
                                      </p:cBhvr>
                                    </p:animEffect>
                                    <p:anim calcmode="lin" valueType="num">
                                      <p:cBhvr>
                                        <p:cTn id="38" dur="2000"/>
                                        <p:tgtEl>
                                          <p:spTgt spid="7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9" dur="2000"/>
                                        <p:tgtEl>
                                          <p:spTgt spid="78"/>
                                        </p:tgtEl>
                                        <p:attrNameLst>
                                          <p:attrName>ppt_h</p:attrName>
                                        </p:attrNameLst>
                                      </p:cBhvr>
                                      <p:tavLst>
                                        <p:tav tm="0">
                                          <p:val>
                                            <p:strVal val="ppt_h"/>
                                          </p:val>
                                        </p:tav>
                                        <p:tav tm="100000">
                                          <p:val>
                                            <p:strVal val="ppt_h"/>
                                          </p:val>
                                        </p:tav>
                                      </p:tavLst>
                                    </p:anim>
                                    <p:set>
                                      <p:cBhvr>
                                        <p:cTn id="40" dur="1" fill="hold">
                                          <p:stCondLst>
                                            <p:cond delay="1999"/>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1" restart="whenNotActive" fill="hold" evtFilter="cancelBubble" nodeType="interactiveSeq">
                <p:stCondLst>
                  <p:cond evt="onClick" delay="0">
                    <p:tgtEl>
                      <p:spTgt spid="79"/>
                    </p:tgtEl>
                  </p:cond>
                </p:stCondLst>
                <p:endSync evt="end" delay="0">
                  <p:rtn val="all"/>
                </p:endSync>
                <p:childTnLst>
                  <p:par>
                    <p:cTn id="42" fill="hold">
                      <p:stCondLst>
                        <p:cond delay="0"/>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2000"/>
                                        <p:tgtEl>
                                          <p:spTgt spid="79"/>
                                        </p:tgtEl>
                                      </p:cBhvr>
                                    </p:animEffect>
                                    <p:set>
                                      <p:cBhvr>
                                        <p:cTn id="46" dur="1" fill="hold">
                                          <p:stCondLst>
                                            <p:cond delay="1999"/>
                                          </p:stCondLst>
                                        </p:cTn>
                                        <p:tgtEl>
                                          <p:spTgt spid="79"/>
                                        </p:tgtEl>
                                        <p:attrNameLst>
                                          <p:attrName>style.visibility</p:attrName>
                                        </p:attrNameLst>
                                      </p:cBhvr>
                                      <p:to>
                                        <p:strVal val="hidden"/>
                                      </p:to>
                                    </p:set>
                                  </p:childTnLst>
                                </p:cTn>
                              </p:par>
                              <p:par>
                                <p:cTn id="47" presetID="10" presetClass="entr" presetSubtype="0" fill="hold" grpId="1"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2000"/>
                                        <p:tgtEl>
                                          <p:spTgt spid="56"/>
                                        </p:tgtEl>
                                      </p:cBhvr>
                                    </p:animEffect>
                                  </p:childTnLst>
                                </p:cTn>
                              </p:par>
                              <p:par>
                                <p:cTn id="50" presetID="42" presetClass="path" presetSubtype="0" accel="50000" decel="50000" fill="hold" grpId="0" nodeType="withEffect">
                                  <p:stCondLst>
                                    <p:cond delay="0"/>
                                  </p:stCondLst>
                                  <p:childTnLst>
                                    <p:animMotion origin="layout" path="M 3.23001E-7 -4.07407E-6 L 3.23001E-7 0.33334 " pathEditMode="relative" rAng="0" ptsTypes="AA">
                                      <p:cBhvr>
                                        <p:cTn id="51" dur="2000" fill="hold"/>
                                        <p:tgtEl>
                                          <p:spTgt spid="56"/>
                                        </p:tgtEl>
                                        <p:attrNameLst>
                                          <p:attrName>ppt_x</p:attrName>
                                          <p:attrName>ppt_y</p:attrName>
                                        </p:attrNameLst>
                                      </p:cBhvr>
                                      <p:rCtr x="0" y="16667"/>
                                    </p:animMotion>
                                  </p:childTnLst>
                                </p:cTn>
                              </p:par>
                            </p:childTnLst>
                          </p:cTn>
                        </p:par>
                      </p:childTnLst>
                    </p:cTn>
                  </p:par>
                </p:childTnLst>
              </p:cTn>
              <p:nextCondLst>
                <p:cond evt="onClick" delay="0">
                  <p:tgtEl>
                    <p:spTgt spid="79"/>
                  </p:tgtEl>
                </p:cond>
              </p:nextCondLst>
            </p:seq>
            <p:seq concurrent="1" nextAc="seek">
              <p:cTn id="52" restart="whenNotActive" fill="hold" evtFilter="cancelBubble" nodeType="interactiveSeq">
                <p:stCondLst>
                  <p:cond evt="onClick" delay="0">
                    <p:tgtEl>
                      <p:spTgt spid="81"/>
                    </p:tgtEl>
                  </p:cond>
                </p:stCondLst>
                <p:endSync evt="end" delay="0">
                  <p:rtn val="all"/>
                </p:endSync>
                <p:childTnLst>
                  <p:par>
                    <p:cTn id="53" fill="hold">
                      <p:stCondLst>
                        <p:cond delay="0"/>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2000"/>
                                        <p:tgtEl>
                                          <p:spTgt spid="81"/>
                                        </p:tgtEl>
                                      </p:cBhvr>
                                    </p:animEffect>
                                    <p:set>
                                      <p:cBhvr>
                                        <p:cTn id="57" dur="1" fill="hold">
                                          <p:stCondLst>
                                            <p:cond delay="1999"/>
                                          </p:stCondLst>
                                        </p:cTn>
                                        <p:tgtEl>
                                          <p:spTgt spid="8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2000"/>
                                        <p:tgtEl>
                                          <p:spTgt spid="44"/>
                                        </p:tgtEl>
                                      </p:cBhvr>
                                    </p:animEffect>
                                  </p:childTnLst>
                                </p:cTn>
                              </p:par>
                            </p:childTnLst>
                          </p:cTn>
                        </p:par>
                      </p:childTnLst>
                    </p:cTn>
                  </p:par>
                </p:childTnLst>
              </p:cTn>
              <p:nextCondLst>
                <p:cond evt="onClick" delay="0">
                  <p:tgtEl>
                    <p:spTgt spid="81"/>
                  </p:tgtEl>
                </p:cond>
              </p:nextCondLst>
            </p:seq>
            <p:seq concurrent="1" nextAc="seek">
              <p:cTn id="61" restart="whenNotActive" fill="hold" evtFilter="cancelBubble" nodeType="interactiveSeq">
                <p:stCondLst>
                  <p:cond evt="onClick" delay="0">
                    <p:tgtEl>
                      <p:spTgt spid="82"/>
                    </p:tgtEl>
                  </p:cond>
                </p:stCondLst>
                <p:endSync evt="end" delay="0">
                  <p:rtn val="all"/>
                </p:endSync>
                <p:childTnLst>
                  <p:par>
                    <p:cTn id="62" fill="hold">
                      <p:stCondLst>
                        <p:cond delay="0"/>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2000"/>
                                        <p:tgtEl>
                                          <p:spTgt spid="82"/>
                                        </p:tgtEl>
                                      </p:cBhvr>
                                    </p:animEffect>
                                    <p:set>
                                      <p:cBhvr>
                                        <p:cTn id="66" dur="1" fill="hold">
                                          <p:stCondLst>
                                            <p:cond delay="1999"/>
                                          </p:stCondLst>
                                        </p:cTn>
                                        <p:tgtEl>
                                          <p:spTgt spid="82"/>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2000"/>
                                        <p:tgtEl>
                                          <p:spTgt spid="43"/>
                                        </p:tgtEl>
                                      </p:cBhvr>
                                    </p:animEffect>
                                  </p:childTnLst>
                                </p:cTn>
                              </p:par>
                            </p:childTnLst>
                          </p:cTn>
                        </p:par>
                      </p:childTnLst>
                    </p:cTn>
                  </p:par>
                </p:childTnLst>
              </p:cTn>
              <p:nextCondLst>
                <p:cond evt="onClick" delay="0">
                  <p:tgtEl>
                    <p:spTgt spid="82"/>
                  </p:tgtEl>
                </p:cond>
              </p:nextCondLst>
            </p:seq>
            <p:seq concurrent="1" nextAc="seek">
              <p:cTn id="70" restart="whenNotActive" fill="hold" evtFilter="cancelBubble" nodeType="interactiveSeq">
                <p:stCondLst>
                  <p:cond evt="onClick" delay="0">
                    <p:tgtEl>
                      <p:spTgt spid="83"/>
                    </p:tgtEl>
                  </p:cond>
                </p:stCondLst>
                <p:endSync evt="end" delay="0">
                  <p:rtn val="all"/>
                </p:endSync>
                <p:childTnLst>
                  <p:par>
                    <p:cTn id="71" fill="hold">
                      <p:stCondLst>
                        <p:cond delay="0"/>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2000"/>
                                        <p:tgtEl>
                                          <p:spTgt spid="83"/>
                                        </p:tgtEl>
                                      </p:cBhvr>
                                    </p:animEffect>
                                    <p:set>
                                      <p:cBhvr>
                                        <p:cTn id="75" dur="1" fill="hold">
                                          <p:stCondLst>
                                            <p:cond delay="1999"/>
                                          </p:stCondLst>
                                        </p:cTn>
                                        <p:tgtEl>
                                          <p:spTgt spid="83"/>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2000"/>
                                        <p:tgtEl>
                                          <p:spTgt spid="40"/>
                                        </p:tgtEl>
                                      </p:cBhvr>
                                    </p:animEffect>
                                  </p:childTnLst>
                                </p:cTn>
                              </p:par>
                            </p:childTnLst>
                          </p:cTn>
                        </p:par>
                      </p:childTnLst>
                    </p:cTn>
                  </p:par>
                </p:childTnLst>
              </p:cTn>
              <p:nextCondLst>
                <p:cond evt="onClick" delay="0">
                  <p:tgtEl>
                    <p:spTgt spid="83"/>
                  </p:tgtEl>
                </p:cond>
              </p:nextCondLst>
            </p:seq>
            <p:seq concurrent="1" nextAc="seek">
              <p:cTn id="79" restart="whenNotActive" fill="hold" evtFilter="cancelBubble" nodeType="interactiveSeq">
                <p:stCondLst>
                  <p:cond evt="onClick" delay="0">
                    <p:tgtEl>
                      <p:spTgt spid="90"/>
                    </p:tgtEl>
                  </p:cond>
                </p:stCondLst>
                <p:endSync evt="end" delay="0">
                  <p:rtn val="all"/>
                </p:endSync>
                <p:childTnLst>
                  <p:par>
                    <p:cTn id="80" fill="hold">
                      <p:stCondLst>
                        <p:cond delay="0"/>
                      </p:stCondLst>
                      <p:childTnLst>
                        <p:par>
                          <p:cTn id="81" fill="hold">
                            <p:stCondLst>
                              <p:cond delay="0"/>
                            </p:stCondLst>
                            <p:childTnLst>
                              <p:par>
                                <p:cTn id="82" presetID="10" presetClass="exit" presetSubtype="0" fill="hold" grpId="0" nodeType="clickEffect">
                                  <p:stCondLst>
                                    <p:cond delay="0"/>
                                  </p:stCondLst>
                                  <p:childTnLst>
                                    <p:animEffect transition="out" filter="fade">
                                      <p:cBhvr>
                                        <p:cTn id="83" dur="2000"/>
                                        <p:tgtEl>
                                          <p:spTgt spid="90"/>
                                        </p:tgtEl>
                                      </p:cBhvr>
                                    </p:animEffect>
                                    <p:set>
                                      <p:cBhvr>
                                        <p:cTn id="84" dur="1" fill="hold">
                                          <p:stCondLst>
                                            <p:cond delay="1999"/>
                                          </p:stCondLst>
                                        </p:cTn>
                                        <p:tgtEl>
                                          <p:spTgt spid="90"/>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2000"/>
                                        <p:tgtEl>
                                          <p:spTgt spid="37"/>
                                        </p:tgtEl>
                                      </p:cBhvr>
                                    </p:animEffect>
                                  </p:childTnLst>
                                </p:cTn>
                              </p:par>
                            </p:childTnLst>
                          </p:cTn>
                        </p:par>
                      </p:childTnLst>
                    </p:cTn>
                  </p:par>
                </p:childTnLst>
              </p:cTn>
              <p:nextCondLst>
                <p:cond evt="onClick" delay="0">
                  <p:tgtEl>
                    <p:spTgt spid="90"/>
                  </p:tgtEl>
                </p:cond>
              </p:nextCondLst>
            </p:seq>
          </p:childTnLst>
        </p:cTn>
      </p:par>
    </p:tnLst>
    <p:bldLst>
      <p:bldP spid="32" grpId="0" animBg="1"/>
      <p:bldP spid="32" grpId="1" animBg="1"/>
      <p:bldP spid="33" grpId="0" animBg="1"/>
      <p:bldP spid="34" grpId="0" animBg="1"/>
      <p:bldP spid="37" grpId="0" animBg="1"/>
      <p:bldP spid="40" grpId="0" animBg="1"/>
      <p:bldP spid="43" grpId="0" animBg="1"/>
      <p:bldP spid="44" grpId="0" animBg="1"/>
      <p:bldP spid="50" grpId="0" animBg="1"/>
      <p:bldP spid="50" grpId="1" animBg="1"/>
      <p:bldP spid="51" grpId="0" animBg="1"/>
      <p:bldP spid="52" grpId="0" animBg="1"/>
      <p:bldP spid="52" grpId="1" animBg="1"/>
      <p:bldP spid="53" grpId="0" animBg="1"/>
      <p:bldP spid="56" grpId="0" animBg="1"/>
      <p:bldP spid="56" grpId="1" animBg="1"/>
      <p:bldP spid="54" grpId="0" animBg="1"/>
      <p:bldP spid="78" grpId="0" animBg="1"/>
      <p:bldP spid="79" grpId="0" animBg="1"/>
      <p:bldP spid="81" grpId="0" animBg="1"/>
      <p:bldP spid="82" grpId="0" animBg="1"/>
      <p:bldP spid="83" grpId="0" animBg="1"/>
      <p:bldP spid="90" grpId="0" animBg="1"/>
      <p:bldP spid="48" grpId="0" animBg="1"/>
    </p:bldLst>
  </p:timing>
</p:sld>
</file>

<file path=ppt/theme/theme1.xml><?xml version="1.0" encoding="utf-8"?>
<a:theme xmlns:a="http://schemas.openxmlformats.org/drawingml/2006/main" name="Snowflake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Snowflakes design slides.potx" id="{DEE1F0AD-706A-4F4C-823D-ADFE5851E3EA}" vid="{52425298-8660-4232-B133-1A88C14B38E6}"/>
    </a:ext>
  </a:extLst>
</a:theme>
</file>

<file path=ppt/theme/theme2.xml><?xml version="1.0" encoding="utf-8"?>
<a:theme xmlns:a="http://schemas.openxmlformats.org/drawingml/2006/main" name="2005 calend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elancholy abstract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lancholy abstract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lancholy abstract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lancholy abstract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lancholy abstract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lancholy abstract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lancholy abstract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lancholy abstract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lancholy abstract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lancholy abstract design templa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lancholy abstract design template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elancholy abstract design template 12">
        <a:dk1>
          <a:srgbClr val="777777"/>
        </a:dk1>
        <a:lt1>
          <a:srgbClr val="969696"/>
        </a:lt1>
        <a:dk2>
          <a:srgbClr val="686B5D"/>
        </a:dk2>
        <a:lt2>
          <a:srgbClr val="4E4E44"/>
        </a:lt2>
        <a:accent1>
          <a:srgbClr val="909082"/>
        </a:accent1>
        <a:accent2>
          <a:srgbClr val="809EA8"/>
        </a:accent2>
        <a:accent3>
          <a:srgbClr val="B9BAB6"/>
        </a:accent3>
        <a:accent4>
          <a:srgbClr val="7F7F7F"/>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783485-1103-4BBC-98A1-D39A248154C3}">
  <ds:schemaRefs>
    <ds:schemaRef ds:uri="http://schemas.microsoft.com/sharepoint/v3/contenttype/forms"/>
  </ds:schemaRefs>
</ds:datastoreItem>
</file>

<file path=customXml/itemProps2.xml><?xml version="1.0" encoding="utf-8"?>
<ds:datastoreItem xmlns:ds="http://schemas.openxmlformats.org/officeDocument/2006/customXml" ds:itemID="{2915ED37-D514-41C3-9B3C-B262145D17B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D8853CD7-B1C6-4FDD-B6D0-92A83B857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Snowflakes design slides</Template>
  <TotalTime>2764</TotalTime>
  <Words>1349</Words>
  <Application>Microsoft Macintosh PowerPoint</Application>
  <PresentationFormat>Custom</PresentationFormat>
  <Paragraphs>304</Paragraphs>
  <Slides>28</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 Black</vt:lpstr>
      <vt:lpstr>Calibri</vt:lpstr>
      <vt:lpstr>Century Gothic</vt:lpstr>
      <vt:lpstr>Euphemia</vt:lpstr>
      <vt:lpstr>Tahoma</vt:lpstr>
      <vt:lpstr>Arial</vt:lpstr>
      <vt:lpstr>Snowflakes design template</vt:lpstr>
      <vt:lpstr>2005 calendar</vt:lpstr>
      <vt:lpstr>So You Want To Build A Data Science Program</vt:lpstr>
      <vt:lpstr>What Is Data Science?</vt:lpstr>
      <vt:lpstr> </vt:lpstr>
      <vt:lpstr>Day One – Ask Why?</vt:lpstr>
      <vt:lpstr> </vt:lpstr>
      <vt:lpstr>Day Two – Ask Why?</vt:lpstr>
      <vt:lpstr> </vt:lpstr>
      <vt:lpstr>Day Three – Ask Why?</vt:lpstr>
      <vt:lpstr> </vt:lpstr>
      <vt:lpstr>Day Four – Ask Why?</vt:lpstr>
      <vt:lpstr> </vt:lpstr>
      <vt:lpstr>Day Five – Assess Current State</vt:lpstr>
      <vt:lpstr> </vt:lpstr>
      <vt:lpstr>Day Six – Get A Grant Innovation Fund Grant – CCSNH 2013</vt:lpstr>
      <vt:lpstr> </vt:lpstr>
      <vt:lpstr>Day Seven Who’s Hiring?    Results (2013-14)</vt:lpstr>
      <vt:lpstr> </vt:lpstr>
      <vt:lpstr>Day Eight – Certificate Development</vt:lpstr>
      <vt:lpstr> </vt:lpstr>
      <vt:lpstr>Day Nine – Certificate Approval (2015)</vt:lpstr>
      <vt:lpstr> </vt:lpstr>
      <vt:lpstr>Day Ten – Associate Degree (2016)</vt:lpstr>
      <vt:lpstr> </vt:lpstr>
      <vt:lpstr>Eleventh Day – Looking Back</vt:lpstr>
      <vt:lpstr>Different strokes for different folks</vt:lpstr>
      <vt:lpstr> </vt:lpstr>
      <vt:lpstr>Twelfth Day – Looking Ahead</vt:lpstr>
      <vt:lpstr>Reference Material</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You Want To Build A Data Science Program</dc:title>
  <dc:creator>Microsoft Office User</dc:creator>
  <cp:lastModifiedBy>Microsoft Office User</cp:lastModifiedBy>
  <cp:revision>38</cp:revision>
  <dcterms:created xsi:type="dcterms:W3CDTF">2017-10-28T20:02:45Z</dcterms:created>
  <dcterms:modified xsi:type="dcterms:W3CDTF">2017-11-12T16:44:21Z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