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64" r:id="rId11"/>
    <p:sldId id="265" r:id="rId12"/>
    <p:sldId id="263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/>
    <p:restoredTop sz="94683"/>
  </p:normalViewPr>
  <p:slideViewPr>
    <p:cSldViewPr snapToGrid="0" snapToObjects="1">
      <p:cViewPr varScale="1">
        <p:scale>
          <a:sx n="94" d="100"/>
          <a:sy n="94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EB8E-A9EB-6A4B-80F8-93E723082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A481F-630A-AA4A-8B1D-8888171E9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01660-8006-2C4A-A350-33249B09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EC2-A203-B24E-9134-0605C8DD5A95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FE95-836F-D54C-AE54-73B3A57A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F225F-4768-DB46-8714-03A9611B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420F-9548-5942-A262-F3B6724F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23AA-D684-8D41-A901-FD8405F4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6AF9F-962A-2E40-AA71-327726609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685-A54A-DE44-9B88-B69BBFC0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EC2-A203-B24E-9134-0605C8DD5A95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F7D42-5139-8A48-98FC-C2919CE1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06545-CF74-804E-B9CD-584E5596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420F-9548-5942-A262-F3B6724F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1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084D5-D358-CA4E-A408-5A7C298A9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B5F04-1232-1948-A798-C0806704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8BC70-BC41-7C44-A6B0-9A8B7261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EC2-A203-B24E-9134-0605C8DD5A95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CDC0D-1907-A446-B925-0C47FC8C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75BD4-E8B7-3945-88A5-C92AC2EF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420F-9548-5942-A262-F3B6724F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BEB0-DB51-394C-A73A-FFA2C8C1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49C6A-156F-414D-9FBC-99408CE2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3CB5A-3C4D-584B-AF29-44F75F9E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EC2-A203-B24E-9134-0605C8DD5A95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9EC4D-ABED-2645-AA26-35946B98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85316-1CC5-7C41-9589-30B5BD1A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420F-9548-5942-A262-F3B6724F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1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8701-EE28-A943-908C-C2CD8628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10AC3-BE18-E343-9FEB-B07D54341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88950-9DCA-CC4B-8BD6-E5CE3C38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EC2-A203-B24E-9134-0605C8DD5A95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EF647-BBA5-F940-9AE0-589D9A1B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03E75-A730-EB46-81F0-F75E78B8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420F-9548-5942-A262-F3B6724F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EB94-9AEC-684F-BD04-AE234972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A0D3-1934-8742-9F6C-B13470E2C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D7CEE-1A1D-7D44-8621-C9D873AA5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0F566-3125-5C49-8575-EC2C39EC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EC2-A203-B24E-9134-0605C8DD5A95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2BCB0-ADB6-994C-97E9-C292138E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3D6CF-889E-A340-BD8D-F5FCB1C5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420F-9548-5942-A262-F3B6724F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FCA5-2238-9149-8037-FC981C4C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C7462-3932-554F-A6BD-696D409FB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54E1F-16AD-3348-A68A-69BBA4FD1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050B5-A2EE-C042-AEB1-D3C96D823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5E469-2A03-BE4E-A9AD-44E476DA3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252A6-DBD4-1B47-9C18-F69D91D0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EC2-A203-B24E-9134-0605C8DD5A95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17185-61C2-3E46-8E9B-E0587384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A4D72-B271-494F-A6D7-998536C5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420F-9548-5942-A262-F3B6724F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5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90FE-C4A5-CE43-93D8-771EAB35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22257-412C-8A47-A1B9-848E90FE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EC2-A203-B24E-9134-0605C8DD5A95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52B89-06CF-0145-95E6-0144A7CC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E937C-0A1E-7A48-9DD9-F12B84AD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420F-9548-5942-A262-F3B6724F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08E10-6955-7348-A720-34140410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EC2-A203-B24E-9134-0605C8DD5A95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9BCDF-9960-3B4C-8929-6F3FA007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DF46F-F63E-C741-85D7-304D52CF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420F-9548-5942-A262-F3B6724F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0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35F8-C43A-F643-843B-B3075C2D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BD74D-6E1B-7E48-A154-42F323B64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8AB25-80F4-B945-8E99-BD35A508A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6A56C-8FEF-9242-8C86-948995DA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EC2-A203-B24E-9134-0605C8DD5A95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32C84-B992-474E-9256-598B8928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0F244-B868-0C4E-A159-0DD0D9F0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420F-9548-5942-A262-F3B6724F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0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E560-3BAA-014B-84A5-FD3F62B8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74E4D-324C-E646-BFAC-A0536D604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29438-BDCF-AB43-8CC7-E905FA45D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E5E33-F30B-6747-B741-2727F937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8EC2-A203-B24E-9134-0605C8DD5A95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20890-C2F7-9644-ABD7-889E6812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C48D5-6B69-824F-B7CD-1EFF5597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420F-9548-5942-A262-F3B6724F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4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2E590-11D6-4C46-BAA1-86B2D393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80092-3BF6-5A47-9BF0-3B9959EB2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B8765-5086-2746-8943-666154EE3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88EC2-A203-B24E-9134-0605C8DD5A95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88FF-55D0-5D4B-9184-F21CD6AC8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CDFED-D7FB-634E-AFCA-01A71B593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7420F-9548-5942-A262-F3B6724F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drr.io/snippet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drr.io/snippe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77C4-B910-A14E-8924-B0E32AB54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6C573-A64A-AF44-8F32-C74D8F883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26661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8D01-EA00-B341-A611-10E944B0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005"/>
            <a:ext cx="10515600" cy="1325563"/>
          </a:xfrm>
        </p:spPr>
        <p:txBody>
          <a:bodyPr/>
          <a:lstStyle/>
          <a:p>
            <a:r>
              <a:rPr lang="en-US" dirty="0"/>
              <a:t>Hypothesis Testing is the scientific method to explain these differences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E97B9-A7D0-3A46-90F8-9043A9701A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46129"/>
                <a:ext cx="10515600" cy="361857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A. Determine the null hypothesis and the alternative hypothesis.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The null hypothesis represents “status quo” or that any change or difference is purely by chance, a consequence of sampling error.</a:t>
                </a:r>
              </a:p>
              <a:p>
                <a:pPr marL="514350" indent="-514350">
                  <a:buAutoNum type="arabicParenR"/>
                </a:pPr>
                <a:r>
                  <a:rPr lang="en-US" dirty="0"/>
                  <a:t>For the null hypothesis, when the value of a parameter is the statement, always use =.</a:t>
                </a:r>
              </a:p>
              <a:p>
                <a:pPr marL="514350" indent="-514350">
                  <a:buAutoNum type="arabicParenR"/>
                </a:pPr>
                <a:r>
                  <a:rPr lang="en-US" dirty="0"/>
                  <a:t>The alternative hypothesis uses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... Never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≥.</m:t>
                    </m:r>
                  </m:oMath>
                </a14:m>
                <a:r>
                  <a:rPr lang="en-US" dirty="0"/>
                  <a:t> The two hypotheses must be mutually exclusive (non-overlapping).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E97B9-A7D0-3A46-90F8-9043A9701A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46129"/>
                <a:ext cx="10515600" cy="3618572"/>
              </a:xfrm>
              <a:blipFill>
                <a:blip r:embed="rId2"/>
                <a:stretch>
                  <a:fillRect l="-1086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834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7713-5CAB-484D-9D4B-E9883725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Are Valid Hypotheses? Why or why not?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A6141B3-66BF-2442-A5FB-5767AB397DF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9" y="1681163"/>
                <a:ext cx="1892526" cy="8239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= 98.6</a:t>
                </a:r>
              </a:p>
              <a:p>
                <a:r>
                  <a:rPr lang="en-US" dirty="0"/>
                  <a:t>H</a:t>
                </a:r>
                <a:r>
                  <a:rPr lang="en-US" baseline="-25000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98.6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A6141B3-66BF-2442-A5FB-5767AB397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9" y="1681163"/>
                <a:ext cx="1892526" cy="823912"/>
              </a:xfrm>
              <a:blipFill>
                <a:blip r:embed="rId2"/>
                <a:stretch>
                  <a:fillRect l="-4667" t="-1230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F8204AA8-9A19-1746-BBFF-A3BA2AF0C3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9789" y="3085420"/>
                <a:ext cx="1892526" cy="82391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p = 2.5</a:t>
                </a:r>
              </a:p>
              <a:p>
                <a:r>
                  <a:rPr lang="en-US" dirty="0"/>
                  <a:t>H</a:t>
                </a:r>
                <a:r>
                  <a:rPr lang="en-US" baseline="-25000" dirty="0"/>
                  <a:t>a</a:t>
                </a:r>
                <a:r>
                  <a:rPr lang="en-US" dirty="0"/>
                  <a:t>: 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2.5</a:t>
                </a: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F8204AA8-9A19-1746-BBFF-A3BA2AF0C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9" y="3085420"/>
                <a:ext cx="1892526" cy="823912"/>
              </a:xfrm>
              <a:prstGeom prst="rect">
                <a:avLst/>
              </a:prstGeom>
              <a:blipFill>
                <a:blip r:embed="rId3"/>
                <a:stretch>
                  <a:fillRect l="-4667" t="-1060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2933F545-EF4C-8C47-97FD-B029A0493B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9788" y="4489677"/>
                <a:ext cx="1892526" cy="82391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p = 0.3</a:t>
                </a:r>
              </a:p>
              <a:p>
                <a:r>
                  <a:rPr lang="en-US" dirty="0"/>
                  <a:t>H</a:t>
                </a:r>
                <a:r>
                  <a:rPr lang="en-US" baseline="-25000" dirty="0"/>
                  <a:t>a</a:t>
                </a:r>
                <a:r>
                  <a:rPr lang="en-US" dirty="0"/>
                  <a:t>: 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0.3</a:t>
                </a: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2933F545-EF4C-8C47-97FD-B029A0493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4489677"/>
                <a:ext cx="1892526" cy="823912"/>
              </a:xfrm>
              <a:prstGeom prst="rect">
                <a:avLst/>
              </a:prstGeom>
              <a:blipFill>
                <a:blip r:embed="rId4"/>
                <a:stretch>
                  <a:fillRect l="-4667" t="-12308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B89454AF-BB71-D547-88B7-179B2D20CA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5062" y="1690688"/>
                <a:ext cx="1892526" cy="82391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0.5</a:t>
                </a:r>
              </a:p>
              <a:p>
                <a:r>
                  <a:rPr lang="en-US" dirty="0"/>
                  <a:t>H</a:t>
                </a:r>
                <a:r>
                  <a:rPr lang="en-US" baseline="-25000" dirty="0"/>
                  <a:t>a</a:t>
                </a:r>
                <a:r>
                  <a:rPr lang="en-US" dirty="0"/>
                  <a:t>: 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0.5</a:t>
                </a:r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B89454AF-BB71-D547-88B7-179B2D20C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062" y="1690688"/>
                <a:ext cx="1892526" cy="823912"/>
              </a:xfrm>
              <a:prstGeom prst="rect">
                <a:avLst/>
              </a:prstGeom>
              <a:blipFill>
                <a:blip r:embed="rId5"/>
                <a:stretch>
                  <a:fillRect l="-4667" t="-1060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90E348DE-E951-414B-9A9D-73357FB333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80231" y="3085420"/>
                <a:ext cx="1892526" cy="82391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= 71</a:t>
                </a:r>
              </a:p>
              <a:p>
                <a:r>
                  <a:rPr lang="en-US" dirty="0"/>
                  <a:t>H</a:t>
                </a:r>
                <a:r>
                  <a:rPr lang="en-US" baseline="-25000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71</a:t>
                </a:r>
              </a:p>
            </p:txBody>
          </p:sp>
        </mc:Choice>
        <mc:Fallback xmlns="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90E348DE-E951-414B-9A9D-73357FB33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231" y="3085420"/>
                <a:ext cx="1892526" cy="823912"/>
              </a:xfrm>
              <a:prstGeom prst="rect">
                <a:avLst/>
              </a:prstGeom>
              <a:blipFill>
                <a:blip r:embed="rId6"/>
                <a:stretch>
                  <a:fillRect l="-4667" t="-1060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66DC8806-E558-9640-B130-579E72BD3F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5062" y="4489677"/>
                <a:ext cx="1892526" cy="82391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= 33.2</a:t>
                </a:r>
              </a:p>
              <a:p>
                <a:r>
                  <a:rPr lang="en-US" dirty="0"/>
                  <a:t>H</a:t>
                </a:r>
                <a:r>
                  <a:rPr lang="en-US" baseline="-25000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33.2</a:t>
                </a:r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66DC8806-E558-9640-B130-579E72BD3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062" y="4489677"/>
                <a:ext cx="1892526" cy="823912"/>
              </a:xfrm>
              <a:prstGeom prst="rect">
                <a:avLst/>
              </a:prstGeom>
              <a:blipFill>
                <a:blip r:embed="rId7"/>
                <a:stretch>
                  <a:fillRect l="-4667" t="-12308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B6304909-A546-494F-AA50-73B9F5C650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04618" y="1690688"/>
                <a:ext cx="1892526" cy="82391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/>
                  <a:t> = 3.5</a:t>
                </a:r>
              </a:p>
              <a:p>
                <a:r>
                  <a:rPr lang="en-US" dirty="0"/>
                  <a:t>H</a:t>
                </a:r>
                <a:r>
                  <a:rPr lang="en-US" baseline="-25000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3.5</a:t>
                </a:r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B6304909-A546-494F-AA50-73B9F5C65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618" y="1690688"/>
                <a:ext cx="1892526" cy="823912"/>
              </a:xfrm>
              <a:prstGeom prst="rect">
                <a:avLst/>
              </a:prstGeom>
              <a:blipFill>
                <a:blip r:embed="rId8"/>
                <a:stretch>
                  <a:fillRect l="-4667" t="-1060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8669D4A5-8235-B04A-AB37-4B2A6FE0EA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04617" y="3085420"/>
                <a:ext cx="2197325" cy="82391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r>
                  <a:rPr lang="en-US" dirty="0"/>
                  <a:t>H</a:t>
                </a:r>
                <a:r>
                  <a:rPr lang="en-US" baseline="-25000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0</a:t>
                </a:r>
              </a:p>
            </p:txBody>
          </p:sp>
        </mc:Choice>
        <mc:Fallback xmlns="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8669D4A5-8235-B04A-AB37-4B2A6FE0E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617" y="3085420"/>
                <a:ext cx="2197325" cy="823912"/>
              </a:xfrm>
              <a:prstGeom prst="rect">
                <a:avLst/>
              </a:prstGeom>
              <a:blipFill>
                <a:blip r:embed="rId9"/>
                <a:stretch>
                  <a:fillRect l="-4023" t="-10606" r="-3448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2B6FFCE5-4293-9542-BF2A-A468F88173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04617" y="4480152"/>
                <a:ext cx="1892526" cy="82391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12.4</a:t>
                </a:r>
              </a:p>
              <a:p>
                <a:r>
                  <a:rPr lang="en-US" dirty="0"/>
                  <a:t>H</a:t>
                </a:r>
                <a:r>
                  <a:rPr lang="en-US" baseline="-25000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12.4</a:t>
                </a:r>
              </a:p>
            </p:txBody>
          </p:sp>
        </mc:Choice>
        <mc:Fallback xmlns=""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2B6FFCE5-4293-9542-BF2A-A468F8817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617" y="4480152"/>
                <a:ext cx="1892526" cy="823912"/>
              </a:xfrm>
              <a:prstGeom prst="rect">
                <a:avLst/>
              </a:prstGeom>
              <a:blipFill>
                <a:blip r:embed="rId10"/>
                <a:stretch>
                  <a:fillRect l="-3333" t="-909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55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8D01-EA00-B341-A611-10E944B0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005"/>
            <a:ext cx="10515600" cy="1325563"/>
          </a:xfrm>
        </p:spPr>
        <p:txBody>
          <a:bodyPr/>
          <a:lstStyle/>
          <a:p>
            <a:r>
              <a:rPr lang="en-US" dirty="0"/>
              <a:t>Hypothesis Testing is the scientific method to explain these differences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E97B9-A7D0-3A46-90F8-9043A9701A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46129"/>
                <a:ext cx="10515600" cy="36185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B. Choose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or significance level.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E97B9-A7D0-3A46-90F8-9043A9701A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46129"/>
                <a:ext cx="10515600" cy="3618572"/>
              </a:xfrm>
              <a:blipFill>
                <a:blip r:embed="rId2"/>
                <a:stretch>
                  <a:fillRect l="-1086" t="-2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73E722-0B04-FD45-8C8A-8899BD740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63348"/>
              </p:ext>
            </p:extLst>
          </p:nvPr>
        </p:nvGraphicFramePr>
        <p:xfrm>
          <a:off x="1820984" y="304289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940729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801989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4213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Action/True 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95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Reject H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I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46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Fail to Reject H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II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9198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C541F2-E024-6945-87A4-251380609E2D}"/>
                  </a:ext>
                </a:extLst>
              </p:cNvPr>
              <p:cNvSpPr txBox="1"/>
              <p:nvPr/>
            </p:nvSpPr>
            <p:spPr>
              <a:xfrm>
                <a:off x="838200" y="4529015"/>
                <a:ext cx="1051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Pr</a:t>
                </a:r>
                <a:r>
                  <a:rPr lang="en-US" dirty="0"/>
                  <a:t>(Type I error)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 Pr(Type II error)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C541F2-E024-6945-87A4-25138060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29015"/>
                <a:ext cx="10515600" cy="369332"/>
              </a:xfrm>
              <a:prstGeom prst="rect">
                <a:avLst/>
              </a:prstGeom>
              <a:blipFill>
                <a:blip r:embed="rId3"/>
                <a:stretch>
                  <a:fillRect l="-483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87741AD-728F-4249-B999-E399954A99F6}"/>
              </a:ext>
            </a:extLst>
          </p:cNvPr>
          <p:cNvSpPr txBox="1"/>
          <p:nvPr/>
        </p:nvSpPr>
        <p:spPr>
          <a:xfrm>
            <a:off x="838200" y="5083629"/>
            <a:ext cx="10657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any fixed </a:t>
            </a:r>
            <a:r>
              <a:rPr lang="el-GR" dirty="0"/>
              <a:t>α, </a:t>
            </a:r>
            <a:r>
              <a:rPr lang="en-US" dirty="0"/>
              <a:t>an increase in the sample size n will cause a decrease in </a:t>
            </a:r>
            <a:r>
              <a:rPr lang="el-GR" dirty="0"/>
              <a:t>β. </a:t>
            </a:r>
            <a:endParaRPr lang="en-US" dirty="0"/>
          </a:p>
          <a:p>
            <a:r>
              <a:rPr lang="en-US" dirty="0"/>
              <a:t>For any fixed sample size n, a decrease in </a:t>
            </a:r>
            <a:r>
              <a:rPr lang="el-GR" dirty="0"/>
              <a:t>α </a:t>
            </a:r>
            <a:r>
              <a:rPr lang="en-US" dirty="0"/>
              <a:t>will cause an increase in </a:t>
            </a:r>
            <a:r>
              <a:rPr lang="el-GR" dirty="0"/>
              <a:t>β. </a:t>
            </a:r>
            <a:r>
              <a:rPr lang="en-US" dirty="0"/>
              <a:t>Conversely, an increase in </a:t>
            </a:r>
            <a:r>
              <a:rPr lang="el-GR" dirty="0"/>
              <a:t>α </a:t>
            </a:r>
            <a:r>
              <a:rPr lang="en-US" dirty="0"/>
              <a:t>will cause a decrease in </a:t>
            </a:r>
            <a:r>
              <a:rPr lang="el-GR" dirty="0"/>
              <a:t>β.</a:t>
            </a:r>
            <a:endParaRPr lang="en-US" dirty="0"/>
          </a:p>
          <a:p>
            <a:r>
              <a:rPr lang="en-US" b="1" dirty="0"/>
              <a:t>To decrease both </a:t>
            </a:r>
            <a:r>
              <a:rPr lang="el-GR" b="1" dirty="0"/>
              <a:t>α </a:t>
            </a:r>
            <a:r>
              <a:rPr lang="en-US" b="1" dirty="0"/>
              <a:t>and </a:t>
            </a:r>
            <a:r>
              <a:rPr lang="el-GR" b="1" dirty="0"/>
              <a:t>β, </a:t>
            </a:r>
            <a:r>
              <a:rPr lang="en-US" b="1" dirty="0"/>
              <a:t>increase the sample size.</a:t>
            </a:r>
          </a:p>
        </p:txBody>
      </p:sp>
    </p:spTree>
    <p:extLst>
      <p:ext uri="{BB962C8B-B14F-4D97-AF65-F5344CB8AC3E}">
        <p14:creationId xmlns:p14="http://schemas.microsoft.com/office/powerpoint/2010/main" val="336994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8D01-EA00-B341-A611-10E944B0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005"/>
            <a:ext cx="10515600" cy="1325563"/>
          </a:xfrm>
        </p:spPr>
        <p:txBody>
          <a:bodyPr/>
          <a:lstStyle/>
          <a:p>
            <a:r>
              <a:rPr lang="en-US" dirty="0"/>
              <a:t>Hypothesis Testing is the scientific method to explain these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E97B9-A7D0-3A46-90F8-9043A9701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129"/>
            <a:ext cx="10515600" cy="36185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C. Assumption is that the null hypothesis is true.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 the “Rare Event Rule”: If, under a given assumption, the probability of a particular observed event is exceptionally small, it cannot have occurred by chance.</a:t>
            </a:r>
          </a:p>
          <a:p>
            <a:pPr marL="0" indent="0">
              <a:buNone/>
            </a:pPr>
            <a:r>
              <a:rPr lang="en-US" dirty="0"/>
              <a:t>(In other words, there is cause to reject the assumption.)</a:t>
            </a:r>
          </a:p>
        </p:txBody>
      </p:sp>
    </p:spTree>
    <p:extLst>
      <p:ext uri="{BB962C8B-B14F-4D97-AF65-F5344CB8AC3E}">
        <p14:creationId xmlns:p14="http://schemas.microsoft.com/office/powerpoint/2010/main" val="426075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8D01-EA00-B341-A611-10E944B0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005"/>
            <a:ext cx="4723151" cy="1233438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Testing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E97B9-A7D0-3A46-90F8-9043A9701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5713"/>
            <a:ext cx="3768524" cy="31244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C. So we “test” the assumption by calculating the probability of our observed event.</a:t>
            </a:r>
          </a:p>
          <a:p>
            <a:pPr marL="0" indent="0">
              <a:buNone/>
            </a:pPr>
            <a:r>
              <a:rPr lang="en-US" dirty="0"/>
              <a:t>For discussion: What is the meaning of </a:t>
            </a:r>
            <a:r>
              <a:rPr lang="en-US"/>
              <a:t>these pictures?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34DAD-838E-0647-8567-B5BDD1D63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351" y="568048"/>
            <a:ext cx="5792449" cy="61216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225F93-FF2E-F24A-8B12-B30D81BAF545}"/>
                  </a:ext>
                </a:extLst>
              </p:cNvPr>
              <p:cNvSpPr txBox="1"/>
              <p:nvPr/>
            </p:nvSpPr>
            <p:spPr>
              <a:xfrm>
                <a:off x="8160151" y="1412111"/>
                <a:ext cx="8912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</a:t>
                </a:r>
                <a:r>
                  <a:rPr lang="en-US" baseline="-25000" dirty="0"/>
                  <a:t>a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225F93-FF2E-F24A-8B12-B30D81BAF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151" y="1412111"/>
                <a:ext cx="891251" cy="369332"/>
              </a:xfrm>
              <a:prstGeom prst="rect">
                <a:avLst/>
              </a:prstGeom>
              <a:blipFill>
                <a:blip r:embed="rId4"/>
                <a:stretch>
                  <a:fillRect l="-563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2C0572-817D-BD45-90B1-5CB51D532197}"/>
                  </a:ext>
                </a:extLst>
              </p:cNvPr>
              <p:cNvSpPr txBox="1"/>
              <p:nvPr/>
            </p:nvSpPr>
            <p:spPr>
              <a:xfrm>
                <a:off x="8160150" y="3543782"/>
                <a:ext cx="8912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</a:t>
                </a:r>
                <a:r>
                  <a:rPr lang="en-US" baseline="-25000" dirty="0"/>
                  <a:t>a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2C0572-817D-BD45-90B1-5CB51D532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150" y="3543782"/>
                <a:ext cx="891251" cy="369332"/>
              </a:xfrm>
              <a:prstGeom prst="rect">
                <a:avLst/>
              </a:prstGeom>
              <a:blipFill>
                <a:blip r:embed="rId5"/>
                <a:stretch>
                  <a:fillRect l="-563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BE7D28-B2C8-6746-AAC5-BFA8FF1CD205}"/>
                  </a:ext>
                </a:extLst>
              </p:cNvPr>
              <p:cNvSpPr txBox="1"/>
              <p:nvPr/>
            </p:nvSpPr>
            <p:spPr>
              <a:xfrm>
                <a:off x="8160149" y="5490787"/>
                <a:ext cx="8912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</a:t>
                </a:r>
                <a:r>
                  <a:rPr lang="en-US" baseline="-25000" dirty="0"/>
                  <a:t>a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BE7D28-B2C8-6746-AAC5-BFA8FF1CD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149" y="5490787"/>
                <a:ext cx="891251" cy="369332"/>
              </a:xfrm>
              <a:prstGeom prst="rect">
                <a:avLst/>
              </a:prstGeom>
              <a:blipFill>
                <a:blip r:embed="rId6"/>
                <a:stretch>
                  <a:fillRect l="-5634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343074-89BE-7D43-9A8B-7058DA8B8859}"/>
                  </a:ext>
                </a:extLst>
              </p:cNvPr>
              <p:cNvSpPr txBox="1"/>
              <p:nvPr/>
            </p:nvSpPr>
            <p:spPr>
              <a:xfrm>
                <a:off x="838200" y="1889246"/>
                <a:ext cx="4723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 test shown here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0.05 (most common)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343074-89BE-7D43-9A8B-7058DA8B8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9246"/>
                <a:ext cx="4723151" cy="369332"/>
              </a:xfrm>
              <a:prstGeom prst="rect">
                <a:avLst/>
              </a:prstGeom>
              <a:blipFill>
                <a:blip r:embed="rId7"/>
                <a:stretch>
                  <a:fillRect l="-1072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76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5D40-1B1A-E448-994C-7E223F76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 Versus Parameter (Review)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A9E77-574C-E946-9E38-AEC644D77F9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Statistic (measured from a sample of a population)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Sample mean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Sample proportion 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Sample standard deviation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Sample variance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Sample size - 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A9E77-574C-E946-9E38-AEC644D77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7A35011-8A31-8B47-8EB6-F029D55F80B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Parameter (the true measure of a population)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True mean -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True proportion – p</a:t>
                </a:r>
              </a:p>
              <a:p>
                <a:pPr marL="0" indent="0">
                  <a:buNone/>
                </a:pPr>
                <a:r>
                  <a:rPr lang="en-US" dirty="0"/>
                  <a:t>Standard deviation -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Variance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Size - N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7A35011-8A31-8B47-8EB6-F029D55F8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200" t="-2632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2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1AAB-535E-7848-91F1-E6DFB9EC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356"/>
          </a:xfrm>
        </p:spPr>
        <p:txBody>
          <a:bodyPr/>
          <a:lstStyle/>
          <a:p>
            <a:r>
              <a:rPr lang="en-US" dirty="0"/>
              <a:t>Deviations From Expected Outcomes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11F07-4238-6E4B-BEC9-897C3211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364" y="1964226"/>
            <a:ext cx="3989633" cy="3549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4390E0-1C67-FF4D-A923-452AC9251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642" y="1898762"/>
            <a:ext cx="4132153" cy="3675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3236C4-3740-594F-81CC-8603AE833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44" y="1933281"/>
            <a:ext cx="4039245" cy="3593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4DBC09-C475-0849-B28F-F23EA77BB4CA}"/>
              </a:ext>
            </a:extLst>
          </p:cNvPr>
          <p:cNvSpPr txBox="1"/>
          <p:nvPr/>
        </p:nvSpPr>
        <p:spPr>
          <a:xfrm>
            <a:off x="1536687" y="5497991"/>
            <a:ext cx="9529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these samples come from the same population?</a:t>
            </a:r>
          </a:p>
          <a:p>
            <a:r>
              <a:rPr lang="en-US" dirty="0"/>
              <a:t>Answer: Yes, they are all randomly selected independent samples of size 50 from a normal population with mean 20 and standard deviation 0.75</a:t>
            </a:r>
          </a:p>
        </p:txBody>
      </p:sp>
    </p:spTree>
    <p:extLst>
      <p:ext uri="{BB962C8B-B14F-4D97-AF65-F5344CB8AC3E}">
        <p14:creationId xmlns:p14="http://schemas.microsoft.com/office/powerpoint/2010/main" val="418430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1AAB-535E-7848-91F1-E6DFB9EC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356"/>
          </a:xfrm>
        </p:spPr>
        <p:txBody>
          <a:bodyPr/>
          <a:lstStyle/>
          <a:p>
            <a:r>
              <a:rPr lang="en-US" dirty="0"/>
              <a:t>Deviations From Expected Outcomes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3236C4-3740-594F-81CC-8603AE833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22" y="1933280"/>
            <a:ext cx="4039245" cy="3593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4DBC09-C475-0849-B28F-F23EA77BB4CA}"/>
              </a:ext>
            </a:extLst>
          </p:cNvPr>
          <p:cNvSpPr txBox="1"/>
          <p:nvPr/>
        </p:nvSpPr>
        <p:spPr>
          <a:xfrm>
            <a:off x="5686927" y="1744693"/>
            <a:ext cx="5129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x:</a:t>
            </a:r>
          </a:p>
          <a:p>
            <a:r>
              <a:rPr lang="en-US" dirty="0"/>
              <a:t>   Min.    1st Qu.  Median    Mean   3rd Qu.    Max. </a:t>
            </a:r>
          </a:p>
          <a:p>
            <a:r>
              <a:rPr lang="en-US" dirty="0"/>
              <a:t>  17.54   19.54     20.03        20.02   20.52       21.65 </a:t>
            </a:r>
          </a:p>
          <a:p>
            <a:r>
              <a:rPr lang="en-US" dirty="0"/>
              <a:t>s = 0.763294</a:t>
            </a:r>
          </a:p>
          <a:p>
            <a:endParaRPr lang="en-US" dirty="0"/>
          </a:p>
          <a:p>
            <a:r>
              <a:rPr lang="en-US" dirty="0"/>
              <a:t>Sample y:</a:t>
            </a:r>
          </a:p>
          <a:p>
            <a:r>
              <a:rPr lang="en-US" dirty="0"/>
              <a:t>  Min.     1st Qu.  Median    Mean   3rd Qu.    Max. </a:t>
            </a:r>
          </a:p>
          <a:p>
            <a:r>
              <a:rPr lang="en-US" dirty="0"/>
              <a:t>  18.54   19.63     20.08        20.06   20.36       21.80</a:t>
            </a:r>
          </a:p>
          <a:p>
            <a:r>
              <a:rPr lang="en-US" dirty="0"/>
              <a:t>s = 0.6740456</a:t>
            </a:r>
          </a:p>
          <a:p>
            <a:endParaRPr lang="en-US" dirty="0"/>
          </a:p>
          <a:p>
            <a:r>
              <a:rPr lang="en-US" dirty="0"/>
              <a:t>Sample z:</a:t>
            </a:r>
          </a:p>
          <a:p>
            <a:r>
              <a:rPr lang="en-US" dirty="0"/>
              <a:t>  Min.     1st Qu.  Median    Mean   3rd Qu.    Max. </a:t>
            </a:r>
          </a:p>
          <a:p>
            <a:r>
              <a:rPr lang="en-US" dirty="0"/>
              <a:t>  18.18   19.36    19.74         19.78   20.25       21.88</a:t>
            </a:r>
          </a:p>
          <a:p>
            <a:r>
              <a:rPr lang="en-US" dirty="0"/>
              <a:t>s = 0.7938023</a:t>
            </a:r>
          </a:p>
        </p:txBody>
      </p:sp>
    </p:spTree>
    <p:extLst>
      <p:ext uri="{BB962C8B-B14F-4D97-AF65-F5344CB8AC3E}">
        <p14:creationId xmlns:p14="http://schemas.microsoft.com/office/powerpoint/2010/main" val="91113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1AAB-535E-7848-91F1-E6DFB9EC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356"/>
          </a:xfrm>
        </p:spPr>
        <p:txBody>
          <a:bodyPr/>
          <a:lstStyle/>
          <a:p>
            <a:r>
              <a:rPr lang="en-US" dirty="0"/>
              <a:t>Deviations From Expected Outcomes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DBC09-C475-0849-B28F-F23EA77BB4CA}"/>
              </a:ext>
            </a:extLst>
          </p:cNvPr>
          <p:cNvSpPr txBox="1"/>
          <p:nvPr/>
        </p:nvSpPr>
        <p:spPr>
          <a:xfrm>
            <a:off x="5686927" y="1744693"/>
            <a:ext cx="5129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x:</a:t>
            </a:r>
          </a:p>
          <a:p>
            <a:r>
              <a:rPr lang="en-US" dirty="0"/>
              <a:t>   Min.    1st Qu.  Median    Mean   3rd Qu.    Max. </a:t>
            </a:r>
          </a:p>
          <a:p>
            <a:r>
              <a:rPr lang="en-US" dirty="0"/>
              <a:t>  17.54   19.54     20.03        20.02   20.52       21.65 </a:t>
            </a:r>
          </a:p>
          <a:p>
            <a:r>
              <a:rPr lang="en-US" dirty="0"/>
              <a:t>s = 0.763294</a:t>
            </a:r>
          </a:p>
          <a:p>
            <a:endParaRPr lang="en-US" dirty="0"/>
          </a:p>
          <a:p>
            <a:r>
              <a:rPr lang="en-US" dirty="0"/>
              <a:t>Sample y:</a:t>
            </a:r>
          </a:p>
          <a:p>
            <a:r>
              <a:rPr lang="en-US" dirty="0"/>
              <a:t>  Min.     1st Qu.  Median    Mean   3rd Qu.    Max. </a:t>
            </a:r>
          </a:p>
          <a:p>
            <a:r>
              <a:rPr lang="en-US" dirty="0"/>
              <a:t>  18.54   19.63     20.08        20.06   20.36       21.80</a:t>
            </a:r>
          </a:p>
          <a:p>
            <a:r>
              <a:rPr lang="en-US" dirty="0"/>
              <a:t>s = 0.6740456</a:t>
            </a:r>
          </a:p>
          <a:p>
            <a:endParaRPr lang="en-US" dirty="0"/>
          </a:p>
          <a:p>
            <a:r>
              <a:rPr lang="en-US" dirty="0"/>
              <a:t>Sample z:</a:t>
            </a:r>
          </a:p>
          <a:p>
            <a:r>
              <a:rPr lang="en-US" dirty="0"/>
              <a:t>  Min.     1st Qu.  Median    Mean   3rd Qu.    Max. </a:t>
            </a:r>
          </a:p>
          <a:p>
            <a:r>
              <a:rPr lang="en-US" dirty="0"/>
              <a:t>  18.18   19.36    19.74         19.78   20.25       21.88</a:t>
            </a:r>
          </a:p>
          <a:p>
            <a:r>
              <a:rPr lang="en-US" dirty="0"/>
              <a:t>s = 0.7938023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1F79D-089B-E146-A8FB-4731AE32C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9221"/>
            <a:ext cx="4132153" cy="36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1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1AAB-535E-7848-91F1-E6DFB9EC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356"/>
          </a:xfrm>
        </p:spPr>
        <p:txBody>
          <a:bodyPr/>
          <a:lstStyle/>
          <a:p>
            <a:r>
              <a:rPr lang="en-US" dirty="0"/>
              <a:t>Deviations From Expected Outcomes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DBC09-C475-0849-B28F-F23EA77BB4CA}"/>
              </a:ext>
            </a:extLst>
          </p:cNvPr>
          <p:cNvSpPr txBox="1"/>
          <p:nvPr/>
        </p:nvSpPr>
        <p:spPr>
          <a:xfrm>
            <a:off x="5686927" y="1744693"/>
            <a:ext cx="5129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x:</a:t>
            </a:r>
          </a:p>
          <a:p>
            <a:r>
              <a:rPr lang="en-US" dirty="0"/>
              <a:t>   Min.    1st Qu.  Median    Mean   3rd Qu.    Max. </a:t>
            </a:r>
          </a:p>
          <a:p>
            <a:r>
              <a:rPr lang="en-US" dirty="0"/>
              <a:t>  17.54   19.54     20.03        20.02   20.52       21.65 </a:t>
            </a:r>
          </a:p>
          <a:p>
            <a:r>
              <a:rPr lang="en-US" dirty="0"/>
              <a:t>s = 0.763294</a:t>
            </a:r>
          </a:p>
          <a:p>
            <a:endParaRPr lang="en-US" dirty="0"/>
          </a:p>
          <a:p>
            <a:r>
              <a:rPr lang="en-US" dirty="0"/>
              <a:t>Sample y:</a:t>
            </a:r>
          </a:p>
          <a:p>
            <a:r>
              <a:rPr lang="en-US" dirty="0"/>
              <a:t>  Min.     1st Qu.  Median    Mean   3rd Qu.    Max. </a:t>
            </a:r>
          </a:p>
          <a:p>
            <a:r>
              <a:rPr lang="en-US" dirty="0"/>
              <a:t>  18.54   19.63     20.08        20.06   20.36       21.80</a:t>
            </a:r>
          </a:p>
          <a:p>
            <a:r>
              <a:rPr lang="en-US" dirty="0"/>
              <a:t>s = 0.6740456</a:t>
            </a:r>
          </a:p>
          <a:p>
            <a:endParaRPr lang="en-US" dirty="0"/>
          </a:p>
          <a:p>
            <a:r>
              <a:rPr lang="en-US" dirty="0"/>
              <a:t>Sample z:</a:t>
            </a:r>
          </a:p>
          <a:p>
            <a:r>
              <a:rPr lang="en-US" dirty="0"/>
              <a:t>  Min.     1st Qu.  Median    Mean   3rd Qu.    Max. </a:t>
            </a:r>
          </a:p>
          <a:p>
            <a:r>
              <a:rPr lang="en-US" dirty="0"/>
              <a:t>  18.18   19.36    19.74         19.78   20.25       21.88</a:t>
            </a:r>
          </a:p>
          <a:p>
            <a:r>
              <a:rPr lang="en-US" dirty="0"/>
              <a:t>s = 0.7938023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4C7B0-A456-2B4E-AD84-D1F11879D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6000"/>
            <a:ext cx="3989633" cy="35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1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1AAB-535E-7848-91F1-E6DFB9EC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356"/>
          </a:xfrm>
        </p:spPr>
        <p:txBody>
          <a:bodyPr/>
          <a:lstStyle/>
          <a:p>
            <a:r>
              <a:rPr lang="en-US" dirty="0"/>
              <a:t>Try It Yourself – Population Mean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DBC09-C475-0849-B28F-F23EA77BB4CA}"/>
              </a:ext>
            </a:extLst>
          </p:cNvPr>
          <p:cNvSpPr txBox="1"/>
          <p:nvPr/>
        </p:nvSpPr>
        <p:spPr>
          <a:xfrm>
            <a:off x="5686927" y="1744693"/>
            <a:ext cx="5129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x:</a:t>
            </a:r>
          </a:p>
          <a:p>
            <a:r>
              <a:rPr lang="en-US" dirty="0"/>
              <a:t>   Min.    1st Qu.  Median    Mean   3rd Qu.    Max. </a:t>
            </a:r>
          </a:p>
          <a:p>
            <a:r>
              <a:rPr lang="en-US" dirty="0"/>
              <a:t>  17.54   19.54     20.03        20.02   20.52       21.65 </a:t>
            </a:r>
          </a:p>
          <a:p>
            <a:r>
              <a:rPr lang="en-US" dirty="0"/>
              <a:t>s = 0.763294</a:t>
            </a:r>
          </a:p>
          <a:p>
            <a:endParaRPr lang="en-US" dirty="0"/>
          </a:p>
          <a:p>
            <a:r>
              <a:rPr lang="en-US" dirty="0"/>
              <a:t>Sample y:</a:t>
            </a:r>
          </a:p>
          <a:p>
            <a:r>
              <a:rPr lang="en-US" dirty="0"/>
              <a:t>  Min.     1st Qu.  Median    Mean   3rd Qu.    Max. </a:t>
            </a:r>
          </a:p>
          <a:p>
            <a:r>
              <a:rPr lang="en-US" dirty="0"/>
              <a:t>  18.54   19.63     20.08        20.06   20.36       21.80</a:t>
            </a:r>
          </a:p>
          <a:p>
            <a:r>
              <a:rPr lang="en-US" dirty="0"/>
              <a:t>s = 0.6740456</a:t>
            </a:r>
          </a:p>
          <a:p>
            <a:endParaRPr lang="en-US" dirty="0"/>
          </a:p>
          <a:p>
            <a:r>
              <a:rPr lang="en-US" dirty="0"/>
              <a:t>Sample z:</a:t>
            </a:r>
          </a:p>
          <a:p>
            <a:r>
              <a:rPr lang="en-US" dirty="0"/>
              <a:t>  Min.     1st Qu.  Median    Mean   3rd Qu.    Max. </a:t>
            </a:r>
          </a:p>
          <a:p>
            <a:r>
              <a:rPr lang="en-US" dirty="0"/>
              <a:t>  18.18   19.36    19.74         19.78   20.25       21.88</a:t>
            </a:r>
          </a:p>
          <a:p>
            <a:r>
              <a:rPr lang="en-US" dirty="0"/>
              <a:t>s = 0.7938023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2F8BB4-3710-704E-B61A-196A379BDEA2}"/>
                  </a:ext>
                </a:extLst>
              </p:cNvPr>
              <p:cNvSpPr txBox="1"/>
              <p:nvPr/>
            </p:nvSpPr>
            <p:spPr>
              <a:xfrm>
                <a:off x="838200" y="1516284"/>
                <a:ext cx="4659775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hlinkClick r:id="rId2"/>
                  </a:rPr>
                  <a:t>https://rdrr.io/snippets/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Delete the contents of the code block window.</a:t>
                </a:r>
              </a:p>
              <a:p>
                <a:endParaRPr lang="en-US" dirty="0"/>
              </a:p>
              <a:p>
                <a:r>
                  <a:rPr lang="en-US" dirty="0"/>
                  <a:t>Choose a sample size n&gt;30, 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standard deviation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(Here it’s n=50,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=20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=0.75)</a:t>
                </a:r>
              </a:p>
              <a:p>
                <a:r>
                  <a:rPr lang="en-US" dirty="0"/>
                  <a:t>Type in the following and then Run the code:</a:t>
                </a:r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x &lt;-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rnorm</a:t>
                </a:r>
                <a:r>
                  <a:rPr lang="en-US" b="1" dirty="0">
                    <a:solidFill>
                      <a:srgbClr val="C00000"/>
                    </a:solidFill>
                  </a:rPr>
                  <a:t>(50, 20, 0.75)</a:t>
                </a:r>
              </a:p>
              <a:p>
                <a:r>
                  <a:rPr lang="en-US" b="1" dirty="0" err="1">
                    <a:solidFill>
                      <a:srgbClr val="C00000"/>
                    </a:solidFill>
                  </a:rPr>
                  <a:t>hist</a:t>
                </a:r>
                <a:r>
                  <a:rPr lang="en-US" b="1" dirty="0">
                    <a:solidFill>
                      <a:srgbClr val="C00000"/>
                    </a:solidFill>
                  </a:rPr>
                  <a:t>(x)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boxplot(x)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summary(x)</a:t>
                </a:r>
              </a:p>
              <a:p>
                <a:r>
                  <a:rPr lang="en-US" b="1" dirty="0" err="1">
                    <a:solidFill>
                      <a:srgbClr val="C00000"/>
                    </a:solidFill>
                  </a:rPr>
                  <a:t>sd</a:t>
                </a:r>
                <a:r>
                  <a:rPr lang="en-US" b="1" dirty="0">
                    <a:solidFill>
                      <a:srgbClr val="C00000"/>
                    </a:solidFill>
                  </a:rPr>
                  <a:t>(x)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2F8BB4-3710-704E-B61A-196A379BD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6284"/>
                <a:ext cx="4659775" cy="4247317"/>
              </a:xfrm>
              <a:prstGeom prst="rect">
                <a:avLst/>
              </a:prstGeom>
              <a:blipFill>
                <a:blip r:embed="rId3"/>
                <a:stretch>
                  <a:fillRect l="-1087" t="-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74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1AAB-535E-7848-91F1-E6DFB9EC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356"/>
          </a:xfrm>
        </p:spPr>
        <p:txBody>
          <a:bodyPr/>
          <a:lstStyle/>
          <a:p>
            <a:r>
              <a:rPr lang="en-US" dirty="0"/>
              <a:t>Try It Yourself – Population Proportion (p)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DBC09-C475-0849-B28F-F23EA77BB4CA}"/>
              </a:ext>
            </a:extLst>
          </p:cNvPr>
          <p:cNvSpPr txBox="1"/>
          <p:nvPr/>
        </p:nvSpPr>
        <p:spPr>
          <a:xfrm>
            <a:off x="5686927" y="1516284"/>
            <a:ext cx="51294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simulation exercise would be appropriate for the following: A city mayor claims that the city employs 25% of its workforce as those who identify as black. </a:t>
            </a:r>
          </a:p>
          <a:p>
            <a:endParaRPr lang="en-US" dirty="0"/>
          </a:p>
          <a:p>
            <a:r>
              <a:rPr lang="en-US" dirty="0"/>
              <a:t>Assume a random sample of 150 workers is chosen, and the number (x) of black workers out of 150 is counted; this process repeated 1000 times.</a:t>
            </a:r>
          </a:p>
          <a:p>
            <a:endParaRPr lang="en-US" dirty="0"/>
          </a:p>
          <a:p>
            <a:r>
              <a:rPr lang="en-US" dirty="0"/>
              <a:t>If x = 37, then p = 37/150 = 0.247 (close to 0.25)</a:t>
            </a:r>
          </a:p>
          <a:p>
            <a:endParaRPr lang="en-US" dirty="0"/>
          </a:p>
          <a:p>
            <a:r>
              <a:rPr lang="en-US" dirty="0"/>
              <a:t>The code at the left shows how frequently we expect outcomes.</a:t>
            </a:r>
          </a:p>
          <a:p>
            <a:endParaRPr lang="en-US" dirty="0"/>
          </a:p>
          <a:p>
            <a:r>
              <a:rPr lang="en-US" dirty="0"/>
              <a:t>For example, if we take a sample of 150 and x = 27, does this seem “unusual” given the claim? Discuss.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F8BB4-3710-704E-B61A-196A379BDEA2}"/>
              </a:ext>
            </a:extLst>
          </p:cNvPr>
          <p:cNvSpPr txBox="1"/>
          <p:nvPr/>
        </p:nvSpPr>
        <p:spPr>
          <a:xfrm>
            <a:off x="838200" y="1516284"/>
            <a:ext cx="46597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https://rdrr.io/snippets/</a:t>
            </a:r>
            <a:endParaRPr lang="en-US" dirty="0"/>
          </a:p>
          <a:p>
            <a:endParaRPr lang="en-US" dirty="0"/>
          </a:p>
          <a:p>
            <a:r>
              <a:rPr lang="en-US" dirty="0"/>
              <a:t>Delete the contents of the code block window.</a:t>
            </a:r>
          </a:p>
          <a:p>
            <a:endParaRPr lang="en-US" dirty="0"/>
          </a:p>
          <a:p>
            <a:r>
              <a:rPr lang="en-US" dirty="0"/>
              <a:t>Choose number of observations n = 1000, sample size (trials) = 150, p = 0.25</a:t>
            </a:r>
          </a:p>
          <a:p>
            <a:endParaRPr lang="en-US" dirty="0"/>
          </a:p>
          <a:p>
            <a:r>
              <a:rPr lang="en-US" dirty="0"/>
              <a:t>Type in the following and then Run the code: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x &lt;- </a:t>
            </a:r>
            <a:r>
              <a:rPr lang="en-US" b="1" dirty="0" err="1">
                <a:solidFill>
                  <a:srgbClr val="C00000"/>
                </a:solidFill>
              </a:rPr>
              <a:t>rbinom</a:t>
            </a:r>
            <a:r>
              <a:rPr lang="en-US" b="1" dirty="0">
                <a:solidFill>
                  <a:srgbClr val="C00000"/>
                </a:solidFill>
              </a:rPr>
              <a:t>(1000, 150, 0.25)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hist</a:t>
            </a:r>
            <a:r>
              <a:rPr lang="en-US" b="1" dirty="0">
                <a:solidFill>
                  <a:srgbClr val="C00000"/>
                </a:solidFill>
              </a:rPr>
              <a:t>(x, </a:t>
            </a:r>
            <a:r>
              <a:rPr lang="en-US" b="1" dirty="0" err="1">
                <a:solidFill>
                  <a:srgbClr val="C00000"/>
                </a:solidFill>
              </a:rPr>
              <a:t>freq</a:t>
            </a:r>
            <a:r>
              <a:rPr lang="en-US" b="1" dirty="0">
                <a:solidFill>
                  <a:srgbClr val="C00000"/>
                </a:solidFill>
              </a:rPr>
              <a:t>=FALSE)</a:t>
            </a:r>
          </a:p>
          <a:p>
            <a:r>
              <a:rPr lang="en-US" b="1" dirty="0">
                <a:solidFill>
                  <a:srgbClr val="C00000"/>
                </a:solidFill>
              </a:rPr>
              <a:t>boxplot(x)</a:t>
            </a:r>
          </a:p>
          <a:p>
            <a:r>
              <a:rPr lang="en-US" b="1" dirty="0">
                <a:solidFill>
                  <a:srgbClr val="C00000"/>
                </a:solidFill>
              </a:rPr>
              <a:t>summary(x)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sd</a:t>
            </a:r>
            <a:r>
              <a:rPr lang="en-US" b="1" dirty="0">
                <a:solidFill>
                  <a:srgbClr val="C00000"/>
                </a:solidFill>
              </a:rPr>
              <a:t>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6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8D01-EA00-B341-A611-10E944B0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005"/>
            <a:ext cx="10515600" cy="1325563"/>
          </a:xfrm>
        </p:spPr>
        <p:txBody>
          <a:bodyPr/>
          <a:lstStyle/>
          <a:p>
            <a:r>
              <a:rPr lang="en-US" dirty="0"/>
              <a:t>Differences Between Statistics and Parameters Explained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E97B9-A7D0-3A46-90F8-9043A9701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129"/>
            <a:ext cx="10515600" cy="3618572"/>
          </a:xfrm>
        </p:spPr>
        <p:txBody>
          <a:bodyPr/>
          <a:lstStyle/>
          <a:p>
            <a:r>
              <a:rPr lang="en-US" dirty="0"/>
              <a:t>True difference : The sample represents a new or different population than the parameter being tested.</a:t>
            </a:r>
          </a:p>
          <a:p>
            <a:r>
              <a:rPr lang="en-US" dirty="0"/>
              <a:t>Random variation: The observed difference is simply a condition of sampling (</a:t>
            </a:r>
            <a:r>
              <a:rPr lang="en-US" dirty="0" err="1"/>
              <a:t>ie</a:t>
            </a:r>
            <a:r>
              <a:rPr lang="en-US" dirty="0"/>
              <a:t> due to chance)</a:t>
            </a:r>
          </a:p>
          <a:p>
            <a:r>
              <a:rPr lang="en-US" dirty="0"/>
              <a:t>Sampling Error (bias): The sample is not representative of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96179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1211</Words>
  <Application>Microsoft Macintosh PowerPoint</Application>
  <PresentationFormat>Widescreen</PresentationFormat>
  <Paragraphs>172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Statistics</vt:lpstr>
      <vt:lpstr>Statistic Versus Parameter (Review)</vt:lpstr>
      <vt:lpstr>Deviations From Expected Outcomes </vt:lpstr>
      <vt:lpstr>Deviations From Expected Outcomes </vt:lpstr>
      <vt:lpstr>Deviations From Expected Outcomes </vt:lpstr>
      <vt:lpstr>Deviations From Expected Outcomes </vt:lpstr>
      <vt:lpstr>Try It Yourself – Population Mean</vt:lpstr>
      <vt:lpstr>Try It Yourself – Population Proportion (p)</vt:lpstr>
      <vt:lpstr>Differences Between Statistics and Parameters Explained By:</vt:lpstr>
      <vt:lpstr>Hypothesis Testing is the scientific method to explain these differences</vt:lpstr>
      <vt:lpstr>Which Are Valid Hypotheses? Why or why not?</vt:lpstr>
      <vt:lpstr>Hypothesis Testing is the scientific method to explain these differences</vt:lpstr>
      <vt:lpstr>Hypothesis Testing is the scientific method to explain these differences</vt:lpstr>
      <vt:lpstr>Hypothesis Testing Decision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Microsoft Office User</dc:creator>
  <cp:lastModifiedBy>Microsoft Office User</cp:lastModifiedBy>
  <cp:revision>27</cp:revision>
  <dcterms:created xsi:type="dcterms:W3CDTF">2018-05-06T20:11:17Z</dcterms:created>
  <dcterms:modified xsi:type="dcterms:W3CDTF">2018-12-28T22:39:53Z</dcterms:modified>
</cp:coreProperties>
</file>