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5"/>
  </p:notesMasterIdLst>
  <p:handoutMasterIdLst>
    <p:handoutMasterId r:id="rId26"/>
  </p:handoutMasterIdLst>
  <p:sldIdLst>
    <p:sldId id="256" r:id="rId2"/>
    <p:sldId id="259" r:id="rId3"/>
    <p:sldId id="260" r:id="rId4"/>
    <p:sldId id="278" r:id="rId5"/>
    <p:sldId id="279" r:id="rId6"/>
    <p:sldId id="273" r:id="rId7"/>
    <p:sldId id="300" r:id="rId8"/>
    <p:sldId id="262" r:id="rId9"/>
    <p:sldId id="292" r:id="rId10"/>
    <p:sldId id="293" r:id="rId11"/>
    <p:sldId id="294" r:id="rId12"/>
    <p:sldId id="295" r:id="rId13"/>
    <p:sldId id="275" r:id="rId14"/>
    <p:sldId id="297" r:id="rId15"/>
    <p:sldId id="296" r:id="rId16"/>
    <p:sldId id="283" r:id="rId17"/>
    <p:sldId id="284" r:id="rId18"/>
    <p:sldId id="286" r:id="rId19"/>
    <p:sldId id="287" r:id="rId20"/>
    <p:sldId id="301" r:id="rId21"/>
    <p:sldId id="302" r:id="rId22"/>
    <p:sldId id="298" r:id="rId23"/>
    <p:sldId id="29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3" autoAdjust="0"/>
    <p:restoredTop sz="94660"/>
  </p:normalViewPr>
  <p:slideViewPr>
    <p:cSldViewPr>
      <p:cViewPr varScale="1">
        <p:scale>
          <a:sx n="83" d="100"/>
          <a:sy n="83" d="100"/>
        </p:scale>
        <p:origin x="11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C476380-5A93-4DC7-BF23-F749D95043AE}" type="datetimeFigureOut">
              <a:rPr lang="en-US" smtClean="0"/>
              <a:pPr/>
              <a:t>1/25/2017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8E7D5B-AEFE-4DBE-B1F2-38643AA2AD3F}" type="slidenum">
              <a:rPr lang="en-US" smtClean="0"/>
              <a:pPr/>
              <a:t>‹#›</a:t>
            </a:fld>
            <a:endParaRPr lang="en-US" dirty="0"/>
          </a:p>
        </p:txBody>
      </p:sp>
    </p:spTree>
    <p:extLst>
      <p:ext uri="{BB962C8B-B14F-4D97-AF65-F5344CB8AC3E}">
        <p14:creationId xmlns:p14="http://schemas.microsoft.com/office/powerpoint/2010/main" val="2134412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441912-6CCD-4005-8E06-26E0F2DD62E4}" type="datetimeFigureOut">
              <a:rPr lang="en-US" smtClean="0"/>
              <a:t>1/25/2017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A4616-CBE9-4D6F-87C8-CD453FF09702}" type="slidenum">
              <a:rPr lang="en-US" smtClean="0"/>
              <a:t>‹#›</a:t>
            </a:fld>
            <a:endParaRPr lang="en-US" dirty="0"/>
          </a:p>
        </p:txBody>
      </p:sp>
    </p:spTree>
    <p:extLst>
      <p:ext uri="{BB962C8B-B14F-4D97-AF65-F5344CB8AC3E}">
        <p14:creationId xmlns:p14="http://schemas.microsoft.com/office/powerpoint/2010/main" val="270777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5A4616-CBE9-4D6F-87C8-CD453FF09702}" type="slidenum">
              <a:rPr lang="en-US" smtClean="0"/>
              <a:t>17</a:t>
            </a:fld>
            <a:endParaRPr lang="en-US"/>
          </a:p>
        </p:txBody>
      </p:sp>
    </p:spTree>
    <p:extLst>
      <p:ext uri="{BB962C8B-B14F-4D97-AF65-F5344CB8AC3E}">
        <p14:creationId xmlns:p14="http://schemas.microsoft.com/office/powerpoint/2010/main" val="209625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D9B079C-5C16-4651-BACE-8FADCCADC638}"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9B079C-5C16-4651-BACE-8FADCCADC63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9B079C-5C16-4651-BACE-8FADCCADC63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D9B079C-5C16-4651-BACE-8FADCCADC638}"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D9B079C-5C16-4651-BACE-8FADCCADC63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9B079C-5C16-4651-BACE-8FADCCADC638}"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D9B079C-5C16-4651-BACE-8FADCCADC638}"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D9B079C-5C16-4651-BACE-8FADCCADC63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D9B079C-5C16-4651-BACE-8FADCCADC63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9B079C-5C16-4651-BACE-8FADCCADC638}"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83F3F54-EB2C-4F0C-9F20-0632FEA521D8}" type="datetimeFigureOut">
              <a:rPr lang="en-US" smtClean="0"/>
              <a:pPr/>
              <a:t>1/25/2017</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D9B079C-5C16-4651-BACE-8FADCCADC638}"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83F3F54-EB2C-4F0C-9F20-0632FEA521D8}" type="datetimeFigureOut">
              <a:rPr lang="en-US" smtClean="0"/>
              <a:pPr/>
              <a:t>1/25/2017</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D9B079C-5C16-4651-BACE-8FADCCADC63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www.math.harvard.edu/~knill/mathmovies/m4v/statisticsmoneyball.m4v" TargetMode="External"/><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600200"/>
            <a:ext cx="7772400" cy="4648200"/>
          </a:xfrm>
        </p:spPr>
        <p:txBody>
          <a:bodyPr>
            <a:normAutofit/>
          </a:bodyPr>
          <a:lstStyle/>
          <a:p>
            <a:r>
              <a:rPr lang="en-US" b="1" dirty="0" smtClean="0">
                <a:solidFill>
                  <a:schemeClr val="tx1"/>
                </a:solidFill>
              </a:rPr>
              <a:t>Incorporating Statistical Software Into the Classroom</a:t>
            </a:r>
          </a:p>
          <a:p>
            <a:r>
              <a:rPr lang="en-US" sz="4400" b="1" dirty="0" smtClean="0">
                <a:solidFill>
                  <a:schemeClr val="tx1"/>
                </a:solidFill>
              </a:rPr>
              <a:t>Demonstration of R</a:t>
            </a:r>
          </a:p>
          <a:p>
            <a:endParaRPr lang="en-US" dirty="0"/>
          </a:p>
          <a:p>
            <a:endParaRPr lang="en-US" dirty="0" smtClean="0">
              <a:solidFill>
                <a:schemeClr val="tx1"/>
              </a:solidFill>
            </a:endParaRPr>
          </a:p>
          <a:p>
            <a:r>
              <a:rPr lang="en-US" dirty="0" smtClean="0">
                <a:solidFill>
                  <a:schemeClr val="tx1"/>
                </a:solidFill>
              </a:rPr>
              <a:t>Kelly Fitzpatrick, CFA</a:t>
            </a:r>
            <a:endParaRPr lang="en-US" dirty="0" smtClean="0"/>
          </a:p>
          <a:p>
            <a:r>
              <a:rPr lang="en-US" dirty="0" smtClean="0">
                <a:solidFill>
                  <a:schemeClr val="tx1"/>
                </a:solidFill>
              </a:rPr>
              <a:t>Assistant Professor of Mathematics </a:t>
            </a:r>
          </a:p>
          <a:p>
            <a:r>
              <a:rPr lang="en-US" dirty="0">
                <a:solidFill>
                  <a:schemeClr val="tx1"/>
                </a:solidFill>
              </a:rPr>
              <a:t>County College of Morris</a:t>
            </a:r>
          </a:p>
          <a:p>
            <a:endParaRPr lang="en-US" dirty="0">
              <a:solidFill>
                <a:schemeClr val="tx1"/>
              </a:solidFill>
            </a:endParaRPr>
          </a:p>
          <a:p>
            <a:r>
              <a:rPr lang="en-US" dirty="0" smtClean="0">
                <a:solidFill>
                  <a:schemeClr val="tx1"/>
                </a:solidFill>
              </a:rPr>
              <a:t>Kfitzpatrick@ccm.edu</a:t>
            </a:r>
          </a:p>
        </p:txBody>
      </p:sp>
    </p:spTree>
    <p:extLst>
      <p:ext uri="{BB962C8B-B14F-4D97-AF65-F5344CB8AC3E}">
        <p14:creationId xmlns:p14="http://schemas.microsoft.com/office/powerpoint/2010/main" val="1775432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75" y="616240"/>
            <a:ext cx="8491603" cy="57779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1430576" y="2362200"/>
            <a:ext cx="3124200" cy="990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3216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534400"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286000" y="1905000"/>
            <a:ext cx="3124200" cy="84968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6429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435236" cy="6202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6477000" y="1371600"/>
            <a:ext cx="15240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0175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971800"/>
          </a:xfrm>
        </p:spPr>
        <p:txBody>
          <a:bodyPr>
            <a:normAutofit/>
          </a:bodyPr>
          <a:lstStyle/>
          <a:p>
            <a:r>
              <a:rPr lang="en-US" sz="4800" b="1" dirty="0" smtClean="0">
                <a:solidFill>
                  <a:schemeClr val="tx1"/>
                </a:solidFill>
              </a:rPr>
              <a:t>{3,10, 24, 29, 33}</a:t>
            </a:r>
            <a:endParaRPr lang="en-US" sz="4800" b="1" dirty="0">
              <a:solidFill>
                <a:schemeClr val="tx1"/>
              </a:solidFill>
            </a:endParaRPr>
          </a:p>
        </p:txBody>
      </p:sp>
      <p:sp>
        <p:nvSpPr>
          <p:cNvPr id="2" name="Title 1"/>
          <p:cNvSpPr>
            <a:spLocks noGrp="1"/>
          </p:cNvSpPr>
          <p:nvPr>
            <p:ph type="ctrTitle"/>
          </p:nvPr>
        </p:nvSpPr>
        <p:spPr/>
        <p:txBody>
          <a:bodyPr/>
          <a:lstStyle/>
          <a:p>
            <a:r>
              <a:rPr lang="en-US" dirty="0" smtClean="0"/>
              <a:t>Pick 5 numbers between 1 to 100</a:t>
            </a:r>
            <a:endParaRPr lang="en-US" dirty="0"/>
          </a:p>
        </p:txBody>
      </p:sp>
    </p:spTree>
    <p:extLst>
      <p:ext uri="{BB962C8B-B14F-4D97-AF65-F5344CB8AC3E}">
        <p14:creationId xmlns:p14="http://schemas.microsoft.com/office/powerpoint/2010/main" val="3057872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362075"/>
          </a:xfrm>
        </p:spPr>
        <p:txBody>
          <a:bodyPr/>
          <a:lstStyle/>
          <a:p>
            <a:r>
              <a:rPr lang="en-US" dirty="0" smtClean="0">
                <a:solidFill>
                  <a:schemeClr val="tx1"/>
                </a:solidFill>
              </a:rPr>
              <a:t>Your students will pick their:</a:t>
            </a:r>
            <a:endParaRPr lang="en-US" dirty="0">
              <a:solidFill>
                <a:schemeClr val="tx1"/>
              </a:solidFill>
            </a:endParaRPr>
          </a:p>
        </p:txBody>
      </p:sp>
      <p:sp>
        <p:nvSpPr>
          <p:cNvPr id="3" name="Text Placeholder 2"/>
          <p:cNvSpPr>
            <a:spLocks noGrp="1"/>
          </p:cNvSpPr>
          <p:nvPr>
            <p:ph type="body" idx="1"/>
          </p:nvPr>
        </p:nvSpPr>
        <p:spPr>
          <a:xfrm>
            <a:off x="722313" y="2547938"/>
            <a:ext cx="7772400" cy="2709862"/>
          </a:xfrm>
        </p:spPr>
        <p:txBody>
          <a:bodyPr>
            <a:normAutofit/>
          </a:bodyPr>
          <a:lstStyle/>
          <a:p>
            <a:pPr marL="342900" indent="-342900">
              <a:buFont typeface="Arial" panose="020B0604020202020204" pitchFamily="34" charset="0"/>
              <a:buChar char="•"/>
            </a:pPr>
            <a:r>
              <a:rPr lang="en-US" b="1" dirty="0" smtClean="0">
                <a:solidFill>
                  <a:schemeClr val="tx1"/>
                </a:solidFill>
              </a:rPr>
              <a:t>Birthday (kids, parents, loved ones)</a:t>
            </a:r>
          </a:p>
          <a:p>
            <a:pPr marL="342900" indent="-342900">
              <a:buFont typeface="Arial" panose="020B0604020202020204" pitchFamily="34" charset="0"/>
              <a:buChar char="•"/>
            </a:pPr>
            <a:r>
              <a:rPr lang="en-US" b="1" dirty="0" smtClean="0">
                <a:solidFill>
                  <a:schemeClr val="tx1"/>
                </a:solidFill>
              </a:rPr>
              <a:t>Age (kids, parents, loved ones)</a:t>
            </a:r>
          </a:p>
          <a:p>
            <a:pPr marL="342900" indent="-342900">
              <a:buFont typeface="Arial" panose="020B0604020202020204" pitchFamily="34" charset="0"/>
              <a:buChar char="•"/>
            </a:pPr>
            <a:r>
              <a:rPr lang="en-US" b="1" dirty="0" smtClean="0">
                <a:solidFill>
                  <a:schemeClr val="tx1"/>
                </a:solidFill>
              </a:rPr>
              <a:t>Lucky Numbers</a:t>
            </a:r>
          </a:p>
          <a:p>
            <a:pPr marL="342900" indent="-342900">
              <a:buFont typeface="Arial" panose="020B0604020202020204" pitchFamily="34" charset="0"/>
              <a:buChar char="•"/>
            </a:pPr>
            <a:r>
              <a:rPr lang="en-US" b="1" dirty="0" smtClean="0">
                <a:solidFill>
                  <a:schemeClr val="tx1"/>
                </a:solidFill>
              </a:rPr>
              <a:t>Sports Players Number/ Sports Records</a:t>
            </a:r>
          </a:p>
          <a:p>
            <a:pPr marL="342900" indent="-342900">
              <a:buFont typeface="Arial" panose="020B0604020202020204" pitchFamily="34" charset="0"/>
              <a:buChar char="•"/>
            </a:pPr>
            <a:r>
              <a:rPr lang="en-US" b="1" dirty="0" smtClean="0">
                <a:solidFill>
                  <a:schemeClr val="tx1"/>
                </a:solidFill>
              </a:rPr>
              <a:t>Phone Number, House or Address Numbers</a:t>
            </a:r>
          </a:p>
        </p:txBody>
      </p:sp>
      <p:sp>
        <p:nvSpPr>
          <p:cNvPr id="4" name="Rectangle 3"/>
          <p:cNvSpPr/>
          <p:nvPr/>
        </p:nvSpPr>
        <p:spPr>
          <a:xfrm>
            <a:off x="838200" y="4864100"/>
            <a:ext cx="7620000" cy="1477328"/>
          </a:xfrm>
          <a:prstGeom prst="rect">
            <a:avLst/>
          </a:prstGeom>
          <a:ln w="22225" cmpd="sng">
            <a:solidFill>
              <a:schemeClr val="accent2"/>
            </a:solidFill>
          </a:ln>
        </p:spPr>
        <p:txBody>
          <a:bodyPr wrap="square">
            <a:spAutoFit/>
          </a:bodyPr>
          <a:lstStyle/>
          <a:p>
            <a:pPr algn="ctr"/>
            <a:r>
              <a:rPr lang="en-US" b="1" dirty="0" smtClean="0"/>
              <a:t>R Code Random Number Generation</a:t>
            </a:r>
          </a:p>
          <a:p>
            <a:r>
              <a:rPr lang="en-US" dirty="0" smtClean="0"/>
              <a:t>choose(100,5)</a:t>
            </a:r>
          </a:p>
          <a:p>
            <a:r>
              <a:rPr lang="en-US" dirty="0" smtClean="0"/>
              <a:t>SRS&lt;-sort(</a:t>
            </a:r>
            <a:r>
              <a:rPr lang="en-US" b="1" dirty="0" smtClean="0"/>
              <a:t>sample</a:t>
            </a:r>
            <a:r>
              <a:rPr lang="en-US" dirty="0" smtClean="0"/>
              <a:t>(1:100,5,replace=FALSE))</a:t>
            </a:r>
          </a:p>
          <a:p>
            <a:r>
              <a:rPr lang="en-US" dirty="0"/>
              <a:t>l</a:t>
            </a:r>
            <a:r>
              <a:rPr lang="en-US" dirty="0" smtClean="0"/>
              <a:t>ibrary(gtools)</a:t>
            </a:r>
          </a:p>
          <a:p>
            <a:r>
              <a:rPr lang="en-US" dirty="0" smtClean="0"/>
              <a:t>outcomes</a:t>
            </a:r>
            <a:r>
              <a:rPr lang="en-US" dirty="0"/>
              <a:t>&lt;-</a:t>
            </a:r>
            <a:r>
              <a:rPr lang="en-US" b="1" dirty="0" smtClean="0"/>
              <a:t>combinations</a:t>
            </a:r>
            <a:r>
              <a:rPr lang="en-US" dirty="0" smtClean="0"/>
              <a:t>(n=20,r=5,v=1:20,repeats=TRUE)</a:t>
            </a:r>
            <a:endParaRPr lang="en-US" dirty="0"/>
          </a:p>
        </p:txBody>
      </p:sp>
    </p:spTree>
    <p:extLst>
      <p:ext uri="{BB962C8B-B14F-4D97-AF65-F5344CB8AC3E}">
        <p14:creationId xmlns:p14="http://schemas.microsoft.com/office/powerpoint/2010/main" val="2064687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9336"/>
            <a:ext cx="7125113" cy="924475"/>
          </a:xfrm>
        </p:spPr>
        <p:txBody>
          <a:bodyPr/>
          <a:lstStyle/>
          <a:p>
            <a:r>
              <a:rPr lang="en-US" sz="2800" b="1" dirty="0" smtClean="0">
                <a:solidFill>
                  <a:schemeClr val="tx1"/>
                </a:solidFill>
              </a:rPr>
              <a:t>Sports Statistics</a:t>
            </a:r>
            <a:endParaRPr lang="en-US" sz="2800" b="1" dirty="0">
              <a:solidFill>
                <a:schemeClr val="tx1"/>
              </a:solidFill>
            </a:endParaRPr>
          </a:p>
        </p:txBody>
      </p:sp>
      <p:pic>
        <p:nvPicPr>
          <p:cNvPr id="4099"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59303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3400" y="1143000"/>
            <a:ext cx="7924800" cy="369332"/>
          </a:xfrm>
          <a:prstGeom prst="rect">
            <a:avLst/>
          </a:prstGeom>
          <a:noFill/>
        </p:spPr>
        <p:txBody>
          <a:bodyPr wrap="square" rtlCol="0">
            <a:spAutoFit/>
          </a:bodyPr>
          <a:lstStyle/>
          <a:p>
            <a:r>
              <a:rPr lang="en-US" dirty="0" smtClean="0"/>
              <a:t>Baseball statistics correlation analysis- Output from R</a:t>
            </a:r>
            <a:endParaRPr lang="en-US" dirty="0"/>
          </a:p>
        </p:txBody>
      </p:sp>
      <p:pic>
        <p:nvPicPr>
          <p:cNvPr id="1027" name="Picture 3" descr="C:\Users\KellyFitz\AppData\Local\Microsoft\Windows\Temporary Internet Files\Content.IE5\G26UBN77\MP900448274[1].jpg">
            <a:hlinkClick r:id="rId3"/>
            <a:hlinkHover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4095929"/>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733800" y="4670693"/>
            <a:ext cx="4939145" cy="1200329"/>
          </a:xfrm>
          <a:prstGeom prst="rect">
            <a:avLst/>
          </a:prstGeom>
          <a:ln w="22225" cmpd="sng">
            <a:solidFill>
              <a:schemeClr val="accent2"/>
            </a:solidFill>
          </a:ln>
        </p:spPr>
        <p:txBody>
          <a:bodyPr wrap="square">
            <a:spAutoFit/>
          </a:bodyPr>
          <a:lstStyle/>
          <a:p>
            <a:pPr algn="ctr"/>
            <a:r>
              <a:rPr lang="en-US" b="1" dirty="0" smtClean="0"/>
              <a:t>R Code:</a:t>
            </a:r>
          </a:p>
          <a:p>
            <a:r>
              <a:rPr lang="en-US" dirty="0" smtClean="0"/>
              <a:t>data </a:t>
            </a:r>
            <a:r>
              <a:rPr lang="en-US" dirty="0"/>
              <a:t>&lt;- read.csv(“C:/file path.csv")</a:t>
            </a:r>
          </a:p>
          <a:p>
            <a:r>
              <a:rPr lang="en-US" dirty="0" smtClean="0"/>
              <a:t>BaseballCorrMatrix&lt;-</a:t>
            </a:r>
            <a:r>
              <a:rPr lang="en-US" b="1" dirty="0"/>
              <a:t>cor</a:t>
            </a:r>
            <a:r>
              <a:rPr lang="en-US" dirty="0"/>
              <a:t>(data[2:8</a:t>
            </a:r>
            <a:r>
              <a:rPr lang="en-US" dirty="0" smtClean="0"/>
              <a:t>])</a:t>
            </a:r>
          </a:p>
          <a:p>
            <a:r>
              <a:rPr lang="en-US" dirty="0" smtClean="0"/>
              <a:t>write.csv(BaseballCorrMatrix, file =“C:/path.csv”)</a:t>
            </a:r>
            <a:endParaRPr lang="en-US" dirty="0"/>
          </a:p>
        </p:txBody>
      </p:sp>
      <p:sp>
        <p:nvSpPr>
          <p:cNvPr id="8" name="Oval 7"/>
          <p:cNvSpPr/>
          <p:nvPr/>
        </p:nvSpPr>
        <p:spPr>
          <a:xfrm>
            <a:off x="2362200" y="32004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6829425" y="24384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56457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362075"/>
          </a:xfrm>
        </p:spPr>
        <p:txBody>
          <a:bodyPr>
            <a:normAutofit fontScale="90000"/>
          </a:bodyPr>
          <a:lstStyle/>
          <a:p>
            <a:r>
              <a:rPr lang="en-US" dirty="0" smtClean="0">
                <a:solidFill>
                  <a:schemeClr val="tx1"/>
                </a:solidFill>
              </a:rPr>
              <a:t>Graphs in R</a:t>
            </a:r>
            <a:br>
              <a:rPr lang="en-US" dirty="0" smtClean="0">
                <a:solidFill>
                  <a:schemeClr val="tx1"/>
                </a:solidFill>
              </a:rPr>
            </a:br>
            <a:r>
              <a:rPr lang="en-US" sz="2200" dirty="0" smtClean="0">
                <a:solidFill>
                  <a:schemeClr val="tx1"/>
                </a:solidFill>
              </a:rPr>
              <a:t>Snowfall in New York City- Stem and Leaf Plots</a:t>
            </a:r>
            <a:br>
              <a:rPr lang="en-US" sz="2200" dirty="0" smtClean="0">
                <a:solidFill>
                  <a:schemeClr val="tx1"/>
                </a:solidFill>
              </a:rPr>
            </a:br>
            <a:endParaRPr lang="en-US" sz="2200" dirty="0">
              <a:solidFill>
                <a:schemeClr val="tx1"/>
              </a:solidFill>
            </a:endParaRPr>
          </a:p>
        </p:txBody>
      </p:sp>
      <p:sp>
        <p:nvSpPr>
          <p:cNvPr id="3" name="Rectangle 2"/>
          <p:cNvSpPr/>
          <p:nvPr/>
        </p:nvSpPr>
        <p:spPr>
          <a:xfrm>
            <a:off x="762000" y="3964363"/>
            <a:ext cx="7543800" cy="2862322"/>
          </a:xfrm>
          <a:prstGeom prst="rect">
            <a:avLst/>
          </a:prstGeom>
        </p:spPr>
        <p:txBody>
          <a:bodyPr wrap="square">
            <a:spAutoFit/>
          </a:bodyPr>
          <a:lstStyle/>
          <a:p>
            <a:pPr lvl="7"/>
            <a:endParaRPr lang="en-US" dirty="0" smtClean="0"/>
          </a:p>
          <a:p>
            <a:pPr lvl="7"/>
            <a:r>
              <a:rPr lang="en-US" dirty="0" smtClean="0"/>
              <a:t>  0 | 467</a:t>
            </a:r>
          </a:p>
          <a:p>
            <a:pPr lvl="7"/>
            <a:r>
              <a:rPr lang="en-US" dirty="0" smtClean="0"/>
              <a:t>  </a:t>
            </a:r>
            <a:r>
              <a:rPr lang="en-US" dirty="0"/>
              <a:t>1 | 0222336</a:t>
            </a:r>
          </a:p>
          <a:p>
            <a:pPr lvl="7"/>
            <a:r>
              <a:rPr lang="en-US" dirty="0"/>
              <a:t>  2 | 5568</a:t>
            </a:r>
          </a:p>
          <a:p>
            <a:pPr lvl="7"/>
            <a:r>
              <a:rPr lang="en-US" dirty="0"/>
              <a:t>  3 | 5</a:t>
            </a:r>
          </a:p>
          <a:p>
            <a:pPr lvl="7"/>
            <a:r>
              <a:rPr lang="en-US" dirty="0"/>
              <a:t>  4 | 0139</a:t>
            </a:r>
          </a:p>
          <a:p>
            <a:pPr lvl="7"/>
            <a:r>
              <a:rPr lang="en-US" dirty="0"/>
              <a:t>  5 | 137</a:t>
            </a:r>
          </a:p>
          <a:p>
            <a:pPr lvl="7"/>
            <a:r>
              <a:rPr lang="en-US" dirty="0"/>
              <a:t>  6 | 2</a:t>
            </a:r>
          </a:p>
          <a:p>
            <a:pPr lvl="7"/>
            <a:r>
              <a:rPr lang="en-US" dirty="0"/>
              <a:t>  7 | 6</a:t>
            </a:r>
          </a:p>
          <a:p>
            <a:endParaRPr lang="en-US" dirty="0"/>
          </a:p>
        </p:txBody>
      </p:sp>
      <p:sp>
        <p:nvSpPr>
          <p:cNvPr id="5" name="TextBox 4"/>
          <p:cNvSpPr txBox="1"/>
          <p:nvPr/>
        </p:nvSpPr>
        <p:spPr>
          <a:xfrm>
            <a:off x="762000" y="2637472"/>
            <a:ext cx="7924800" cy="1200329"/>
          </a:xfrm>
          <a:prstGeom prst="rect">
            <a:avLst/>
          </a:prstGeom>
          <a:noFill/>
          <a:ln w="25400">
            <a:solidFill>
              <a:schemeClr val="accent1"/>
            </a:solidFill>
          </a:ln>
        </p:spPr>
        <p:txBody>
          <a:bodyPr wrap="square" rtlCol="0">
            <a:spAutoFit/>
          </a:bodyPr>
          <a:lstStyle/>
          <a:p>
            <a:pPr algn="ctr"/>
            <a:r>
              <a:rPr lang="en-US" b="1" dirty="0" smtClean="0"/>
              <a:t>R Code:</a:t>
            </a:r>
          </a:p>
          <a:p>
            <a:r>
              <a:rPr lang="en-US" dirty="0" smtClean="0"/>
              <a:t>title=“Snowfall </a:t>
            </a:r>
            <a:r>
              <a:rPr lang="en-US" dirty="0"/>
              <a:t>in NY City 1990 to </a:t>
            </a:r>
            <a:r>
              <a:rPr lang="en-US" dirty="0" smtClean="0"/>
              <a:t>2013”</a:t>
            </a:r>
            <a:endParaRPr lang="en-US" dirty="0"/>
          </a:p>
          <a:p>
            <a:r>
              <a:rPr lang="en-US" dirty="0"/>
              <a:t>data=c(25,13,25,53,12,76,10,6,13,16,35,4,49,43,41,40,12,12,28,51,62,7,26,57)</a:t>
            </a:r>
          </a:p>
          <a:p>
            <a:r>
              <a:rPr lang="en-US" b="1" dirty="0"/>
              <a:t> stem(data,scale=2</a:t>
            </a:r>
            <a:r>
              <a:rPr lang="en-US" b="1" dirty="0" smtClean="0"/>
              <a:t>)</a:t>
            </a:r>
            <a:endParaRPr lang="en-US" b="1" dirty="0"/>
          </a:p>
        </p:txBody>
      </p:sp>
    </p:spTree>
    <p:extLst>
      <p:ext uri="{BB962C8B-B14F-4D97-AF65-F5344CB8AC3E}">
        <p14:creationId xmlns:p14="http://schemas.microsoft.com/office/powerpoint/2010/main" val="63339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3085" y="457200"/>
            <a:ext cx="7543800" cy="2062103"/>
          </a:xfrm>
          <a:prstGeom prst="rect">
            <a:avLst/>
          </a:prstGeom>
          <a:ln w="25400">
            <a:solidFill>
              <a:schemeClr val="accent1"/>
            </a:solidFill>
          </a:ln>
        </p:spPr>
        <p:txBody>
          <a:bodyPr wrap="square">
            <a:spAutoFit/>
          </a:bodyPr>
          <a:lstStyle/>
          <a:p>
            <a:pPr algn="ctr"/>
            <a:r>
              <a:rPr lang="en-US" sz="2000" b="1" dirty="0" smtClean="0"/>
              <a:t>Graphs in R Code:</a:t>
            </a:r>
          </a:p>
          <a:p>
            <a:r>
              <a:rPr lang="en-US" dirty="0" smtClean="0"/>
              <a:t>par(</a:t>
            </a:r>
            <a:r>
              <a:rPr lang="en-US" dirty="0" err="1" smtClean="0"/>
              <a:t>mfrow</a:t>
            </a:r>
            <a:r>
              <a:rPr lang="en-US" dirty="0" smtClean="0"/>
              <a:t>=c(2,2))</a:t>
            </a:r>
          </a:p>
          <a:p>
            <a:endParaRPr lang="en-US" dirty="0"/>
          </a:p>
          <a:p>
            <a:r>
              <a:rPr lang="en-US" dirty="0" smtClean="0"/>
              <a:t>hist(data,breaks=10</a:t>
            </a:r>
            <a:r>
              <a:rPr lang="en-US" dirty="0"/>
              <a:t>)</a:t>
            </a:r>
          </a:p>
          <a:p>
            <a:r>
              <a:rPr lang="en-US" dirty="0" smtClean="0"/>
              <a:t>hist(data,breaks=10,prob=TRUE</a:t>
            </a:r>
            <a:r>
              <a:rPr lang="en-US" dirty="0"/>
              <a:t>)</a:t>
            </a:r>
          </a:p>
          <a:p>
            <a:r>
              <a:rPr lang="en-US" dirty="0" smtClean="0"/>
              <a:t>boxplot(data</a:t>
            </a:r>
            <a:r>
              <a:rPr lang="en-US" dirty="0"/>
              <a:t>, horizontal=</a:t>
            </a:r>
            <a:r>
              <a:rPr lang="en-US" dirty="0" err="1"/>
              <a:t>TRUE,main</a:t>
            </a:r>
            <a:r>
              <a:rPr lang="en-US" dirty="0"/>
              <a:t>=title)</a:t>
            </a:r>
          </a:p>
          <a:p>
            <a:r>
              <a:rPr lang="en-US" dirty="0" err="1" smtClean="0"/>
              <a:t>stripchart</a:t>
            </a:r>
            <a:r>
              <a:rPr lang="en-US" dirty="0" smtClean="0"/>
              <a:t>(data</a:t>
            </a:r>
            <a:r>
              <a:rPr lang="en-US" dirty="0"/>
              <a:t>, method = "stack",</a:t>
            </a:r>
            <a:r>
              <a:rPr lang="en-US" dirty="0" err="1" smtClean="0"/>
              <a:t>pch</a:t>
            </a:r>
            <a:r>
              <a:rPr lang="en-US" dirty="0" smtClean="0"/>
              <a:t>=19, offset </a:t>
            </a:r>
            <a:r>
              <a:rPr lang="en-US" dirty="0"/>
              <a:t>= 1, </a:t>
            </a:r>
            <a:r>
              <a:rPr lang="en-US" dirty="0" err="1"/>
              <a:t>frame.plot</a:t>
            </a:r>
            <a:r>
              <a:rPr lang="en-US" dirty="0"/>
              <a:t> = FALSE, </a:t>
            </a:r>
            <a:r>
              <a:rPr lang="en-US" dirty="0" smtClean="0"/>
              <a:t>at </a:t>
            </a:r>
            <a:r>
              <a:rPr lang="en-US" dirty="0"/>
              <a:t>= .05</a:t>
            </a:r>
            <a:r>
              <a:rPr lang="en-US" dirty="0" smtClean="0"/>
              <a:t>)</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619" y="2667000"/>
            <a:ext cx="80772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913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685800" y="631270"/>
            <a:ext cx="7772400" cy="892730"/>
          </a:xfrm>
        </p:spPr>
        <p:txBody>
          <a:bodyPr>
            <a:normAutofit fontScale="92500" lnSpcReduction="10000"/>
          </a:bodyPr>
          <a:lstStyle/>
          <a:p>
            <a:r>
              <a:rPr lang="en-US" sz="3600" dirty="0">
                <a:solidFill>
                  <a:schemeClr val="tx1"/>
                </a:solidFill>
              </a:rPr>
              <a:t>Normality </a:t>
            </a:r>
            <a:r>
              <a:rPr lang="en-US" sz="3600" dirty="0" smtClean="0">
                <a:solidFill>
                  <a:schemeClr val="tx1"/>
                </a:solidFill>
              </a:rPr>
              <a:t>Plots </a:t>
            </a:r>
            <a:r>
              <a:rPr lang="en-US" sz="3600" dirty="0">
                <a:solidFill>
                  <a:schemeClr val="tx1"/>
                </a:solidFill>
              </a:rPr>
              <a:t>in R</a:t>
            </a:r>
            <a:r>
              <a:rPr lang="en-US" dirty="0">
                <a:solidFill>
                  <a:schemeClr val="tx1"/>
                </a:solidFill>
              </a:rPr>
              <a:t/>
            </a:r>
            <a:br>
              <a:rPr lang="en-US" dirty="0">
                <a:solidFill>
                  <a:schemeClr val="tx1"/>
                </a:solidFill>
              </a:rPr>
            </a:br>
            <a:r>
              <a:rPr lang="en-US" dirty="0">
                <a:solidFill>
                  <a:schemeClr val="tx1"/>
                </a:solidFill>
              </a:rPr>
              <a:t>Snowfall in New York </a:t>
            </a:r>
            <a:r>
              <a:rPr lang="en-US" dirty="0" smtClean="0">
                <a:solidFill>
                  <a:schemeClr val="tx1"/>
                </a:solidFill>
              </a:rPr>
              <a:t>City</a:t>
            </a:r>
            <a:endParaRPr lang="en-US" dirty="0"/>
          </a:p>
        </p:txBody>
      </p:sp>
      <p:sp>
        <p:nvSpPr>
          <p:cNvPr id="3" name="Rectangle 2"/>
          <p:cNvSpPr/>
          <p:nvPr/>
        </p:nvSpPr>
        <p:spPr>
          <a:xfrm>
            <a:off x="5571472" y="1503517"/>
            <a:ext cx="2836101" cy="646331"/>
          </a:xfrm>
          <a:prstGeom prst="rect">
            <a:avLst/>
          </a:prstGeom>
          <a:ln w="25400">
            <a:solidFill>
              <a:schemeClr val="accent1"/>
            </a:solidFill>
          </a:ln>
        </p:spPr>
        <p:txBody>
          <a:bodyPr wrap="square">
            <a:spAutoFit/>
          </a:bodyPr>
          <a:lstStyle/>
          <a:p>
            <a:pPr algn="ctr"/>
            <a:r>
              <a:rPr lang="en-US" b="1" dirty="0" smtClean="0"/>
              <a:t>R code:</a:t>
            </a:r>
          </a:p>
          <a:p>
            <a:r>
              <a:rPr lang="en-US" dirty="0" err="1" smtClean="0"/>
              <a:t>qqnorm</a:t>
            </a:r>
            <a:r>
              <a:rPr lang="en-US" dirty="0" smtClean="0"/>
              <a:t>(data, </a:t>
            </a:r>
            <a:r>
              <a:rPr lang="en-US" dirty="0" err="1" smtClean="0"/>
              <a:t>datax</a:t>
            </a:r>
            <a:r>
              <a:rPr lang="en-US" dirty="0" smtClean="0"/>
              <a:t>=TRUE)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590800"/>
            <a:ext cx="5257800"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9354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066800"/>
            <a:ext cx="7391400" cy="1631216"/>
          </a:xfrm>
          <a:prstGeom prst="rect">
            <a:avLst/>
          </a:prstGeom>
          <a:ln w="25400">
            <a:solidFill>
              <a:schemeClr val="accent1"/>
            </a:solidFill>
          </a:ln>
        </p:spPr>
        <p:txBody>
          <a:bodyPr wrap="square">
            <a:spAutoFit/>
          </a:bodyPr>
          <a:lstStyle/>
          <a:p>
            <a:r>
              <a:rPr lang="en-US" sz="1600" dirty="0" smtClean="0"/>
              <a:t>NS</a:t>
            </a:r>
            <a:r>
              <a:rPr lang="en-US" sz="1600" dirty="0"/>
              <a:t>&lt;-</a:t>
            </a:r>
            <a:r>
              <a:rPr lang="en-US" sz="1600" dirty="0" err="1"/>
              <a:t>qnorm</a:t>
            </a:r>
            <a:r>
              <a:rPr lang="en-US" sz="1600" dirty="0"/>
              <a:t>(</a:t>
            </a:r>
            <a:r>
              <a:rPr lang="en-US" sz="1600" dirty="0" err="1"/>
              <a:t>ppoints</a:t>
            </a:r>
            <a:r>
              <a:rPr lang="en-US" sz="1600" dirty="0"/>
              <a:t>(length(data)))  </a:t>
            </a:r>
          </a:p>
          <a:p>
            <a:r>
              <a:rPr lang="en-US" sz="1600" dirty="0" err="1"/>
              <a:t>correl</a:t>
            </a:r>
            <a:r>
              <a:rPr lang="en-US" sz="1600" dirty="0"/>
              <a:t>&lt;-round(</a:t>
            </a:r>
            <a:r>
              <a:rPr lang="en-US" sz="1600" dirty="0" err="1"/>
              <a:t>cor</a:t>
            </a:r>
            <a:r>
              <a:rPr lang="en-US" sz="1600" dirty="0"/>
              <a:t>(sort(data),NS),digits=4)</a:t>
            </a:r>
          </a:p>
          <a:p>
            <a:r>
              <a:rPr lang="en-US" sz="1600" dirty="0"/>
              <a:t>plot(sort(data),NS, main=title ,</a:t>
            </a:r>
            <a:r>
              <a:rPr lang="en-US" sz="1600" dirty="0" err="1"/>
              <a:t>xlab</a:t>
            </a:r>
            <a:r>
              <a:rPr lang="en-US" sz="1600" dirty="0"/>
              <a:t>="data", </a:t>
            </a:r>
            <a:r>
              <a:rPr lang="en-US" sz="1600" dirty="0" err="1"/>
              <a:t>ylab</a:t>
            </a:r>
            <a:r>
              <a:rPr lang="en-US" sz="1600" dirty="0"/>
              <a:t>="Normal Scores")</a:t>
            </a:r>
          </a:p>
          <a:p>
            <a:r>
              <a:rPr lang="en-US" sz="1600" dirty="0"/>
              <a:t>text(min(data),1,correl, </a:t>
            </a:r>
            <a:r>
              <a:rPr lang="en-US" sz="1600" dirty="0" err="1"/>
              <a:t>adj</a:t>
            </a:r>
            <a:r>
              <a:rPr lang="en-US" sz="1600" dirty="0"/>
              <a:t> = </a:t>
            </a:r>
            <a:r>
              <a:rPr lang="en-US" sz="1600" dirty="0" smtClean="0"/>
              <a:t>0,cex=2) </a:t>
            </a:r>
            <a:endParaRPr lang="en-US" sz="1600" dirty="0"/>
          </a:p>
          <a:p>
            <a:r>
              <a:rPr lang="en-US" sz="1600" dirty="0" smtClean="0"/>
              <a:t>text(min(data</a:t>
            </a:r>
            <a:r>
              <a:rPr lang="en-US" sz="1600" dirty="0"/>
              <a:t>),1.5,round(</a:t>
            </a:r>
            <a:r>
              <a:rPr lang="en-US" sz="1600" dirty="0" err="1"/>
              <a:t>shapiro.test</a:t>
            </a:r>
            <a:r>
              <a:rPr lang="en-US" sz="1600" dirty="0"/>
              <a:t>(data)$p.value,5),</a:t>
            </a:r>
            <a:r>
              <a:rPr lang="en-US" sz="1600" dirty="0" err="1"/>
              <a:t>adj</a:t>
            </a:r>
            <a:r>
              <a:rPr lang="en-US" sz="1600" dirty="0"/>
              <a:t>=0, </a:t>
            </a:r>
            <a:r>
              <a:rPr lang="en-US" sz="1600" dirty="0" err="1" smtClean="0"/>
              <a:t>cex</a:t>
            </a:r>
            <a:r>
              <a:rPr lang="en-US" sz="1600" dirty="0" smtClean="0"/>
              <a:t>=2 </a:t>
            </a:r>
            <a:r>
              <a:rPr lang="en-US" dirty="0" smtClean="0"/>
              <a:t>)</a:t>
            </a:r>
          </a:p>
          <a:p>
            <a:r>
              <a:rPr lang="en-US" dirty="0"/>
              <a:t>text(min(data),2,length(data), </a:t>
            </a:r>
            <a:r>
              <a:rPr lang="en-US" dirty="0" err="1"/>
              <a:t>adj</a:t>
            </a:r>
            <a:r>
              <a:rPr lang="en-US" dirty="0"/>
              <a:t> = 0, </a:t>
            </a:r>
            <a:r>
              <a:rPr lang="en-US" dirty="0" err="1"/>
              <a:t>cex</a:t>
            </a:r>
            <a:r>
              <a:rPr lang="en-US" dirty="0"/>
              <a:t>= 2)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72375"/>
            <a:ext cx="5267325" cy="366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idx="4294967295"/>
          </p:nvPr>
        </p:nvSpPr>
        <p:spPr>
          <a:xfrm>
            <a:off x="838200" y="228600"/>
            <a:ext cx="7772400" cy="1362075"/>
          </a:xfrm>
        </p:spPr>
        <p:txBody>
          <a:bodyPr>
            <a:normAutofit/>
          </a:bodyPr>
          <a:lstStyle/>
          <a:p>
            <a:r>
              <a:rPr lang="en-US" sz="3200" b="1" dirty="0" smtClean="0">
                <a:solidFill>
                  <a:schemeClr val="tx1"/>
                </a:solidFill>
              </a:rPr>
              <a:t>Customized Normality Plot </a:t>
            </a:r>
            <a:r>
              <a:rPr lang="en-US" sz="3200" b="1" dirty="0">
                <a:solidFill>
                  <a:schemeClr val="tx1"/>
                </a:solidFill>
              </a:rPr>
              <a:t>in </a:t>
            </a:r>
            <a:r>
              <a:rPr lang="en-US" sz="3200" b="1" dirty="0" smtClean="0">
                <a:solidFill>
                  <a:schemeClr val="tx1"/>
                </a:solidFill>
              </a:rPr>
              <a:t>R</a:t>
            </a:r>
            <a:r>
              <a:rPr lang="en-US" dirty="0"/>
              <a:t/>
            </a:r>
            <a:br>
              <a:rPr lang="en-US" dirty="0"/>
            </a:br>
            <a:endParaRPr lang="en-US" dirty="0"/>
          </a:p>
        </p:txBody>
      </p:sp>
      <p:sp>
        <p:nvSpPr>
          <p:cNvPr id="5" name="Oval 4"/>
          <p:cNvSpPr/>
          <p:nvPr/>
        </p:nvSpPr>
        <p:spPr>
          <a:xfrm>
            <a:off x="5181600" y="3378369"/>
            <a:ext cx="381000" cy="2541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108547730"/>
              </p:ext>
            </p:extLst>
          </p:nvPr>
        </p:nvGraphicFramePr>
        <p:xfrm>
          <a:off x="6172200" y="3124200"/>
          <a:ext cx="1828800" cy="1143000"/>
        </p:xfrm>
        <a:graphic>
          <a:graphicData uri="http://schemas.openxmlformats.org/drawingml/2006/table">
            <a:tbl>
              <a:tblPr>
                <a:tableStyleId>{5C22544A-7EE6-4342-B048-85BDC9FD1C3A}</a:tableStyleId>
              </a:tblPr>
              <a:tblGrid>
                <a:gridCol w="609600"/>
                <a:gridCol w="609600"/>
                <a:gridCol w="609600"/>
              </a:tblGrid>
              <a:tr h="190500">
                <a:tc gridSpan="2">
                  <a:txBody>
                    <a:bodyPr/>
                    <a:lstStyle/>
                    <a:p>
                      <a:pPr algn="l" fontAlgn="b"/>
                      <a:r>
                        <a:rPr lang="en-US" sz="1100" u="none" strike="noStrike" dirty="0">
                          <a:effectLst/>
                        </a:rPr>
                        <a:t>H</a:t>
                      </a:r>
                      <a:r>
                        <a:rPr lang="en-US" sz="1000" u="none" strike="noStrike" dirty="0">
                          <a:effectLst/>
                        </a:rPr>
                        <a:t>o </a:t>
                      </a:r>
                      <a:r>
                        <a:rPr lang="en-US" sz="900" u="none" strike="noStrike" dirty="0">
                          <a:effectLst/>
                        </a:rPr>
                        <a:t>= Data is ND</a:t>
                      </a:r>
                      <a:endParaRPr lang="en-US" sz="1100" b="0" i="0" u="none" strike="noStrike" dirty="0">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gridSpan="2">
                  <a:txBody>
                    <a:bodyPr/>
                    <a:lstStyle/>
                    <a:p>
                      <a:pPr algn="l" fontAlgn="b"/>
                      <a:r>
                        <a:rPr lang="en-US" sz="1100" u="none" strike="noStrike">
                          <a:effectLst/>
                        </a:rPr>
                        <a:t>Ha = Data is not ND</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l-GR" sz="1100" u="none" strike="noStrike">
                          <a:effectLst/>
                        </a:rPr>
                        <a:t>α = .10</a:t>
                      </a:r>
                      <a:endParaRPr lang="el-GR" sz="1100" b="0" i="0" u="none" strike="noStrike">
                        <a:solidFill>
                          <a:srgbClr val="000000"/>
                        </a:solidFill>
                        <a:effectLst/>
                        <a:latin typeface="Calibri"/>
                      </a:endParaRPr>
                    </a:p>
                  </a:txBody>
                  <a:tcPr marL="9525" marR="9525" marT="9525" marB="0" anchor="b"/>
                </a:tc>
                <a:tc>
                  <a:txBody>
                    <a:bodyPr/>
                    <a:lstStyle/>
                    <a:p>
                      <a:pPr algn="ctr" fontAlgn="b"/>
                      <a:r>
                        <a:rPr lang="el-GR" sz="1100" u="none" strike="noStrike">
                          <a:effectLst/>
                        </a:rPr>
                        <a:t>α = .05</a:t>
                      </a:r>
                      <a:endParaRPr lang="el-GR" sz="1100" b="0" i="0" u="none" strike="noStrike">
                        <a:solidFill>
                          <a:srgbClr val="000000"/>
                        </a:solidFill>
                        <a:effectLst/>
                        <a:latin typeface="Calibri"/>
                      </a:endParaRPr>
                    </a:p>
                  </a:txBody>
                  <a:tcPr marL="9525" marR="9525" marT="9525" marB="0" anchor="b"/>
                </a:tc>
                <a:tc>
                  <a:txBody>
                    <a:bodyPr/>
                    <a:lstStyle/>
                    <a:p>
                      <a:pPr algn="ctr" fontAlgn="b"/>
                      <a:r>
                        <a:rPr lang="el-GR" sz="1100" u="none" strike="noStrike">
                          <a:effectLst/>
                        </a:rPr>
                        <a:t>α = .01</a:t>
                      </a:r>
                      <a:endParaRPr lang="el-GR"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0.966</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0.957</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0.938</a:t>
                      </a:r>
                      <a:endParaRPr lang="en-US" sz="1100" b="0" i="0" u="none" strike="noStrike">
                        <a:solidFill>
                          <a:srgbClr val="000000"/>
                        </a:solidFill>
                        <a:effectLst/>
                        <a:latin typeface="Calibri"/>
                      </a:endParaRPr>
                    </a:p>
                  </a:txBody>
                  <a:tcPr marL="9525" marR="9525" marT="9525" marB="0" anchor="b"/>
                </a:tc>
              </a:tr>
              <a:tr h="190500">
                <a:tc>
                  <a:txBody>
                    <a:bodyPr/>
                    <a:lstStyle/>
                    <a:p>
                      <a:pPr algn="ctr" fontAlgn="b"/>
                      <a:r>
                        <a:rPr lang="en-US" sz="1100" u="none" strike="noStrike">
                          <a:effectLst/>
                        </a:rPr>
                        <a:t>Not ND</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Yes ND</a:t>
                      </a:r>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Yes ND</a:t>
                      </a:r>
                      <a:endParaRPr lang="en-US" sz="1100" b="0" i="0" u="none" strike="noStrike" dirty="0">
                        <a:solidFill>
                          <a:srgbClr val="000000"/>
                        </a:solidFill>
                        <a:effectLst/>
                        <a:latin typeface="Calibri"/>
                      </a:endParaRPr>
                    </a:p>
                  </a:txBody>
                  <a:tcPr marL="9525" marR="9525" marT="9525" marB="0" anchor="b"/>
                </a:tc>
              </a:tr>
            </a:tbl>
          </a:graphicData>
        </a:graphic>
      </p:graphicFrame>
      <p:sp>
        <p:nvSpPr>
          <p:cNvPr id="7" name="TextBox 6"/>
          <p:cNvSpPr txBox="1"/>
          <p:nvPr/>
        </p:nvSpPr>
        <p:spPr>
          <a:xfrm>
            <a:off x="5934075" y="4572000"/>
            <a:ext cx="2667000" cy="1354217"/>
          </a:xfrm>
          <a:prstGeom prst="rect">
            <a:avLst/>
          </a:prstGeom>
          <a:noFill/>
        </p:spPr>
        <p:txBody>
          <a:bodyPr wrap="square" rtlCol="0">
            <a:spAutoFit/>
          </a:bodyPr>
          <a:lstStyle/>
          <a:p>
            <a:r>
              <a:rPr lang="en-US" dirty="0" smtClean="0"/>
              <a:t>Critical Value Test:</a:t>
            </a:r>
          </a:p>
          <a:p>
            <a:r>
              <a:rPr lang="en-US" sz="1400" dirty="0" smtClean="0"/>
              <a:t>If R calculated &gt; cv data is ND</a:t>
            </a:r>
            <a:r>
              <a:rPr lang="en-US" dirty="0" smtClean="0"/>
              <a:t/>
            </a:r>
            <a:br>
              <a:rPr lang="en-US" dirty="0" smtClean="0"/>
            </a:br>
            <a:endParaRPr lang="en-US" dirty="0" smtClean="0"/>
          </a:p>
          <a:p>
            <a:r>
              <a:rPr lang="en-US" dirty="0" smtClean="0"/>
              <a:t>Shapiro </a:t>
            </a:r>
            <a:r>
              <a:rPr lang="en-US" dirty="0"/>
              <a:t>Test: </a:t>
            </a:r>
            <a:endParaRPr lang="en-US" dirty="0" smtClean="0"/>
          </a:p>
          <a:p>
            <a:r>
              <a:rPr lang="en-US" sz="1400" dirty="0" smtClean="0"/>
              <a:t>If </a:t>
            </a:r>
            <a:r>
              <a:rPr lang="en-US" sz="1400" dirty="0"/>
              <a:t>the p-value &lt; </a:t>
            </a:r>
            <a:r>
              <a:rPr lang="el-GR" sz="1400" dirty="0"/>
              <a:t>α</a:t>
            </a:r>
            <a:r>
              <a:rPr lang="en-US" sz="1400" dirty="0"/>
              <a:t>, the data is not ND</a:t>
            </a:r>
          </a:p>
        </p:txBody>
      </p:sp>
    </p:spTree>
    <p:extLst>
      <p:ext uri="{BB962C8B-B14F-4D97-AF65-F5344CB8AC3E}">
        <p14:creationId xmlns:p14="http://schemas.microsoft.com/office/powerpoint/2010/main" val="4264288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Global Objective</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marL="0" indent="0">
              <a:buNone/>
            </a:pPr>
            <a:endParaRPr lang="en-US" dirty="0" smtClean="0"/>
          </a:p>
          <a:p>
            <a:pPr marL="0" indent="0">
              <a:buNone/>
            </a:pPr>
            <a:r>
              <a:rPr lang="en-US" dirty="0" smtClean="0"/>
              <a:t>“The ability to take data-  to be able to understand it, to process it, to extract it, to visualize it, to communicate it- that’s going to be a hugely important skill in the next decades, not only at the professional level but even at the education level for elementary school kids, for high school kids, for college kids.  Because now we really do have essentially free and ubiquitous data.  So the complimentary scarce factor is the ability to understand that data and extract value for it.”  Hal Varian, professor at University of California at Berkeley and Chief Economist for Google</a:t>
            </a:r>
            <a:endParaRPr lang="en-US" dirty="0"/>
          </a:p>
        </p:txBody>
      </p:sp>
    </p:spTree>
    <p:extLst>
      <p:ext uri="{BB962C8B-B14F-4D97-AF65-F5344CB8AC3E}">
        <p14:creationId xmlns:p14="http://schemas.microsoft.com/office/powerpoint/2010/main" val="1165331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1362075"/>
          </a:xfrm>
        </p:spPr>
        <p:txBody>
          <a:bodyPr>
            <a:normAutofit/>
          </a:bodyPr>
          <a:lstStyle/>
          <a:p>
            <a:r>
              <a:rPr lang="en-US" sz="2400" dirty="0" smtClean="0">
                <a:solidFill>
                  <a:schemeClr val="tx1"/>
                </a:solidFill>
              </a:rPr>
              <a:t>Looking at Normality Plots for different time periods</a:t>
            </a:r>
            <a:endParaRPr lang="en-US" sz="2400" dirty="0">
              <a:solidFill>
                <a:schemeClr val="tx1"/>
              </a:solidFill>
            </a:endParaRPr>
          </a:p>
        </p:txBody>
      </p:sp>
      <p:pic>
        <p:nvPicPr>
          <p:cNvPr id="4" name="Picture 3"/>
          <p:cNvPicPr/>
          <p:nvPr/>
        </p:nvPicPr>
        <p:blipFill>
          <a:blip r:embed="rId2"/>
          <a:stretch>
            <a:fillRect/>
          </a:stretch>
        </p:blipFill>
        <p:spPr>
          <a:xfrm>
            <a:off x="342900" y="2590800"/>
            <a:ext cx="8458200" cy="3657600"/>
          </a:xfrm>
          <a:prstGeom prst="rect">
            <a:avLst/>
          </a:prstGeom>
        </p:spPr>
      </p:pic>
      <p:sp>
        <p:nvSpPr>
          <p:cNvPr id="5" name="TextBox 4"/>
          <p:cNvSpPr txBox="1"/>
          <p:nvPr/>
        </p:nvSpPr>
        <p:spPr>
          <a:xfrm>
            <a:off x="3733800" y="6248400"/>
            <a:ext cx="2133600" cy="276999"/>
          </a:xfrm>
          <a:prstGeom prst="rect">
            <a:avLst/>
          </a:prstGeom>
          <a:noFill/>
        </p:spPr>
        <p:txBody>
          <a:bodyPr wrap="square" rtlCol="0">
            <a:spAutoFit/>
          </a:bodyPr>
          <a:lstStyle/>
          <a:p>
            <a:r>
              <a:rPr lang="en-US" sz="1200" dirty="0" smtClean="0"/>
              <a:t>Not ND at </a:t>
            </a:r>
            <a:r>
              <a:rPr lang="el-GR" sz="1200" dirty="0" smtClean="0">
                <a:latin typeface="Calibri"/>
              </a:rPr>
              <a:t>α</a:t>
            </a:r>
            <a:r>
              <a:rPr lang="en-US" sz="1200" dirty="0" smtClean="0">
                <a:latin typeface="Calibri"/>
              </a:rPr>
              <a:t> = .10, .05 or .01</a:t>
            </a:r>
            <a:endParaRPr lang="en-US" sz="1200" dirty="0"/>
          </a:p>
        </p:txBody>
      </p:sp>
      <p:sp>
        <p:nvSpPr>
          <p:cNvPr id="6" name="TextBox 5"/>
          <p:cNvSpPr txBox="1"/>
          <p:nvPr/>
        </p:nvSpPr>
        <p:spPr>
          <a:xfrm>
            <a:off x="6477000" y="6262300"/>
            <a:ext cx="2133600" cy="276999"/>
          </a:xfrm>
          <a:prstGeom prst="rect">
            <a:avLst/>
          </a:prstGeom>
          <a:noFill/>
        </p:spPr>
        <p:txBody>
          <a:bodyPr wrap="square" rtlCol="0">
            <a:spAutoFit/>
          </a:bodyPr>
          <a:lstStyle/>
          <a:p>
            <a:r>
              <a:rPr lang="en-US" sz="1200" dirty="0" smtClean="0"/>
              <a:t>Yes ND at </a:t>
            </a:r>
            <a:r>
              <a:rPr lang="el-GR" sz="1200" dirty="0" smtClean="0">
                <a:latin typeface="Calibri"/>
              </a:rPr>
              <a:t>α</a:t>
            </a:r>
            <a:r>
              <a:rPr lang="en-US" sz="1200" dirty="0" smtClean="0">
                <a:latin typeface="Calibri"/>
              </a:rPr>
              <a:t> = .10, .05 or .01</a:t>
            </a:r>
            <a:endParaRPr lang="en-US" sz="1200" dirty="0"/>
          </a:p>
        </p:txBody>
      </p:sp>
      <p:sp>
        <p:nvSpPr>
          <p:cNvPr id="7" name="TextBox 6"/>
          <p:cNvSpPr txBox="1"/>
          <p:nvPr/>
        </p:nvSpPr>
        <p:spPr>
          <a:xfrm>
            <a:off x="914400" y="6248398"/>
            <a:ext cx="1981200" cy="276999"/>
          </a:xfrm>
          <a:prstGeom prst="rect">
            <a:avLst/>
          </a:prstGeom>
          <a:noFill/>
        </p:spPr>
        <p:txBody>
          <a:bodyPr wrap="square" rtlCol="0">
            <a:spAutoFit/>
          </a:bodyPr>
          <a:lstStyle/>
          <a:p>
            <a:r>
              <a:rPr lang="en-US" sz="1200" dirty="0" smtClean="0"/>
              <a:t>Not ND at </a:t>
            </a:r>
            <a:r>
              <a:rPr lang="el-GR" sz="1200" dirty="0" smtClean="0">
                <a:latin typeface="Calibri"/>
              </a:rPr>
              <a:t>α</a:t>
            </a:r>
            <a:r>
              <a:rPr lang="en-US" sz="1200" dirty="0" smtClean="0">
                <a:latin typeface="Calibri"/>
              </a:rPr>
              <a:t> = .10, .05, .01</a:t>
            </a:r>
            <a:endParaRPr lang="en-US" sz="1200" dirty="0"/>
          </a:p>
        </p:txBody>
      </p:sp>
      <p:sp>
        <p:nvSpPr>
          <p:cNvPr id="8" name="Oval 7"/>
          <p:cNvSpPr/>
          <p:nvPr/>
        </p:nvSpPr>
        <p:spPr>
          <a:xfrm>
            <a:off x="2647950" y="3064044"/>
            <a:ext cx="381000" cy="2541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21587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382000" cy="1362075"/>
          </a:xfrm>
        </p:spPr>
        <p:txBody>
          <a:bodyPr>
            <a:normAutofit/>
          </a:bodyPr>
          <a:lstStyle/>
          <a:p>
            <a:r>
              <a:rPr lang="en-US" sz="3200" dirty="0" smtClean="0">
                <a:solidFill>
                  <a:schemeClr val="tx1"/>
                </a:solidFill>
              </a:rPr>
              <a:t>Looking at Boxplots for different time periods</a:t>
            </a:r>
            <a:endParaRPr lang="en-US" sz="3200" dirty="0">
              <a:solidFill>
                <a:schemeClr val="tx1"/>
              </a:solidFill>
            </a:endParaRPr>
          </a:p>
        </p:txBody>
      </p:sp>
      <p:pic>
        <p:nvPicPr>
          <p:cNvPr id="4" name="Picture 3"/>
          <p:cNvPicPr/>
          <p:nvPr/>
        </p:nvPicPr>
        <p:blipFill>
          <a:blip r:embed="rId2"/>
          <a:stretch>
            <a:fillRect/>
          </a:stretch>
        </p:blipFill>
        <p:spPr>
          <a:xfrm>
            <a:off x="914400" y="2667000"/>
            <a:ext cx="7315200" cy="3962400"/>
          </a:xfrm>
          <a:prstGeom prst="rect">
            <a:avLst/>
          </a:prstGeom>
        </p:spPr>
      </p:pic>
    </p:spTree>
    <p:extLst>
      <p:ext uri="{BB962C8B-B14F-4D97-AF65-F5344CB8AC3E}">
        <p14:creationId xmlns:p14="http://schemas.microsoft.com/office/powerpoint/2010/main" val="2198922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714375"/>
          </a:xfrm>
        </p:spPr>
        <p:txBody>
          <a:bodyPr>
            <a:normAutofit/>
          </a:bodyPr>
          <a:lstStyle/>
          <a:p>
            <a:r>
              <a:rPr lang="en-US" sz="3600" b="1" dirty="0" smtClean="0">
                <a:solidFill>
                  <a:schemeClr val="tx1"/>
                </a:solidFill>
              </a:rPr>
              <a:t>Hypothesis Testing in R</a:t>
            </a:r>
            <a:endParaRPr lang="en-US" sz="3600" b="1" dirty="0">
              <a:solidFill>
                <a:schemeClr val="tx1"/>
              </a:solidFill>
            </a:endParaRPr>
          </a:p>
        </p:txBody>
      </p:sp>
      <p:sp>
        <p:nvSpPr>
          <p:cNvPr id="3" name="Text Placeholder 2"/>
          <p:cNvSpPr>
            <a:spLocks noGrp="1"/>
          </p:cNvSpPr>
          <p:nvPr>
            <p:ph type="body" idx="1"/>
          </p:nvPr>
        </p:nvSpPr>
        <p:spPr>
          <a:xfrm>
            <a:off x="790575" y="1219200"/>
            <a:ext cx="7772400" cy="1109662"/>
          </a:xfrm>
        </p:spPr>
        <p:txBody>
          <a:bodyPr>
            <a:normAutofit/>
          </a:bodyPr>
          <a:lstStyle/>
          <a:p>
            <a:r>
              <a:rPr lang="en-US" sz="2000" dirty="0" smtClean="0">
                <a:solidFill>
                  <a:schemeClr val="tx1"/>
                </a:solidFill>
              </a:rPr>
              <a:t>Determine at a 5% significance level if the average snowfall from 1990 to 2013 is different then the historical average (1869 -1989) of 28 inches a year.  </a:t>
            </a:r>
            <a:endParaRPr lang="en-US" sz="2000" dirty="0">
              <a:solidFill>
                <a:schemeClr val="tx1"/>
              </a:solidFill>
            </a:endParaRPr>
          </a:p>
        </p:txBody>
      </p:sp>
      <p:sp>
        <p:nvSpPr>
          <p:cNvPr id="5" name="Rectangle 4"/>
          <p:cNvSpPr/>
          <p:nvPr/>
        </p:nvSpPr>
        <p:spPr>
          <a:xfrm>
            <a:off x="800100" y="2658070"/>
            <a:ext cx="7239000" cy="923330"/>
          </a:xfrm>
          <a:prstGeom prst="rect">
            <a:avLst/>
          </a:prstGeom>
          <a:ln w="25400">
            <a:solidFill>
              <a:schemeClr val="accent1"/>
            </a:solidFill>
          </a:ln>
        </p:spPr>
        <p:txBody>
          <a:bodyPr wrap="square">
            <a:spAutoFit/>
          </a:bodyPr>
          <a:lstStyle/>
          <a:p>
            <a:pPr algn="ctr"/>
            <a:r>
              <a:rPr lang="en-US" b="1" dirty="0" smtClean="0"/>
              <a:t>R Code </a:t>
            </a:r>
            <a:r>
              <a:rPr lang="en-US" b="1" dirty="0"/>
              <a:t>for Student’s </a:t>
            </a:r>
            <a:r>
              <a:rPr lang="en-US" b="1" dirty="0" smtClean="0"/>
              <a:t>T-test:</a:t>
            </a:r>
            <a:endParaRPr lang="en-US" dirty="0"/>
          </a:p>
          <a:p>
            <a:r>
              <a:rPr lang="en-US" b="1" dirty="0"/>
              <a:t> </a:t>
            </a:r>
            <a:endParaRPr lang="en-US" dirty="0"/>
          </a:p>
          <a:p>
            <a:r>
              <a:rPr lang="en-US" dirty="0" err="1" smtClean="0"/>
              <a:t>t.test</a:t>
            </a:r>
            <a:r>
              <a:rPr lang="en-US" dirty="0" smtClean="0"/>
              <a:t>(data, alternative </a:t>
            </a:r>
            <a:r>
              <a:rPr lang="en-US" dirty="0"/>
              <a:t>= c("</a:t>
            </a:r>
            <a:r>
              <a:rPr lang="en-US" dirty="0" err="1"/>
              <a:t>two.sided</a:t>
            </a:r>
            <a:r>
              <a:rPr lang="en-US" dirty="0" smtClean="0"/>
              <a:t>"),</a:t>
            </a:r>
            <a:r>
              <a:rPr lang="en-US" dirty="0"/>
              <a:t> </a:t>
            </a:r>
            <a:r>
              <a:rPr lang="en-US" dirty="0" smtClean="0"/>
              <a:t>mu </a:t>
            </a:r>
            <a:r>
              <a:rPr lang="en-US" dirty="0"/>
              <a:t>= </a:t>
            </a:r>
            <a:r>
              <a:rPr lang="en-US" dirty="0" smtClean="0"/>
              <a:t>28, </a:t>
            </a:r>
            <a:r>
              <a:rPr lang="en-US" dirty="0" err="1" smtClean="0"/>
              <a:t>conf.level</a:t>
            </a:r>
            <a:r>
              <a:rPr lang="en-US" dirty="0" smtClean="0"/>
              <a:t> </a:t>
            </a:r>
            <a:r>
              <a:rPr lang="en-US" dirty="0"/>
              <a:t>= 0.95</a:t>
            </a:r>
            <a:r>
              <a:rPr lang="en-US" dirty="0" smtClean="0"/>
              <a:t>)</a:t>
            </a:r>
            <a:endParaRPr lang="en-US" dirty="0"/>
          </a:p>
        </p:txBody>
      </p:sp>
      <p:sp>
        <p:nvSpPr>
          <p:cNvPr id="7" name="Rectangle 6"/>
          <p:cNvSpPr/>
          <p:nvPr/>
        </p:nvSpPr>
        <p:spPr>
          <a:xfrm>
            <a:off x="2419350" y="3810000"/>
            <a:ext cx="4572000" cy="2031325"/>
          </a:xfrm>
          <a:prstGeom prst="rect">
            <a:avLst/>
          </a:prstGeom>
        </p:spPr>
        <p:txBody>
          <a:bodyPr>
            <a:spAutoFit/>
          </a:bodyPr>
          <a:lstStyle/>
          <a:p>
            <a:r>
              <a:rPr lang="en-US" sz="1400" dirty="0"/>
              <a:t> One Sample </a:t>
            </a:r>
            <a:r>
              <a:rPr lang="en-US" sz="1400" dirty="0" smtClean="0"/>
              <a:t>t-test</a:t>
            </a:r>
            <a:endParaRPr lang="en-US" sz="1400" dirty="0"/>
          </a:p>
          <a:p>
            <a:endParaRPr lang="en-US" sz="1400" dirty="0" smtClean="0"/>
          </a:p>
          <a:p>
            <a:r>
              <a:rPr lang="en-US" sz="1400" dirty="0" smtClean="0"/>
              <a:t>t </a:t>
            </a:r>
            <a:r>
              <a:rPr lang="en-US" sz="1400" dirty="0"/>
              <a:t>= 0.4394, </a:t>
            </a:r>
            <a:r>
              <a:rPr lang="en-US" sz="1400" dirty="0" err="1"/>
              <a:t>df</a:t>
            </a:r>
            <a:r>
              <a:rPr lang="en-US" sz="1400" dirty="0"/>
              <a:t> = 23, </a:t>
            </a:r>
            <a:r>
              <a:rPr lang="en-US" sz="1400" b="1" dirty="0"/>
              <a:t>p-value = 0.6645</a:t>
            </a:r>
          </a:p>
          <a:p>
            <a:r>
              <a:rPr lang="en-US" sz="1400" dirty="0"/>
              <a:t>alternative hypothesis: true mean is not equal to 28</a:t>
            </a:r>
          </a:p>
          <a:p>
            <a:r>
              <a:rPr lang="en-US" sz="1400" dirty="0"/>
              <a:t>95 percent confidence interval:</a:t>
            </a:r>
          </a:p>
          <a:p>
            <a:r>
              <a:rPr lang="en-US" sz="1400" dirty="0"/>
              <a:t> 21.20134 </a:t>
            </a:r>
            <a:r>
              <a:rPr lang="en-US" sz="1400" dirty="0" smtClean="0"/>
              <a:t>      38.46532</a:t>
            </a:r>
            <a:endParaRPr lang="en-US" sz="1400" dirty="0"/>
          </a:p>
          <a:p>
            <a:r>
              <a:rPr lang="en-US" sz="1400" dirty="0"/>
              <a:t>sample estimates:</a:t>
            </a:r>
          </a:p>
          <a:p>
            <a:r>
              <a:rPr lang="en-US" sz="1400" dirty="0"/>
              <a:t>mean of x </a:t>
            </a:r>
          </a:p>
          <a:p>
            <a:r>
              <a:rPr lang="en-US" sz="1400" dirty="0"/>
              <a:t> 29.83333 </a:t>
            </a:r>
          </a:p>
        </p:txBody>
      </p:sp>
      <p:sp>
        <p:nvSpPr>
          <p:cNvPr id="8" name="TextBox 7"/>
          <p:cNvSpPr txBox="1"/>
          <p:nvPr/>
        </p:nvSpPr>
        <p:spPr>
          <a:xfrm>
            <a:off x="685800" y="5952588"/>
            <a:ext cx="8305800" cy="584775"/>
          </a:xfrm>
          <a:prstGeom prst="rect">
            <a:avLst/>
          </a:prstGeom>
          <a:noFill/>
        </p:spPr>
        <p:txBody>
          <a:bodyPr wrap="square" rtlCol="0">
            <a:spAutoFit/>
          </a:bodyPr>
          <a:lstStyle/>
          <a:p>
            <a:r>
              <a:rPr lang="en-US" sz="1600" dirty="0" smtClean="0"/>
              <a:t>If the p-value &lt; alpha reject the Null       .6645&gt;.05 Do Not Reject the Null</a:t>
            </a:r>
          </a:p>
          <a:p>
            <a:r>
              <a:rPr lang="en-US" sz="1600" dirty="0" smtClean="0"/>
              <a:t>Conclude: The average yearly snowfall from 1990 to 2013 is not different from the historical mean.</a:t>
            </a:r>
            <a:endParaRPr lang="en-US" sz="1600" dirty="0"/>
          </a:p>
        </p:txBody>
      </p:sp>
      <p:sp>
        <p:nvSpPr>
          <p:cNvPr id="9" name="Oval 8"/>
          <p:cNvSpPr/>
          <p:nvPr/>
        </p:nvSpPr>
        <p:spPr>
          <a:xfrm>
            <a:off x="3810000" y="4038600"/>
            <a:ext cx="1600200" cy="660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3619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81000" y="304800"/>
            <a:ext cx="8458200" cy="426720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4063123149"/>
              </p:ext>
            </p:extLst>
          </p:nvPr>
        </p:nvGraphicFramePr>
        <p:xfrm>
          <a:off x="990600" y="4648200"/>
          <a:ext cx="7238999" cy="1905000"/>
        </p:xfrm>
        <a:graphic>
          <a:graphicData uri="http://schemas.openxmlformats.org/drawingml/2006/table">
            <a:tbl>
              <a:tblPr firstRow="1" firstCol="1" bandRow="1"/>
              <a:tblGrid>
                <a:gridCol w="752104"/>
                <a:gridCol w="1911597"/>
                <a:gridCol w="1347519"/>
                <a:gridCol w="1347519"/>
                <a:gridCol w="1880260"/>
              </a:tblGrid>
              <a:tr h="3091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n= 100</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Classical/Theoretical</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Theoretical</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Simulated</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Empirical/Simulation</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1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P(E)</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Probability</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Frequency</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Frequency</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Probability</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2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P(0)</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0.125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12.5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14</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0.14</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1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P(1)</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0.375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37.5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44</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0.44</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1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P(2)</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0.375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37.5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33</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0.33</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9150">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P(3)</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0.125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12.5</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9</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100" dirty="0">
                          <a:solidFill>
                            <a:srgbClr val="000000"/>
                          </a:solidFill>
                          <a:effectLst/>
                          <a:latin typeface="Calibri"/>
                          <a:ea typeface="Times New Roman"/>
                        </a:rPr>
                        <a:t>0.09</a:t>
                      </a:r>
                      <a:endParaRPr lang="en-US" sz="1200" dirty="0">
                        <a:effectLst/>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57219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smtClean="0">
                <a:solidFill>
                  <a:schemeClr val="tx1"/>
                </a:solidFill>
              </a:rPr>
              <a:t>Mathematics Department Objective</a:t>
            </a:r>
            <a:endParaRPr lang="en-US" sz="2800" dirty="0">
              <a:solidFill>
                <a:schemeClr val="tx1"/>
              </a:solidFill>
            </a:endParaRPr>
          </a:p>
        </p:txBody>
      </p:sp>
      <p:sp>
        <p:nvSpPr>
          <p:cNvPr id="3" name="Content Placeholder 2"/>
          <p:cNvSpPr>
            <a:spLocks noGrp="1"/>
          </p:cNvSpPr>
          <p:nvPr>
            <p:ph type="body" idx="1"/>
          </p:nvPr>
        </p:nvSpPr>
        <p:spPr>
          <a:xfrm>
            <a:off x="685800" y="2743200"/>
            <a:ext cx="7772400" cy="3319462"/>
          </a:xfrm>
        </p:spPr>
        <p:txBody>
          <a:bodyPr>
            <a:normAutofit/>
          </a:bodyPr>
          <a:lstStyle/>
          <a:p>
            <a:pPr marL="342900" indent="-342900">
              <a:buFont typeface="Arial" panose="020B0604020202020204" pitchFamily="34" charset="0"/>
              <a:buChar char="•"/>
            </a:pPr>
            <a:r>
              <a:rPr lang="en-US" sz="2400" dirty="0" smtClean="0">
                <a:solidFill>
                  <a:schemeClr val="tx1"/>
                </a:solidFill>
              </a:rPr>
              <a:t>The Department of Mathematics at the County College of Morris will fully integrate the use of statistical software into their statistics courses by Fall 2014. </a:t>
            </a:r>
          </a:p>
          <a:p>
            <a:pPr marL="342900" indent="-342900">
              <a:buFont typeface="Arial" panose="020B0604020202020204" pitchFamily="34" charset="0"/>
              <a:buChar char="•"/>
            </a:pPr>
            <a:endParaRPr lang="en-US" sz="2400" dirty="0" smtClean="0">
              <a:solidFill>
                <a:schemeClr val="tx1"/>
              </a:solidFill>
            </a:endParaRPr>
          </a:p>
          <a:p>
            <a:pPr marL="342900" indent="-342900">
              <a:buFont typeface="Arial" panose="020B0604020202020204" pitchFamily="34" charset="0"/>
              <a:buChar char="•"/>
            </a:pPr>
            <a:r>
              <a:rPr lang="en-US" sz="2400" dirty="0" smtClean="0">
                <a:solidFill>
                  <a:schemeClr val="tx1"/>
                </a:solidFill>
              </a:rPr>
              <a:t>The use of statistical software will enhance the education of our students and prepare them for both the professional world and/or their future educational goals.</a:t>
            </a:r>
          </a:p>
        </p:txBody>
      </p:sp>
    </p:spTree>
    <p:extLst>
      <p:ext uri="{BB962C8B-B14F-4D97-AF65-F5344CB8AC3E}">
        <p14:creationId xmlns:p14="http://schemas.microsoft.com/office/powerpoint/2010/main" val="2964275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38200" y="3657600"/>
            <a:ext cx="7467600" cy="2362200"/>
          </a:xfrm>
        </p:spPr>
        <p:txBody>
          <a:bodyPr>
            <a:normAutofit/>
          </a:bodyPr>
          <a:lstStyle/>
          <a:p>
            <a:r>
              <a:rPr lang="en-US" b="1" dirty="0" smtClean="0">
                <a:solidFill>
                  <a:schemeClr val="tx1"/>
                </a:solidFill>
              </a:rPr>
              <a:t>Thomas Edison believed the motion picture would change education in the traditional classroom setting and eliminate the need for books. (1913)</a:t>
            </a:r>
          </a:p>
          <a:p>
            <a:endParaRPr lang="en-US" dirty="0" smtClean="0"/>
          </a:p>
          <a:p>
            <a:r>
              <a:rPr lang="en-US" sz="3200" b="1" dirty="0" smtClean="0">
                <a:solidFill>
                  <a:schemeClr val="tx1"/>
                </a:solidFill>
              </a:rPr>
              <a:t>Will our students learn more?</a:t>
            </a:r>
            <a:endParaRPr lang="en-US" sz="3200" b="1" dirty="0">
              <a:solidFill>
                <a:schemeClr val="tx1"/>
              </a:solidFill>
            </a:endParaRPr>
          </a:p>
          <a:p>
            <a:endParaRPr lang="en-US" dirty="0"/>
          </a:p>
        </p:txBody>
      </p:sp>
      <p:sp>
        <p:nvSpPr>
          <p:cNvPr id="4" name="Title 3"/>
          <p:cNvSpPr>
            <a:spLocks noGrp="1"/>
          </p:cNvSpPr>
          <p:nvPr>
            <p:ph type="ctrTitle"/>
          </p:nvPr>
        </p:nvSpPr>
        <p:spPr/>
        <p:txBody>
          <a:bodyPr>
            <a:normAutofit/>
          </a:bodyPr>
          <a:lstStyle/>
          <a:p>
            <a:r>
              <a:rPr lang="en-US" sz="3600" b="1" dirty="0" smtClean="0">
                <a:solidFill>
                  <a:schemeClr val="tx1"/>
                </a:solidFill>
              </a:rPr>
              <a:t>Will Technology Change the Classroom?</a:t>
            </a:r>
            <a:endParaRPr lang="en-US" sz="3600" b="1" dirty="0">
              <a:solidFill>
                <a:schemeClr val="tx1"/>
              </a:solidFill>
            </a:endParaRPr>
          </a:p>
        </p:txBody>
      </p:sp>
    </p:spTree>
    <p:extLst>
      <p:ext uri="{BB962C8B-B14F-4D97-AF65-F5344CB8AC3E}">
        <p14:creationId xmlns:p14="http://schemas.microsoft.com/office/powerpoint/2010/main" val="1586491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85800" y="3048000"/>
            <a:ext cx="8001000" cy="3124200"/>
          </a:xfrm>
        </p:spPr>
        <p:txBody>
          <a:bodyPr>
            <a:noAutofit/>
          </a:bodyPr>
          <a:lstStyle/>
          <a:p>
            <a:pPr marL="457200" indent="-457200" algn="l">
              <a:buFont typeface="Arial" panose="020B0604020202020204" pitchFamily="34" charset="0"/>
              <a:buChar char="•"/>
            </a:pPr>
            <a:r>
              <a:rPr lang="en-US" sz="2400" dirty="0" smtClean="0">
                <a:solidFill>
                  <a:schemeClr val="tx1"/>
                </a:solidFill>
              </a:rPr>
              <a:t>You can control large data sets with one identifier</a:t>
            </a:r>
          </a:p>
          <a:p>
            <a:pPr marL="457200" indent="-457200" algn="l">
              <a:buFont typeface="Arial" panose="020B0604020202020204" pitchFamily="34" charset="0"/>
              <a:buChar char="•"/>
            </a:pPr>
            <a:r>
              <a:rPr lang="en-US" sz="2400" dirty="0" smtClean="0">
                <a:solidFill>
                  <a:schemeClr val="tx1"/>
                </a:solidFill>
              </a:rPr>
              <a:t>You have control over formatting and design</a:t>
            </a:r>
          </a:p>
          <a:p>
            <a:pPr marL="457200" indent="-457200" algn="l">
              <a:buFont typeface="Arial" panose="020B0604020202020204" pitchFamily="34" charset="0"/>
              <a:buChar char="•"/>
            </a:pPr>
            <a:r>
              <a:rPr lang="en-US" sz="2400" dirty="0" smtClean="0">
                <a:solidFill>
                  <a:schemeClr val="tx1"/>
                </a:solidFill>
              </a:rPr>
              <a:t>Open source code</a:t>
            </a:r>
          </a:p>
          <a:p>
            <a:pPr marL="457200" indent="-457200" algn="l">
              <a:buFont typeface="Arial" panose="020B0604020202020204" pitchFamily="34" charset="0"/>
              <a:buChar char="•"/>
            </a:pPr>
            <a:r>
              <a:rPr lang="en-US" sz="2400" dirty="0" smtClean="0">
                <a:solidFill>
                  <a:schemeClr val="tx1"/>
                </a:solidFill>
              </a:rPr>
              <a:t>Bring numbers/concepts to life for your students</a:t>
            </a:r>
          </a:p>
          <a:p>
            <a:pPr marL="457200" indent="-457200" algn="l">
              <a:buFont typeface="Arial" panose="020B0604020202020204" pitchFamily="34" charset="0"/>
              <a:buChar char="•"/>
            </a:pPr>
            <a:r>
              <a:rPr lang="en-US" sz="2400" dirty="0" smtClean="0">
                <a:solidFill>
                  <a:schemeClr val="tx1"/>
                </a:solidFill>
              </a:rPr>
              <a:t>Computer programming is a desired skill </a:t>
            </a:r>
          </a:p>
          <a:p>
            <a:r>
              <a:rPr lang="en-US" sz="3200" b="1" dirty="0" smtClean="0">
                <a:solidFill>
                  <a:schemeClr val="tx1"/>
                </a:solidFill>
              </a:rPr>
              <a:t>http</a:t>
            </a:r>
            <a:r>
              <a:rPr lang="en-US" sz="3200" b="1" dirty="0">
                <a:solidFill>
                  <a:schemeClr val="tx1"/>
                </a:solidFill>
              </a:rPr>
              <a:t>://www.r-project.org/</a:t>
            </a:r>
          </a:p>
          <a:p>
            <a:pPr marL="457200" indent="-457200" algn="l">
              <a:buFont typeface="Arial" panose="020B0604020202020204" pitchFamily="34" charset="0"/>
              <a:buChar char="•"/>
            </a:pPr>
            <a:endParaRPr lang="en-US" sz="3200" dirty="0">
              <a:solidFill>
                <a:schemeClr val="tx1"/>
              </a:solidFill>
            </a:endParaRPr>
          </a:p>
        </p:txBody>
      </p:sp>
      <p:sp>
        <p:nvSpPr>
          <p:cNvPr id="3" name="Title 2"/>
          <p:cNvSpPr>
            <a:spLocks noGrp="1"/>
          </p:cNvSpPr>
          <p:nvPr>
            <p:ph type="ctrTitle"/>
          </p:nvPr>
        </p:nvSpPr>
        <p:spPr/>
        <p:txBody>
          <a:bodyPr/>
          <a:lstStyle/>
          <a:p>
            <a:r>
              <a:rPr lang="en-US" dirty="0">
                <a:solidFill>
                  <a:schemeClr val="tx1"/>
                </a:solidFill>
              </a:rPr>
              <a:t>5</a:t>
            </a:r>
            <a:r>
              <a:rPr lang="en-US" dirty="0" smtClean="0">
                <a:solidFill>
                  <a:schemeClr val="tx1"/>
                </a:solidFill>
              </a:rPr>
              <a:t> </a:t>
            </a:r>
            <a:r>
              <a:rPr lang="en-US" dirty="0">
                <a:solidFill>
                  <a:schemeClr val="tx1"/>
                </a:solidFill>
              </a:rPr>
              <a:t>Reasons to use R</a:t>
            </a:r>
          </a:p>
        </p:txBody>
      </p:sp>
    </p:spTree>
    <p:extLst>
      <p:ext uri="{BB962C8B-B14F-4D97-AF65-F5344CB8AC3E}">
        <p14:creationId xmlns:p14="http://schemas.microsoft.com/office/powerpoint/2010/main" val="717937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0" y="1752600"/>
            <a:ext cx="7772400" cy="4419600"/>
          </a:xfrm>
        </p:spPr>
        <p:txBody>
          <a:bodyPr>
            <a:normAutofit fontScale="92500" lnSpcReduction="10000"/>
          </a:bodyPr>
          <a:lstStyle/>
          <a:p>
            <a:r>
              <a:rPr lang="en-US" sz="5400" dirty="0" smtClean="0">
                <a:solidFill>
                  <a:schemeClr val="tx1"/>
                </a:solidFill>
              </a:rPr>
              <a:t> 3 Fiscal Reasons </a:t>
            </a:r>
            <a:r>
              <a:rPr lang="en-US" sz="5400" dirty="0">
                <a:solidFill>
                  <a:schemeClr val="tx1"/>
                </a:solidFill>
              </a:rPr>
              <a:t>to use </a:t>
            </a:r>
            <a:r>
              <a:rPr lang="en-US" sz="5400" dirty="0" smtClean="0">
                <a:solidFill>
                  <a:schemeClr val="tx1"/>
                </a:solidFill>
              </a:rPr>
              <a:t>R</a:t>
            </a:r>
          </a:p>
          <a:p>
            <a:endParaRPr lang="en-US" dirty="0">
              <a:solidFill>
                <a:schemeClr val="tx1"/>
              </a:solidFill>
            </a:endParaRPr>
          </a:p>
          <a:p>
            <a:endParaRPr lang="en-US" dirty="0"/>
          </a:p>
          <a:p>
            <a:pPr marL="1485900" lvl="2" indent="-571500" algn="l">
              <a:buClr>
                <a:schemeClr val="accent1"/>
              </a:buClr>
              <a:buFont typeface="Arial" panose="020B0604020202020204" pitchFamily="34" charset="0"/>
              <a:buChar char="•"/>
            </a:pPr>
            <a:r>
              <a:rPr lang="en-US" sz="4200" dirty="0">
                <a:solidFill>
                  <a:schemeClr val="tx1"/>
                </a:solidFill>
              </a:rPr>
              <a:t>FREE for the Students</a:t>
            </a:r>
          </a:p>
          <a:p>
            <a:pPr marL="1485900" lvl="2" indent="-571500" algn="l">
              <a:buClr>
                <a:schemeClr val="accent1"/>
              </a:buClr>
              <a:buFont typeface="Arial" panose="020B0604020202020204" pitchFamily="34" charset="0"/>
              <a:buChar char="•"/>
            </a:pPr>
            <a:r>
              <a:rPr lang="en-US" sz="4200" dirty="0">
                <a:solidFill>
                  <a:schemeClr val="tx1"/>
                </a:solidFill>
              </a:rPr>
              <a:t>FREE for the Professors</a:t>
            </a:r>
          </a:p>
          <a:p>
            <a:pPr marL="1485900" lvl="2" indent="-571500" algn="l">
              <a:buClr>
                <a:schemeClr val="accent1"/>
              </a:buClr>
              <a:buFont typeface="Arial" panose="020B0604020202020204" pitchFamily="34" charset="0"/>
              <a:buChar char="•"/>
            </a:pPr>
            <a:r>
              <a:rPr lang="en-US" sz="4200" dirty="0"/>
              <a:t>FREE for </a:t>
            </a:r>
            <a:r>
              <a:rPr lang="en-US" sz="4200" dirty="0" smtClean="0"/>
              <a:t>the College</a:t>
            </a:r>
          </a:p>
          <a:p>
            <a:pPr marL="1485900" lvl="2" indent="-571500" algn="l">
              <a:buClr>
                <a:schemeClr val="accent1"/>
              </a:buClr>
              <a:buFont typeface="Arial" panose="020B0604020202020204" pitchFamily="34" charset="0"/>
              <a:buChar char="•"/>
            </a:pPr>
            <a:endParaRPr lang="en-US" sz="4200" dirty="0" smtClean="0"/>
          </a:p>
          <a:p>
            <a:r>
              <a:rPr lang="en-US" sz="3200" b="1" dirty="0" smtClean="0">
                <a:solidFill>
                  <a:schemeClr val="tx1"/>
                </a:solidFill>
              </a:rPr>
              <a:t>http://www.r-project.org/</a:t>
            </a:r>
          </a:p>
        </p:txBody>
      </p:sp>
    </p:spTree>
    <p:extLst>
      <p:ext uri="{BB962C8B-B14F-4D97-AF65-F5344CB8AC3E}">
        <p14:creationId xmlns:p14="http://schemas.microsoft.com/office/powerpoint/2010/main" val="2766088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1905000"/>
            <a:ext cx="8077200" cy="4419600"/>
          </a:xfrm>
        </p:spPr>
        <p:txBody>
          <a:bodyPr>
            <a:normAutofit lnSpcReduction="10000"/>
          </a:bodyPr>
          <a:lstStyle/>
          <a:p>
            <a:r>
              <a:rPr lang="en-US" sz="5400" dirty="0" smtClean="0">
                <a:solidFill>
                  <a:schemeClr val="tx1"/>
                </a:solidFill>
              </a:rPr>
              <a:t> Why Corporations use R</a:t>
            </a:r>
          </a:p>
          <a:p>
            <a:endParaRPr lang="en-US" dirty="0">
              <a:solidFill>
                <a:schemeClr val="tx1"/>
              </a:solidFill>
            </a:endParaRPr>
          </a:p>
          <a:p>
            <a:endParaRPr lang="en-US" dirty="0"/>
          </a:p>
          <a:p>
            <a:pPr marL="1485900" lvl="2" indent="-571500" algn="l">
              <a:buClr>
                <a:schemeClr val="accent1"/>
              </a:buClr>
              <a:buFont typeface="Arial" panose="020B0604020202020204" pitchFamily="34" charset="0"/>
              <a:buChar char="•"/>
            </a:pPr>
            <a:r>
              <a:rPr lang="en-US" sz="3000" dirty="0" smtClean="0">
                <a:solidFill>
                  <a:schemeClr val="tx1"/>
                </a:solidFill>
              </a:rPr>
              <a:t>R has less reporting requirements to the FDA</a:t>
            </a:r>
            <a:endParaRPr lang="en-US" sz="3000" dirty="0">
              <a:solidFill>
                <a:schemeClr val="tx1"/>
              </a:solidFill>
            </a:endParaRPr>
          </a:p>
          <a:p>
            <a:pPr marL="1485900" lvl="2" indent="-571500" algn="l">
              <a:buClr>
                <a:schemeClr val="accent1"/>
              </a:buClr>
              <a:buFont typeface="Arial" panose="020B0604020202020204" pitchFamily="34" charset="0"/>
              <a:buChar char="•"/>
            </a:pPr>
            <a:r>
              <a:rPr lang="en-US" sz="3000" dirty="0" smtClean="0"/>
              <a:t>Analysis is reproducible</a:t>
            </a:r>
            <a:endParaRPr lang="en-US" sz="3000" dirty="0">
              <a:solidFill>
                <a:schemeClr val="tx1"/>
              </a:solidFill>
            </a:endParaRPr>
          </a:p>
          <a:p>
            <a:pPr marL="1485900" lvl="2" indent="-571500" algn="l">
              <a:buClr>
                <a:schemeClr val="accent1"/>
              </a:buClr>
              <a:buFont typeface="Arial" panose="020B0604020202020204" pitchFamily="34" charset="0"/>
              <a:buChar char="•"/>
            </a:pPr>
            <a:r>
              <a:rPr lang="en-US" sz="3000" dirty="0" smtClean="0"/>
              <a:t>Analysis is faster</a:t>
            </a:r>
          </a:p>
          <a:p>
            <a:pPr marL="1485900" lvl="2" indent="-571500" algn="l">
              <a:buClr>
                <a:schemeClr val="accent1"/>
              </a:buClr>
              <a:buFont typeface="Arial" panose="020B0604020202020204" pitchFamily="34" charset="0"/>
              <a:buChar char="•"/>
            </a:pPr>
            <a:endParaRPr lang="en-US" sz="3000" dirty="0" smtClean="0"/>
          </a:p>
          <a:p>
            <a:r>
              <a:rPr lang="en-US" sz="3200" b="1" dirty="0" smtClean="0">
                <a:solidFill>
                  <a:schemeClr val="tx1"/>
                </a:solidFill>
              </a:rPr>
              <a:t>http://www.r-project.org/</a:t>
            </a:r>
          </a:p>
        </p:txBody>
      </p:sp>
    </p:spTree>
    <p:extLst>
      <p:ext uri="{BB962C8B-B14F-4D97-AF65-F5344CB8AC3E}">
        <p14:creationId xmlns:p14="http://schemas.microsoft.com/office/powerpoint/2010/main" val="23109447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solidFill>
              </a:rPr>
              <a:t>Resources for Training </a:t>
            </a:r>
            <a:endParaRPr lang="en-US" b="1" dirty="0">
              <a:solidFill>
                <a:schemeClr val="tx1"/>
              </a:solidFill>
            </a:endParaRPr>
          </a:p>
        </p:txBody>
      </p:sp>
      <p:sp>
        <p:nvSpPr>
          <p:cNvPr id="3" name="Content Placeholder 2"/>
          <p:cNvSpPr>
            <a:spLocks noGrp="1"/>
          </p:cNvSpPr>
          <p:nvPr>
            <p:ph type="body" idx="1"/>
          </p:nvPr>
        </p:nvSpPr>
        <p:spPr>
          <a:xfrm>
            <a:off x="722313" y="2547938"/>
            <a:ext cx="7772400" cy="881062"/>
          </a:xfrm>
        </p:spPr>
        <p:txBody>
          <a:bodyPr>
            <a:noAutofit/>
          </a:bodyPr>
          <a:lstStyle/>
          <a:p>
            <a:pPr marL="320040" lvl="1" indent="0"/>
            <a:r>
              <a:rPr lang="en-US" sz="2000" b="1" dirty="0" smtClean="0">
                <a:solidFill>
                  <a:schemeClr val="tx1"/>
                </a:solidFill>
              </a:rPr>
              <a:t>Book:</a:t>
            </a:r>
            <a:r>
              <a:rPr lang="en-US" sz="2000" dirty="0" smtClean="0">
                <a:solidFill>
                  <a:schemeClr val="tx1"/>
                </a:solidFill>
              </a:rPr>
              <a:t>   Data </a:t>
            </a:r>
            <a:r>
              <a:rPr lang="en-US" sz="2000" dirty="0">
                <a:solidFill>
                  <a:schemeClr val="tx1"/>
                </a:solidFill>
              </a:rPr>
              <a:t>Analysis and Graphics using </a:t>
            </a:r>
            <a:r>
              <a:rPr lang="en-US" sz="2000" dirty="0" smtClean="0">
                <a:solidFill>
                  <a:schemeClr val="tx1"/>
                </a:solidFill>
              </a:rPr>
              <a:t>R- </a:t>
            </a:r>
            <a:r>
              <a:rPr lang="en-US" sz="2000" dirty="0">
                <a:solidFill>
                  <a:schemeClr val="tx1"/>
                </a:solidFill>
              </a:rPr>
              <a:t>A</a:t>
            </a:r>
            <a:r>
              <a:rPr lang="en-US" sz="2000" dirty="0" smtClean="0">
                <a:solidFill>
                  <a:schemeClr val="tx1"/>
                </a:solidFill>
              </a:rPr>
              <a:t>n </a:t>
            </a:r>
            <a:r>
              <a:rPr lang="en-US" sz="2000" dirty="0">
                <a:solidFill>
                  <a:schemeClr val="tx1"/>
                </a:solidFill>
              </a:rPr>
              <a:t>Example-Based Approach </a:t>
            </a:r>
          </a:p>
          <a:p>
            <a:pPr marL="914400" lvl="2" indent="0"/>
            <a:r>
              <a:rPr lang="en-US" sz="2000" dirty="0" smtClean="0">
                <a:solidFill>
                  <a:schemeClr val="tx1"/>
                </a:solidFill>
              </a:rPr>
              <a:t>Authors:</a:t>
            </a:r>
            <a:r>
              <a:rPr lang="en-US" sz="2000" dirty="0">
                <a:solidFill>
                  <a:schemeClr val="tx1"/>
                </a:solidFill>
              </a:rPr>
              <a:t>   John Maindonald and John Braun</a:t>
            </a:r>
          </a:p>
          <a:p>
            <a:pPr marL="1257300" lvl="2" indent="-342900"/>
            <a:endParaRPr lang="en-US" sz="2400" dirty="0"/>
          </a:p>
          <a:p>
            <a:pPr marL="342900" indent="-342900">
              <a:buFont typeface="Arial" panose="020B0604020202020204" pitchFamily="34" charset="0"/>
              <a:buChar char="•"/>
            </a:pPr>
            <a:r>
              <a:rPr lang="en-US" sz="2000" b="1" dirty="0" smtClean="0">
                <a:solidFill>
                  <a:schemeClr val="tx1"/>
                </a:solidFill>
              </a:rPr>
              <a:t>https</a:t>
            </a:r>
            <a:r>
              <a:rPr lang="en-US" sz="2000" b="1" dirty="0">
                <a:solidFill>
                  <a:schemeClr val="tx1"/>
                </a:solidFill>
              </a:rPr>
              <a:t>://</a:t>
            </a:r>
            <a:r>
              <a:rPr lang="en-US" sz="2000" b="1" dirty="0" smtClean="0">
                <a:solidFill>
                  <a:schemeClr val="tx1"/>
                </a:solidFill>
              </a:rPr>
              <a:t>www.codeschool.com/courses#all</a:t>
            </a:r>
          </a:p>
          <a:p>
            <a:pPr marL="342900" indent="-342900" algn="l">
              <a:buFont typeface="Arial" panose="020B0604020202020204" pitchFamily="34" charset="0"/>
              <a:buChar char="•"/>
            </a:pPr>
            <a:r>
              <a:rPr lang="en-US" sz="2000" b="1" dirty="0">
                <a:solidFill>
                  <a:schemeClr val="tx1"/>
                </a:solidFill>
              </a:rPr>
              <a:t>https://</a:t>
            </a:r>
            <a:r>
              <a:rPr lang="en-US" sz="2000" b="1" dirty="0" smtClean="0">
                <a:solidFill>
                  <a:schemeClr val="tx1"/>
                </a:solidFill>
              </a:rPr>
              <a:t>www.coursera.org/course/rprog    </a:t>
            </a:r>
            <a:r>
              <a:rPr lang="en-US" sz="1400" dirty="0" smtClean="0">
                <a:solidFill>
                  <a:schemeClr val="tx1"/>
                </a:solidFill>
              </a:rPr>
              <a:t>Hosted by:   John Hopkins University</a:t>
            </a:r>
          </a:p>
          <a:p>
            <a:pPr marL="342900" indent="-342900" algn="l">
              <a:buFont typeface="Arial" panose="020B0604020202020204" pitchFamily="34" charset="0"/>
              <a:buChar char="•"/>
            </a:pPr>
            <a:r>
              <a:rPr lang="en-US" sz="2000" b="1" dirty="0" smtClean="0">
                <a:solidFill>
                  <a:schemeClr val="tx1"/>
                </a:solidFill>
              </a:rPr>
              <a:t>R has build in tutorials </a:t>
            </a:r>
            <a:endParaRPr lang="en-US" sz="2000" b="1" dirty="0">
              <a:solidFill>
                <a:schemeClr val="tx1"/>
              </a:solidFill>
            </a:endParaRPr>
          </a:p>
          <a:p>
            <a:pPr marL="0" indent="0">
              <a:buNone/>
            </a:pPr>
            <a:endParaRPr lang="en-US" sz="20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8400" y="219075"/>
            <a:ext cx="2095500" cy="2095500"/>
          </a:xfrm>
          <a:prstGeom prst="rect">
            <a:avLst/>
          </a:prstGeom>
        </p:spPr>
      </p:pic>
    </p:spTree>
    <p:extLst>
      <p:ext uri="{BB962C8B-B14F-4D97-AF65-F5344CB8AC3E}">
        <p14:creationId xmlns:p14="http://schemas.microsoft.com/office/powerpoint/2010/main" val="28595718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686800"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Oval 2"/>
          <p:cNvSpPr/>
          <p:nvPr/>
        </p:nvSpPr>
        <p:spPr>
          <a:xfrm>
            <a:off x="2133600" y="4953000"/>
            <a:ext cx="1219200" cy="685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45898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Equity">
  <a:themeElements>
    <a:clrScheme name="Custom 1">
      <a:dk1>
        <a:sysClr val="windowText" lastClr="000000"/>
      </a:dk1>
      <a:lt1>
        <a:sysClr val="window" lastClr="FFFFFF"/>
      </a:lt1>
      <a:dk2>
        <a:srgbClr val="696464"/>
      </a:dk2>
      <a:lt2>
        <a:srgbClr val="E9E5DC"/>
      </a:lt2>
      <a:accent1>
        <a:srgbClr val="9B2D1F"/>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2917</TotalTime>
  <Words>852</Words>
  <Application>Microsoft Office PowerPoint</Application>
  <PresentationFormat>On-screen Show (4:3)</PresentationFormat>
  <Paragraphs>167</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Cambria</vt:lpstr>
      <vt:lpstr>Franklin Gothic Book</vt:lpstr>
      <vt:lpstr>Perpetua</vt:lpstr>
      <vt:lpstr>Times New Roman</vt:lpstr>
      <vt:lpstr>Wingdings 2</vt:lpstr>
      <vt:lpstr>Equity</vt:lpstr>
      <vt:lpstr>PowerPoint Presentation</vt:lpstr>
      <vt:lpstr>Global Objective</vt:lpstr>
      <vt:lpstr>Mathematics Department Objective</vt:lpstr>
      <vt:lpstr>Will Technology Change the Classroom?</vt:lpstr>
      <vt:lpstr>5 Reasons to use R</vt:lpstr>
      <vt:lpstr>PowerPoint Presentation</vt:lpstr>
      <vt:lpstr>PowerPoint Presentation</vt:lpstr>
      <vt:lpstr>Resources for Training </vt:lpstr>
      <vt:lpstr>PowerPoint Presentation</vt:lpstr>
      <vt:lpstr>PowerPoint Presentation</vt:lpstr>
      <vt:lpstr>PowerPoint Presentation</vt:lpstr>
      <vt:lpstr>PowerPoint Presentation</vt:lpstr>
      <vt:lpstr>Pick 5 numbers between 1 to 100</vt:lpstr>
      <vt:lpstr>Your students will pick their:</vt:lpstr>
      <vt:lpstr>Sports Statistics</vt:lpstr>
      <vt:lpstr>Graphs in R Snowfall in New York City- Stem and Leaf Plots </vt:lpstr>
      <vt:lpstr>PowerPoint Presentation</vt:lpstr>
      <vt:lpstr>PowerPoint Presentation</vt:lpstr>
      <vt:lpstr>Customized Normality Plot in R </vt:lpstr>
      <vt:lpstr>Looking at Normality Plots for different time periods</vt:lpstr>
      <vt:lpstr>Looking at Boxplots for different time periods</vt:lpstr>
      <vt:lpstr>Hypothesis Testing in R</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County College of Morris</dc:title>
  <dc:creator>KellyFitz</dc:creator>
  <cp:lastModifiedBy>Mary Rudis</cp:lastModifiedBy>
  <cp:revision>171</cp:revision>
  <cp:lastPrinted>2014-04-10T15:48:35Z</cp:lastPrinted>
  <dcterms:created xsi:type="dcterms:W3CDTF">2013-06-26T21:47:13Z</dcterms:created>
  <dcterms:modified xsi:type="dcterms:W3CDTF">2017-01-25T21:04:45Z</dcterms:modified>
</cp:coreProperties>
</file>