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charset="0"/>
                </a:endParaRPr>
              </a:p>
            </p:txBody>
          </p:sp>
        </p:grpSp>
      </p:grpSp>
      <p:sp>
        <p:nvSpPr>
          <p:cNvPr id="604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04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64BC1C42-0545-4D8B-89C4-10E486A3114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EC09589-B940-4B22-B677-039AFF7ABE8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7E3EDF7-07CE-438A-AED5-B99B7F9184A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FA81106-E056-415B-9501-3641705B15C5}"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36AFFED-9D53-414E-AE8D-BCD2349F69D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BB1C4E1-CBA0-4823-BBFD-DBBCB35CF30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488163A-636E-44BE-8585-CE410E54B33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E4D8B782-3864-484D-AA21-31557DA202FD}"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1E82541-B7BA-4B69-BBDA-721698975D8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ADFEFAE2-5DC8-432E-B58B-DDA228636420}"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310329F-5A02-4029-8DB5-76C368B3B8E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17416B5-D2F1-4FE7-9B51-9168AB1E292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5939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3400F673-0150-4F8A-B882-18DF67F35B53}"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5939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charset="0"/>
              </a:endParaRPr>
            </a:p>
          </p:txBody>
        </p:sp>
        <p:sp>
          <p:nvSpPr>
            <p:cNvPr id="5939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charset="0"/>
              </a:endParaRPr>
            </a:p>
          </p:txBody>
        </p:sp>
        <p:sp>
          <p:nvSpPr>
            <p:cNvPr id="5939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940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940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940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940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charset="0"/>
              </a:endParaRPr>
            </a:p>
          </p:txBody>
        </p:sp>
        <p:sp>
          <p:nvSpPr>
            <p:cNvPr id="5940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940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40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d-ID" smtClean="0"/>
              <a:t>Desain Web dengan </a:t>
            </a:r>
            <a:br>
              <a:rPr lang="id-ID" smtClean="0"/>
            </a:br>
            <a:r>
              <a:rPr lang="id-ID" smtClean="0"/>
              <a:t>Tag HTML</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id-ID" smtClean="0"/>
              <a:t>Atribut Tag</a:t>
            </a:r>
            <a:endParaRPr lang="en-US" smtClean="0"/>
          </a:p>
        </p:txBody>
      </p:sp>
      <p:sp>
        <p:nvSpPr>
          <p:cNvPr id="24579" name="Rectangle 3"/>
          <p:cNvSpPr>
            <a:spLocks noGrp="1" noChangeArrowheads="1"/>
          </p:cNvSpPr>
          <p:nvPr>
            <p:ph type="body" idx="1"/>
          </p:nvPr>
        </p:nvSpPr>
        <p:spPr/>
        <p:txBody>
          <a:bodyPr/>
          <a:lstStyle/>
          <a:p>
            <a:pPr>
              <a:lnSpc>
                <a:spcPct val="90000"/>
              </a:lnSpc>
            </a:pPr>
            <a:r>
              <a:rPr lang="id-ID" smtClean="0"/>
              <a:t>Mendefinisikan property dari suatu elemen HTML</a:t>
            </a:r>
          </a:p>
          <a:p>
            <a:pPr>
              <a:lnSpc>
                <a:spcPct val="90000"/>
              </a:lnSpc>
            </a:pPr>
            <a:r>
              <a:rPr lang="id-ID" smtClean="0"/>
              <a:t>Terdiri dari:</a:t>
            </a:r>
          </a:p>
          <a:p>
            <a:pPr lvl="1">
              <a:lnSpc>
                <a:spcPct val="90000"/>
              </a:lnSpc>
            </a:pPr>
            <a:r>
              <a:rPr lang="id-ID" smtClean="0"/>
              <a:t>Nama atribut</a:t>
            </a:r>
          </a:p>
          <a:p>
            <a:pPr lvl="1">
              <a:lnSpc>
                <a:spcPct val="90000"/>
              </a:lnSpc>
            </a:pPr>
            <a:r>
              <a:rPr lang="id-ID" smtClean="0"/>
              <a:t>Nilai atribut</a:t>
            </a:r>
          </a:p>
          <a:p>
            <a:pPr>
              <a:lnSpc>
                <a:spcPct val="90000"/>
              </a:lnSpc>
              <a:buFont typeface="Wingdings" pitchFamily="2" charset="2"/>
              <a:buNone/>
            </a:pPr>
            <a:endParaRPr lang="id-ID" i="1" smtClean="0">
              <a:latin typeface="Calisto MT" pitchFamily="18" charset="0"/>
            </a:endParaRPr>
          </a:p>
          <a:p>
            <a:pPr>
              <a:lnSpc>
                <a:spcPct val="90000"/>
              </a:lnSpc>
              <a:buFont typeface="Wingdings" pitchFamily="2" charset="2"/>
              <a:buNone/>
            </a:pPr>
            <a:r>
              <a:rPr lang="id-ID" i="1" smtClean="0">
                <a:latin typeface="Calisto MT" pitchFamily="18" charset="0"/>
              </a:rPr>
              <a:t>&lt;TAG nama=“nilai” nama=“nilai”...&gt;</a:t>
            </a:r>
          </a:p>
          <a:p>
            <a:pPr>
              <a:lnSpc>
                <a:spcPct val="90000"/>
              </a:lnSpc>
              <a:buFont typeface="Wingdings" pitchFamily="2" charset="2"/>
              <a:buNone/>
            </a:pPr>
            <a:r>
              <a:rPr lang="id-ID" smtClean="0"/>
              <a:t>Isi dari yang di mark-up dengan atribut</a:t>
            </a:r>
          </a:p>
          <a:p>
            <a:pPr>
              <a:lnSpc>
                <a:spcPct val="90000"/>
              </a:lnSpc>
              <a:buFont typeface="Wingdings" pitchFamily="2" charset="2"/>
              <a:buNone/>
            </a:pPr>
            <a:r>
              <a:rPr lang="id-ID" i="1" smtClean="0">
                <a:latin typeface="Calisto MT" pitchFamily="18" charset="0"/>
              </a:rPr>
              <a:t>&lt;/TAG&gt;</a:t>
            </a:r>
            <a:endParaRPr lang="en-US" i="1" smtClean="0">
              <a:latin typeface="Calisto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5" dur="500"/>
                                        <p:tgtEl>
                                          <p:spTgt spid="2457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8" dur="500"/>
                                        <p:tgtEl>
                                          <p:spTgt spid="245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3" dur="500"/>
                                        <p:tgtEl>
                                          <p:spTgt spid="2457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6" dur="500"/>
                                        <p:tgtEl>
                                          <p:spTgt spid="24579">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29"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id-ID" smtClean="0"/>
              <a:t>Anatomi </a:t>
            </a:r>
            <a:endParaRPr lang="en-US" smtClean="0"/>
          </a:p>
        </p:txBody>
      </p:sp>
      <p:pic>
        <p:nvPicPr>
          <p:cNvPr id="38915" name="Picture 5" descr="j0302953"/>
          <p:cNvPicPr>
            <a:picLocks noChangeAspect="1" noChangeArrowheads="1"/>
          </p:cNvPicPr>
          <p:nvPr/>
        </p:nvPicPr>
        <p:blipFill>
          <a:blip r:embed="rId2"/>
          <a:srcRect l="25621" t="8943" r="14957" b="1772"/>
          <a:stretch>
            <a:fillRect/>
          </a:stretch>
        </p:blipFill>
        <p:spPr bwMode="auto">
          <a:xfrm>
            <a:off x="900113" y="1341438"/>
            <a:ext cx="2087562" cy="5040312"/>
          </a:xfrm>
          <a:prstGeom prst="rect">
            <a:avLst/>
          </a:prstGeom>
          <a:noFill/>
          <a:ln w="9525">
            <a:noFill/>
            <a:miter lim="800000"/>
            <a:headEnd/>
            <a:tailEnd/>
          </a:ln>
        </p:spPr>
      </p:pic>
      <p:sp>
        <p:nvSpPr>
          <p:cNvPr id="14342" name="Text Box 6"/>
          <p:cNvSpPr txBox="1">
            <a:spLocks noChangeArrowheads="1"/>
          </p:cNvSpPr>
          <p:nvPr/>
        </p:nvSpPr>
        <p:spPr bwMode="auto">
          <a:xfrm>
            <a:off x="4500563" y="1196975"/>
            <a:ext cx="4319587" cy="5319713"/>
          </a:xfrm>
          <a:prstGeom prst="rect">
            <a:avLst/>
          </a:prstGeom>
          <a:noFill/>
          <a:ln w="9525">
            <a:noFill/>
            <a:miter lim="800000"/>
            <a:headEnd/>
            <a:tailEnd/>
          </a:ln>
        </p:spPr>
        <p:txBody>
          <a:bodyPr>
            <a:spAutoFit/>
          </a:bodyPr>
          <a:lstStyle/>
          <a:p>
            <a:pPr>
              <a:spcBef>
                <a:spcPct val="50000"/>
              </a:spcBef>
            </a:pPr>
            <a:r>
              <a:rPr lang="id-ID" b="1"/>
              <a:t>&lt;HTML&gt;</a:t>
            </a:r>
          </a:p>
          <a:p>
            <a:pPr>
              <a:spcBef>
                <a:spcPct val="50000"/>
              </a:spcBef>
            </a:pPr>
            <a:r>
              <a:rPr lang="id-ID"/>
              <a:t>&lt;HEAD&gt;</a:t>
            </a:r>
          </a:p>
          <a:p>
            <a:pPr>
              <a:spcBef>
                <a:spcPct val="50000"/>
              </a:spcBef>
            </a:pPr>
            <a:r>
              <a:rPr lang="id-ID"/>
              <a:t>&lt;TITLE&gt;             &lt;/TITLE&gt;</a:t>
            </a:r>
          </a:p>
          <a:p>
            <a:pPr>
              <a:spcBef>
                <a:spcPct val="50000"/>
              </a:spcBef>
            </a:pPr>
            <a:r>
              <a:rPr lang="id-ID"/>
              <a:t>&lt;/HEAD&gt;</a:t>
            </a:r>
          </a:p>
          <a:p>
            <a:pPr>
              <a:spcBef>
                <a:spcPct val="50000"/>
              </a:spcBef>
            </a:pPr>
            <a:r>
              <a:rPr lang="id-ID"/>
              <a:t>&lt;BODY&gt;</a:t>
            </a:r>
          </a:p>
          <a:p>
            <a:pPr>
              <a:spcBef>
                <a:spcPct val="50000"/>
              </a:spcBef>
            </a:pPr>
            <a:endParaRPr lang="id-ID"/>
          </a:p>
          <a:p>
            <a:pPr>
              <a:spcBef>
                <a:spcPct val="50000"/>
              </a:spcBef>
            </a:pPr>
            <a:endParaRPr lang="id-ID"/>
          </a:p>
          <a:p>
            <a:pPr>
              <a:spcBef>
                <a:spcPct val="50000"/>
              </a:spcBef>
            </a:pPr>
            <a:endParaRPr lang="id-ID"/>
          </a:p>
          <a:p>
            <a:pPr>
              <a:spcBef>
                <a:spcPct val="50000"/>
              </a:spcBef>
            </a:pPr>
            <a:endParaRPr lang="id-ID"/>
          </a:p>
          <a:p>
            <a:pPr>
              <a:spcBef>
                <a:spcPct val="50000"/>
              </a:spcBef>
            </a:pPr>
            <a:endParaRPr lang="id-ID"/>
          </a:p>
          <a:p>
            <a:pPr>
              <a:spcBef>
                <a:spcPct val="50000"/>
              </a:spcBef>
            </a:pPr>
            <a:endParaRPr lang="id-ID"/>
          </a:p>
          <a:p>
            <a:pPr>
              <a:spcBef>
                <a:spcPct val="50000"/>
              </a:spcBef>
            </a:pPr>
            <a:r>
              <a:rPr lang="id-ID"/>
              <a:t>&lt;/BODY&gt;</a:t>
            </a:r>
          </a:p>
          <a:p>
            <a:pPr>
              <a:spcBef>
                <a:spcPct val="50000"/>
              </a:spcBef>
            </a:pPr>
            <a:r>
              <a:rPr lang="id-ID" b="1"/>
              <a:t>&lt;/HTML&gt;</a:t>
            </a:r>
            <a:endParaRPr lang="en-US" b="1"/>
          </a:p>
        </p:txBody>
      </p:sp>
      <p:sp>
        <p:nvSpPr>
          <p:cNvPr id="38917" name="Line 7"/>
          <p:cNvSpPr>
            <a:spLocks noChangeShapeType="1"/>
          </p:cNvSpPr>
          <p:nvPr/>
        </p:nvSpPr>
        <p:spPr bwMode="auto">
          <a:xfrm flipV="1">
            <a:off x="1908175" y="1773238"/>
            <a:ext cx="2592388" cy="215900"/>
          </a:xfrm>
          <a:prstGeom prst="line">
            <a:avLst/>
          </a:prstGeom>
          <a:noFill/>
          <a:ln w="9525">
            <a:solidFill>
              <a:schemeClr val="tx1"/>
            </a:solidFill>
            <a:round/>
            <a:headEnd type="triangle" w="med" len="med"/>
            <a:tailEnd/>
          </a:ln>
        </p:spPr>
        <p:txBody>
          <a:bodyPr/>
          <a:lstStyle/>
          <a:p>
            <a:endParaRPr lang="en-US"/>
          </a:p>
        </p:txBody>
      </p:sp>
      <p:sp>
        <p:nvSpPr>
          <p:cNvPr id="38918" name="Line 8"/>
          <p:cNvSpPr>
            <a:spLocks noChangeShapeType="1"/>
          </p:cNvSpPr>
          <p:nvPr/>
        </p:nvSpPr>
        <p:spPr bwMode="auto">
          <a:xfrm flipH="1" flipV="1">
            <a:off x="2124075" y="2349500"/>
            <a:ext cx="2447925" cy="215900"/>
          </a:xfrm>
          <a:prstGeom prst="line">
            <a:avLst/>
          </a:prstGeom>
          <a:noFill/>
          <a:ln w="9525">
            <a:solidFill>
              <a:schemeClr val="tx1"/>
            </a:solidFill>
            <a:round/>
            <a:headEnd/>
            <a:tailEnd type="triangle" w="med" len="med"/>
          </a:ln>
        </p:spPr>
        <p:txBody>
          <a:bodyPr/>
          <a:lstStyle/>
          <a:p>
            <a:endParaRPr lang="en-US"/>
          </a:p>
        </p:txBody>
      </p:sp>
      <p:sp>
        <p:nvSpPr>
          <p:cNvPr id="38919" name="Line 9"/>
          <p:cNvSpPr>
            <a:spLocks noChangeShapeType="1"/>
          </p:cNvSpPr>
          <p:nvPr/>
        </p:nvSpPr>
        <p:spPr bwMode="auto">
          <a:xfrm flipH="1" flipV="1">
            <a:off x="2555875" y="2636838"/>
            <a:ext cx="2016125" cy="360362"/>
          </a:xfrm>
          <a:prstGeom prst="line">
            <a:avLst/>
          </a:prstGeom>
          <a:noFill/>
          <a:ln w="9525">
            <a:solidFill>
              <a:schemeClr val="tx1"/>
            </a:solidFill>
            <a:round/>
            <a:headEnd/>
            <a:tailEnd type="triangle" w="med" len="med"/>
          </a:ln>
        </p:spPr>
        <p:txBody>
          <a:bodyPr/>
          <a:lstStyle/>
          <a:p>
            <a:endParaRPr lang="en-US"/>
          </a:p>
        </p:txBody>
      </p:sp>
      <p:sp>
        <p:nvSpPr>
          <p:cNvPr id="38920" name="Line 10"/>
          <p:cNvSpPr>
            <a:spLocks noChangeShapeType="1"/>
          </p:cNvSpPr>
          <p:nvPr/>
        </p:nvSpPr>
        <p:spPr bwMode="auto">
          <a:xfrm flipH="1">
            <a:off x="2555875" y="5876925"/>
            <a:ext cx="2016125" cy="73025"/>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7" dur="500"/>
                                        <p:tgtEl>
                                          <p:spTgt spid="143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2" dur="500"/>
                                        <p:tgtEl>
                                          <p:spTgt spid="143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3" end="3"/>
                                            </p:txEl>
                                          </p:spTgt>
                                        </p:tgtEl>
                                        <p:attrNameLst>
                                          <p:attrName>style.visibility</p:attrName>
                                        </p:attrNameLst>
                                      </p:cBhvr>
                                      <p:to>
                                        <p:strVal val="visible"/>
                                      </p:to>
                                    </p:set>
                                    <p:animEffect transition="in" filter="blinds(horizontal)">
                                      <p:cBhvr>
                                        <p:cTn id="17" dur="500"/>
                                        <p:tgtEl>
                                          <p:spTgt spid="1434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42">
                                            <p:txEl>
                                              <p:pRg st="4" end="4"/>
                                            </p:txEl>
                                          </p:spTgt>
                                        </p:tgtEl>
                                        <p:attrNameLst>
                                          <p:attrName>style.visibility</p:attrName>
                                        </p:attrNameLst>
                                      </p:cBhvr>
                                      <p:to>
                                        <p:strVal val="visible"/>
                                      </p:to>
                                    </p:set>
                                    <p:animEffect transition="in" filter="blinds(horizontal)">
                                      <p:cBhvr>
                                        <p:cTn id="22" dur="500"/>
                                        <p:tgtEl>
                                          <p:spTgt spid="1434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42">
                                            <p:txEl>
                                              <p:pRg st="11" end="11"/>
                                            </p:txEl>
                                          </p:spTgt>
                                        </p:tgtEl>
                                        <p:attrNameLst>
                                          <p:attrName>style.visibility</p:attrName>
                                        </p:attrNameLst>
                                      </p:cBhvr>
                                      <p:to>
                                        <p:strVal val="visible"/>
                                      </p:to>
                                    </p:set>
                                    <p:animEffect transition="in" filter="blinds(horizontal)">
                                      <p:cBhvr>
                                        <p:cTn id="27" dur="500"/>
                                        <p:tgtEl>
                                          <p:spTgt spid="14342">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42">
                                            <p:txEl>
                                              <p:pRg st="12" end="12"/>
                                            </p:txEl>
                                          </p:spTgt>
                                        </p:tgtEl>
                                        <p:attrNameLst>
                                          <p:attrName>style.visibility</p:attrName>
                                        </p:attrNameLst>
                                      </p:cBhvr>
                                      <p:to>
                                        <p:strVal val="visible"/>
                                      </p:to>
                                    </p:set>
                                    <p:animEffect transition="in" filter="blinds(horizontal)">
                                      <p:cBhvr>
                                        <p:cTn id="32" dur="500"/>
                                        <p:tgtEl>
                                          <p:spTgt spid="1434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id-ID" smtClean="0"/>
              <a:t>Elemen Title</a:t>
            </a:r>
            <a:endParaRPr lang="en-US" smtClean="0"/>
          </a:p>
        </p:txBody>
      </p:sp>
      <p:sp>
        <p:nvSpPr>
          <p:cNvPr id="23555" name="Rectangle 3"/>
          <p:cNvSpPr>
            <a:spLocks noGrp="1" noChangeArrowheads="1"/>
          </p:cNvSpPr>
          <p:nvPr>
            <p:ph type="body" idx="1"/>
          </p:nvPr>
        </p:nvSpPr>
        <p:spPr/>
        <p:txBody>
          <a:bodyPr/>
          <a:lstStyle/>
          <a:p>
            <a:r>
              <a:rPr lang="id-ID" smtClean="0"/>
              <a:t>Untuk memberikan judul bagi halaman web tersebut</a:t>
            </a:r>
          </a:p>
          <a:p>
            <a:r>
              <a:rPr lang="en-US" smtClean="0"/>
              <a:t>Judul</a:t>
            </a:r>
            <a:r>
              <a:rPr lang="id-ID" smtClean="0"/>
              <a:t> </a:t>
            </a:r>
            <a:r>
              <a:rPr lang="en-US" smtClean="0"/>
              <a:t>akan di tampilkan pada title bar sebuah browser</a:t>
            </a:r>
            <a:endParaRPr lang="id-ID" smtClean="0"/>
          </a:p>
          <a:p>
            <a:r>
              <a:rPr lang="id-ID" smtClean="0"/>
              <a:t>Format tag:</a:t>
            </a:r>
          </a:p>
          <a:p>
            <a:pPr>
              <a:buFont typeface="Wingdings" pitchFamily="2" charset="2"/>
              <a:buNone/>
            </a:pPr>
            <a:r>
              <a:rPr lang="id-ID" smtClean="0"/>
              <a:t>&lt;</a:t>
            </a:r>
            <a:r>
              <a:rPr lang="id-ID" smtClean="0">
                <a:latin typeface="Courier" pitchFamily="49" charset="0"/>
              </a:rPr>
              <a:t>title&gt;</a:t>
            </a:r>
            <a:r>
              <a:rPr lang="id-ID" smtClean="0">
                <a:latin typeface="Courier" pitchFamily="49" charset="0"/>
                <a:sym typeface="Wingdings" pitchFamily="2" charset="2"/>
              </a:rPr>
              <a:t></a:t>
            </a:r>
            <a:r>
              <a:rPr lang="id-ID" smtClean="0">
                <a:latin typeface="Courier" pitchFamily="49" charset="0"/>
              </a:rPr>
              <a:t>Situs Majalah </a:t>
            </a:r>
            <a:r>
              <a:rPr lang="id-ID" smtClean="0">
                <a:latin typeface="Courier" pitchFamily="49" charset="0"/>
                <a:sym typeface="Wingdings" pitchFamily="2" charset="2"/>
              </a:rPr>
              <a:t></a:t>
            </a:r>
            <a:r>
              <a:rPr lang="id-ID" smtClean="0">
                <a:latin typeface="Courier" pitchFamily="49" charset="0"/>
              </a:rPr>
              <a:t>  &lt;/title&gt;</a:t>
            </a:r>
            <a:r>
              <a:rPr 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0"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p:txBody>
          <a:bodyPr/>
          <a:lstStyle/>
          <a:p>
            <a:r>
              <a:rPr lang="id-ID" smtClean="0"/>
              <a:t>Formatting lay out</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id-ID" smtClean="0"/>
              <a:t>Lay Out</a:t>
            </a:r>
            <a:endParaRPr lang="en-US" smtClean="0"/>
          </a:p>
        </p:txBody>
      </p:sp>
      <p:sp>
        <p:nvSpPr>
          <p:cNvPr id="9219" name="Rectangle 3"/>
          <p:cNvSpPr>
            <a:spLocks noGrp="1" noChangeArrowheads="1"/>
          </p:cNvSpPr>
          <p:nvPr>
            <p:ph type="body" idx="1"/>
          </p:nvPr>
        </p:nvSpPr>
        <p:spPr/>
        <p:txBody>
          <a:bodyPr/>
          <a:lstStyle/>
          <a:p>
            <a:r>
              <a:rPr lang="id-ID" smtClean="0"/>
              <a:t>Latar Belakang</a:t>
            </a:r>
          </a:p>
          <a:p>
            <a:r>
              <a:rPr lang="id-ID" smtClean="0"/>
              <a:t>Baris</a:t>
            </a:r>
          </a:p>
          <a:p>
            <a:r>
              <a:rPr lang="id-ID" smtClean="0"/>
              <a:t>Paragraf</a:t>
            </a:r>
          </a:p>
          <a:p>
            <a:r>
              <a:rPr lang="id-ID" smtClean="0"/>
              <a:t>Pensejajaran</a:t>
            </a:r>
          </a:p>
          <a:p>
            <a:r>
              <a:rPr lang="id-ID" smtClean="0"/>
              <a:t>Format bebas</a:t>
            </a:r>
          </a:p>
          <a:p>
            <a:pPr>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id-ID" smtClean="0"/>
              <a:t>Latar Belakang</a:t>
            </a:r>
            <a:endParaRPr lang="en-US" smtClean="0"/>
          </a:p>
        </p:txBody>
      </p:sp>
      <p:sp>
        <p:nvSpPr>
          <p:cNvPr id="16387" name="Rectangle 3"/>
          <p:cNvSpPr>
            <a:spLocks noGrp="1" noChangeArrowheads="1"/>
          </p:cNvSpPr>
          <p:nvPr>
            <p:ph type="body" idx="1"/>
          </p:nvPr>
        </p:nvSpPr>
        <p:spPr/>
        <p:txBody>
          <a:bodyPr/>
          <a:lstStyle/>
          <a:p>
            <a:r>
              <a:rPr lang="id-ID" smtClean="0"/>
              <a:t>Background</a:t>
            </a:r>
          </a:p>
          <a:p>
            <a:pPr lvl="1"/>
            <a:r>
              <a:rPr lang="id-ID" smtClean="0"/>
              <a:t>Warna</a:t>
            </a:r>
          </a:p>
          <a:p>
            <a:pPr lvl="1"/>
            <a:r>
              <a:rPr lang="id-ID" smtClean="0"/>
              <a:t>Gambar</a:t>
            </a:r>
          </a:p>
          <a:p>
            <a:r>
              <a:rPr lang="id-ID" smtClean="0"/>
              <a:t>Memanfaatkan tag body (sebagai atribut)</a:t>
            </a:r>
          </a:p>
          <a:p>
            <a:pPr>
              <a:buFont typeface="Wingdings" pitchFamily="2" charset="2"/>
              <a:buNone/>
            </a:pPr>
            <a:endParaRPr lang="id-ID" smtClean="0"/>
          </a:p>
          <a:p>
            <a:pPr>
              <a:buFont typeface="Wingdings" pitchFamily="2" charset="2"/>
              <a:buNone/>
            </a:pPr>
            <a:r>
              <a:rPr lang="id-ID" sz="2600" smtClean="0">
                <a:latin typeface="Courier" pitchFamily="49" charset="0"/>
              </a:rPr>
              <a:t>&lt;Body&gt;</a:t>
            </a:r>
          </a:p>
          <a:p>
            <a:pPr>
              <a:buFont typeface="Wingdings" pitchFamily="2" charset="2"/>
              <a:buNone/>
            </a:pPr>
            <a:endParaRPr lang="id-ID" sz="2600" smtClean="0">
              <a:latin typeface="Courier" pitchFamily="49" charset="0"/>
            </a:endParaRPr>
          </a:p>
          <a:p>
            <a:pPr>
              <a:buFont typeface="Wingdings" pitchFamily="2" charset="2"/>
              <a:buNone/>
            </a:pPr>
            <a:r>
              <a:rPr lang="id-ID" sz="2600" smtClean="0">
                <a:latin typeface="Courier" pitchFamily="49" charset="0"/>
              </a:rPr>
              <a:t>&lt;/Body&gt;</a:t>
            </a:r>
            <a:endParaRPr lang="en-US" sz="2600" smtClean="0">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0" dur="500"/>
                                        <p:tgtEl>
                                          <p:spTgt spid="1638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3" dur="500"/>
                                        <p:tgtEl>
                                          <p:spTgt spid="163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8" dur="500"/>
                                        <p:tgtEl>
                                          <p:spTgt spid="1638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1" dur="500"/>
                                        <p:tgtEl>
                                          <p:spTgt spid="1638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24"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id-ID" smtClean="0"/>
              <a:t>Latar Belakang Warna</a:t>
            </a:r>
            <a:endParaRPr lang="en-US" smtClean="0"/>
          </a:p>
        </p:txBody>
      </p:sp>
      <p:sp>
        <p:nvSpPr>
          <p:cNvPr id="17411" name="Rectangle 3"/>
          <p:cNvSpPr>
            <a:spLocks noGrp="1" noChangeArrowheads="1"/>
          </p:cNvSpPr>
          <p:nvPr>
            <p:ph type="body" idx="1"/>
          </p:nvPr>
        </p:nvSpPr>
        <p:spPr/>
        <p:txBody>
          <a:bodyPr/>
          <a:lstStyle/>
          <a:p>
            <a:r>
              <a:rPr lang="id-ID" smtClean="0"/>
              <a:t>Warna bisa diisikan </a:t>
            </a:r>
          </a:p>
          <a:p>
            <a:pPr lvl="1"/>
            <a:r>
              <a:rPr lang="id-ID" smtClean="0"/>
              <a:t>Teks nama warna dalam bahasa inggris yang dikenal Windows contoh: </a:t>
            </a:r>
          </a:p>
          <a:p>
            <a:pPr lvl="1">
              <a:buFont typeface="Wingdings" pitchFamily="2" charset="2"/>
              <a:buNone/>
            </a:pPr>
            <a:r>
              <a:rPr lang="id-ID" smtClean="0">
                <a:latin typeface="Courier" pitchFamily="49" charset="0"/>
              </a:rPr>
              <a:t>&lt;body bgcolor=red&gt;</a:t>
            </a:r>
          </a:p>
          <a:p>
            <a:pPr lvl="1"/>
            <a:r>
              <a:rPr lang="id-ID" smtClean="0"/>
              <a:t>Dengan bilangan heksadesimal</a:t>
            </a:r>
          </a:p>
          <a:p>
            <a:pPr lvl="1">
              <a:buFont typeface="Wingdings" pitchFamily="2" charset="2"/>
              <a:buNone/>
            </a:pPr>
            <a:r>
              <a:rPr lang="id-ID" smtClean="0">
                <a:latin typeface="Courier" pitchFamily="49" charset="0"/>
              </a:rPr>
              <a:t>&lt;body bgcolor=#FF0000&gt;</a:t>
            </a:r>
            <a:endParaRPr lang="en-US" smtClean="0">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0" dur="500"/>
                                        <p:tgtEl>
                                          <p:spTgt spid="174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5" dur="500"/>
                                        <p:tgtEl>
                                          <p:spTgt spid="1741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8"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id-ID" smtClean="0"/>
              <a:t>Latar Belakang Gambar</a:t>
            </a:r>
            <a:endParaRPr lang="en-US" smtClean="0"/>
          </a:p>
        </p:txBody>
      </p:sp>
      <p:sp>
        <p:nvSpPr>
          <p:cNvPr id="22531" name="Rectangle 3"/>
          <p:cNvSpPr>
            <a:spLocks noGrp="1" noChangeArrowheads="1"/>
          </p:cNvSpPr>
          <p:nvPr>
            <p:ph type="body" idx="1"/>
          </p:nvPr>
        </p:nvSpPr>
        <p:spPr/>
        <p:txBody>
          <a:bodyPr/>
          <a:lstStyle/>
          <a:p>
            <a:r>
              <a:rPr lang="id-ID" smtClean="0"/>
              <a:t>Memberikan latar belakang sebuah situs dengan gambar</a:t>
            </a:r>
          </a:p>
          <a:p>
            <a:endParaRPr lang="id-ID" smtClean="0"/>
          </a:p>
          <a:p>
            <a:endParaRPr lang="id-ID" smtClean="0"/>
          </a:p>
          <a:p>
            <a:pPr>
              <a:buFont typeface="Wingdings" pitchFamily="2" charset="2"/>
              <a:buNone/>
            </a:pPr>
            <a:r>
              <a:rPr lang="en-US" smtClean="0">
                <a:latin typeface="Courier" pitchFamily="49" charset="0"/>
              </a:rPr>
              <a:t>&lt;body background=Logo_1024x768.bmp&gt;</a:t>
            </a:r>
          </a:p>
          <a:p>
            <a:pPr>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0"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id-ID" smtClean="0"/>
              <a:t>Line Break</a:t>
            </a:r>
            <a:endParaRPr lang="en-US" smtClean="0"/>
          </a:p>
        </p:txBody>
      </p:sp>
      <p:sp>
        <p:nvSpPr>
          <p:cNvPr id="7171" name="Rectangle 3"/>
          <p:cNvSpPr>
            <a:spLocks noGrp="1" noChangeArrowheads="1"/>
          </p:cNvSpPr>
          <p:nvPr>
            <p:ph type="body" idx="1"/>
          </p:nvPr>
        </p:nvSpPr>
        <p:spPr/>
        <p:txBody>
          <a:bodyPr/>
          <a:lstStyle/>
          <a:p>
            <a:r>
              <a:rPr lang="id-ID" smtClean="0"/>
              <a:t>Perintah untuk ganti baris tapi masih dalam lingkup paragraf yang sama</a:t>
            </a:r>
          </a:p>
          <a:p>
            <a:r>
              <a:rPr lang="id-ID" smtClean="0"/>
              <a:t>Tanpa penutup tag</a:t>
            </a:r>
          </a:p>
          <a:p>
            <a:pPr algn="ctr">
              <a:buFont typeface="Wingdings" pitchFamily="2" charset="2"/>
              <a:buNone/>
            </a:pPr>
            <a:r>
              <a:rPr lang="id-ID" smtClean="0">
                <a:latin typeface="Courier" pitchFamily="49" charset="0"/>
              </a:rPr>
              <a:t>&lt;br&gt;</a:t>
            </a:r>
          </a:p>
          <a:p>
            <a:r>
              <a:rPr lang="id-ID" smtClean="0"/>
              <a:t>Contoh:</a:t>
            </a:r>
          </a:p>
          <a:p>
            <a:pPr>
              <a:buFont typeface="Wingdings" pitchFamily="2" charset="2"/>
              <a:buNone/>
            </a:pPr>
            <a:r>
              <a:rPr lang="id-ID" sz="2600" smtClean="0">
                <a:latin typeface="Courier" pitchFamily="49" charset="0"/>
              </a:rPr>
              <a:t>Tulisan berada pada baris pertama&lt;br&gt;</a:t>
            </a:r>
          </a:p>
          <a:p>
            <a:pPr>
              <a:buFont typeface="Wingdings" pitchFamily="2" charset="2"/>
              <a:buNone/>
            </a:pPr>
            <a:r>
              <a:rPr lang="id-ID" sz="2600" smtClean="0">
                <a:latin typeface="Courier" pitchFamily="49" charset="0"/>
              </a:rPr>
              <a:t>Tulisan berada pada baris kedua&lt;br&gt;</a:t>
            </a:r>
          </a:p>
          <a:p>
            <a:pPr>
              <a:buFont typeface="Wingdings" pitchFamily="2" charset="2"/>
              <a:buNone/>
            </a:pPr>
            <a:r>
              <a:rPr lang="id-ID" sz="2600" smtClean="0">
                <a:latin typeface="Courier" pitchFamily="49" charset="0"/>
              </a:rPr>
              <a:t>Tulisan berada pada baris ketiga &lt;br&gt;</a:t>
            </a:r>
            <a:endParaRPr lang="en-US" sz="2600" smtClean="0">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5" dur="500"/>
                                        <p:tgtEl>
                                          <p:spTgt spid="71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8" dur="500"/>
                                        <p:tgtEl>
                                          <p:spTgt spid="71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1" dur="500"/>
                                        <p:tgtEl>
                                          <p:spTgt spid="71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4" dur="500"/>
                                        <p:tgtEl>
                                          <p:spTgt spid="717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7"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id-ID" smtClean="0"/>
              <a:t>Paragraph</a:t>
            </a:r>
            <a:endParaRPr lang="en-US" smtClean="0"/>
          </a:p>
        </p:txBody>
      </p:sp>
      <p:sp>
        <p:nvSpPr>
          <p:cNvPr id="8195" name="Rectangle 3"/>
          <p:cNvSpPr>
            <a:spLocks noGrp="1" noChangeArrowheads="1"/>
          </p:cNvSpPr>
          <p:nvPr>
            <p:ph type="body" idx="1"/>
          </p:nvPr>
        </p:nvSpPr>
        <p:spPr/>
        <p:txBody>
          <a:bodyPr/>
          <a:lstStyle/>
          <a:p>
            <a:r>
              <a:rPr lang="id-ID" smtClean="0"/>
              <a:t>Untuk menandai paragraf baru</a:t>
            </a:r>
          </a:p>
          <a:p>
            <a:r>
              <a:rPr lang="id-ID" smtClean="0"/>
              <a:t>Untuk membuat kelompok paragraf dengan formatting style tertentu (secara default adalah rata kiri/left)</a:t>
            </a:r>
          </a:p>
          <a:p>
            <a:r>
              <a:rPr lang="id-ID" smtClean="0"/>
              <a:t>Tanpa tag penutup</a:t>
            </a:r>
          </a:p>
          <a:p>
            <a:r>
              <a:rPr lang="id-ID" smtClean="0"/>
              <a:t>Tag:</a:t>
            </a:r>
          </a:p>
          <a:p>
            <a:pPr algn="ctr">
              <a:buFont typeface="Wingdings" pitchFamily="2" charset="2"/>
              <a:buNone/>
            </a:pPr>
            <a:r>
              <a:rPr lang="id-ID" smtClean="0">
                <a:latin typeface="Courier" pitchFamily="49" charset="0"/>
              </a:rPr>
              <a:t>&lt;p&gt;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5"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id-ID" smtClean="0"/>
              <a:t>Tujuan</a:t>
            </a:r>
            <a:endParaRPr lang="en-US" smtClean="0"/>
          </a:p>
        </p:txBody>
      </p:sp>
      <p:sp>
        <p:nvSpPr>
          <p:cNvPr id="3075" name="Rectangle 3"/>
          <p:cNvSpPr>
            <a:spLocks noGrp="1" noChangeArrowheads="1"/>
          </p:cNvSpPr>
          <p:nvPr>
            <p:ph type="body" idx="1"/>
          </p:nvPr>
        </p:nvSpPr>
        <p:spPr/>
        <p:txBody>
          <a:bodyPr/>
          <a:lstStyle/>
          <a:p>
            <a:r>
              <a:rPr lang="id-ID" smtClean="0"/>
              <a:t>Memahami perintah-perintah dasar dalam membuat sebuah halaman situs</a:t>
            </a:r>
          </a:p>
          <a:p>
            <a:r>
              <a:rPr lang="id-ID" smtClean="0"/>
              <a:t>Membuat situs dengan bahasa dasar</a:t>
            </a:r>
          </a:p>
          <a:p>
            <a:r>
              <a:rPr lang="id-ID" smtClean="0"/>
              <a:t>Mendesain halaman situs</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id-ID" smtClean="0"/>
              <a:t>Atribut pensejajaran (align)</a:t>
            </a:r>
            <a:endParaRPr lang="en-US" smtClean="0"/>
          </a:p>
        </p:txBody>
      </p:sp>
      <p:sp>
        <p:nvSpPr>
          <p:cNvPr id="21507" name="Rectangle 3"/>
          <p:cNvSpPr>
            <a:spLocks noGrp="1" noChangeArrowheads="1"/>
          </p:cNvSpPr>
          <p:nvPr>
            <p:ph type="body" idx="1"/>
          </p:nvPr>
        </p:nvSpPr>
        <p:spPr/>
        <p:txBody>
          <a:bodyPr/>
          <a:lstStyle/>
          <a:p>
            <a:r>
              <a:rPr lang="id-ID" smtClean="0"/>
              <a:t>Dengan atibut formatting style, yaitu align</a:t>
            </a:r>
          </a:p>
          <a:p>
            <a:pPr lvl="1"/>
            <a:r>
              <a:rPr lang="id-ID" smtClean="0"/>
              <a:t>Left (default)</a:t>
            </a:r>
          </a:p>
          <a:p>
            <a:pPr lvl="1"/>
            <a:r>
              <a:rPr lang="id-ID" smtClean="0"/>
              <a:t>Center</a:t>
            </a:r>
          </a:p>
          <a:p>
            <a:pPr lvl="1"/>
            <a:r>
              <a:rPr lang="id-ID" smtClean="0"/>
              <a:t>Right </a:t>
            </a:r>
          </a:p>
          <a:p>
            <a:pPr lvl="1"/>
            <a:r>
              <a:rPr lang="id-ID" smtClean="0"/>
              <a:t>Justify </a:t>
            </a:r>
          </a:p>
          <a:p>
            <a:pPr algn="ctr">
              <a:buFont typeface="Wingdings" pitchFamily="2" charset="2"/>
              <a:buNone/>
            </a:pPr>
            <a:endParaRPr lang="id-ID" smtClean="0">
              <a:latin typeface="Courier" pitchFamily="49" charset="0"/>
            </a:endParaRPr>
          </a:p>
          <a:p>
            <a:pPr algn="ctr">
              <a:buFont typeface="Wingdings" pitchFamily="2" charset="2"/>
              <a:buNone/>
            </a:pPr>
            <a:r>
              <a:rPr lang="id-ID" smtClean="0">
                <a:latin typeface="Courier" pitchFamily="49" charset="0"/>
              </a:rPr>
              <a:t>&lt;p align=center&gt;</a:t>
            </a:r>
            <a:r>
              <a:rPr lang="id-ID" smtClean="0"/>
              <a:t> </a:t>
            </a:r>
            <a:endParaRPr lang="en-US" smtClean="0"/>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5" dur="500"/>
                                        <p:tgtEl>
                                          <p:spTgt spid="2150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8" dur="500"/>
                                        <p:tgtEl>
                                          <p:spTgt spid="2150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1" dur="500"/>
                                        <p:tgtEl>
                                          <p:spTgt spid="2150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24"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id-ID" smtClean="0"/>
              <a:t>Format bebas </a:t>
            </a:r>
            <a:endParaRPr lang="en-US" smtClean="0"/>
          </a:p>
        </p:txBody>
      </p:sp>
      <p:sp>
        <p:nvSpPr>
          <p:cNvPr id="27651" name="Rectangle 3"/>
          <p:cNvSpPr>
            <a:spLocks noGrp="1" noChangeArrowheads="1"/>
          </p:cNvSpPr>
          <p:nvPr>
            <p:ph type="body" idx="1"/>
          </p:nvPr>
        </p:nvSpPr>
        <p:spPr/>
        <p:txBody>
          <a:bodyPr/>
          <a:lstStyle/>
          <a:p>
            <a:pPr>
              <a:lnSpc>
                <a:spcPct val="80000"/>
              </a:lnSpc>
            </a:pPr>
            <a:r>
              <a:rPr lang="id-ID" sz="2600" smtClean="0"/>
              <a:t>Elemen PRE</a:t>
            </a:r>
          </a:p>
          <a:p>
            <a:pPr>
              <a:lnSpc>
                <a:spcPct val="80000"/>
              </a:lnSpc>
            </a:pPr>
            <a:r>
              <a:rPr lang="id-ID" sz="2600" smtClean="0"/>
              <a:t>Menampilkan apa adanya</a:t>
            </a:r>
          </a:p>
          <a:p>
            <a:pPr>
              <a:lnSpc>
                <a:spcPct val="80000"/>
              </a:lnSpc>
            </a:pPr>
            <a:r>
              <a:rPr lang="id-ID" sz="2600" smtClean="0"/>
              <a:t>Browser tidak mengenali:</a:t>
            </a:r>
          </a:p>
          <a:p>
            <a:pPr lvl="1">
              <a:lnSpc>
                <a:spcPct val="80000"/>
              </a:lnSpc>
            </a:pPr>
            <a:r>
              <a:rPr lang="id-ID" sz="2200" smtClean="0"/>
              <a:t>Spasi lebih dari sekali</a:t>
            </a:r>
          </a:p>
          <a:p>
            <a:pPr lvl="1">
              <a:lnSpc>
                <a:spcPct val="80000"/>
              </a:lnSpc>
            </a:pPr>
            <a:r>
              <a:rPr lang="id-ID" sz="2200" smtClean="0"/>
              <a:t>Tabulasi</a:t>
            </a:r>
          </a:p>
          <a:p>
            <a:pPr lvl="1">
              <a:lnSpc>
                <a:spcPct val="80000"/>
              </a:lnSpc>
            </a:pPr>
            <a:r>
              <a:rPr lang="id-ID" sz="2200" smtClean="0"/>
              <a:t>Pembuatan baris dan</a:t>
            </a:r>
          </a:p>
          <a:p>
            <a:pPr lvl="1">
              <a:lnSpc>
                <a:spcPct val="80000"/>
              </a:lnSpc>
            </a:pPr>
            <a:r>
              <a:rPr lang="id-ID" sz="2200" smtClean="0"/>
              <a:t>Enter</a:t>
            </a:r>
          </a:p>
          <a:p>
            <a:pPr>
              <a:lnSpc>
                <a:spcPct val="80000"/>
              </a:lnSpc>
              <a:buFont typeface="Wingdings" pitchFamily="2" charset="2"/>
              <a:buNone/>
            </a:pPr>
            <a:r>
              <a:rPr lang="id-ID" sz="2600" smtClean="0">
                <a:latin typeface="Courier" pitchFamily="49" charset="0"/>
              </a:rPr>
              <a:t>&lt;PRE&gt; </a:t>
            </a:r>
          </a:p>
          <a:p>
            <a:pPr>
              <a:lnSpc>
                <a:spcPct val="80000"/>
              </a:lnSpc>
              <a:buFont typeface="Wingdings" pitchFamily="2" charset="2"/>
              <a:buNone/>
            </a:pPr>
            <a:r>
              <a:rPr lang="id-ID" sz="2600" smtClean="0">
                <a:latin typeface="Courier" pitchFamily="49" charset="0"/>
              </a:rPr>
              <a:t>text yang di format </a:t>
            </a:r>
          </a:p>
          <a:p>
            <a:pPr>
              <a:lnSpc>
                <a:spcPct val="80000"/>
              </a:lnSpc>
              <a:buFont typeface="Wingdings" pitchFamily="2" charset="2"/>
              <a:buNone/>
            </a:pPr>
            <a:r>
              <a:rPr lang="id-ID" sz="2600" smtClean="0">
                <a:latin typeface="Courier" pitchFamily="49" charset="0"/>
              </a:rPr>
              <a:t>		bebas sesuai dengan 						keinginan pendesain</a:t>
            </a:r>
          </a:p>
          <a:p>
            <a:pPr>
              <a:lnSpc>
                <a:spcPct val="80000"/>
              </a:lnSpc>
              <a:buFont typeface="Wingdings" pitchFamily="2" charset="2"/>
              <a:buNone/>
            </a:pPr>
            <a:r>
              <a:rPr lang="id-ID" sz="2600" smtClean="0">
                <a:latin typeface="Courier" pitchFamily="49" charset="0"/>
              </a:rPr>
              <a:t>&lt;/PRE&gt;</a:t>
            </a:r>
            <a:endParaRPr lang="en-US" sz="2600" smtClean="0">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2" dur="500"/>
                                        <p:tgtEl>
                                          <p:spTgt spid="2765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5" dur="500"/>
                                        <p:tgtEl>
                                          <p:spTgt spid="2765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8" dur="500"/>
                                        <p:tgtEl>
                                          <p:spTgt spid="2765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31" dur="500"/>
                                        <p:tgtEl>
                                          <p:spTgt spid="27651">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34" dur="500"/>
                                        <p:tgtEl>
                                          <p:spTgt spid="2765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37" dur="500"/>
                                        <p:tgtEl>
                                          <p:spTgt spid="2765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7651">
                                            <p:txEl>
                                              <p:pRg st="9" end="9"/>
                                            </p:txEl>
                                          </p:spTgt>
                                        </p:tgtEl>
                                        <p:attrNameLst>
                                          <p:attrName>style.visibility</p:attrName>
                                        </p:attrNameLst>
                                      </p:cBhvr>
                                      <p:to>
                                        <p:strVal val="visible"/>
                                      </p:to>
                                    </p:set>
                                    <p:animEffect transition="in" filter="blinds(horizontal)">
                                      <p:cBhvr>
                                        <p:cTn id="40" dur="500"/>
                                        <p:tgtEl>
                                          <p:spTgt spid="27651">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7651">
                                            <p:txEl>
                                              <p:pRg st="10" end="10"/>
                                            </p:txEl>
                                          </p:spTgt>
                                        </p:tgtEl>
                                        <p:attrNameLst>
                                          <p:attrName>style.visibility</p:attrName>
                                        </p:attrNameLst>
                                      </p:cBhvr>
                                      <p:to>
                                        <p:strVal val="visible"/>
                                      </p:to>
                                    </p:set>
                                    <p:animEffect transition="in" filter="blinds(horizontal)">
                                      <p:cBhvr>
                                        <p:cTn id="43" dur="500"/>
                                        <p:tgtEl>
                                          <p:spTgt spid="276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id-ID" smtClean="0"/>
              <a:t>Blockquote</a:t>
            </a:r>
            <a:endParaRPr lang="en-US" smtClean="0"/>
          </a:p>
        </p:txBody>
      </p:sp>
      <p:sp>
        <p:nvSpPr>
          <p:cNvPr id="30723" name="Rectangle 3"/>
          <p:cNvSpPr>
            <a:spLocks noGrp="1" noChangeArrowheads="1"/>
          </p:cNvSpPr>
          <p:nvPr>
            <p:ph type="body" idx="1"/>
          </p:nvPr>
        </p:nvSpPr>
        <p:spPr/>
        <p:txBody>
          <a:bodyPr/>
          <a:lstStyle/>
          <a:p>
            <a:pPr>
              <a:lnSpc>
                <a:spcPct val="80000"/>
              </a:lnSpc>
            </a:pPr>
            <a:r>
              <a:rPr lang="en-US" sz="2600" smtClean="0"/>
              <a:t>Paragraf atau alinea ialah sekumpulan kalimat yang mengandung satu pokok pikiran. Antara satu paragraf dengan paragraf lainnya biasanya dipisahkan oleh baris kosong. Namun biasa pula paragraf itu ditandai dengan posisi baris pertamanya yang agak masuk ke dalam. </a:t>
            </a:r>
          </a:p>
          <a:p>
            <a:pPr>
              <a:lnSpc>
                <a:spcPct val="80000"/>
              </a:lnSpc>
            </a:pPr>
            <a:r>
              <a:rPr lang="en-US" sz="2600" smtClean="0"/>
              <a:t>Kedua, membuat paragraf yang semua barisnya agak masuk ke dalam. Untuk membuat paragraf semacam ini kita menggunakan tag &lt;BLOCKQUOTE&gt; yang mengapit paragraf-paragraf yang hendak kita jadikan masuk ke dalam.</a:t>
            </a:r>
            <a:endParaRPr lang="id-ID" sz="2600" smtClean="0"/>
          </a:p>
          <a:p>
            <a:pPr>
              <a:lnSpc>
                <a:spcPct val="80000"/>
              </a:lnSpc>
            </a:pPr>
            <a:r>
              <a:rPr lang="en-US" sz="2600" smtClean="0"/>
              <a:t>  &lt;BLOCKQUOTE&gt; </a:t>
            </a:r>
            <a:r>
              <a:rPr lang="id-ID" sz="2600" smtClean="0"/>
              <a:t>. . . </a:t>
            </a:r>
            <a:r>
              <a:rPr lang="en-US" sz="2600" smtClean="0"/>
              <a:t>&lt;</a:t>
            </a:r>
            <a:r>
              <a:rPr lang="id-ID" sz="2600" smtClean="0"/>
              <a:t>/</a:t>
            </a:r>
            <a:r>
              <a:rPr lang="en-US" sz="2600" smtClean="0"/>
              <a:t>BLOCKQUOTE&gt;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id-ID" smtClean="0"/>
              <a:t>Indentasi</a:t>
            </a:r>
            <a:endParaRPr lang="en-US" smtClean="0"/>
          </a:p>
        </p:txBody>
      </p:sp>
      <p:sp>
        <p:nvSpPr>
          <p:cNvPr id="31747" name="Rectangle 3"/>
          <p:cNvSpPr>
            <a:spLocks noGrp="1" noChangeArrowheads="1"/>
          </p:cNvSpPr>
          <p:nvPr>
            <p:ph type="body" idx="1"/>
          </p:nvPr>
        </p:nvSpPr>
        <p:spPr/>
        <p:txBody>
          <a:bodyPr/>
          <a:lstStyle/>
          <a:p>
            <a:r>
              <a:rPr lang="en-US" smtClean="0"/>
              <a:t>mengatur posisi baris-baris paragraf dari margin (tepi halaman). Ada tiga macam bentuk indentasi paragraf. Pertama, baris pertamanya saja yang agak masuk ke dalam. Untuk membuat paragraf semacam ini kita menggunakan tag &lt;DD&gt;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id-ID" smtClean="0"/>
              <a:t>Daftar definisi</a:t>
            </a:r>
            <a:endParaRPr lang="en-US" smtClean="0"/>
          </a:p>
        </p:txBody>
      </p:sp>
      <p:sp>
        <p:nvSpPr>
          <p:cNvPr id="32771" name="Rectangle 3"/>
          <p:cNvSpPr>
            <a:spLocks noGrp="1" noChangeArrowheads="1"/>
          </p:cNvSpPr>
          <p:nvPr>
            <p:ph type="body" idx="1"/>
          </p:nvPr>
        </p:nvSpPr>
        <p:spPr/>
        <p:txBody>
          <a:bodyPr/>
          <a:lstStyle/>
          <a:p>
            <a:r>
              <a:rPr lang="id-ID" smtClean="0"/>
              <a:t>Menandai dimulai atau diakhirinya daftar definisi &lt;dl&gt; . . . &lt;dl&gt;</a:t>
            </a:r>
          </a:p>
          <a:p>
            <a:r>
              <a:rPr lang="id-ID" smtClean="0"/>
              <a:t>Menandai paragraf normal &lt;dt&gt;</a:t>
            </a:r>
          </a:p>
          <a:p>
            <a:r>
              <a:rPr lang="id-ID" smtClean="0"/>
              <a:t>menandai paragraf yang agak masuk ke dalam &lt;dd&gt;</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fontAlgn="auto">
              <a:spcAft>
                <a:spcPts val="0"/>
              </a:spcAft>
              <a:defRPr/>
            </a:pPr>
            <a:r>
              <a:rPr lang="id-ID" smtClean="0"/>
              <a:t>Desain Web dengan </a:t>
            </a:r>
            <a:br>
              <a:rPr lang="id-ID" smtClean="0"/>
            </a:br>
            <a:r>
              <a:rPr lang="id-ID" smtClean="0"/>
              <a:t>Tag HTML</a:t>
            </a:r>
            <a:endParaRPr lang="en-US" smtClean="0"/>
          </a:p>
        </p:txBody>
      </p:sp>
      <p:sp>
        <p:nvSpPr>
          <p:cNvPr id="5123" name="Rectangle 3"/>
          <p:cNvSpPr>
            <a:spLocks noGrp="1" noChangeArrowheads="1"/>
          </p:cNvSpPr>
          <p:nvPr>
            <p:ph type="subTitle" idx="1"/>
          </p:nvPr>
        </p:nvSpPr>
        <p:spPr>
          <a:xfrm>
            <a:off x="714348" y="4214818"/>
            <a:ext cx="7854950" cy="1752600"/>
          </a:xfrm>
        </p:spPr>
        <p:txBody>
          <a:bodyPr/>
          <a:lstStyle/>
          <a:p>
            <a:pPr marR="0"/>
            <a:r>
              <a:rPr lang="id-ID" dirty="0" smtClean="0"/>
              <a:t>Formatting Text</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id-ID" smtClean="0"/>
              <a:t>Tujuan</a:t>
            </a:r>
            <a:endParaRPr lang="en-US" smtClean="0"/>
          </a:p>
        </p:txBody>
      </p:sp>
      <p:sp>
        <p:nvSpPr>
          <p:cNvPr id="3075" name="Rectangle 3"/>
          <p:cNvSpPr>
            <a:spLocks noGrp="1" noChangeArrowheads="1"/>
          </p:cNvSpPr>
          <p:nvPr>
            <p:ph idx="1"/>
          </p:nvPr>
        </p:nvSpPr>
        <p:spPr/>
        <p:txBody>
          <a:bodyPr/>
          <a:lstStyle/>
          <a:p>
            <a:pPr marL="514350" indent="-514350">
              <a:buFont typeface="Calibri" pitchFamily="34" charset="0"/>
              <a:buAutoNum type="arabicPeriod"/>
            </a:pPr>
            <a:r>
              <a:rPr lang="id-ID" smtClean="0"/>
              <a:t>Memahami tag yang digunakan untuk memformat text</a:t>
            </a:r>
          </a:p>
          <a:p>
            <a:pPr marL="514350" indent="-514350">
              <a:buFont typeface="Calibri" pitchFamily="34" charset="0"/>
              <a:buAutoNum type="arabicPeriod"/>
            </a:pPr>
            <a:r>
              <a:rPr lang="id-ID" smtClean="0"/>
              <a:t>Mampu menerapkan tag yang digunakan untuk memformat text</a:t>
            </a:r>
          </a:p>
          <a:p>
            <a:pPr marL="514350" indent="-514350">
              <a:buFont typeface="Calibri" pitchFamily="34" charset="0"/>
              <a:buAutoNum type="arabicPeriod"/>
            </a:pPr>
            <a:r>
              <a:rPr lang="id-ID" smtClean="0"/>
              <a:t>Mampu membuat daftar</a:t>
            </a:r>
          </a:p>
          <a:p>
            <a:pPr marL="514350" indent="-514350">
              <a:buFont typeface="Calibri" pitchFamily="34" charset="0"/>
              <a:buAutoNum type="arabicPeriod"/>
            </a:pPr>
            <a:r>
              <a:rPr lang="id-ID" smtClean="0"/>
              <a:t>Mampu memformat huruf</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ox(in)">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ox(in)">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ox(in)">
                                      <p:cBhvr>
                                        <p:cTn id="22"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id-ID" smtClean="0"/>
              <a:t>Elemen Header</a:t>
            </a:r>
            <a:endParaRPr lang="en-US" smtClean="0"/>
          </a:p>
        </p:txBody>
      </p:sp>
      <p:sp>
        <p:nvSpPr>
          <p:cNvPr id="4099" name="Rectangle 3"/>
          <p:cNvSpPr>
            <a:spLocks noGrp="1" noChangeArrowheads="1"/>
          </p:cNvSpPr>
          <p:nvPr>
            <p:ph idx="1"/>
          </p:nvPr>
        </p:nvSpPr>
        <p:spPr/>
        <p:txBody>
          <a:bodyPr/>
          <a:lstStyle/>
          <a:p>
            <a:r>
              <a:rPr lang="en-US" smtClean="0"/>
              <a:t>Header adalah huruf-huruf berukuran khusus yang digunakan untuk menuliskan judul bab atau sub bab. </a:t>
            </a:r>
            <a:endParaRPr lang="id-ID" smtClean="0"/>
          </a:p>
          <a:p>
            <a:r>
              <a:rPr lang="en-US" smtClean="0"/>
              <a:t>Ada enam tingkatan header mulai dari H1 hingga H6</a:t>
            </a:r>
            <a:endParaRPr lang="id-ID" smtClean="0"/>
          </a:p>
          <a:p>
            <a:r>
              <a:rPr lang="id-ID" smtClean="0"/>
              <a:t>Contoh:</a:t>
            </a:r>
          </a:p>
          <a:p>
            <a:pPr algn="ctr">
              <a:buFontTx/>
              <a:buNone/>
            </a:pPr>
            <a:r>
              <a:rPr lang="id-ID" b="1" smtClean="0">
                <a:solidFill>
                  <a:srgbClr val="FF0000"/>
                </a:solidFill>
                <a:latin typeface="Courier" pitchFamily="49" charset="0"/>
              </a:rPr>
              <a:t>&lt;H3&gt;</a:t>
            </a:r>
            <a:r>
              <a:rPr lang="id-ID" b="1" smtClean="0">
                <a:latin typeface="Courier" pitchFamily="49" charset="0"/>
              </a:rPr>
              <a:t>Contoh</a:t>
            </a:r>
            <a:r>
              <a:rPr lang="id-ID" b="1" smtClean="0">
                <a:solidFill>
                  <a:srgbClr val="FF0000"/>
                </a:solidFill>
                <a:latin typeface="Courier" pitchFamily="49" charset="0"/>
              </a:rPr>
              <a:t>&lt;/H3&gt;</a:t>
            </a:r>
            <a:r>
              <a:rPr lang="en-US" b="1" smtClean="0">
                <a:solidFill>
                  <a:srgbClr val="FF0000"/>
                </a:solidFill>
                <a:latin typeface="Courier"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id-ID" smtClean="0"/>
              <a:t>Atribut Align</a:t>
            </a:r>
            <a:endParaRPr lang="en-US" smtClean="0"/>
          </a:p>
        </p:txBody>
      </p:sp>
      <p:sp>
        <p:nvSpPr>
          <p:cNvPr id="5123" name="Rectangle 3"/>
          <p:cNvSpPr>
            <a:spLocks noGrp="1" noChangeArrowheads="1"/>
          </p:cNvSpPr>
          <p:nvPr>
            <p:ph idx="1"/>
          </p:nvPr>
        </p:nvSpPr>
        <p:spPr/>
        <p:txBody>
          <a:bodyPr/>
          <a:lstStyle/>
          <a:p>
            <a:pPr>
              <a:lnSpc>
                <a:spcPct val="90000"/>
              </a:lnSpc>
            </a:pPr>
            <a:r>
              <a:rPr lang="id-ID" sz="2800" smtClean="0"/>
              <a:t>Tag header juga memiliki pensejajaran (</a:t>
            </a:r>
            <a:r>
              <a:rPr lang="id-ID" sz="2800" i="1" smtClean="0"/>
              <a:t>alignment</a:t>
            </a:r>
            <a:r>
              <a:rPr lang="id-ID" sz="2800" smtClean="0"/>
              <a:t>) yang sama maksudnya dengan paragraf</a:t>
            </a:r>
          </a:p>
          <a:p>
            <a:pPr>
              <a:lnSpc>
                <a:spcPct val="90000"/>
              </a:lnSpc>
            </a:pPr>
            <a:r>
              <a:rPr lang="id-ID" sz="2800" smtClean="0"/>
              <a:t>Alignment:</a:t>
            </a:r>
          </a:p>
          <a:p>
            <a:pPr lvl="1">
              <a:lnSpc>
                <a:spcPct val="90000"/>
              </a:lnSpc>
            </a:pPr>
            <a:r>
              <a:rPr lang="id-ID" smtClean="0"/>
              <a:t>Left</a:t>
            </a:r>
          </a:p>
          <a:p>
            <a:pPr lvl="1">
              <a:lnSpc>
                <a:spcPct val="90000"/>
              </a:lnSpc>
            </a:pPr>
            <a:r>
              <a:rPr lang="id-ID" smtClean="0"/>
              <a:t>Center</a:t>
            </a:r>
          </a:p>
          <a:p>
            <a:pPr lvl="1">
              <a:lnSpc>
                <a:spcPct val="90000"/>
              </a:lnSpc>
            </a:pPr>
            <a:r>
              <a:rPr lang="id-ID" smtClean="0"/>
              <a:t>Right</a:t>
            </a:r>
          </a:p>
          <a:p>
            <a:pPr lvl="1">
              <a:lnSpc>
                <a:spcPct val="90000"/>
              </a:lnSpc>
            </a:pPr>
            <a:r>
              <a:rPr lang="id-ID" smtClean="0"/>
              <a:t>Justify  </a:t>
            </a:r>
          </a:p>
          <a:p>
            <a:pPr>
              <a:lnSpc>
                <a:spcPct val="90000"/>
              </a:lnSpc>
            </a:pPr>
            <a:r>
              <a:rPr lang="id-ID" sz="2800" smtClean="0"/>
              <a:t>Contoh:</a:t>
            </a:r>
          </a:p>
          <a:p>
            <a:pPr algn="ctr">
              <a:lnSpc>
                <a:spcPct val="90000"/>
              </a:lnSpc>
              <a:buFontTx/>
              <a:buNone/>
            </a:pPr>
            <a:r>
              <a:rPr lang="id-ID" sz="2800" b="1" smtClean="0">
                <a:solidFill>
                  <a:srgbClr val="FF0000"/>
                </a:solidFill>
                <a:latin typeface="Courier" pitchFamily="49" charset="0"/>
              </a:rPr>
              <a:t>&lt;H1 align=center&gt;</a:t>
            </a:r>
            <a:r>
              <a:rPr lang="id-ID" sz="2800" b="1" smtClean="0">
                <a:latin typeface="Courier" pitchFamily="49" charset="0"/>
              </a:rPr>
              <a:t> </a:t>
            </a:r>
            <a:r>
              <a:rPr lang="en-US" sz="2800" b="1" smtClean="0">
                <a:latin typeface="Courier" pitchFamily="49" charset="0"/>
              </a:rPr>
              <a:t>………</a:t>
            </a:r>
            <a:r>
              <a:rPr lang="id-ID" sz="2800" b="1" smtClean="0">
                <a:latin typeface="Courier" pitchFamily="49" charset="0"/>
              </a:rPr>
              <a:t> </a:t>
            </a:r>
            <a:r>
              <a:rPr lang="id-ID" sz="2800" b="1" smtClean="0">
                <a:solidFill>
                  <a:srgbClr val="FF0000"/>
                </a:solidFill>
                <a:latin typeface="Courier" pitchFamily="49" charset="0"/>
              </a:rPr>
              <a:t>&lt;/H1&gt;</a:t>
            </a:r>
            <a:endParaRPr lang="en-US" sz="2800" b="1" smtClean="0">
              <a:solidFill>
                <a:srgbClr val="FF0000"/>
              </a:solidFill>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9" dur="500"/>
                                        <p:tgtEl>
                                          <p:spTgt spid="512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4" dur="500"/>
                                        <p:tgtEl>
                                          <p:spTgt spid="512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9" dur="500"/>
                                        <p:tgtEl>
                                          <p:spTgt spid="512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4" dur="500"/>
                                        <p:tgtEl>
                                          <p:spTgt spid="512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3">
                                            <p:txEl>
                                              <p:pRg st="6" end="6"/>
                                            </p:txEl>
                                          </p:spTgt>
                                        </p:tgtEl>
                                        <p:attrNameLst>
                                          <p:attrName>style.visibility</p:attrName>
                                        </p:attrNameLst>
                                      </p:cBhvr>
                                      <p:to>
                                        <p:strVal val="visible"/>
                                      </p:to>
                                    </p:set>
                                    <p:anim calcmode="lin" valueType="num">
                                      <p:cBhvr additive="base">
                                        <p:cTn id="3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5"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id-ID" smtClean="0"/>
              <a:t>Elemen Font</a:t>
            </a:r>
            <a:endParaRPr lang="en-US" smtClean="0"/>
          </a:p>
        </p:txBody>
      </p:sp>
      <p:sp>
        <p:nvSpPr>
          <p:cNvPr id="6147" name="Rectangle 3"/>
          <p:cNvSpPr>
            <a:spLocks noGrp="1" noChangeArrowheads="1"/>
          </p:cNvSpPr>
          <p:nvPr>
            <p:ph idx="1"/>
          </p:nvPr>
        </p:nvSpPr>
        <p:spPr/>
        <p:txBody>
          <a:bodyPr/>
          <a:lstStyle/>
          <a:p>
            <a:r>
              <a:rPr lang="id-ID" smtClean="0"/>
              <a:t>Font</a:t>
            </a:r>
            <a:r>
              <a:rPr lang="en-US" smtClean="0"/>
              <a:t> adalah huruf-huruf </a:t>
            </a:r>
            <a:r>
              <a:rPr lang="id-ID" smtClean="0"/>
              <a:t>yang akan membentuk teks/tulisan</a:t>
            </a:r>
            <a:r>
              <a:rPr lang="en-US" smtClean="0"/>
              <a:t>. </a:t>
            </a:r>
            <a:endParaRPr lang="id-ID" smtClean="0"/>
          </a:p>
          <a:p>
            <a:r>
              <a:rPr lang="id-ID" smtClean="0"/>
              <a:t>Secara default font bergantung dari platform sistem operasinya</a:t>
            </a:r>
          </a:p>
          <a:p>
            <a:r>
              <a:rPr lang="id-ID" smtClean="0"/>
              <a:t>Contoh:</a:t>
            </a:r>
          </a:p>
          <a:p>
            <a:pPr algn="ctr">
              <a:buFontTx/>
              <a:buNone/>
            </a:pPr>
            <a:r>
              <a:rPr lang="id-ID" b="1" smtClean="0">
                <a:solidFill>
                  <a:srgbClr val="FF0000"/>
                </a:solidFill>
                <a:latin typeface="Courier" pitchFamily="49" charset="0"/>
              </a:rPr>
              <a:t>&lt;font&gt;</a:t>
            </a:r>
            <a:r>
              <a:rPr lang="id-ID" b="1" smtClean="0">
                <a:latin typeface="Courier" pitchFamily="49" charset="0"/>
              </a:rPr>
              <a:t>Contoh</a:t>
            </a:r>
            <a:r>
              <a:rPr lang="id-ID" b="1" smtClean="0">
                <a:solidFill>
                  <a:srgbClr val="FF0000"/>
                </a:solidFill>
                <a:latin typeface="Courier" pitchFamily="49" charset="0"/>
              </a:rPr>
              <a:t>&lt;/font&gt;</a:t>
            </a:r>
            <a:r>
              <a:rPr lang="en-US" b="1" smtClean="0">
                <a:latin typeface="Courier" pitchFamily="49" charset="0"/>
              </a:rPr>
              <a:t> </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diamond(in)">
                                      <p:cBhvr>
                                        <p:cTn id="13" dur="2000"/>
                                        <p:tgtEl>
                                          <p:spTgt spid="614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18" dur="500"/>
                                        <p:tgtEl>
                                          <p:spTgt spid="614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animEffect transition="in" filter="box(in)">
                                      <p:cBhvr>
                                        <p:cTn id="23"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id-ID" smtClean="0"/>
              <a:t>Materi-materi</a:t>
            </a:r>
            <a:endParaRPr lang="en-US" smtClean="0"/>
          </a:p>
        </p:txBody>
      </p:sp>
      <p:sp>
        <p:nvSpPr>
          <p:cNvPr id="4099" name="Rectangle 3"/>
          <p:cNvSpPr>
            <a:spLocks noGrp="1" noChangeArrowheads="1"/>
          </p:cNvSpPr>
          <p:nvPr>
            <p:ph type="body" idx="1"/>
          </p:nvPr>
        </p:nvSpPr>
        <p:spPr/>
        <p:txBody>
          <a:bodyPr/>
          <a:lstStyle/>
          <a:p>
            <a:pPr marL="609600" indent="-609600">
              <a:buFontTx/>
              <a:buAutoNum type="arabicPeriod"/>
            </a:pPr>
            <a:r>
              <a:rPr lang="id-ID" smtClean="0"/>
              <a:t>Struktur dasar HTML</a:t>
            </a:r>
          </a:p>
          <a:p>
            <a:pPr marL="609600" indent="-609600">
              <a:buFontTx/>
              <a:buAutoNum type="arabicPeriod"/>
            </a:pPr>
            <a:r>
              <a:rPr lang="id-ID" smtClean="0"/>
              <a:t>Formatting layout</a:t>
            </a:r>
          </a:p>
          <a:p>
            <a:pPr marL="609600" indent="-609600">
              <a:buFontTx/>
              <a:buAutoNum type="arabicPeriod"/>
            </a:pPr>
            <a:r>
              <a:rPr lang="id-ID" smtClean="0"/>
              <a:t>Formatting text</a:t>
            </a:r>
          </a:p>
          <a:p>
            <a:pPr marL="609600" indent="-609600">
              <a:buFontTx/>
              <a:buAutoNum type="arabicPeriod"/>
            </a:pPr>
            <a:r>
              <a:rPr lang="id-ID" smtClean="0"/>
              <a:t>Formatting link</a:t>
            </a:r>
          </a:p>
          <a:p>
            <a:pPr marL="609600" indent="-609600">
              <a:buFontTx/>
              <a:buAutoNum type="arabicPeriod"/>
            </a:pPr>
            <a:r>
              <a:rPr lang="id-ID" smtClean="0"/>
              <a:t>Formatting table</a:t>
            </a:r>
          </a:p>
          <a:p>
            <a:pPr marL="609600" indent="-609600">
              <a:buFontTx/>
              <a:buAutoNum type="arabicPeriod"/>
            </a:pPr>
            <a:r>
              <a:rPr lang="id-ID" smtClean="0"/>
              <a:t>Formatting frame</a:t>
            </a:r>
          </a:p>
          <a:p>
            <a:pPr marL="609600" indent="-609600">
              <a:buFontTx/>
              <a:buAutoNum type="arabicPeriod"/>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linds(horizontal)">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id-ID" smtClean="0"/>
              <a:t>Atribut font</a:t>
            </a:r>
            <a:endParaRPr lang="en-US" smtClean="0"/>
          </a:p>
        </p:txBody>
      </p:sp>
      <p:sp>
        <p:nvSpPr>
          <p:cNvPr id="7171" name="Rectangle 3"/>
          <p:cNvSpPr>
            <a:spLocks noGrp="1" noChangeArrowheads="1"/>
          </p:cNvSpPr>
          <p:nvPr>
            <p:ph idx="1"/>
          </p:nvPr>
        </p:nvSpPr>
        <p:spPr>
          <a:xfrm>
            <a:off x="500034" y="1571612"/>
            <a:ext cx="8229600" cy="3886200"/>
          </a:xfrm>
        </p:spPr>
        <p:txBody>
          <a:bodyPr/>
          <a:lstStyle/>
          <a:p>
            <a:r>
              <a:rPr lang="id-ID" dirty="0" smtClean="0"/>
              <a:t>Face</a:t>
            </a:r>
          </a:p>
          <a:p>
            <a:pPr lvl="1"/>
            <a:r>
              <a:rPr lang="id-ID" dirty="0" smtClean="0"/>
              <a:t>Untuk membentuk type/jenis font</a:t>
            </a:r>
          </a:p>
          <a:p>
            <a:pPr lvl="1"/>
            <a:r>
              <a:rPr lang="id-ID" dirty="0" smtClean="0"/>
              <a:t>Bergantung yang tersedia di sistem operasi</a:t>
            </a:r>
          </a:p>
          <a:p>
            <a:pPr lvl="1"/>
            <a:r>
              <a:rPr lang="id-ID" dirty="0" smtClean="0"/>
              <a:t>Contoh: </a:t>
            </a:r>
            <a:endParaRPr lang="en-US" dirty="0" smtClean="0"/>
          </a:p>
          <a:p>
            <a:pPr lvl="1">
              <a:buFont typeface="Wingdings 2" pitchFamily="18" charset="2"/>
              <a:buNone/>
            </a:pPr>
            <a:r>
              <a:rPr lang="en-US" b="1" dirty="0" smtClean="0"/>
              <a:t>			</a:t>
            </a:r>
            <a:r>
              <a:rPr lang="id-ID" b="1" dirty="0" smtClean="0">
                <a:solidFill>
                  <a:srgbClr val="FF0000"/>
                </a:solidFill>
              </a:rPr>
              <a:t>&lt;font face=arial&gt;</a:t>
            </a:r>
            <a:r>
              <a:rPr lang="id-ID" b="1" dirty="0" smtClean="0"/>
              <a:t>Ini teks Arial </a:t>
            </a:r>
            <a:r>
              <a:rPr lang="id-ID" b="1" dirty="0" smtClean="0">
                <a:solidFill>
                  <a:srgbClr val="FF0000"/>
                </a:solidFill>
              </a:rPr>
              <a:t>&lt;/font&gt;</a:t>
            </a:r>
          </a:p>
          <a:p>
            <a:r>
              <a:rPr lang="id-ID" dirty="0" smtClean="0"/>
              <a:t>Size</a:t>
            </a:r>
          </a:p>
          <a:p>
            <a:pPr lvl="1"/>
            <a:r>
              <a:rPr lang="id-ID" dirty="0" smtClean="0"/>
              <a:t>Untuk membentuk type/jenis font</a:t>
            </a:r>
          </a:p>
          <a:p>
            <a:pPr lvl="1"/>
            <a:r>
              <a:rPr lang="id-ID" dirty="0" smtClean="0"/>
              <a:t>Contoh: </a:t>
            </a:r>
            <a:endParaRPr lang="en-US" dirty="0" smtClean="0"/>
          </a:p>
          <a:p>
            <a:pPr lvl="3">
              <a:buFont typeface="Wingdings 2" pitchFamily="18" charset="2"/>
              <a:buNone/>
            </a:pPr>
            <a:r>
              <a:rPr lang="en-US" dirty="0" smtClean="0"/>
              <a:t>		</a:t>
            </a:r>
            <a:r>
              <a:rPr lang="id-ID" sz="2400" b="1" dirty="0" smtClean="0">
                <a:solidFill>
                  <a:srgbClr val="FF0000"/>
                </a:solidFill>
              </a:rPr>
              <a:t>&lt;font size=12&gt;</a:t>
            </a:r>
            <a:r>
              <a:rPr lang="id-ID" sz="2400" b="1" dirty="0" smtClean="0"/>
              <a:t>Ini teks ukuran 12 </a:t>
            </a:r>
            <a:r>
              <a:rPr lang="id-ID" sz="2400" b="1" dirty="0" smtClean="0">
                <a:solidFill>
                  <a:srgbClr val="FF0000"/>
                </a:solidFill>
              </a:rPr>
              <a:t>&lt;/font&gt;</a:t>
            </a:r>
            <a:endParaRPr lang="en-US" sz="2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3" dur="500"/>
                                        <p:tgtEl>
                                          <p:spTgt spid="717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8" dur="500"/>
                                        <p:tgtEl>
                                          <p:spTgt spid="717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3" dur="500"/>
                                        <p:tgtEl>
                                          <p:spTgt spid="717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8" dur="500"/>
                                        <p:tgtEl>
                                          <p:spTgt spid="717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171">
                                            <p:txEl>
                                              <p:pRg st="5" end="5"/>
                                            </p:txEl>
                                          </p:spTgt>
                                        </p:tgtEl>
                                        <p:attrNameLst>
                                          <p:attrName>style.visibility</p:attrName>
                                        </p:attrNameLst>
                                      </p:cBhvr>
                                      <p:to>
                                        <p:strVal val="visible"/>
                                      </p:to>
                                    </p:set>
                                    <p:anim calcmode="lin" valueType="num">
                                      <p:cBhvr additive="base">
                                        <p:cTn id="33"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9" dur="500"/>
                                        <p:tgtEl>
                                          <p:spTgt spid="717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171">
                                            <p:txEl>
                                              <p:pRg st="7" end="7"/>
                                            </p:txEl>
                                          </p:spTgt>
                                        </p:tgtEl>
                                        <p:attrNameLst>
                                          <p:attrName>style.visibility</p:attrName>
                                        </p:attrNameLst>
                                      </p:cBhvr>
                                      <p:to>
                                        <p:strVal val="visible"/>
                                      </p:to>
                                    </p:set>
                                    <p:animEffect transition="in" filter="blinds(horizontal)">
                                      <p:cBhvr>
                                        <p:cTn id="44" dur="500"/>
                                        <p:tgtEl>
                                          <p:spTgt spid="7171">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7171">
                                            <p:txEl>
                                              <p:pRg st="8" end="8"/>
                                            </p:txEl>
                                          </p:spTgt>
                                        </p:tgtEl>
                                        <p:attrNameLst>
                                          <p:attrName>style.visibility</p:attrName>
                                        </p:attrNameLst>
                                      </p:cBhvr>
                                      <p:to>
                                        <p:strVal val="visible"/>
                                      </p:to>
                                    </p:set>
                                    <p:animEffect transition="in" filter="blinds(horizontal)">
                                      <p:cBhvr>
                                        <p:cTn id="49"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500034" y="928670"/>
            <a:ext cx="8229600" cy="3886200"/>
          </a:xfrm>
        </p:spPr>
        <p:txBody>
          <a:bodyPr/>
          <a:lstStyle/>
          <a:p>
            <a:r>
              <a:rPr lang="id-ID" dirty="0" smtClean="0"/>
              <a:t>Color</a:t>
            </a:r>
          </a:p>
          <a:p>
            <a:pPr lvl="1"/>
            <a:r>
              <a:rPr lang="id-ID" dirty="0" smtClean="0"/>
              <a:t>Untuk membentuk Warna font</a:t>
            </a:r>
          </a:p>
          <a:p>
            <a:pPr lvl="1"/>
            <a:r>
              <a:rPr lang="id-ID" dirty="0" smtClean="0"/>
              <a:t>Bergantung nama warna yang tersedia di sistem operasi atau memanfaatkan bilangan heksadesimal </a:t>
            </a:r>
          </a:p>
          <a:p>
            <a:pPr lvl="1"/>
            <a:r>
              <a:rPr lang="id-ID" dirty="0" smtClean="0"/>
              <a:t>Contoh: </a:t>
            </a:r>
            <a:endParaRPr lang="en-US" dirty="0" smtClean="0"/>
          </a:p>
          <a:p>
            <a:pPr lvl="1">
              <a:buFont typeface="Wingdings 2" pitchFamily="18" charset="2"/>
              <a:buNone/>
            </a:pPr>
            <a:r>
              <a:rPr lang="en-US" dirty="0" smtClean="0"/>
              <a:t>		</a:t>
            </a:r>
            <a:r>
              <a:rPr lang="id-ID" b="1" dirty="0" smtClean="0">
                <a:solidFill>
                  <a:srgbClr val="FF0000"/>
                </a:solidFill>
              </a:rPr>
              <a:t>&lt;font color=blue&gt;</a:t>
            </a:r>
            <a:r>
              <a:rPr lang="id-ID" b="1" dirty="0" smtClean="0"/>
              <a:t>Ini teks berwarna biru</a:t>
            </a:r>
            <a:r>
              <a:rPr lang="id-ID" b="1" dirty="0" smtClean="0">
                <a:solidFill>
                  <a:srgbClr val="FF0000"/>
                </a:solidFill>
              </a:rPr>
              <a:t>&lt;/font&gt;</a:t>
            </a:r>
          </a:p>
          <a:p>
            <a:pPr lvl="1"/>
            <a:r>
              <a:rPr lang="id-ID" dirty="0" smtClean="0"/>
              <a:t>Contoh:</a:t>
            </a:r>
            <a:endParaRPr lang="en-US" dirty="0" smtClean="0"/>
          </a:p>
          <a:p>
            <a:pPr lvl="1">
              <a:buFont typeface="Wingdings 2" pitchFamily="18" charset="2"/>
              <a:buNone/>
            </a:pPr>
            <a:r>
              <a:rPr lang="en-US" dirty="0" smtClean="0"/>
              <a:t>	</a:t>
            </a:r>
            <a:r>
              <a:rPr lang="id-ID" b="1" dirty="0" smtClean="0">
                <a:solidFill>
                  <a:srgbClr val="FF0000"/>
                </a:solidFill>
              </a:rPr>
              <a:t>&lt;font color=#0000FF&gt;</a:t>
            </a:r>
            <a:r>
              <a:rPr lang="id-ID" b="1" dirty="0" smtClean="0"/>
              <a:t>Ini teks berwarna biru</a:t>
            </a:r>
            <a:r>
              <a:rPr lang="id-ID" b="1" dirty="0" smtClean="0">
                <a:solidFill>
                  <a:srgbClr val="FF0000"/>
                </a:solidFill>
              </a:rPr>
              <a:t>&lt;/font&gt;</a:t>
            </a:r>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3" dur="500"/>
                                        <p:tgtEl>
                                          <p:spTgt spid="819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8" dur="500"/>
                                        <p:tgtEl>
                                          <p:spTgt spid="819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3" dur="500"/>
                                        <p:tgtEl>
                                          <p:spTgt spid="819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8" dur="500"/>
                                        <p:tgtEl>
                                          <p:spTgt spid="819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3" dur="500"/>
                                        <p:tgtEl>
                                          <p:spTgt spid="819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8"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id-ID" smtClean="0"/>
              <a:t>Tag List</a:t>
            </a:r>
            <a:endParaRPr lang="en-US" smtClean="0"/>
          </a:p>
        </p:txBody>
      </p:sp>
      <p:sp>
        <p:nvSpPr>
          <p:cNvPr id="9219" name="Rectangle 3"/>
          <p:cNvSpPr>
            <a:spLocks noGrp="1" noChangeArrowheads="1"/>
          </p:cNvSpPr>
          <p:nvPr>
            <p:ph idx="1"/>
          </p:nvPr>
        </p:nvSpPr>
        <p:spPr/>
        <p:txBody>
          <a:bodyPr>
            <a:normAutofit/>
          </a:bodyPr>
          <a:lstStyle/>
          <a:p>
            <a:pPr marL="274320" indent="-274320" fontAlgn="auto">
              <a:spcAft>
                <a:spcPts val="0"/>
              </a:spcAft>
              <a:buClr>
                <a:schemeClr val="accent3"/>
              </a:buClr>
              <a:buFont typeface="Wingdings 2"/>
              <a:buChar char=""/>
              <a:defRPr/>
            </a:pPr>
            <a:r>
              <a:rPr lang="en-US" dirty="0" err="1" smtClean="0"/>
              <a:t>Ada</a:t>
            </a:r>
            <a:r>
              <a:rPr lang="en-US" dirty="0" smtClean="0"/>
              <a:t> </a:t>
            </a:r>
            <a:r>
              <a:rPr lang="en-US" dirty="0" err="1" smtClean="0"/>
              <a:t>dua</a:t>
            </a:r>
            <a:r>
              <a:rPr lang="en-US" dirty="0" smtClean="0"/>
              <a:t> </a:t>
            </a:r>
            <a:r>
              <a:rPr lang="en-US" dirty="0" err="1" smtClean="0"/>
              <a:t>macam</a:t>
            </a:r>
            <a:r>
              <a:rPr lang="en-US" dirty="0" smtClean="0"/>
              <a:t> </a:t>
            </a:r>
            <a:r>
              <a:rPr lang="en-US" dirty="0" err="1" smtClean="0"/>
              <a:t>daftar</a:t>
            </a:r>
            <a:r>
              <a:rPr lang="en-US" dirty="0" smtClean="0"/>
              <a:t> item </a:t>
            </a:r>
            <a:r>
              <a:rPr lang="en-US" dirty="0" err="1" smtClean="0"/>
              <a:t>yaitu</a:t>
            </a:r>
            <a:r>
              <a:rPr lang="en-US" dirty="0" smtClean="0"/>
              <a:t> </a:t>
            </a:r>
          </a:p>
          <a:p>
            <a:pPr marL="963613" indent="-227013" fontAlgn="auto">
              <a:spcAft>
                <a:spcPts val="0"/>
              </a:spcAft>
              <a:buClr>
                <a:schemeClr val="accent3"/>
              </a:buClr>
              <a:buFont typeface="+mj-lt"/>
              <a:buAutoNum type="arabicPeriod"/>
              <a:defRPr/>
            </a:pPr>
            <a:r>
              <a:rPr lang="en-US" dirty="0" smtClean="0"/>
              <a:t> </a:t>
            </a:r>
            <a:r>
              <a:rPr lang="en-US" dirty="0" err="1" smtClean="0"/>
              <a:t>Daftar</a:t>
            </a:r>
            <a:r>
              <a:rPr lang="en-US" dirty="0" smtClean="0"/>
              <a:t> item </a:t>
            </a:r>
            <a:r>
              <a:rPr lang="en-US" dirty="0" err="1" smtClean="0"/>
              <a:t>tak</a:t>
            </a:r>
            <a:r>
              <a:rPr lang="en-US" dirty="0" smtClean="0"/>
              <a:t> </a:t>
            </a:r>
            <a:r>
              <a:rPr lang="en-US" dirty="0" err="1" smtClean="0"/>
              <a:t>berurut</a:t>
            </a:r>
            <a:r>
              <a:rPr lang="en-US" dirty="0" smtClean="0"/>
              <a:t> (</a:t>
            </a:r>
            <a:r>
              <a:rPr lang="en-US" i="1" dirty="0" smtClean="0"/>
              <a:t>bullet</a:t>
            </a:r>
            <a:r>
              <a:rPr lang="en-US" dirty="0" smtClean="0"/>
              <a:t>) </a:t>
            </a:r>
            <a:r>
              <a:rPr lang="en-US" dirty="0" err="1" smtClean="0"/>
              <a:t>dan</a:t>
            </a:r>
            <a:r>
              <a:rPr lang="en-US" dirty="0" smtClean="0"/>
              <a:t> </a:t>
            </a:r>
          </a:p>
          <a:p>
            <a:pPr marL="963613" indent="-227013" fontAlgn="auto">
              <a:spcAft>
                <a:spcPts val="0"/>
              </a:spcAft>
              <a:buClr>
                <a:schemeClr val="accent3"/>
              </a:buClr>
              <a:buFont typeface="+mj-lt"/>
              <a:buAutoNum type="arabicPeriod"/>
              <a:defRPr/>
            </a:pPr>
            <a:r>
              <a:rPr lang="en-US" dirty="0" smtClean="0"/>
              <a:t> </a:t>
            </a:r>
            <a:r>
              <a:rPr lang="en-US" dirty="0" err="1" smtClean="0"/>
              <a:t>Daftar</a:t>
            </a:r>
            <a:r>
              <a:rPr lang="en-US" dirty="0" smtClean="0"/>
              <a:t> item </a:t>
            </a:r>
            <a:r>
              <a:rPr lang="en-US" dirty="0" err="1" smtClean="0"/>
              <a:t>berurut</a:t>
            </a:r>
            <a:r>
              <a:rPr lang="en-US" dirty="0" smtClean="0"/>
              <a:t> (</a:t>
            </a:r>
            <a:r>
              <a:rPr lang="en-US" i="1" dirty="0" smtClean="0"/>
              <a:t>numbering</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8" dur="500"/>
                                        <p:tgtEl>
                                          <p:spTgt spid="92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3"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id-ID" smtClean="0"/>
              <a:t>Unordered List</a:t>
            </a:r>
            <a:endParaRPr lang="en-US" smtClean="0"/>
          </a:p>
        </p:txBody>
      </p:sp>
      <p:sp>
        <p:nvSpPr>
          <p:cNvPr id="10243" name="Rectangle 3"/>
          <p:cNvSpPr>
            <a:spLocks noGrp="1" noChangeArrowheads="1"/>
          </p:cNvSpPr>
          <p:nvPr>
            <p:ph idx="1"/>
          </p:nvPr>
        </p:nvSpPr>
        <p:spPr/>
        <p:txBody>
          <a:bodyPr/>
          <a:lstStyle/>
          <a:p>
            <a:r>
              <a:rPr lang="id-ID" smtClean="0"/>
              <a:t>Daftar yang tak berurutan</a:t>
            </a:r>
          </a:p>
          <a:p>
            <a:r>
              <a:rPr lang="id-ID" smtClean="0"/>
              <a:t>Secara default menggunakan </a:t>
            </a:r>
            <a:r>
              <a:rPr lang="id-ID" i="1" smtClean="0"/>
              <a:t>bullet</a:t>
            </a:r>
          </a:p>
          <a:p>
            <a:r>
              <a:rPr lang="id-ID" smtClean="0"/>
              <a:t>Contoh:</a:t>
            </a:r>
          </a:p>
          <a:p>
            <a:pPr lvl="1">
              <a:buFont typeface="Wingdings 2" pitchFamily="18" charset="2"/>
              <a:buNone/>
            </a:pPr>
            <a:r>
              <a:rPr lang="en-US" smtClean="0"/>
              <a:t>Menu hari ini:</a:t>
            </a:r>
          </a:p>
          <a:p>
            <a:pPr lvl="1"/>
            <a:r>
              <a:rPr lang="id-ID" smtClean="0"/>
              <a:t>Soto Ayam</a:t>
            </a:r>
          </a:p>
          <a:p>
            <a:pPr lvl="1"/>
            <a:r>
              <a:rPr lang="id-ID" smtClean="0"/>
              <a:t>Rawon</a:t>
            </a:r>
          </a:p>
          <a:p>
            <a:pPr lvl="1"/>
            <a:r>
              <a:rPr lang="id-ID" smtClean="0"/>
              <a:t>Sop Merah</a:t>
            </a:r>
          </a:p>
          <a:p>
            <a:pPr lvl="1"/>
            <a:r>
              <a:rPr lang="id-ID" smtClean="0"/>
              <a:t>Asem daging</a:t>
            </a:r>
          </a:p>
          <a:p>
            <a:pPr lvl="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31" dur="500"/>
                                        <p:tgtEl>
                                          <p:spTgt spid="1024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4" dur="500"/>
                                        <p:tgtEl>
                                          <p:spTgt spid="10243">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7" dur="500"/>
                                        <p:tgtEl>
                                          <p:spTgt spid="10243">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40"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id-ID" smtClean="0"/>
              <a:t>Contoh</a:t>
            </a:r>
            <a:endParaRPr lang="en-US" smtClean="0"/>
          </a:p>
        </p:txBody>
      </p:sp>
      <p:sp>
        <p:nvSpPr>
          <p:cNvPr id="11267" name="Rectangle 3"/>
          <p:cNvSpPr>
            <a:spLocks noGrp="1" noChangeArrowheads="1"/>
          </p:cNvSpPr>
          <p:nvPr>
            <p:ph idx="1"/>
          </p:nvPr>
        </p:nvSpPr>
        <p:spPr/>
        <p:txBody>
          <a:bodyPr/>
          <a:lstStyle/>
          <a:p>
            <a:pPr>
              <a:buFontTx/>
              <a:buNone/>
            </a:pPr>
            <a:r>
              <a:rPr lang="id-ID" sz="2800" smtClean="0">
                <a:latin typeface="Courier" pitchFamily="49" charset="0"/>
              </a:rPr>
              <a:t>Menu Hari ini:</a:t>
            </a:r>
            <a:r>
              <a:rPr lang="id-ID" sz="2800" smtClean="0">
                <a:solidFill>
                  <a:srgbClr val="FF0000"/>
                </a:solidFill>
                <a:latin typeface="Courier" pitchFamily="49" charset="0"/>
              </a:rPr>
              <a:t>&lt;br&gt;</a:t>
            </a:r>
          </a:p>
          <a:p>
            <a:pPr>
              <a:buFontTx/>
              <a:buNone/>
            </a:pPr>
            <a:r>
              <a:rPr lang="id-ID" sz="2800" smtClean="0">
                <a:solidFill>
                  <a:srgbClr val="FF0000"/>
                </a:solidFill>
                <a:latin typeface="Courier" pitchFamily="49" charset="0"/>
              </a:rPr>
              <a:t>&lt;ul&gt;</a:t>
            </a:r>
          </a:p>
          <a:p>
            <a:pPr>
              <a:buFontTx/>
              <a:buNone/>
            </a:pPr>
            <a:r>
              <a:rPr lang="id-ID" sz="2800" smtClean="0">
                <a:solidFill>
                  <a:srgbClr val="FF0000"/>
                </a:solidFill>
                <a:latin typeface="Courier" pitchFamily="49" charset="0"/>
              </a:rPr>
              <a:t> &lt;li&gt;</a:t>
            </a:r>
            <a:r>
              <a:rPr lang="id-ID" sz="2800" smtClean="0">
                <a:latin typeface="Courier" pitchFamily="49" charset="0"/>
              </a:rPr>
              <a:t> Soto Ayam </a:t>
            </a:r>
            <a:r>
              <a:rPr lang="id-ID" sz="2800" smtClean="0">
                <a:solidFill>
                  <a:srgbClr val="FF0000"/>
                </a:solidFill>
                <a:latin typeface="Courier" pitchFamily="49" charset="0"/>
              </a:rPr>
              <a:t>&lt;/li&gt;</a:t>
            </a:r>
            <a:r>
              <a:rPr lang="id-ID" sz="2800" smtClean="0">
                <a:latin typeface="Courier" pitchFamily="49" charset="0"/>
              </a:rPr>
              <a:t> </a:t>
            </a:r>
          </a:p>
          <a:p>
            <a:pPr>
              <a:buFontTx/>
              <a:buNone/>
            </a:pPr>
            <a:r>
              <a:rPr lang="id-ID" sz="2800" smtClean="0">
                <a:latin typeface="Courier" pitchFamily="49" charset="0"/>
              </a:rPr>
              <a:t> </a:t>
            </a:r>
            <a:r>
              <a:rPr lang="id-ID" sz="2800" smtClean="0">
                <a:solidFill>
                  <a:srgbClr val="FF0000"/>
                </a:solidFill>
                <a:latin typeface="Courier" pitchFamily="49" charset="0"/>
              </a:rPr>
              <a:t>&lt;li&gt;</a:t>
            </a:r>
            <a:r>
              <a:rPr lang="id-ID" sz="2800" smtClean="0">
                <a:latin typeface="Courier" pitchFamily="49" charset="0"/>
              </a:rPr>
              <a:t> Rawon </a:t>
            </a:r>
            <a:r>
              <a:rPr lang="id-ID" sz="2800" smtClean="0">
                <a:solidFill>
                  <a:srgbClr val="FF0000"/>
                </a:solidFill>
                <a:latin typeface="Courier" pitchFamily="49" charset="0"/>
              </a:rPr>
              <a:t>&lt;/li&gt;</a:t>
            </a:r>
          </a:p>
          <a:p>
            <a:pPr>
              <a:buFontTx/>
              <a:buNone/>
            </a:pPr>
            <a:r>
              <a:rPr lang="id-ID" sz="2800" smtClean="0">
                <a:latin typeface="Courier" pitchFamily="49" charset="0"/>
              </a:rPr>
              <a:t> </a:t>
            </a:r>
            <a:r>
              <a:rPr lang="id-ID" sz="2800" smtClean="0">
                <a:solidFill>
                  <a:srgbClr val="FF0000"/>
                </a:solidFill>
                <a:latin typeface="Courier" pitchFamily="49" charset="0"/>
              </a:rPr>
              <a:t>&lt;li&gt;</a:t>
            </a:r>
            <a:r>
              <a:rPr lang="id-ID" sz="2800" smtClean="0">
                <a:latin typeface="Courier" pitchFamily="49" charset="0"/>
              </a:rPr>
              <a:t> Sop Merah </a:t>
            </a:r>
            <a:r>
              <a:rPr lang="id-ID" sz="2800" smtClean="0">
                <a:solidFill>
                  <a:srgbClr val="FF0000"/>
                </a:solidFill>
                <a:latin typeface="Courier" pitchFamily="49" charset="0"/>
              </a:rPr>
              <a:t>&lt;/li&gt;</a:t>
            </a:r>
          </a:p>
          <a:p>
            <a:pPr>
              <a:buFontTx/>
              <a:buNone/>
            </a:pPr>
            <a:r>
              <a:rPr lang="id-ID" sz="2800" smtClean="0">
                <a:latin typeface="Courier" pitchFamily="49" charset="0"/>
              </a:rPr>
              <a:t> </a:t>
            </a:r>
            <a:r>
              <a:rPr lang="id-ID" sz="2800" smtClean="0">
                <a:solidFill>
                  <a:srgbClr val="FF0000"/>
                </a:solidFill>
                <a:latin typeface="Courier" pitchFamily="49" charset="0"/>
              </a:rPr>
              <a:t>&lt;li&gt;</a:t>
            </a:r>
            <a:r>
              <a:rPr lang="id-ID" sz="2800" smtClean="0">
                <a:latin typeface="Courier" pitchFamily="49" charset="0"/>
              </a:rPr>
              <a:t> Asem Daging </a:t>
            </a:r>
            <a:r>
              <a:rPr lang="id-ID" sz="2800" smtClean="0">
                <a:solidFill>
                  <a:srgbClr val="FF0000"/>
                </a:solidFill>
                <a:latin typeface="Courier" pitchFamily="49" charset="0"/>
              </a:rPr>
              <a:t>&lt;/li&gt;</a:t>
            </a:r>
          </a:p>
          <a:p>
            <a:pPr>
              <a:buFontTx/>
              <a:buNone/>
            </a:pPr>
            <a:r>
              <a:rPr lang="id-ID" sz="2800" smtClean="0">
                <a:solidFill>
                  <a:srgbClr val="FF0000"/>
                </a:solidFill>
                <a:latin typeface="Courier" pitchFamily="49" charset="0"/>
              </a:rPr>
              <a:t>&lt;/ul&gt;</a:t>
            </a:r>
            <a:endParaRPr lang="en-US" sz="2800" smtClean="0">
              <a:solidFill>
                <a:srgbClr val="FF0000"/>
              </a:solidFill>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0" dur="500"/>
                                        <p:tgtEl>
                                          <p:spTgt spid="112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3" dur="500"/>
                                        <p:tgtEl>
                                          <p:spTgt spid="1126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6" dur="500"/>
                                        <p:tgtEl>
                                          <p:spTgt spid="1126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9" dur="500"/>
                                        <p:tgtEl>
                                          <p:spTgt spid="1126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22" dur="500"/>
                                        <p:tgtEl>
                                          <p:spTgt spid="1126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25"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id-ID" smtClean="0"/>
              <a:t>Ordered List</a:t>
            </a:r>
            <a:endParaRPr lang="en-US" smtClean="0"/>
          </a:p>
        </p:txBody>
      </p:sp>
      <p:sp>
        <p:nvSpPr>
          <p:cNvPr id="12291" name="Rectangle 3"/>
          <p:cNvSpPr>
            <a:spLocks noGrp="1" noChangeArrowheads="1"/>
          </p:cNvSpPr>
          <p:nvPr>
            <p:ph idx="1"/>
          </p:nvPr>
        </p:nvSpPr>
        <p:spPr/>
        <p:txBody>
          <a:bodyPr>
            <a:normAutofit fontScale="92500" lnSpcReduction="10000"/>
          </a:bodyPr>
          <a:lstStyle/>
          <a:p>
            <a:pPr marL="609600" indent="-609600" fontAlgn="auto">
              <a:lnSpc>
                <a:spcPct val="90000"/>
              </a:lnSpc>
              <a:spcAft>
                <a:spcPts val="0"/>
              </a:spcAft>
              <a:buClr>
                <a:schemeClr val="accent3"/>
              </a:buClr>
              <a:buFont typeface="Wingdings 2"/>
              <a:buChar char=""/>
              <a:defRPr/>
            </a:pPr>
            <a:r>
              <a:rPr lang="id-ID" dirty="0" smtClean="0"/>
              <a:t>Daftar yang berurutan</a:t>
            </a:r>
          </a:p>
          <a:p>
            <a:pPr marL="609600" indent="-609600" fontAlgn="auto">
              <a:lnSpc>
                <a:spcPct val="90000"/>
              </a:lnSpc>
              <a:spcAft>
                <a:spcPts val="0"/>
              </a:spcAft>
              <a:buClr>
                <a:schemeClr val="accent3"/>
              </a:buClr>
              <a:buFont typeface="Wingdings 2"/>
              <a:buChar char=""/>
              <a:defRPr/>
            </a:pPr>
            <a:r>
              <a:rPr lang="id-ID" dirty="0" smtClean="0"/>
              <a:t>Secara default menggunakan angka</a:t>
            </a:r>
          </a:p>
          <a:p>
            <a:pPr marL="609600" indent="-609600" fontAlgn="auto">
              <a:lnSpc>
                <a:spcPct val="90000"/>
              </a:lnSpc>
              <a:spcAft>
                <a:spcPts val="0"/>
              </a:spcAft>
              <a:buClr>
                <a:schemeClr val="accent3"/>
              </a:buClr>
              <a:buFont typeface="Wingdings 2"/>
              <a:buChar char=""/>
              <a:defRPr/>
            </a:pPr>
            <a:r>
              <a:rPr lang="id-ID" dirty="0" smtClean="0"/>
              <a:t>Contoh:</a:t>
            </a:r>
          </a:p>
          <a:p>
            <a:pPr marL="1536700" indent="-609600" fontAlgn="auto">
              <a:lnSpc>
                <a:spcPct val="90000"/>
              </a:lnSpc>
              <a:spcAft>
                <a:spcPts val="0"/>
              </a:spcAft>
              <a:buClr>
                <a:schemeClr val="accent3"/>
              </a:buClr>
              <a:buFontTx/>
              <a:buNone/>
              <a:defRPr/>
            </a:pPr>
            <a:r>
              <a:rPr lang="id-ID" dirty="0" smtClean="0"/>
              <a:t>Langkah menyimpan file di notepad:</a:t>
            </a:r>
          </a:p>
          <a:p>
            <a:pPr marL="1536700" indent="-390525" fontAlgn="auto">
              <a:lnSpc>
                <a:spcPct val="90000"/>
              </a:lnSpc>
              <a:spcAft>
                <a:spcPts val="0"/>
              </a:spcAft>
              <a:buClr>
                <a:schemeClr val="accent3"/>
              </a:buClr>
              <a:buFontTx/>
              <a:buAutoNum type="arabicPeriod"/>
              <a:defRPr/>
            </a:pPr>
            <a:r>
              <a:rPr lang="id-ID" dirty="0" smtClean="0"/>
              <a:t>Arahkan mouse ke menu bar, klik file</a:t>
            </a:r>
          </a:p>
          <a:p>
            <a:pPr marL="1536700" indent="-390525" fontAlgn="auto">
              <a:lnSpc>
                <a:spcPct val="90000"/>
              </a:lnSpc>
              <a:spcAft>
                <a:spcPts val="0"/>
              </a:spcAft>
              <a:buClr>
                <a:schemeClr val="accent3"/>
              </a:buClr>
              <a:buFontTx/>
              <a:buAutoNum type="arabicPeriod"/>
              <a:defRPr/>
            </a:pPr>
            <a:r>
              <a:rPr lang="id-ID" dirty="0" smtClean="0"/>
              <a:t>Klik Save</a:t>
            </a:r>
          </a:p>
          <a:p>
            <a:pPr marL="1536700" indent="-390525" fontAlgn="auto">
              <a:lnSpc>
                <a:spcPct val="90000"/>
              </a:lnSpc>
              <a:spcAft>
                <a:spcPts val="0"/>
              </a:spcAft>
              <a:buClr>
                <a:schemeClr val="accent3"/>
              </a:buClr>
              <a:buFontTx/>
              <a:buAutoNum type="arabicPeriod"/>
              <a:defRPr/>
            </a:pPr>
            <a:r>
              <a:rPr lang="id-ID" dirty="0" smtClean="0"/>
              <a:t>Beri nama pada file</a:t>
            </a:r>
          </a:p>
          <a:p>
            <a:pPr marL="1536700" indent="-390525" fontAlgn="auto">
              <a:lnSpc>
                <a:spcPct val="90000"/>
              </a:lnSpc>
              <a:spcAft>
                <a:spcPts val="0"/>
              </a:spcAft>
              <a:buClr>
                <a:schemeClr val="accent3"/>
              </a:buClr>
              <a:buFontTx/>
              <a:buAutoNum type="arabicPeriod"/>
              <a:defRPr/>
            </a:pPr>
            <a:r>
              <a:rPr lang="id-ID" dirty="0" smtClean="0"/>
              <a:t>Klik tombol Save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5" dur="500"/>
                                        <p:tgtEl>
                                          <p:spTgt spid="12291">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8" dur="500"/>
                                        <p:tgtEl>
                                          <p:spTgt spid="12291">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1" dur="500"/>
                                        <p:tgtEl>
                                          <p:spTgt spid="12291">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4" dur="500"/>
                                        <p:tgtEl>
                                          <p:spTgt spid="12291">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37"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179388" y="1600200"/>
            <a:ext cx="8713787" cy="4525963"/>
          </a:xfrm>
        </p:spPr>
        <p:txBody>
          <a:bodyPr/>
          <a:lstStyle/>
          <a:p>
            <a:pPr marL="609600" indent="-609600">
              <a:buFontTx/>
              <a:buNone/>
            </a:pPr>
            <a:r>
              <a:rPr lang="id-ID" sz="2400" smtClean="0">
                <a:latin typeface="Century" pitchFamily="18" charset="0"/>
              </a:rPr>
              <a:t>Langkah menyimpan file di notepad:</a:t>
            </a:r>
            <a:r>
              <a:rPr lang="id-ID" sz="2400" smtClean="0">
                <a:solidFill>
                  <a:srgbClr val="FF0000"/>
                </a:solidFill>
                <a:latin typeface="Century" pitchFamily="18" charset="0"/>
              </a:rPr>
              <a:t>&lt;br&gt;</a:t>
            </a:r>
          </a:p>
          <a:p>
            <a:pPr marL="609600" indent="-609600">
              <a:buFontTx/>
              <a:buNone/>
            </a:pPr>
            <a:r>
              <a:rPr lang="id-ID" sz="2400" b="1" smtClean="0">
                <a:solidFill>
                  <a:srgbClr val="FF0000"/>
                </a:solidFill>
                <a:latin typeface="Century" pitchFamily="18" charset="0"/>
              </a:rPr>
              <a:t>&lt;ol&gt;</a:t>
            </a:r>
          </a:p>
          <a:p>
            <a:pPr marL="609600" indent="-609600">
              <a:buFontTx/>
              <a:buNone/>
            </a:pPr>
            <a:r>
              <a:rPr lang="en-US" sz="2400" smtClean="0">
                <a:latin typeface="Century" pitchFamily="18" charset="0"/>
              </a:rPr>
              <a:t>	</a:t>
            </a:r>
            <a:r>
              <a:rPr lang="id-ID" sz="2400" smtClean="0">
                <a:solidFill>
                  <a:srgbClr val="FF0000"/>
                </a:solidFill>
                <a:latin typeface="Century" pitchFamily="18" charset="0"/>
              </a:rPr>
              <a:t>&lt;li&gt;</a:t>
            </a:r>
            <a:r>
              <a:rPr lang="id-ID" sz="2400" smtClean="0">
                <a:latin typeface="Century" pitchFamily="18" charset="0"/>
              </a:rPr>
              <a:t>Arahkan mouse ke menu bar, klik file</a:t>
            </a:r>
            <a:r>
              <a:rPr lang="id-ID" sz="2400" smtClean="0">
                <a:solidFill>
                  <a:srgbClr val="FF0000"/>
                </a:solidFill>
                <a:latin typeface="Century" pitchFamily="18" charset="0"/>
              </a:rPr>
              <a:t>&lt;/li&gt;</a:t>
            </a:r>
          </a:p>
          <a:p>
            <a:pPr marL="609600" indent="-609600">
              <a:buFontTx/>
              <a:buNone/>
            </a:pPr>
            <a:r>
              <a:rPr lang="en-US" sz="2400" smtClean="0">
                <a:latin typeface="Century" pitchFamily="18" charset="0"/>
              </a:rPr>
              <a:t>	</a:t>
            </a:r>
            <a:r>
              <a:rPr lang="id-ID" sz="2400" smtClean="0">
                <a:solidFill>
                  <a:srgbClr val="FF0000"/>
                </a:solidFill>
                <a:latin typeface="Century" pitchFamily="18" charset="0"/>
              </a:rPr>
              <a:t>&lt;li&gt;</a:t>
            </a:r>
            <a:r>
              <a:rPr lang="id-ID" sz="2400" smtClean="0">
                <a:latin typeface="Century" pitchFamily="18" charset="0"/>
              </a:rPr>
              <a:t>Klik Save</a:t>
            </a:r>
            <a:r>
              <a:rPr lang="id-ID" sz="2400" smtClean="0">
                <a:solidFill>
                  <a:srgbClr val="FF0000"/>
                </a:solidFill>
                <a:latin typeface="Century" pitchFamily="18" charset="0"/>
              </a:rPr>
              <a:t>&lt;/li&gt;</a:t>
            </a:r>
          </a:p>
          <a:p>
            <a:pPr marL="609600" indent="-609600">
              <a:buFontTx/>
              <a:buNone/>
            </a:pPr>
            <a:r>
              <a:rPr lang="en-US" sz="2400" smtClean="0">
                <a:latin typeface="Century" pitchFamily="18" charset="0"/>
              </a:rPr>
              <a:t>	</a:t>
            </a:r>
            <a:r>
              <a:rPr lang="id-ID" sz="2400" smtClean="0">
                <a:solidFill>
                  <a:srgbClr val="FF0000"/>
                </a:solidFill>
                <a:latin typeface="Century" pitchFamily="18" charset="0"/>
              </a:rPr>
              <a:t>&lt;li&gt;</a:t>
            </a:r>
            <a:r>
              <a:rPr lang="id-ID" sz="2400" smtClean="0">
                <a:latin typeface="Century" pitchFamily="18" charset="0"/>
              </a:rPr>
              <a:t>Beri nama pada file</a:t>
            </a:r>
            <a:r>
              <a:rPr lang="id-ID" sz="2400" smtClean="0">
                <a:solidFill>
                  <a:srgbClr val="FF0000"/>
                </a:solidFill>
                <a:latin typeface="Century" pitchFamily="18" charset="0"/>
              </a:rPr>
              <a:t>&lt;/li&gt;</a:t>
            </a:r>
          </a:p>
          <a:p>
            <a:pPr marL="609600" indent="-609600">
              <a:buFontTx/>
              <a:buNone/>
            </a:pPr>
            <a:r>
              <a:rPr lang="en-US" sz="2400" smtClean="0">
                <a:latin typeface="Century" pitchFamily="18" charset="0"/>
              </a:rPr>
              <a:t>	</a:t>
            </a:r>
            <a:r>
              <a:rPr lang="id-ID" sz="2400" smtClean="0">
                <a:solidFill>
                  <a:srgbClr val="FF0000"/>
                </a:solidFill>
                <a:latin typeface="Century" pitchFamily="18" charset="0"/>
              </a:rPr>
              <a:t>&lt;li&gt;</a:t>
            </a:r>
            <a:r>
              <a:rPr lang="id-ID" sz="2400" smtClean="0">
                <a:latin typeface="Century" pitchFamily="18" charset="0"/>
              </a:rPr>
              <a:t>Klik tombol Save</a:t>
            </a:r>
            <a:r>
              <a:rPr lang="id-ID" sz="2400" smtClean="0">
                <a:solidFill>
                  <a:srgbClr val="FF0000"/>
                </a:solidFill>
                <a:latin typeface="Century" pitchFamily="18" charset="0"/>
              </a:rPr>
              <a:t>&lt;/li&gt;</a:t>
            </a:r>
            <a:endParaRPr lang="en-US" sz="2400" smtClean="0">
              <a:solidFill>
                <a:srgbClr val="FF0000"/>
              </a:solidFill>
              <a:latin typeface="Century" pitchFamily="18" charset="0"/>
            </a:endParaRPr>
          </a:p>
          <a:p>
            <a:pPr marL="609600" indent="-609600">
              <a:buFontTx/>
              <a:buNone/>
            </a:pPr>
            <a:r>
              <a:rPr lang="id-ID" sz="2400" b="1" smtClean="0">
                <a:solidFill>
                  <a:srgbClr val="FF0000"/>
                </a:solidFill>
                <a:latin typeface="Century" pitchFamily="18" charset="0"/>
              </a:rPr>
              <a:t>&lt;/ol&gt;</a:t>
            </a:r>
            <a:endParaRPr lang="en-US" sz="2400" b="1" smtClean="0">
              <a:solidFill>
                <a:srgbClr val="FF0000"/>
              </a:solidFill>
              <a:latin typeface="Century"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id-ID" smtClean="0"/>
              <a:t>Atribut List (Type)</a:t>
            </a:r>
            <a:endParaRPr lang="en-US" smtClean="0"/>
          </a:p>
        </p:txBody>
      </p:sp>
      <p:sp>
        <p:nvSpPr>
          <p:cNvPr id="14339" name="Rectangle 3"/>
          <p:cNvSpPr>
            <a:spLocks noGrp="1" noChangeArrowheads="1"/>
          </p:cNvSpPr>
          <p:nvPr>
            <p:ph idx="1"/>
          </p:nvPr>
        </p:nvSpPr>
        <p:spPr/>
        <p:txBody>
          <a:bodyPr/>
          <a:lstStyle/>
          <a:p>
            <a:r>
              <a:rPr lang="id-ID" smtClean="0"/>
              <a:t>Apabila menginginkan unordered list menggunakan jenis lain bukan bullet</a:t>
            </a:r>
          </a:p>
          <a:p>
            <a:r>
              <a:rPr lang="id-ID" smtClean="0"/>
              <a:t>Ada 4 atribut untuk bullet:</a:t>
            </a:r>
          </a:p>
          <a:p>
            <a:pPr lvl="1"/>
            <a:r>
              <a:rPr lang="id-ID" smtClean="0"/>
              <a:t>Square</a:t>
            </a:r>
          </a:p>
          <a:p>
            <a:pPr lvl="1"/>
            <a:r>
              <a:rPr lang="id-ID" smtClean="0"/>
              <a:t>Disc</a:t>
            </a:r>
          </a:p>
          <a:p>
            <a:pPr lvl="1"/>
            <a:r>
              <a:rPr lang="id-ID" smtClean="0"/>
              <a:t>Circle </a:t>
            </a:r>
          </a:p>
          <a:p>
            <a:r>
              <a:rPr lang="id-ID" smtClean="0"/>
              <a:t>Contoh:</a:t>
            </a:r>
          </a:p>
          <a:p>
            <a:pPr>
              <a:buFontTx/>
              <a:buNone/>
            </a:pPr>
            <a:r>
              <a:rPr lang="en-US" sz="2400" b="1" smtClean="0">
                <a:latin typeface="Courier" pitchFamily="49" charset="0"/>
              </a:rPr>
              <a:t>		</a:t>
            </a:r>
            <a:r>
              <a:rPr lang="id-ID" sz="2400" b="1" smtClean="0">
                <a:solidFill>
                  <a:srgbClr val="FF0000"/>
                </a:solidFill>
                <a:latin typeface="Courier" pitchFamily="49" charset="0"/>
              </a:rPr>
              <a:t>&lt;ul type=square&gt;</a:t>
            </a:r>
            <a:r>
              <a:rPr lang="id-ID" sz="2400" b="1" smtClean="0">
                <a:latin typeface="Courier" pitchFamily="49" charset="0"/>
              </a:rPr>
              <a:t>......</a:t>
            </a:r>
            <a:r>
              <a:rPr lang="id-ID" sz="2400" b="1" smtClean="0">
                <a:solidFill>
                  <a:srgbClr val="FF0000"/>
                </a:solidFill>
                <a:latin typeface="Courier" pitchFamily="49" charset="0"/>
              </a:rPr>
              <a:t>&lt;/ul&gt;</a:t>
            </a:r>
            <a:endParaRPr lang="en-US" sz="2400" b="1" smtClean="0">
              <a:solidFill>
                <a:srgbClr val="FF0000"/>
              </a:solidFill>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9" dur="500"/>
                                        <p:tgtEl>
                                          <p:spTgt spid="14339">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5" dur="500"/>
                                        <p:tgtEl>
                                          <p:spTgt spid="143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339">
                                            <p:txEl>
                                              <p:pRg st="5" end="5"/>
                                            </p:txEl>
                                          </p:spTgt>
                                        </p:tgtEl>
                                        <p:attrNameLst>
                                          <p:attrName>style.visibility</p:attrName>
                                        </p:attrNameLst>
                                      </p:cBhvr>
                                      <p:to>
                                        <p:strVal val="visible"/>
                                      </p:to>
                                    </p:set>
                                    <p:anim calcmode="lin" valueType="num">
                                      <p:cBhvr additive="base">
                                        <p:cTn id="30"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6"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79388" y="1600200"/>
            <a:ext cx="8713787" cy="4525963"/>
          </a:xfrm>
        </p:spPr>
        <p:txBody>
          <a:bodyPr/>
          <a:lstStyle/>
          <a:p>
            <a:pPr>
              <a:lnSpc>
                <a:spcPct val="90000"/>
              </a:lnSpc>
            </a:pPr>
            <a:r>
              <a:rPr lang="id-ID" smtClean="0"/>
              <a:t>Apabila menginginkan ordered list yang berjenis lain bukan angka 1, 2,..</a:t>
            </a:r>
          </a:p>
          <a:p>
            <a:pPr>
              <a:lnSpc>
                <a:spcPct val="90000"/>
              </a:lnSpc>
            </a:pPr>
            <a:r>
              <a:rPr lang="id-ID" smtClean="0"/>
              <a:t>Ada bermacam-macam atribut untuk ordered list:</a:t>
            </a:r>
          </a:p>
          <a:p>
            <a:pPr lvl="1">
              <a:lnSpc>
                <a:spcPct val="90000"/>
              </a:lnSpc>
            </a:pPr>
            <a:r>
              <a:rPr lang="id-ID" smtClean="0"/>
              <a:t>A, B, C,...</a:t>
            </a:r>
          </a:p>
          <a:p>
            <a:pPr lvl="1">
              <a:lnSpc>
                <a:spcPct val="90000"/>
              </a:lnSpc>
            </a:pPr>
            <a:r>
              <a:rPr lang="id-ID" smtClean="0"/>
              <a:t>I, II, III, ...</a:t>
            </a:r>
          </a:p>
          <a:p>
            <a:pPr lvl="1">
              <a:lnSpc>
                <a:spcPct val="90000"/>
              </a:lnSpc>
            </a:pPr>
            <a:r>
              <a:rPr lang="id-ID" smtClean="0"/>
              <a:t>i, ii, iii, ...</a:t>
            </a:r>
          </a:p>
          <a:p>
            <a:pPr>
              <a:lnSpc>
                <a:spcPct val="90000"/>
              </a:lnSpc>
            </a:pPr>
            <a:r>
              <a:rPr lang="id-ID" smtClean="0"/>
              <a:t>Contoh:</a:t>
            </a:r>
          </a:p>
          <a:p>
            <a:pPr>
              <a:lnSpc>
                <a:spcPct val="90000"/>
              </a:lnSpc>
              <a:buFontTx/>
              <a:buNone/>
            </a:pPr>
            <a:r>
              <a:rPr lang="en-US" sz="2400" smtClean="0">
                <a:latin typeface="Courier" pitchFamily="49" charset="0"/>
              </a:rPr>
              <a:t>		</a:t>
            </a:r>
            <a:r>
              <a:rPr lang="id-ID" sz="2400" b="1" smtClean="0">
                <a:solidFill>
                  <a:srgbClr val="FF0000"/>
                </a:solidFill>
                <a:latin typeface="Courier" pitchFamily="49" charset="0"/>
              </a:rPr>
              <a:t>&lt;ol type=A&gt;</a:t>
            </a:r>
            <a:r>
              <a:rPr lang="id-ID" sz="2400" b="1" smtClean="0">
                <a:latin typeface="Courier" pitchFamily="49" charset="0"/>
              </a:rPr>
              <a:t>......</a:t>
            </a:r>
            <a:r>
              <a:rPr lang="id-ID" sz="2400" b="1" smtClean="0">
                <a:solidFill>
                  <a:srgbClr val="FF0000"/>
                </a:solidFill>
                <a:latin typeface="Courier" pitchFamily="49" charset="0"/>
              </a:rPr>
              <a:t>&lt;/</a:t>
            </a:r>
            <a:r>
              <a:rPr lang="en-US" sz="2400" b="1" smtClean="0">
                <a:solidFill>
                  <a:srgbClr val="FF0000"/>
                </a:solidFill>
                <a:latin typeface="Courier" pitchFamily="49" charset="0"/>
              </a:rPr>
              <a:t>o</a:t>
            </a:r>
            <a:r>
              <a:rPr lang="id-ID" sz="2400" b="1" smtClean="0">
                <a:solidFill>
                  <a:srgbClr val="FF0000"/>
                </a:solidFill>
                <a:latin typeface="Courier" pitchFamily="49" charset="0"/>
              </a:rPr>
              <a:t>l&gt;</a:t>
            </a:r>
            <a:endParaRPr lang="en-US"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9" dur="500"/>
                                        <p:tgtEl>
                                          <p:spTgt spid="15363">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5" dur="5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 calcmode="lin" valueType="num">
                                      <p:cBhvr additive="base">
                                        <p:cTn id="30"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36"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id-ID" smtClean="0"/>
              <a:t>Tag Subscript</a:t>
            </a:r>
            <a:endParaRPr lang="en-US" smtClean="0"/>
          </a:p>
        </p:txBody>
      </p:sp>
      <p:sp>
        <p:nvSpPr>
          <p:cNvPr id="16387" name="Rectangle 3"/>
          <p:cNvSpPr>
            <a:spLocks noGrp="1" noChangeArrowheads="1"/>
          </p:cNvSpPr>
          <p:nvPr>
            <p:ph idx="1"/>
          </p:nvPr>
        </p:nvSpPr>
        <p:spPr/>
        <p:txBody>
          <a:bodyPr/>
          <a:lstStyle/>
          <a:p>
            <a:r>
              <a:rPr lang="id-ID" smtClean="0"/>
              <a:t>Untuk menulis huruf dibawah huruf yang lain</a:t>
            </a:r>
          </a:p>
          <a:p>
            <a:r>
              <a:rPr lang="id-ID" smtClean="0"/>
              <a:t>Teks atau kalimat yang dicetak dibawah huruf yang lain diapit oleh tag </a:t>
            </a:r>
            <a:r>
              <a:rPr lang="id-ID" smtClean="0">
                <a:solidFill>
                  <a:srgbClr val="FF0000"/>
                </a:solidFill>
              </a:rPr>
              <a:t>&lt;sub&gt;</a:t>
            </a:r>
          </a:p>
          <a:p>
            <a:r>
              <a:rPr lang="id-ID" smtClean="0"/>
              <a:t>Tagnya:</a:t>
            </a:r>
          </a:p>
          <a:p>
            <a:pPr>
              <a:buFontTx/>
              <a:buNone/>
            </a:pPr>
            <a:r>
              <a:rPr lang="en-US" smtClean="0"/>
              <a:t>			</a:t>
            </a:r>
            <a:r>
              <a:rPr lang="id-ID" smtClean="0">
                <a:solidFill>
                  <a:srgbClr val="FF0000"/>
                </a:solidFill>
              </a:rPr>
              <a:t>&lt;SUB&gt;</a:t>
            </a:r>
            <a:r>
              <a:rPr lang="id-ID" smtClean="0"/>
              <a:t> . . . </a:t>
            </a:r>
            <a:r>
              <a:rPr lang="id-ID" smtClean="0">
                <a:solidFill>
                  <a:srgbClr val="FF0000"/>
                </a:solidFill>
              </a:rPr>
              <a:t>&lt;/SUB&gt;</a:t>
            </a:r>
            <a:endParaRPr 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5"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id-ID" smtClean="0"/>
              <a:t>Struktur dasar HTML</a:t>
            </a:r>
            <a:endParaRPr lang="en-US" smtClean="0"/>
          </a:p>
        </p:txBody>
      </p:sp>
      <p:sp>
        <p:nvSpPr>
          <p:cNvPr id="10243" name="Rectangle 3"/>
          <p:cNvSpPr>
            <a:spLocks noGrp="1" noChangeArrowheads="1"/>
          </p:cNvSpPr>
          <p:nvPr>
            <p:ph type="body" idx="1"/>
          </p:nvPr>
        </p:nvSpPr>
        <p:spPr/>
        <p:txBody>
          <a:bodyPr/>
          <a:lstStyle/>
          <a:p>
            <a:r>
              <a:rPr lang="id-ID" smtClean="0"/>
              <a:t>HTML?</a:t>
            </a:r>
          </a:p>
          <a:p>
            <a:pPr>
              <a:buFont typeface="Wingdings" pitchFamily="2" charset="2"/>
              <a:buNone/>
            </a:pPr>
            <a:r>
              <a:rPr lang="id-ID" smtClean="0"/>
              <a:t>“</a:t>
            </a:r>
            <a:r>
              <a:rPr lang="id-ID" b="1" i="1" smtClean="0"/>
              <a:t>H</a:t>
            </a:r>
            <a:r>
              <a:rPr lang="id-ID" i="1" smtClean="0"/>
              <a:t>yper </a:t>
            </a:r>
            <a:r>
              <a:rPr lang="id-ID" b="1" i="1" smtClean="0"/>
              <a:t>T</a:t>
            </a:r>
            <a:r>
              <a:rPr lang="id-ID" i="1" smtClean="0"/>
              <a:t>ext </a:t>
            </a:r>
            <a:r>
              <a:rPr lang="id-ID" b="1" i="1" smtClean="0"/>
              <a:t>M</a:t>
            </a:r>
            <a:r>
              <a:rPr lang="id-ID" i="1" smtClean="0"/>
              <a:t>arkup </a:t>
            </a:r>
            <a:r>
              <a:rPr lang="id-ID" b="1" i="1" smtClean="0"/>
              <a:t>L</a:t>
            </a:r>
            <a:r>
              <a:rPr lang="id-ID" i="1" smtClean="0"/>
              <a:t>anguage</a:t>
            </a:r>
            <a:r>
              <a:rPr lang="id-ID" smtClean="0"/>
              <a:t>”</a:t>
            </a:r>
          </a:p>
          <a:p>
            <a:pPr>
              <a:buFont typeface="Wingdings" pitchFamily="2" charset="2"/>
              <a:buNone/>
            </a:pPr>
            <a:r>
              <a:rPr lang="id-ID" smtClean="0"/>
              <a:t>Adalah bahasa program yang digunakan untuk menulis format dokumen yang dapat digunakan dalam web dan bisa dibuka oleh browser (Internet Explorer, Mozilla dll) </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2"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id-ID" smtClean="0"/>
              <a:t>Tag Superscript</a:t>
            </a:r>
            <a:endParaRPr lang="en-US" smtClean="0"/>
          </a:p>
        </p:txBody>
      </p:sp>
      <p:sp>
        <p:nvSpPr>
          <p:cNvPr id="17411" name="Rectangle 3"/>
          <p:cNvSpPr>
            <a:spLocks noGrp="1" noChangeArrowheads="1"/>
          </p:cNvSpPr>
          <p:nvPr>
            <p:ph idx="1"/>
          </p:nvPr>
        </p:nvSpPr>
        <p:spPr/>
        <p:txBody>
          <a:bodyPr/>
          <a:lstStyle/>
          <a:p>
            <a:r>
              <a:rPr lang="id-ID" smtClean="0"/>
              <a:t>Untuk menulis huruf diatas huruf yang lain</a:t>
            </a:r>
          </a:p>
          <a:p>
            <a:r>
              <a:rPr lang="id-ID" smtClean="0"/>
              <a:t>Teks atau kalimat yang dicetak diatas huruf yang lain diapit oleh tag </a:t>
            </a:r>
            <a:r>
              <a:rPr lang="id-ID" smtClean="0">
                <a:solidFill>
                  <a:srgbClr val="FF0000"/>
                </a:solidFill>
              </a:rPr>
              <a:t>&lt;sup&gt;</a:t>
            </a:r>
          </a:p>
          <a:p>
            <a:r>
              <a:rPr lang="id-ID" smtClean="0"/>
              <a:t>Tagnya:</a:t>
            </a:r>
          </a:p>
          <a:p>
            <a:pPr>
              <a:buFontTx/>
              <a:buNone/>
            </a:pPr>
            <a:r>
              <a:rPr lang="en-US" smtClean="0"/>
              <a:t>			</a:t>
            </a:r>
            <a:r>
              <a:rPr lang="id-ID" smtClean="0">
                <a:solidFill>
                  <a:srgbClr val="FF0000"/>
                </a:solidFill>
              </a:rPr>
              <a:t>&lt;SUP&gt;</a:t>
            </a:r>
            <a:r>
              <a:rPr lang="id-ID" smtClean="0"/>
              <a:t> . . . </a:t>
            </a:r>
            <a:r>
              <a:rPr lang="id-ID" smtClean="0">
                <a:solidFill>
                  <a:srgbClr val="FF0000"/>
                </a:solidFill>
              </a:rPr>
              <a:t>&lt;/SUP&gt;</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5"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id-ID" smtClean="0"/>
              <a:t>Tag Bold</a:t>
            </a:r>
            <a:endParaRPr lang="en-US" smtClean="0"/>
          </a:p>
        </p:txBody>
      </p:sp>
      <p:sp>
        <p:nvSpPr>
          <p:cNvPr id="18435" name="Rectangle 3"/>
          <p:cNvSpPr>
            <a:spLocks noGrp="1" noChangeArrowheads="1"/>
          </p:cNvSpPr>
          <p:nvPr>
            <p:ph idx="1"/>
          </p:nvPr>
        </p:nvSpPr>
        <p:spPr/>
        <p:txBody>
          <a:bodyPr/>
          <a:lstStyle/>
          <a:p>
            <a:r>
              <a:rPr lang="id-ID" smtClean="0"/>
              <a:t>Untuk cetak tebal</a:t>
            </a:r>
          </a:p>
          <a:p>
            <a:r>
              <a:rPr lang="id-ID" smtClean="0"/>
              <a:t>Teks atau kalimat yang dicetak tebal diapit oleh tag Bold</a:t>
            </a:r>
          </a:p>
          <a:p>
            <a:r>
              <a:rPr lang="id-ID" smtClean="0"/>
              <a:t>Tagnya:</a:t>
            </a:r>
          </a:p>
          <a:p>
            <a:pPr>
              <a:buFontTx/>
              <a:buNone/>
            </a:pPr>
            <a:r>
              <a:rPr lang="en-US" smtClean="0"/>
              <a:t>			</a:t>
            </a:r>
            <a:r>
              <a:rPr lang="id-ID" b="1" smtClean="0">
                <a:solidFill>
                  <a:srgbClr val="FF0000"/>
                </a:solidFill>
              </a:rPr>
              <a:t>&lt;B&gt;</a:t>
            </a:r>
            <a:r>
              <a:rPr lang="id-ID" b="1" smtClean="0"/>
              <a:t> . . . </a:t>
            </a:r>
            <a:r>
              <a:rPr lang="id-ID" b="1" smtClean="0">
                <a:solidFill>
                  <a:srgbClr val="FF0000"/>
                </a:solidFill>
              </a:rPr>
              <a:t>&lt;/B&gt;</a:t>
            </a:r>
            <a:endParaRPr lang="en-US"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5"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id-ID" smtClean="0"/>
              <a:t>Tag Italic</a:t>
            </a:r>
            <a:endParaRPr lang="en-US" smtClean="0"/>
          </a:p>
        </p:txBody>
      </p:sp>
      <p:sp>
        <p:nvSpPr>
          <p:cNvPr id="19459" name="Rectangle 3"/>
          <p:cNvSpPr>
            <a:spLocks noGrp="1" noChangeArrowheads="1"/>
          </p:cNvSpPr>
          <p:nvPr>
            <p:ph idx="1"/>
          </p:nvPr>
        </p:nvSpPr>
        <p:spPr/>
        <p:txBody>
          <a:bodyPr/>
          <a:lstStyle/>
          <a:p>
            <a:r>
              <a:rPr lang="id-ID" smtClean="0"/>
              <a:t>Untuk cetak Miring</a:t>
            </a:r>
          </a:p>
          <a:p>
            <a:r>
              <a:rPr lang="id-ID" smtClean="0"/>
              <a:t>Teks atau kalimat yang dicetak miring diapit oleh tag Italic</a:t>
            </a:r>
          </a:p>
          <a:p>
            <a:r>
              <a:rPr lang="id-ID" smtClean="0"/>
              <a:t>Tagnya:</a:t>
            </a:r>
          </a:p>
          <a:p>
            <a:pPr>
              <a:buFontTx/>
              <a:buNone/>
            </a:pPr>
            <a:r>
              <a:rPr lang="en-US" smtClean="0"/>
              <a:t>			</a:t>
            </a:r>
            <a:r>
              <a:rPr lang="id-ID" smtClean="0">
                <a:solidFill>
                  <a:srgbClr val="FF0000"/>
                </a:solidFill>
              </a:rPr>
              <a:t>&lt;I&gt; </a:t>
            </a:r>
            <a:r>
              <a:rPr lang="id-ID" smtClean="0"/>
              <a:t>. . . </a:t>
            </a:r>
            <a:r>
              <a:rPr lang="id-ID" smtClean="0">
                <a:solidFill>
                  <a:srgbClr val="FF0000"/>
                </a:solidFill>
              </a:rPr>
              <a:t>&lt;/I&gt;</a:t>
            </a:r>
            <a:endParaRPr 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5"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id-ID" smtClean="0"/>
              <a:t>Tag Underline</a:t>
            </a:r>
            <a:endParaRPr lang="en-US" smtClean="0"/>
          </a:p>
        </p:txBody>
      </p:sp>
      <p:sp>
        <p:nvSpPr>
          <p:cNvPr id="20483" name="Rectangle 3"/>
          <p:cNvSpPr>
            <a:spLocks noGrp="1" noChangeArrowheads="1"/>
          </p:cNvSpPr>
          <p:nvPr>
            <p:ph idx="1"/>
          </p:nvPr>
        </p:nvSpPr>
        <p:spPr/>
        <p:txBody>
          <a:bodyPr/>
          <a:lstStyle/>
          <a:p>
            <a:r>
              <a:rPr lang="id-ID" smtClean="0"/>
              <a:t>Untuk cetak tulisan yang digarisbawahi</a:t>
            </a:r>
          </a:p>
          <a:p>
            <a:r>
              <a:rPr lang="id-ID" smtClean="0"/>
              <a:t>Teks atau kalimat yang digarisbawahi diapit oleh tag Underline</a:t>
            </a:r>
          </a:p>
          <a:p>
            <a:r>
              <a:rPr lang="id-ID" smtClean="0"/>
              <a:t>Tagnya:</a:t>
            </a:r>
          </a:p>
          <a:p>
            <a:pPr>
              <a:buFontTx/>
              <a:buNone/>
            </a:pPr>
            <a:r>
              <a:rPr lang="en-US" smtClean="0"/>
              <a:t>			</a:t>
            </a:r>
            <a:r>
              <a:rPr lang="id-ID" smtClean="0">
                <a:solidFill>
                  <a:srgbClr val="FF0000"/>
                </a:solidFill>
              </a:rPr>
              <a:t>&lt;U&gt;</a:t>
            </a:r>
            <a:r>
              <a:rPr lang="id-ID" smtClean="0"/>
              <a:t> . . . </a:t>
            </a:r>
            <a:r>
              <a:rPr lang="id-ID" smtClean="0">
                <a:solidFill>
                  <a:srgbClr val="FF0000"/>
                </a:solidFill>
              </a:rPr>
              <a:t>&lt;/U&gt;</a:t>
            </a:r>
            <a:endParaRPr 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25"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fontAlgn="auto">
              <a:spcAft>
                <a:spcPts val="0"/>
              </a:spcAft>
              <a:defRPr/>
            </a:pPr>
            <a:r>
              <a:rPr lang="id-ID" smtClean="0"/>
              <a:t>M A N T U N</a:t>
            </a:r>
            <a:endParaRPr lang="en-US" smtClean="0"/>
          </a:p>
        </p:txBody>
      </p:sp>
      <p:sp>
        <p:nvSpPr>
          <p:cNvPr id="24579" name="Rectangle 5"/>
          <p:cNvSpPr>
            <a:spLocks noGrp="1" noChangeArrowheads="1"/>
          </p:cNvSpPr>
          <p:nvPr>
            <p:ph type="subTitle" idx="1"/>
          </p:nvPr>
        </p:nvSpPr>
        <p:spPr>
          <a:xfrm>
            <a:off x="1289050" y="4429132"/>
            <a:ext cx="7854950" cy="1752600"/>
          </a:xfrm>
        </p:spPr>
        <p:txBody>
          <a:bodyPr/>
          <a:lstStyle/>
          <a:p>
            <a:pPr marR="0"/>
            <a:r>
              <a:rPr lang="id-ID" dirty="0" smtClean="0"/>
              <a:t>FORMATING LINK</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pPr>
              <a:buFont typeface="Wingdings" pitchFamily="2" charset="2"/>
              <a:buNone/>
            </a:pPr>
            <a:r>
              <a:rPr lang="id-ID" smtClean="0"/>
              <a:t>Teks ASCII</a:t>
            </a:r>
            <a:r>
              <a:rPr lang="en-US" smtClean="0"/>
              <a:t> (American Standard Code for Information Interchange)</a:t>
            </a:r>
            <a:r>
              <a:rPr lang="id-ID" smtClean="0"/>
              <a:t> yang dipoles dengan kode-kode tertentu yang disebut </a:t>
            </a:r>
            <a:r>
              <a:rPr lang="id-ID" b="1" smtClean="0"/>
              <a:t>tag</a:t>
            </a:r>
            <a:r>
              <a:rPr lang="id-ID" smtClean="0"/>
              <a:t> untuk menjadi dokumen HTML (*.htm atau *.html)</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p:txBody>
          <a:bodyPr/>
          <a:lstStyle/>
          <a:p>
            <a:pPr>
              <a:buFont typeface="Wingdings" pitchFamily="2" charset="2"/>
              <a:buNone/>
            </a:pPr>
            <a:r>
              <a:rPr lang="en-US" b="1" smtClean="0"/>
              <a:t>&lt;html&gt;</a:t>
            </a:r>
            <a:endParaRPr lang="id-ID" smtClean="0"/>
          </a:p>
          <a:p>
            <a:pPr>
              <a:buFont typeface="Wingdings" pitchFamily="2" charset="2"/>
              <a:buNone/>
            </a:pPr>
            <a:r>
              <a:rPr lang="en-US" b="1" smtClean="0"/>
              <a:t>&lt;head&gt;</a:t>
            </a:r>
            <a:endParaRPr lang="id-ID" smtClean="0"/>
          </a:p>
          <a:p>
            <a:pPr>
              <a:buFont typeface="Wingdings" pitchFamily="2" charset="2"/>
              <a:buNone/>
            </a:pPr>
            <a:r>
              <a:rPr lang="en-US" b="1" smtClean="0"/>
              <a:t>&lt;title&gt;</a:t>
            </a:r>
            <a:r>
              <a:rPr lang="en-US" smtClean="0"/>
              <a:t>Disini Judul </a:t>
            </a:r>
            <a:r>
              <a:rPr lang="id-ID" smtClean="0"/>
              <a:t>Situs</a:t>
            </a:r>
            <a:r>
              <a:rPr lang="en-US" b="1" smtClean="0"/>
              <a:t>&lt;/title&gt;</a:t>
            </a:r>
            <a:endParaRPr lang="id-ID" smtClean="0"/>
          </a:p>
          <a:p>
            <a:pPr>
              <a:buFont typeface="Wingdings" pitchFamily="2" charset="2"/>
              <a:buNone/>
            </a:pPr>
            <a:r>
              <a:rPr lang="en-US" b="1" smtClean="0"/>
              <a:t>&lt;/head&gt;</a:t>
            </a:r>
            <a:endParaRPr lang="id-ID" smtClean="0"/>
          </a:p>
          <a:p>
            <a:pPr>
              <a:buFont typeface="Wingdings" pitchFamily="2" charset="2"/>
              <a:buNone/>
            </a:pPr>
            <a:r>
              <a:rPr lang="en-US" b="1" smtClean="0"/>
              <a:t>&lt;body&gt;</a:t>
            </a:r>
            <a:r>
              <a:rPr lang="en-US" smtClean="0"/>
              <a:t/>
            </a:r>
            <a:br>
              <a:rPr lang="en-US" smtClean="0"/>
            </a:br>
            <a:r>
              <a:rPr lang="en-US" b="1" smtClean="0"/>
              <a:t>        </a:t>
            </a:r>
            <a:r>
              <a:rPr lang="en-US" smtClean="0"/>
              <a:t>Disini penulisan informasi Web</a:t>
            </a:r>
            <a:endParaRPr lang="id-ID" smtClean="0"/>
          </a:p>
          <a:p>
            <a:pPr>
              <a:buFont typeface="Wingdings" pitchFamily="2" charset="2"/>
              <a:buNone/>
            </a:pPr>
            <a:r>
              <a:rPr lang="en-US" b="1" smtClean="0"/>
              <a:t>&lt;/body&gt;</a:t>
            </a:r>
            <a:endParaRPr lang="id-ID" smtClean="0"/>
          </a:p>
          <a:p>
            <a:pPr>
              <a:buFont typeface="Wingdings" pitchFamily="2" charset="2"/>
              <a:buNone/>
            </a:pPr>
            <a:r>
              <a:rPr lang="en-US" b="1" smtClean="0"/>
              <a:t>&lt;/html&gt;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id-ID" smtClean="0"/>
              <a:t>Tag HTML</a:t>
            </a:r>
            <a:endParaRPr lang="en-US" smtClean="0"/>
          </a:p>
        </p:txBody>
      </p:sp>
      <p:sp>
        <p:nvSpPr>
          <p:cNvPr id="12291" name="Rectangle 3"/>
          <p:cNvSpPr>
            <a:spLocks noGrp="1" noChangeArrowheads="1"/>
          </p:cNvSpPr>
          <p:nvPr>
            <p:ph type="body" idx="1"/>
          </p:nvPr>
        </p:nvSpPr>
        <p:spPr/>
        <p:txBody>
          <a:bodyPr/>
          <a:lstStyle/>
          <a:p>
            <a:r>
              <a:rPr lang="id-ID" smtClean="0"/>
              <a:t>Kode yang digunakan untuk me-mark-up (Memoles) teks ASCII menjadi file HTML.</a:t>
            </a:r>
          </a:p>
          <a:p>
            <a:r>
              <a:rPr lang="en-US" smtClean="0"/>
              <a:t>Adalah teks khusus (</a:t>
            </a:r>
            <a:r>
              <a:rPr lang="en-US" i="1" smtClean="0"/>
              <a:t>markup</a:t>
            </a:r>
            <a:r>
              <a:rPr lang="en-US" smtClean="0"/>
              <a:t>) berupa dua karakter "</a:t>
            </a:r>
            <a:r>
              <a:rPr lang="en-US" b="1" smtClean="0"/>
              <a:t>&lt;</a:t>
            </a:r>
            <a:r>
              <a:rPr lang="en-US" smtClean="0"/>
              <a:t>" dan "</a:t>
            </a:r>
            <a:r>
              <a:rPr lang="en-US" b="1" smtClean="0"/>
              <a:t>&gt;</a:t>
            </a:r>
            <a:r>
              <a:rPr lang="en-US" smtClean="0"/>
              <a:t>",  </a:t>
            </a:r>
            <a:endParaRPr lang="id-ID" smtClean="0"/>
          </a:p>
          <a:p>
            <a:r>
              <a:rPr lang="en-US" smtClean="0"/>
              <a:t>sebagai contoh </a:t>
            </a:r>
            <a:endParaRPr lang="id-ID" smtClean="0"/>
          </a:p>
          <a:p>
            <a:pPr algn="ctr">
              <a:buFont typeface="Wingdings" pitchFamily="2" charset="2"/>
              <a:buNone/>
            </a:pPr>
            <a:r>
              <a:rPr lang="en-US" b="1" smtClean="0">
                <a:latin typeface="Courier" pitchFamily="49" charset="0"/>
              </a:rPr>
              <a:t>&lt;body&gt;</a:t>
            </a:r>
            <a:r>
              <a:rPr lang="en-US" smtClean="0"/>
              <a:t/>
            </a:r>
            <a:br>
              <a:rPr lang="en-US" smtClean="0"/>
            </a:b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0"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id-ID" smtClean="0"/>
              <a:t>Elemen</a:t>
            </a:r>
            <a:endParaRPr lang="en-US" smtClean="0"/>
          </a:p>
        </p:txBody>
      </p:sp>
      <p:sp>
        <p:nvSpPr>
          <p:cNvPr id="35843" name="Rectangle 3"/>
          <p:cNvSpPr>
            <a:spLocks noGrp="1" noChangeArrowheads="1"/>
          </p:cNvSpPr>
          <p:nvPr>
            <p:ph type="body" idx="1"/>
          </p:nvPr>
        </p:nvSpPr>
        <p:spPr/>
        <p:txBody>
          <a:bodyPr/>
          <a:lstStyle/>
          <a:p>
            <a:r>
              <a:rPr lang="id-ID" smtClean="0"/>
              <a:t>Tiga bagian:</a:t>
            </a:r>
          </a:p>
          <a:p>
            <a:pPr lvl="1"/>
            <a:r>
              <a:rPr lang="id-ID" smtClean="0"/>
              <a:t>Tag pembuka</a:t>
            </a:r>
          </a:p>
          <a:p>
            <a:pPr lvl="1"/>
            <a:r>
              <a:rPr lang="id-ID" smtClean="0"/>
              <a:t>Isi</a:t>
            </a:r>
          </a:p>
          <a:p>
            <a:pPr lvl="1"/>
            <a:r>
              <a:rPr lang="id-ID" smtClean="0"/>
              <a:t>Tag penutup</a:t>
            </a:r>
          </a:p>
          <a:p>
            <a:r>
              <a:rPr lang="en-US" smtClean="0"/>
              <a:t>Sebagai contoh untuk menampilkan judul dokumen HTML pada web</a:t>
            </a:r>
            <a:r>
              <a:rPr lang="id-ID" smtClean="0"/>
              <a:t> </a:t>
            </a:r>
            <a:r>
              <a:rPr lang="en-US" smtClean="0"/>
              <a:t>browser digunakan </a:t>
            </a:r>
            <a:r>
              <a:rPr lang="en-US" b="1" smtClean="0"/>
              <a:t>element title</a:t>
            </a:r>
            <a:endParaRPr lang="id-ID" b="1" smtClean="0"/>
          </a:p>
          <a:p>
            <a:pPr algn="ctr">
              <a:buFont typeface="Wingdings" pitchFamily="2" charset="2"/>
              <a:buNone/>
            </a:pPr>
            <a:r>
              <a:rPr lang="id-ID" smtClean="0">
                <a:latin typeface="Courier" pitchFamily="49" charset="0"/>
              </a:rPr>
              <a:t>&lt;title&gt; judul situs &lt;/title&gt;</a:t>
            </a:r>
            <a:r>
              <a:rPr lang="en-US"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id-ID" smtClean="0"/>
              <a:t>Cara penulisan</a:t>
            </a:r>
            <a:endParaRPr lang="en-US" smtClean="0"/>
          </a:p>
        </p:txBody>
      </p:sp>
      <p:sp>
        <p:nvSpPr>
          <p:cNvPr id="13315" name="Rectangle 3"/>
          <p:cNvSpPr>
            <a:spLocks noGrp="1" noChangeArrowheads="1"/>
          </p:cNvSpPr>
          <p:nvPr>
            <p:ph type="body" idx="1"/>
          </p:nvPr>
        </p:nvSpPr>
        <p:spPr/>
        <p:txBody>
          <a:bodyPr/>
          <a:lstStyle/>
          <a:p>
            <a:pPr marL="609600" indent="-609600">
              <a:buFontTx/>
              <a:buAutoNum type="arabicPeriod"/>
            </a:pPr>
            <a:r>
              <a:rPr lang="id-ID" smtClean="0"/>
              <a:t>Setiap tag ditandai dengan kurung runcing (&lt; &gt;), contoh: </a:t>
            </a:r>
            <a:r>
              <a:rPr lang="id-ID" smtClean="0">
                <a:latin typeface="Courier" pitchFamily="49" charset="0"/>
              </a:rPr>
              <a:t>&lt;html&gt;</a:t>
            </a:r>
          </a:p>
          <a:p>
            <a:pPr marL="609600" indent="-609600">
              <a:buFontTx/>
              <a:buAutoNum type="arabicPeriod"/>
            </a:pPr>
            <a:r>
              <a:rPr lang="id-ID" smtClean="0"/>
              <a:t>Ada tag pembuka, ada tag penutup contoh: </a:t>
            </a:r>
            <a:r>
              <a:rPr lang="id-ID" smtClean="0">
                <a:latin typeface="Courier" pitchFamily="49" charset="0"/>
              </a:rPr>
              <a:t>&lt;html&gt;   &lt;/html&gt;</a:t>
            </a:r>
          </a:p>
          <a:p>
            <a:pPr marL="609600" indent="-609600">
              <a:buFontTx/>
              <a:buAutoNum type="arabicPeriod"/>
            </a:pPr>
            <a:r>
              <a:rPr lang="id-ID" smtClean="0"/>
              <a:t>Tag tidak case sensitive</a:t>
            </a:r>
          </a:p>
          <a:p>
            <a:pPr marL="609600" indent="-609600">
              <a:buFontTx/>
              <a:buAutoNum type="arabicPeriod"/>
            </a:pPr>
            <a:r>
              <a:rPr lang="id-ID" smtClean="0"/>
              <a:t>Tag penutup ditandai dengan garis miring (</a:t>
            </a:r>
            <a:r>
              <a:rPr lang="id-ID" i="1" smtClean="0"/>
              <a:t>slash) </a:t>
            </a:r>
            <a:endParaRPr lang="en-US" i="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106</TotalTime>
  <Words>1096</Words>
  <Application>Microsoft Office PowerPoint</Application>
  <PresentationFormat>On-screen Show (4:3)</PresentationFormat>
  <Paragraphs>262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Pixel</vt:lpstr>
      <vt:lpstr>Desain Web dengan  Tag HTML</vt:lpstr>
      <vt:lpstr>Tujuan</vt:lpstr>
      <vt:lpstr>Materi-materi</vt:lpstr>
      <vt:lpstr>Struktur dasar HTML</vt:lpstr>
      <vt:lpstr>Slide 5</vt:lpstr>
      <vt:lpstr>Slide 6</vt:lpstr>
      <vt:lpstr>Tag HTML</vt:lpstr>
      <vt:lpstr>Elemen</vt:lpstr>
      <vt:lpstr>Cara penulisan</vt:lpstr>
      <vt:lpstr>Atribut Tag</vt:lpstr>
      <vt:lpstr>Anatomi </vt:lpstr>
      <vt:lpstr>Elemen Title</vt:lpstr>
      <vt:lpstr>Formatting lay out</vt:lpstr>
      <vt:lpstr>Lay Out</vt:lpstr>
      <vt:lpstr>Latar Belakang</vt:lpstr>
      <vt:lpstr>Latar Belakang Warna</vt:lpstr>
      <vt:lpstr>Latar Belakang Gambar</vt:lpstr>
      <vt:lpstr>Line Break</vt:lpstr>
      <vt:lpstr>Paragraph</vt:lpstr>
      <vt:lpstr>Atribut pensejajaran (align)</vt:lpstr>
      <vt:lpstr>Format bebas </vt:lpstr>
      <vt:lpstr>Blockquote</vt:lpstr>
      <vt:lpstr>Indentasi</vt:lpstr>
      <vt:lpstr>Daftar definisi</vt:lpstr>
      <vt:lpstr>Desain Web dengan  Tag HTML</vt:lpstr>
      <vt:lpstr>Tujuan</vt:lpstr>
      <vt:lpstr>Elemen Header</vt:lpstr>
      <vt:lpstr>Atribut Align</vt:lpstr>
      <vt:lpstr>Elemen Font</vt:lpstr>
      <vt:lpstr>Atribut font</vt:lpstr>
      <vt:lpstr>Slide 31</vt:lpstr>
      <vt:lpstr>Tag List</vt:lpstr>
      <vt:lpstr>Unordered List</vt:lpstr>
      <vt:lpstr>Contoh</vt:lpstr>
      <vt:lpstr>Ordered List</vt:lpstr>
      <vt:lpstr>Slide 36</vt:lpstr>
      <vt:lpstr>Atribut List (Type)</vt:lpstr>
      <vt:lpstr>Slide 38</vt:lpstr>
      <vt:lpstr>Tag Subscript</vt:lpstr>
      <vt:lpstr>Tag Superscript</vt:lpstr>
      <vt:lpstr>Tag Bold</vt:lpstr>
      <vt:lpstr>Tag Italic</vt:lpstr>
      <vt:lpstr>Tag Underline</vt:lpstr>
      <vt:lpstr>M A N T U N</vt:lpstr>
    </vt:vector>
  </TitlesOfParts>
  <Company>LABTEP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Desain Web</dc:title>
  <dc:creator>TABLET-2</dc:creator>
  <cp:lastModifiedBy>PURWITO</cp:lastModifiedBy>
  <cp:revision>11</cp:revision>
  <dcterms:created xsi:type="dcterms:W3CDTF">2008-10-30T04:26:44Z</dcterms:created>
  <dcterms:modified xsi:type="dcterms:W3CDTF">2017-09-16T03:33:32Z</dcterms:modified>
</cp:coreProperties>
</file>