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6" r:id="rId4"/>
    <p:sldId id="277" r:id="rId5"/>
    <p:sldId id="278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3" r:id="rId14"/>
    <p:sldId id="269" r:id="rId15"/>
    <p:sldId id="272" r:id="rId16"/>
    <p:sldId id="271" r:id="rId17"/>
    <p:sldId id="264" r:id="rId18"/>
    <p:sldId id="265" r:id="rId19"/>
    <p:sldId id="273" r:id="rId20"/>
    <p:sldId id="274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1B8D7F-903F-4A7D-A246-BAE522B13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EF763-325C-499E-9B70-F665CF004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F040D6-7A99-42A2-AB5A-F8FB1D270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E78AB5-BE4F-4112-9C64-23C34DC31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6154EB-7BBE-4643-BBD0-DA07F24355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C4B790-6C21-41A7-80A2-DFB3B4D3A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2929F4-5BE7-4DBB-A1CE-51835F618C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1BCA2E-62DA-4F0F-8076-6725831231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B970FC-A3C9-4335-A1F1-66F956AB73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18C53-ACE5-4E01-BEF5-29B2EE5941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1A103E-8B43-411F-8ECC-55865A032B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C59F4B5-3722-4295-8BA2-B7F4519672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0166" y="1357298"/>
            <a:ext cx="7406640" cy="1472184"/>
          </a:xfrm>
        </p:spPr>
        <p:txBody>
          <a:bodyPr/>
          <a:lstStyle/>
          <a:p>
            <a:r>
              <a:rPr lang="id-ID" dirty="0"/>
              <a:t>Desain Web dengan </a:t>
            </a:r>
            <a:br>
              <a:rPr lang="id-ID" dirty="0"/>
            </a:br>
            <a:r>
              <a:rPr lang="id-ID" dirty="0"/>
              <a:t>Tag HTML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1604" y="2857496"/>
            <a:ext cx="7406640" cy="1752600"/>
          </a:xfrm>
        </p:spPr>
        <p:txBody>
          <a:bodyPr/>
          <a:lstStyle/>
          <a:p>
            <a:r>
              <a:rPr lang="id-ID" dirty="0"/>
              <a:t>Formatting </a:t>
            </a:r>
            <a:r>
              <a:rPr lang="id-ID" dirty="0" smtClean="0"/>
              <a:t>Link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Image</a:t>
            </a:r>
            <a:r>
              <a:rPr lang="id-ID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Berdasarkan Lokasi Tujuannya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dirty="0"/>
              <a:t>Link yang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homepage (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</a:t>
            </a:r>
            <a:endParaRPr lang="id-ID" dirty="0"/>
          </a:p>
          <a:p>
            <a:pPr marL="609600" indent="-609600">
              <a:buFontTx/>
              <a:buNone/>
            </a:pPr>
            <a:endParaRPr lang="id-ID" dirty="0"/>
          </a:p>
          <a:p>
            <a:pPr marL="609600" indent="-609600">
              <a:buFontTx/>
              <a:buNone/>
            </a:pPr>
            <a:r>
              <a:rPr lang="id-ID" dirty="0"/>
              <a:t>Cukup dituliskan alamat URL dari website</a:t>
            </a:r>
          </a:p>
          <a:p>
            <a:pPr marL="609600" indent="-609600">
              <a:buFontTx/>
              <a:buNone/>
            </a:pPr>
            <a:r>
              <a:rPr lang="id-ID" dirty="0"/>
              <a:t>Misalnya: href=“http://</a:t>
            </a:r>
            <a:r>
              <a:rPr lang="id-ID" dirty="0" smtClean="0"/>
              <a:t>www.</a:t>
            </a:r>
            <a:r>
              <a:rPr lang="en-US" dirty="0" err="1" smtClean="0"/>
              <a:t>stikma</a:t>
            </a:r>
            <a:r>
              <a:rPr lang="id-ID" dirty="0" smtClean="0"/>
              <a:t>.ac.id</a:t>
            </a:r>
            <a:r>
              <a:rPr lang="id-ID" dirty="0"/>
              <a:t>”</a:t>
            </a:r>
            <a:endParaRPr lang="en-US" dirty="0"/>
          </a:p>
          <a:p>
            <a:pPr marL="609600" indent="-609600">
              <a:buFontTx/>
              <a:buAutoNum type="arabicPeriod" startAt="8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2. Link </a:t>
            </a:r>
            <a:r>
              <a:rPr lang="en-US" dirty="0"/>
              <a:t>yang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</a:p>
          <a:p>
            <a:pPr>
              <a:buFontTx/>
              <a:buNone/>
            </a:pPr>
            <a:endParaRPr lang="id-ID" dirty="0"/>
          </a:p>
          <a:p>
            <a:pPr>
              <a:buFontTx/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/>
              <a:t>Link yang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yang lain</a:t>
            </a:r>
            <a:endParaRPr lang="id-ID" dirty="0"/>
          </a:p>
          <a:p>
            <a:pPr>
              <a:buFontTx/>
              <a:buNone/>
            </a:pPr>
            <a:endParaRPr lang="id-ID" dirty="0"/>
          </a:p>
          <a:p>
            <a:pPr>
              <a:buFontTx/>
              <a:buNone/>
            </a:pPr>
            <a:r>
              <a:rPr lang="id-ID" dirty="0"/>
              <a:t>Maka harus dituliskan alamat URL dan lokasi filenya</a:t>
            </a:r>
          </a:p>
          <a:p>
            <a:pPr>
              <a:buFontTx/>
              <a:buNone/>
            </a:pPr>
            <a:r>
              <a:rPr lang="id-ID" dirty="0"/>
              <a:t>Misalnya:</a:t>
            </a:r>
          </a:p>
          <a:p>
            <a:pPr>
              <a:buFontTx/>
              <a:buNone/>
            </a:pPr>
            <a:r>
              <a:rPr lang="id-ID" dirty="0"/>
              <a:t>href</a:t>
            </a:r>
            <a:r>
              <a:rPr lang="id-ID" dirty="0" smtClean="0"/>
              <a:t>:”http://www.tep.ac.id/kuliahtep/index.htm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yang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i="1" dirty="0"/>
              <a:t>bookmark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/>
              <a:t>Link yang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i="1" dirty="0"/>
              <a:t>bookmark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endParaRPr lang="id-ID" dirty="0"/>
          </a:p>
          <a:p>
            <a:pPr>
              <a:buFontTx/>
              <a:buNone/>
            </a:pPr>
            <a:r>
              <a:rPr lang="en-US" dirty="0"/>
              <a:t> 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id-ID" dirty="0"/>
              <a:t>S</a:t>
            </a:r>
            <a:r>
              <a:rPr lang="en-US" dirty="0" err="1"/>
              <a:t>ebelumnya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/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endParaRPr lang="id-ID" dirty="0"/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tag </a:t>
            </a:r>
            <a:r>
              <a:rPr lang="en-US" b="1" dirty="0">
                <a:solidFill>
                  <a:srgbClr val="FF0000"/>
                </a:solidFill>
              </a:rPr>
              <a:t>&lt;a name="</a:t>
            </a:r>
            <a:r>
              <a:rPr lang="en-US" b="1" dirty="0" err="1"/>
              <a:t>bagian</a:t>
            </a:r>
            <a:r>
              <a:rPr lang="en-US" b="1" dirty="0">
                <a:solidFill>
                  <a:srgbClr val="FF0000"/>
                </a:solidFill>
              </a:rPr>
              <a:t>"&gt;&lt;/a&gt;</a:t>
            </a:r>
            <a:r>
              <a:rPr lang="en-US" b="1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barulah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link yang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Ada dua kemungkinan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lphaLcParenR"/>
            </a:pP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tempat</a:t>
            </a:r>
            <a:r>
              <a:rPr lang="en-US" sz="2800" dirty="0"/>
              <a:t> yang </a:t>
            </a:r>
            <a:r>
              <a:rPr lang="en-US" sz="2800" dirty="0" err="1"/>
              <a:t>dituju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link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dituliskan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yang </a:t>
            </a:r>
            <a:r>
              <a:rPr lang="en-US" sz="2800" dirty="0" err="1"/>
              <a:t>dituju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. </a:t>
            </a:r>
            <a:r>
              <a:rPr lang="en-US" sz="2800" dirty="0" err="1"/>
              <a:t>Misalnya</a:t>
            </a:r>
            <a:r>
              <a:rPr lang="en-US" sz="2800" dirty="0"/>
              <a:t>: </a:t>
            </a:r>
            <a:r>
              <a:rPr lang="en-US" sz="2800" b="1" dirty="0" err="1">
                <a:solidFill>
                  <a:srgbClr val="FF0000"/>
                </a:solidFill>
              </a:rPr>
              <a:t>href</a:t>
            </a:r>
            <a:r>
              <a:rPr lang="en-US" sz="2800" b="1" dirty="0">
                <a:solidFill>
                  <a:srgbClr val="FF0000"/>
                </a:solidFill>
              </a:rPr>
              <a:t>=#</a:t>
            </a:r>
            <a:r>
              <a:rPr lang="en-US" sz="2800" b="1" dirty="0" err="1"/>
              <a:t>bagian</a:t>
            </a:r>
            <a:r>
              <a:rPr lang="en-US" sz="2800" dirty="0"/>
              <a:t>. </a:t>
            </a:r>
            <a:endParaRPr lang="id-ID" sz="2800" dirty="0"/>
          </a:p>
          <a:p>
            <a:pPr marL="609600" indent="-609600">
              <a:buFontTx/>
              <a:buAutoNum type="alphaLcParenR"/>
            </a:pPr>
            <a:r>
              <a:rPr lang="en-US" sz="2800" dirty="0"/>
              <a:t>b)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tempat</a:t>
            </a:r>
            <a:r>
              <a:rPr lang="en-US" sz="2800" dirty="0"/>
              <a:t> yang </a:t>
            </a:r>
            <a:r>
              <a:rPr lang="en-US" sz="2800" dirty="0" err="1"/>
              <a:t>dituju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terletak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yang lain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dituliskan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file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halaman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tempatnya</a:t>
            </a:r>
            <a:r>
              <a:rPr lang="en-US" sz="2800" dirty="0"/>
              <a:t>. </a:t>
            </a:r>
            <a:r>
              <a:rPr lang="en-US" sz="2800" dirty="0" err="1"/>
              <a:t>Misalnya</a:t>
            </a:r>
            <a:r>
              <a:rPr lang="en-US" sz="2800" dirty="0"/>
              <a:t>: </a:t>
            </a:r>
            <a:r>
              <a:rPr lang="en-US" sz="2800" b="1" dirty="0" err="1">
                <a:solidFill>
                  <a:srgbClr val="FF0000"/>
                </a:solidFill>
              </a:rPr>
              <a:t>href</a:t>
            </a:r>
            <a:r>
              <a:rPr lang="en-US" sz="2800" b="1" dirty="0">
                <a:solidFill>
                  <a:srgbClr val="FF0000"/>
                </a:solidFill>
              </a:rPr>
              <a:t>="</a:t>
            </a:r>
            <a:r>
              <a:rPr lang="en-US" sz="2800" b="1" dirty="0" err="1"/>
              <a:t>lain.htm#bagian</a:t>
            </a:r>
            <a:r>
              <a:rPr lang="en-US" sz="2800" b="1" dirty="0">
                <a:solidFill>
                  <a:srgbClr val="FF0000"/>
                </a:solidFill>
              </a:rPr>
              <a:t>"</a:t>
            </a:r>
            <a:r>
              <a:rPr lang="en-US" sz="2800" dirty="0"/>
              <a:t>.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yang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browser, </a:t>
            </a:r>
            <a:r>
              <a:rPr lang="en-US" dirty="0" err="1" smtClean="0"/>
              <a:t>misalnya</a:t>
            </a:r>
            <a:r>
              <a:rPr lang="en-US" dirty="0" smtClean="0"/>
              <a:t>:</a:t>
            </a:r>
          </a:p>
          <a:p>
            <a:pPr marL="679450" indent="-282575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file image (</a:t>
            </a:r>
            <a:r>
              <a:rPr lang="en-US" dirty="0" err="1"/>
              <a:t>gambar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animasi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GIF, JPG, BMP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 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Link yang </a:t>
            </a:r>
            <a:r>
              <a:rPr lang="en-US" sz="2800" dirty="0" err="1"/>
              <a:t>mengarah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file </a:t>
            </a:r>
            <a:r>
              <a:rPr lang="en-US" sz="2800" dirty="0" err="1"/>
              <a:t>tertentu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ditampilkan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dijalankan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browser </a:t>
            </a:r>
            <a:r>
              <a:rPr lang="en-US" sz="2800" dirty="0" err="1"/>
              <a:t>misalnya</a:t>
            </a:r>
            <a:r>
              <a:rPr lang="en-US" sz="2800" dirty="0"/>
              <a:t>: </a:t>
            </a:r>
            <a:endParaRPr lang="en-US" sz="2800" dirty="0" smtClean="0"/>
          </a:p>
          <a:p>
            <a:pPr marL="731838" indent="-282575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dirty="0" smtClean="0"/>
              <a:t>file </a:t>
            </a:r>
            <a:r>
              <a:rPr lang="en-US" sz="2800" dirty="0"/>
              <a:t>program (EXE), </a:t>
            </a:r>
            <a:endParaRPr lang="en-US" sz="2800" dirty="0" smtClean="0"/>
          </a:p>
          <a:p>
            <a:pPr marL="731838" indent="-282575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dirty="0" smtClean="0"/>
              <a:t>file </a:t>
            </a:r>
            <a:r>
              <a:rPr lang="en-US" sz="2800" dirty="0" err="1"/>
              <a:t>kompresi</a:t>
            </a:r>
            <a:r>
              <a:rPr lang="en-US" sz="2800" dirty="0"/>
              <a:t> (ZIP), </a:t>
            </a:r>
            <a:endParaRPr lang="en-US" sz="2800" dirty="0" smtClean="0"/>
          </a:p>
          <a:p>
            <a:pPr marL="731838" indent="-282575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dirty="0" smtClean="0"/>
              <a:t>file </a:t>
            </a:r>
            <a:r>
              <a:rPr lang="en-US" sz="2800" dirty="0"/>
              <a:t>audio (</a:t>
            </a:r>
            <a:r>
              <a:rPr lang="en-US" sz="2800" dirty="0" err="1"/>
              <a:t>seperti</a:t>
            </a:r>
            <a:r>
              <a:rPr lang="en-US" sz="2800" dirty="0"/>
              <a:t> MP3, RM), </a:t>
            </a:r>
            <a:endParaRPr lang="en-US" sz="2800" dirty="0" smtClean="0"/>
          </a:p>
          <a:p>
            <a:pPr marL="731838" indent="-282575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800" dirty="0" smtClean="0"/>
              <a:t>file </a:t>
            </a:r>
            <a:r>
              <a:rPr lang="en-US" sz="2800" dirty="0"/>
              <a:t>video, </a:t>
            </a:r>
            <a:r>
              <a:rPr lang="en-US" sz="2800" dirty="0" err="1"/>
              <a:t>dan</a:t>
            </a:r>
            <a:r>
              <a:rPr lang="en-US" sz="2800" dirty="0"/>
              <a:t> lain-lain. 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/>
              <a:t>link </a:t>
            </a:r>
            <a:r>
              <a:rPr lang="en-US" sz="2800" dirty="0" err="1"/>
              <a:t>semacam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diklik</a:t>
            </a:r>
            <a:r>
              <a:rPr lang="en-US" sz="2800" dirty="0"/>
              <a:t>,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muncul</a:t>
            </a:r>
            <a:r>
              <a:rPr lang="en-US" sz="2800" dirty="0"/>
              <a:t> </a:t>
            </a:r>
            <a:r>
              <a:rPr lang="en-US" sz="2800" dirty="0" err="1"/>
              <a:t>kotak</a:t>
            </a:r>
            <a:r>
              <a:rPr lang="en-US" sz="2800" dirty="0"/>
              <a:t> dialog yang </a:t>
            </a:r>
            <a:r>
              <a:rPr lang="en-US" sz="2800" dirty="0" err="1"/>
              <a:t>menanyakan</a:t>
            </a:r>
            <a:r>
              <a:rPr lang="en-US" sz="2800" dirty="0"/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dirty="0" err="1"/>
              <a:t>anda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menyimpan</a:t>
            </a:r>
            <a:r>
              <a:rPr lang="en-US" sz="2800" dirty="0"/>
              <a:t> (save) file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hardisk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menjalankannya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program yang </a:t>
            </a:r>
            <a:r>
              <a:rPr lang="en-US" sz="2800" dirty="0" err="1"/>
              <a:t>sesuai</a:t>
            </a:r>
            <a:r>
              <a:rPr lang="en-US" sz="2800" dirty="0"/>
              <a:t>. </a:t>
            </a:r>
            <a:r>
              <a:rPr lang="en-US" sz="2800" dirty="0" err="1"/>
              <a:t>Proses</a:t>
            </a:r>
            <a:r>
              <a:rPr lang="en-US" sz="2800" dirty="0"/>
              <a:t> </a:t>
            </a:r>
            <a:r>
              <a:rPr lang="en-US" sz="2800" dirty="0" err="1"/>
              <a:t>pengambilan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penyimpanan</a:t>
            </a:r>
            <a:r>
              <a:rPr lang="en-US" sz="2800" dirty="0"/>
              <a:t> file </a:t>
            </a:r>
            <a:r>
              <a:rPr lang="en-US" sz="2800" dirty="0" err="1"/>
              <a:t>semacam</a:t>
            </a:r>
            <a:r>
              <a:rPr lang="en-US" sz="2800" dirty="0"/>
              <a:t> </a:t>
            </a:r>
            <a:r>
              <a:rPr lang="en-US" sz="2800" dirty="0" err="1"/>
              <a:t>inilah</a:t>
            </a:r>
            <a:r>
              <a:rPr lang="en-US" sz="2800" dirty="0"/>
              <a:t> yang </a:t>
            </a:r>
            <a:r>
              <a:rPr lang="en-US" sz="2800" dirty="0" err="1"/>
              <a:t>dinamakan</a:t>
            </a:r>
            <a:r>
              <a:rPr lang="en-US" sz="2800" dirty="0"/>
              <a:t> </a:t>
            </a:r>
            <a:r>
              <a:rPr lang="en-US" sz="2800" b="1" dirty="0"/>
              <a:t>download. 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yang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email. </a:t>
            </a:r>
            <a:r>
              <a:rPr lang="en-US" dirty="0" err="1"/>
              <a:t>Bila</a:t>
            </a:r>
            <a:r>
              <a:rPr lang="en-US" dirty="0"/>
              <a:t> link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email </a:t>
            </a:r>
            <a:r>
              <a:rPr lang="en-US" dirty="0" err="1"/>
              <a:t>dari</a:t>
            </a:r>
            <a:r>
              <a:rPr lang="en-US" dirty="0"/>
              <a:t> program email yang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user </a:t>
            </a:r>
            <a:endParaRPr lang="en-US" dirty="0" smtClean="0"/>
          </a:p>
          <a:p>
            <a:pPr marL="914400" indent="-490538">
              <a:buFont typeface="Wingdings" pitchFamily="2" charset="2"/>
              <a:buChar char="q"/>
            </a:pPr>
            <a:r>
              <a:rPr lang="en-US" dirty="0" smtClean="0"/>
              <a:t>(</a:t>
            </a:r>
            <a:r>
              <a:rPr lang="en-US" dirty="0" err="1"/>
              <a:t>misalnya</a:t>
            </a:r>
            <a:r>
              <a:rPr lang="en-US" dirty="0"/>
              <a:t> Microsoft Outlook).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email (</a:t>
            </a:r>
            <a:r>
              <a:rPr lang="en-US" b="1" dirty="0"/>
              <a:t>To:</a:t>
            </a:r>
            <a:r>
              <a:rPr lang="en-US" dirty="0"/>
              <a:t>)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tercantum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email </a:t>
            </a:r>
            <a:r>
              <a:rPr lang="en-US" dirty="0" err="1"/>
              <a:t>tujuan</a:t>
            </a:r>
            <a:r>
              <a:rPr lang="en-US" dirty="0"/>
              <a:t>.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yang 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email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="mailto:</a:t>
            </a:r>
            <a:r>
              <a:rPr lang="id-ID" b="1" dirty="0"/>
              <a:t>sxyerry</a:t>
            </a:r>
            <a:r>
              <a:rPr lang="en-US" b="1" dirty="0"/>
              <a:t>@</a:t>
            </a:r>
            <a:r>
              <a:rPr lang="id-ID" b="1" dirty="0"/>
              <a:t>gmail.</a:t>
            </a:r>
            <a:r>
              <a:rPr lang="en-US" b="1" dirty="0"/>
              <a:t>com</a:t>
            </a:r>
            <a:r>
              <a:rPr lang="en-US" b="1" dirty="0">
                <a:solidFill>
                  <a:srgbClr val="FF0000"/>
                </a:solidFill>
              </a:rPr>
              <a:t>"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Tujuan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</a:t>
            </a:r>
          </a:p>
          <a:p>
            <a:r>
              <a:rPr lang="id-ID" dirty="0" smtClean="0"/>
              <a:t>Memahami </a:t>
            </a:r>
            <a:r>
              <a:rPr lang="id-ID" dirty="0"/>
              <a:t>link yang terdapat pada dokumen </a:t>
            </a:r>
            <a:r>
              <a:rPr lang="id-ID" dirty="0" smtClean="0"/>
              <a:t>web</a:t>
            </a:r>
            <a:endParaRPr lang="id-ID" dirty="0"/>
          </a:p>
          <a:p>
            <a:r>
              <a:rPr lang="id-ID" dirty="0"/>
              <a:t>Menerapkan elemen link pada desain web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memunculkan halaman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Ada dua cara</a:t>
            </a:r>
          </a:p>
          <a:p>
            <a:pPr lvl="1"/>
            <a:r>
              <a:rPr lang="id-ID" dirty="0"/>
              <a:t>Ditampilkan pada halaman yang sama</a:t>
            </a:r>
          </a:p>
          <a:p>
            <a:pPr lvl="1"/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yang lain.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dituju</a:t>
            </a:r>
            <a:r>
              <a:rPr lang="en-US" dirty="0"/>
              <a:t>. </a:t>
            </a:r>
            <a:endParaRPr lang="en-US" dirty="0" smtClean="0"/>
          </a:p>
          <a:p>
            <a:pPr marL="966788" lvl="1" indent="-236538">
              <a:buFont typeface="Wingdings" pitchFamily="2" charset="2"/>
              <a:buChar char="q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link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b="1" dirty="0"/>
              <a:t>TARGET="_blank"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tag &lt;A HREF</a:t>
            </a:r>
            <a:r>
              <a:rPr lang="en-US" dirty="0" smtClean="0"/>
              <a:t>&gt;.</a:t>
            </a:r>
          </a:p>
          <a:p>
            <a:pPr marL="966788" lvl="1" indent="-236538">
              <a:buFont typeface="Wingdings" pitchFamily="2" charset="2"/>
              <a:buChar char="q"/>
            </a:pPr>
            <a:r>
              <a:rPr lang="en-US" dirty="0" err="1" smtClean="0"/>
              <a:t>Contoh</a:t>
            </a:r>
            <a:r>
              <a:rPr lang="en-US" dirty="0"/>
              <a:t>: </a:t>
            </a: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="webpage.htm" target="_blank"&gt;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d-ID"/>
              <a:t>Desain Web dengan </a:t>
            </a:r>
            <a:br>
              <a:rPr lang="id-ID"/>
            </a:br>
            <a:r>
              <a:rPr lang="id-ID"/>
              <a:t>Tag HTML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/>
              <a:t>Formatting TABEL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Tujuan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Memahami pembuatan tabel dengan tag HTML</a:t>
            </a:r>
          </a:p>
          <a:p>
            <a:r>
              <a:rPr lang="id-ID" dirty="0"/>
              <a:t>Memahami aturan desain tabel dengan tag</a:t>
            </a:r>
          </a:p>
          <a:p>
            <a:r>
              <a:rPr lang="id-ID" dirty="0"/>
              <a:t>Menerapkan tag tabel untuk keperluan desain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Tabel 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Terdiri dari baris dan kolom</a:t>
            </a:r>
          </a:p>
          <a:p>
            <a:r>
              <a:rPr lang="id-ID" dirty="0"/>
              <a:t>Setiap tabel minimal tersusun dari tiga tag dasar yaitu:</a:t>
            </a:r>
          </a:p>
          <a:p>
            <a:pPr lvl="1"/>
            <a:r>
              <a:rPr lang="id-ID" dirty="0">
                <a:solidFill>
                  <a:srgbClr val="FF0000"/>
                </a:solidFill>
              </a:rPr>
              <a:t>&lt;table&gt; </a:t>
            </a:r>
            <a:r>
              <a:rPr lang="id-ID" dirty="0"/>
              <a:t>menandai sebuah tabel</a:t>
            </a:r>
          </a:p>
          <a:p>
            <a:pPr lvl="1"/>
            <a:r>
              <a:rPr lang="id-ID" dirty="0">
                <a:solidFill>
                  <a:srgbClr val="FF0000"/>
                </a:solidFill>
              </a:rPr>
              <a:t>&lt;tr&gt; </a:t>
            </a:r>
            <a:r>
              <a:rPr lang="id-ID" dirty="0"/>
              <a:t>membentuk baris</a:t>
            </a:r>
          </a:p>
          <a:p>
            <a:pPr lvl="1"/>
            <a:r>
              <a:rPr lang="id-ID" dirty="0">
                <a:solidFill>
                  <a:srgbClr val="FF0000"/>
                </a:solidFill>
              </a:rPr>
              <a:t>&lt;td&gt;</a:t>
            </a:r>
            <a:r>
              <a:rPr lang="id-ID" dirty="0"/>
              <a:t>yang membentuk kolom</a:t>
            </a:r>
          </a:p>
          <a:p>
            <a:r>
              <a:rPr lang="id-ID" dirty="0"/>
              <a:t>Selurh tag memiliki tag penutup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d-ID"/>
              <a:t>&lt;TABLE&gt;</a:t>
            </a:r>
          </a:p>
          <a:p>
            <a:pPr>
              <a:buFontTx/>
              <a:buNone/>
            </a:pPr>
            <a:r>
              <a:rPr lang="id-ID"/>
              <a:t>&lt;TR&gt;</a:t>
            </a:r>
          </a:p>
          <a:p>
            <a:pPr>
              <a:buFontTx/>
              <a:buNone/>
            </a:pPr>
            <a:r>
              <a:rPr lang="id-ID"/>
              <a:t>&lt;TD&gt;Kolom 1 baris 1 &lt;/TD&gt;</a:t>
            </a:r>
          </a:p>
          <a:p>
            <a:pPr>
              <a:buFontTx/>
              <a:buNone/>
            </a:pPr>
            <a:r>
              <a:rPr lang="id-ID"/>
              <a:t>&lt;/TR&gt;</a:t>
            </a:r>
          </a:p>
          <a:p>
            <a:pPr>
              <a:buFontTx/>
              <a:buNone/>
            </a:pPr>
            <a:r>
              <a:rPr lang="id-ID"/>
              <a:t>&lt;/TABLE&gt;</a:t>
            </a:r>
          </a:p>
          <a:p>
            <a:pPr>
              <a:buFontTx/>
              <a:buNone/>
            </a:pPr>
            <a:endParaRPr lang="id-ID"/>
          </a:p>
          <a:p>
            <a:pPr>
              <a:buFontTx/>
              <a:buNone/>
            </a:pPr>
            <a:r>
              <a:rPr lang="id-ID"/>
              <a:t>Silahkan dicoba!!!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Atribut border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/>
              <a:t>Artinya adalah batas (bingkai)</a:t>
            </a:r>
          </a:p>
          <a:p>
            <a:r>
              <a:rPr lang="id-ID"/>
              <a:t>Secara default nilainya = 0 alias tanpa bingkai</a:t>
            </a:r>
          </a:p>
          <a:p>
            <a:r>
              <a:rPr lang="id-ID"/>
              <a:t>Sehingga border harus disertakan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&lt;TABLE border=</a:t>
            </a:r>
            <a:r>
              <a:rPr lang="id-ID" dirty="0">
                <a:solidFill>
                  <a:srgbClr val="0070C0"/>
                </a:solidFill>
              </a:rPr>
              <a:t>1</a:t>
            </a:r>
            <a:r>
              <a:rPr lang="id-ID" dirty="0">
                <a:solidFill>
                  <a:srgbClr val="FF0000"/>
                </a:solidFill>
              </a:rPr>
              <a:t>&gt;</a:t>
            </a:r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&lt;TR&gt;</a:t>
            </a:r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&lt;TD&gt;</a:t>
            </a:r>
            <a:r>
              <a:rPr lang="id-ID" dirty="0"/>
              <a:t>Kolom 1 baris 1 </a:t>
            </a:r>
            <a:r>
              <a:rPr lang="id-ID" dirty="0">
                <a:solidFill>
                  <a:srgbClr val="FF0000"/>
                </a:solidFill>
              </a:rPr>
              <a:t>&lt;/TD&gt;</a:t>
            </a:r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&lt;/TR&gt;</a:t>
            </a:r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&lt;/TABLE</a:t>
            </a:r>
            <a:r>
              <a:rPr lang="id-ID" dirty="0" smtClean="0">
                <a:solidFill>
                  <a:srgbClr val="FF0000"/>
                </a:solidFill>
              </a:rPr>
              <a:t>&gt;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id-ID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id-ID" dirty="0"/>
              <a:t>Silahkan dicoba!!!</a:t>
            </a:r>
          </a:p>
          <a:p>
            <a:pPr>
              <a:buFontTx/>
              <a:buNone/>
            </a:pPr>
            <a:r>
              <a:rPr lang="id-ID" dirty="0"/>
              <a:t>Bagaimana hasilnya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FontTx/>
              <a:buNone/>
            </a:pPr>
            <a:r>
              <a:rPr lang="id-ID" dirty="0"/>
              <a:t>&lt;TABLE border=6&gt;</a:t>
            </a:r>
          </a:p>
          <a:p>
            <a:pPr>
              <a:buFontTx/>
              <a:buNone/>
            </a:pPr>
            <a:r>
              <a:rPr lang="id-ID" dirty="0"/>
              <a:t>&lt;TR&gt;</a:t>
            </a:r>
          </a:p>
          <a:p>
            <a:pPr>
              <a:buFontTx/>
              <a:buNone/>
            </a:pPr>
            <a:r>
              <a:rPr lang="id-ID" dirty="0"/>
              <a:t>&lt;TD&gt;Kolom 1 baris 1 &lt;/TD&gt;</a:t>
            </a:r>
          </a:p>
          <a:p>
            <a:pPr>
              <a:buFontTx/>
              <a:buNone/>
            </a:pPr>
            <a:r>
              <a:rPr lang="id-ID" dirty="0"/>
              <a:t>&lt;TD&gt;Kolom 2 baris 1 &lt;/TD&gt;</a:t>
            </a:r>
          </a:p>
          <a:p>
            <a:pPr>
              <a:buFontTx/>
              <a:buNone/>
            </a:pPr>
            <a:r>
              <a:rPr lang="id-ID" dirty="0"/>
              <a:t>&lt;/TR&gt;</a:t>
            </a:r>
          </a:p>
          <a:p>
            <a:pPr>
              <a:buFontTx/>
              <a:buNone/>
            </a:pPr>
            <a:r>
              <a:rPr lang="id-ID" dirty="0"/>
              <a:t>&lt;/TABLE</a:t>
            </a:r>
            <a:r>
              <a:rPr lang="id-ID" dirty="0" smtClean="0"/>
              <a:t>&gt;</a:t>
            </a:r>
            <a:endParaRPr lang="en-US" dirty="0" smtClean="0"/>
          </a:p>
          <a:p>
            <a:pPr>
              <a:buFontTx/>
              <a:buNone/>
            </a:pPr>
            <a:endParaRPr lang="id-ID" dirty="0"/>
          </a:p>
          <a:p>
            <a:pPr>
              <a:buFontTx/>
              <a:buNone/>
            </a:pPr>
            <a:r>
              <a:rPr lang="id-ID" dirty="0"/>
              <a:t>Silahkan dicoba!!!</a:t>
            </a:r>
          </a:p>
          <a:p>
            <a:pPr>
              <a:buFontTx/>
              <a:buNone/>
            </a:pPr>
            <a:r>
              <a:rPr lang="id-ID" dirty="0"/>
              <a:t>Bagaimana hasilnya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d-ID"/>
              <a:t>Tabel 2 baris 2 kolom</a:t>
            </a: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&lt;TABLE border=6&gt;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1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2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1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2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&lt;/TABLE&gt;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/>
              <a:t>Silahkan dicoba!!!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/>
              <a:t>Bagaimana hasilnya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Formating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diperhatikan</a:t>
            </a:r>
            <a:r>
              <a:rPr lang="en-US" dirty="0" smtClean="0"/>
              <a:t>;</a:t>
            </a:r>
          </a:p>
          <a:p>
            <a:pPr marL="627063" indent="-1778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file,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endParaRPr lang="en-US" dirty="0" smtClean="0"/>
          </a:p>
          <a:p>
            <a:pPr marL="627063" indent="-1778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file </a:t>
            </a:r>
            <a:r>
              <a:rPr lang="en-US" dirty="0" err="1" smtClean="0"/>
              <a:t>misalnya</a:t>
            </a:r>
            <a:r>
              <a:rPr lang="en-US" dirty="0" smtClean="0"/>
              <a:t>: Jpg, GIF, JPG, BMP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sebagainya</a:t>
            </a:r>
            <a:endParaRPr lang="en-US" dirty="0" smtClean="0"/>
          </a:p>
          <a:p>
            <a:pPr marL="627063" indent="-177800">
              <a:buFont typeface="+mj-lt"/>
              <a:buAutoNum type="arabicPeriod"/>
            </a:pPr>
            <a:r>
              <a:rPr lang="en-US" dirty="0" smtClean="0"/>
              <a:t>Tag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:</a:t>
            </a:r>
          </a:p>
          <a:p>
            <a:pPr marL="627063" indent="-17780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=“garuda.jpg”/&gt;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Atribut Cellspacing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Mengatur jarak antar sel</a:t>
            </a:r>
          </a:p>
          <a:p>
            <a:r>
              <a:rPr lang="id-ID" dirty="0"/>
              <a:t>Ukurannya menggunakan satuan pixel</a:t>
            </a:r>
          </a:p>
          <a:p>
            <a:endParaRPr lang="id-ID" dirty="0"/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&lt;TABLE BORDER=</a:t>
            </a:r>
            <a:r>
              <a:rPr lang="id-ID" dirty="0">
                <a:solidFill>
                  <a:srgbClr val="00B0F0"/>
                </a:solidFill>
              </a:rPr>
              <a:t>1</a:t>
            </a:r>
            <a:r>
              <a:rPr lang="id-ID" dirty="0"/>
              <a:t> </a:t>
            </a:r>
            <a:r>
              <a:rPr lang="id-ID" dirty="0">
                <a:solidFill>
                  <a:srgbClr val="FF0000"/>
                </a:solidFill>
              </a:rPr>
              <a:t>CELLSPACING=</a:t>
            </a:r>
            <a:r>
              <a:rPr lang="id-ID" dirty="0">
                <a:solidFill>
                  <a:srgbClr val="00B0F0"/>
                </a:solidFill>
              </a:rPr>
              <a:t>10</a:t>
            </a:r>
            <a:r>
              <a:rPr lang="id-ID" dirty="0">
                <a:solidFill>
                  <a:srgbClr val="FF0000"/>
                </a:solidFill>
              </a:rPr>
              <a:t>&gt;</a:t>
            </a:r>
          </a:p>
          <a:p>
            <a:pPr>
              <a:buFontTx/>
              <a:buNone/>
            </a:pPr>
            <a:endParaRPr lang="id-ID" dirty="0"/>
          </a:p>
          <a:p>
            <a:r>
              <a:rPr lang="id-ID" dirty="0"/>
              <a:t>Jarak antar selnya adalah 10 pixel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&lt;TABLE border=</a:t>
            </a:r>
            <a:r>
              <a:rPr lang="id-ID" sz="2800" dirty="0">
                <a:solidFill>
                  <a:srgbClr val="00B0F0"/>
                </a:solidFill>
              </a:rPr>
              <a:t>6</a:t>
            </a:r>
            <a:r>
              <a:rPr lang="id-ID" sz="2800" dirty="0"/>
              <a:t> </a:t>
            </a:r>
            <a:r>
              <a:rPr lang="id-ID" sz="2800" dirty="0">
                <a:solidFill>
                  <a:srgbClr val="FF0000"/>
                </a:solidFill>
              </a:rPr>
              <a:t>cellspacing=</a:t>
            </a:r>
            <a:r>
              <a:rPr lang="id-ID" sz="2800" dirty="0">
                <a:solidFill>
                  <a:srgbClr val="00B0F0"/>
                </a:solidFill>
              </a:rPr>
              <a:t>4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1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2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1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2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&lt;/TABLE&gt;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/>
              <a:t>Silahkan dicoba!!!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/>
              <a:t>Bagaimana hasilnya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Atribut cellpadding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Mengatur jarak antar sel dan tulisan didalamnya</a:t>
            </a:r>
          </a:p>
          <a:p>
            <a:pPr>
              <a:buFontTx/>
              <a:buNone/>
            </a:pPr>
            <a:endParaRPr lang="id-ID" dirty="0"/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&lt;TABLE BORDER=</a:t>
            </a:r>
            <a:r>
              <a:rPr lang="id-ID" dirty="0">
                <a:solidFill>
                  <a:srgbClr val="00B0F0"/>
                </a:solidFill>
              </a:rPr>
              <a:t>1</a:t>
            </a:r>
            <a:r>
              <a:rPr lang="id-ID" dirty="0"/>
              <a:t> </a:t>
            </a:r>
            <a:r>
              <a:rPr lang="id-ID" dirty="0">
                <a:solidFill>
                  <a:srgbClr val="FF0000"/>
                </a:solidFill>
              </a:rPr>
              <a:t>CELLPADDING=</a:t>
            </a:r>
            <a:r>
              <a:rPr lang="id-ID" dirty="0">
                <a:solidFill>
                  <a:srgbClr val="00B0F0"/>
                </a:solidFill>
              </a:rPr>
              <a:t>10</a:t>
            </a:r>
            <a:r>
              <a:rPr lang="id-ID" dirty="0">
                <a:solidFill>
                  <a:srgbClr val="FF0000"/>
                </a:solidFill>
              </a:rPr>
              <a:t>&gt;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&lt;TABLE border=</a:t>
            </a:r>
            <a:r>
              <a:rPr lang="id-ID" dirty="0">
                <a:solidFill>
                  <a:srgbClr val="00B0F0"/>
                </a:solidFill>
              </a:rPr>
              <a:t>1</a:t>
            </a:r>
            <a:r>
              <a:rPr lang="id-ID" dirty="0"/>
              <a:t> </a:t>
            </a:r>
            <a:r>
              <a:rPr lang="id-ID" dirty="0">
                <a:solidFill>
                  <a:srgbClr val="FF0000"/>
                </a:solidFill>
              </a:rPr>
              <a:t>cellpadding=</a:t>
            </a:r>
            <a:r>
              <a:rPr lang="id-ID" dirty="0">
                <a:solidFill>
                  <a:srgbClr val="00B0F0"/>
                </a:solidFill>
              </a:rPr>
              <a:t>5</a:t>
            </a:r>
            <a:r>
              <a:rPr lang="id-ID" dirty="0">
                <a:solidFill>
                  <a:srgbClr val="FF0000"/>
                </a:solidFill>
              </a:rPr>
              <a:t>&gt;</a:t>
            </a:r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&lt;TR&gt;</a:t>
            </a:r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&lt;TD&gt;</a:t>
            </a:r>
            <a:r>
              <a:rPr lang="id-ID" dirty="0"/>
              <a:t>Kolom 1 baris 1 </a:t>
            </a:r>
            <a:r>
              <a:rPr lang="id-ID" dirty="0">
                <a:solidFill>
                  <a:srgbClr val="FF0000"/>
                </a:solidFill>
              </a:rPr>
              <a:t>&lt;/TD&gt;</a:t>
            </a:r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&lt;/TR&gt;</a:t>
            </a:r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&lt;/TABLE&gt;</a:t>
            </a:r>
          </a:p>
          <a:p>
            <a:pPr>
              <a:buFontTx/>
              <a:buNone/>
            </a:pPr>
            <a:r>
              <a:rPr lang="id-ID" dirty="0"/>
              <a:t>Silahkan dicoba!!!</a:t>
            </a:r>
          </a:p>
          <a:p>
            <a:pPr>
              <a:buFontTx/>
              <a:buNone/>
            </a:pPr>
            <a:r>
              <a:rPr lang="id-ID" dirty="0"/>
              <a:t>Bagaimana hasilnya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&lt;TABLE border=</a:t>
            </a:r>
            <a:r>
              <a:rPr lang="id-ID" sz="2800" dirty="0">
                <a:solidFill>
                  <a:srgbClr val="00B0F0"/>
                </a:solidFill>
              </a:rPr>
              <a:t>6</a:t>
            </a:r>
            <a:r>
              <a:rPr lang="id-ID" sz="2800" dirty="0"/>
              <a:t> </a:t>
            </a:r>
            <a:r>
              <a:rPr lang="id-ID" sz="2800" dirty="0">
                <a:solidFill>
                  <a:srgbClr val="FF0000"/>
                </a:solidFill>
              </a:rPr>
              <a:t>cellpadding=</a:t>
            </a:r>
            <a:r>
              <a:rPr lang="id-ID" sz="2800" dirty="0">
                <a:solidFill>
                  <a:srgbClr val="00B0F0"/>
                </a:solidFill>
              </a:rPr>
              <a:t>4</a:t>
            </a:r>
            <a:r>
              <a:rPr lang="id-ID" sz="2800" dirty="0"/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1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2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1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2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&lt;/TABLE&gt;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/>
              <a:t>Silahkan dicoba!!!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/>
              <a:t>Bagaimana hasilnya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47663"/>
            <a:ext cx="7705725" cy="599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Atribut Width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Untuk menetukan lebar tabel</a:t>
            </a:r>
          </a:p>
          <a:p>
            <a:r>
              <a:rPr lang="id-ID" dirty="0"/>
              <a:t>Dalam bentuk persentase atau dalam bentuk pixel</a:t>
            </a:r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&lt;TABLE BORDER=</a:t>
            </a:r>
            <a:r>
              <a:rPr lang="id-ID" dirty="0">
                <a:solidFill>
                  <a:srgbClr val="0070C0"/>
                </a:solidFill>
              </a:rPr>
              <a:t>1</a:t>
            </a:r>
            <a:r>
              <a:rPr lang="id-ID" dirty="0"/>
              <a:t> </a:t>
            </a:r>
            <a:r>
              <a:rPr lang="id-ID" dirty="0">
                <a:solidFill>
                  <a:srgbClr val="FF0000"/>
                </a:solidFill>
              </a:rPr>
              <a:t>WIDTH=</a:t>
            </a:r>
            <a:r>
              <a:rPr lang="id-ID" dirty="0">
                <a:solidFill>
                  <a:srgbClr val="0070C0"/>
                </a:solidFill>
              </a:rPr>
              <a:t>100%</a:t>
            </a:r>
            <a:r>
              <a:rPr lang="id-ID" dirty="0">
                <a:solidFill>
                  <a:srgbClr val="FF0000"/>
                </a:solidFill>
              </a:rPr>
              <a:t>&gt;</a:t>
            </a:r>
          </a:p>
          <a:p>
            <a:pPr>
              <a:buFontTx/>
              <a:buNone/>
            </a:pPr>
            <a:endParaRPr lang="id-ID" dirty="0"/>
          </a:p>
          <a:p>
            <a:pPr>
              <a:buFontTx/>
              <a:buNone/>
            </a:pPr>
            <a:r>
              <a:rPr lang="id-ID" dirty="0"/>
              <a:t>tabel tersebut akan melebar hingga menenuhi lebar tampilan halaman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0"/>
            <a:ext cx="8229600" cy="61261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 smtClean="0">
                <a:solidFill>
                  <a:srgbClr val="FF0000"/>
                </a:solidFill>
              </a:rPr>
              <a:t>&lt;</a:t>
            </a:r>
            <a:r>
              <a:rPr lang="id-ID" sz="2800" dirty="0">
                <a:solidFill>
                  <a:srgbClr val="FF0000"/>
                </a:solidFill>
              </a:rPr>
              <a:t>TABLE border=</a:t>
            </a:r>
            <a:r>
              <a:rPr lang="id-ID" sz="2800" dirty="0">
                <a:solidFill>
                  <a:srgbClr val="00B0F0"/>
                </a:solidFill>
              </a:rPr>
              <a:t>6</a:t>
            </a:r>
            <a:r>
              <a:rPr lang="id-ID" sz="2800" dirty="0">
                <a:solidFill>
                  <a:srgbClr val="FF0000"/>
                </a:solidFill>
              </a:rPr>
              <a:t> width=</a:t>
            </a:r>
            <a:r>
              <a:rPr lang="id-ID" sz="2800" dirty="0">
                <a:solidFill>
                  <a:srgbClr val="00B0F0"/>
                </a:solidFill>
              </a:rPr>
              <a:t>100%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1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2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1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2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&lt;/TABLE&gt;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/>
              <a:t>Silahkan dicoba!!!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/>
              <a:t>Bagaimana hasilnya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Atribut Width untuk Kolom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/>
              <a:t>Bila lebar kolom tidk ditentukan, maka lebar 100% akan terbagi sejumlah kolom</a:t>
            </a:r>
          </a:p>
          <a:p>
            <a:r>
              <a:rPr lang="id-ID"/>
              <a:t>Bila ingin membagi lebar kolom tidak sama gunakan atribut width dalam tag kolom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&lt;TABLE border=</a:t>
            </a:r>
            <a:r>
              <a:rPr lang="id-ID" sz="2800" dirty="0">
                <a:solidFill>
                  <a:srgbClr val="00B0F0"/>
                </a:solidFill>
              </a:rPr>
              <a:t>6</a:t>
            </a:r>
            <a:r>
              <a:rPr lang="id-ID" sz="2800" dirty="0"/>
              <a:t> </a:t>
            </a:r>
            <a:r>
              <a:rPr lang="id-ID" sz="2800" dirty="0">
                <a:solidFill>
                  <a:srgbClr val="FF0000"/>
                </a:solidFill>
              </a:rPr>
              <a:t>width=</a:t>
            </a:r>
            <a:r>
              <a:rPr lang="id-ID" sz="2800" dirty="0">
                <a:solidFill>
                  <a:srgbClr val="00B0F0"/>
                </a:solidFill>
              </a:rPr>
              <a:t>100%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 width=</a:t>
            </a:r>
            <a:r>
              <a:rPr lang="id-ID" sz="2800" dirty="0">
                <a:solidFill>
                  <a:srgbClr val="00B0F0"/>
                </a:solidFill>
              </a:rPr>
              <a:t>25%</a:t>
            </a:r>
            <a:r>
              <a:rPr lang="id-ID" sz="2800" dirty="0"/>
              <a:t>&gt;Kolom 1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</a:t>
            </a:r>
            <a:r>
              <a:rPr lang="id-ID" sz="2800" dirty="0"/>
              <a:t> </a:t>
            </a:r>
            <a:r>
              <a:rPr lang="id-ID" sz="2800" dirty="0">
                <a:solidFill>
                  <a:srgbClr val="FF0000"/>
                </a:solidFill>
              </a:rPr>
              <a:t>width=</a:t>
            </a:r>
            <a:r>
              <a:rPr lang="id-ID" sz="2800" dirty="0">
                <a:solidFill>
                  <a:srgbClr val="00B0F0"/>
                </a:solidFill>
              </a:rPr>
              <a:t>75%</a:t>
            </a:r>
            <a:r>
              <a:rPr lang="id-ID" sz="2800" dirty="0"/>
              <a:t>&gt;Kolom 2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1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2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&lt;/TABLE&gt;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/>
              <a:t>Silahkan dicoba!!!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/>
              <a:t>Bagaimana hasilnya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Formating image dengan “alt” (alternative description)</a:t>
            </a:r>
            <a:r>
              <a:rPr lang="en-US" dirty="0" smtClean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tag: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>
                <a:solidFill>
                  <a:srgbClr val="FF0000"/>
                </a:solidFill>
              </a:rPr>
              <a:t> &lt;img alt=“</a:t>
            </a:r>
            <a:r>
              <a:rPr lang="en-US" dirty="0" err="1" smtClean="0">
                <a:solidFill>
                  <a:srgbClr val="FF0000"/>
                </a:solidFill>
              </a:rPr>
              <a:t>garuda</a:t>
            </a:r>
            <a:r>
              <a:rPr lang="id-ID" dirty="0" smtClean="0">
                <a:solidFill>
                  <a:srgbClr val="FF0000"/>
                </a:solidFill>
              </a:rPr>
              <a:t>" src=“</a:t>
            </a:r>
            <a:r>
              <a:rPr lang="en-US" dirty="0" err="1" smtClean="0">
                <a:solidFill>
                  <a:srgbClr val="FF0000"/>
                </a:solidFill>
              </a:rPr>
              <a:t>garuda</a:t>
            </a:r>
            <a:r>
              <a:rPr lang="id-ID" dirty="0" smtClean="0"/>
              <a:t>.jpg</a:t>
            </a:r>
            <a:r>
              <a:rPr lang="id-ID" dirty="0" smtClean="0">
                <a:solidFill>
                  <a:srgbClr val="FF0000"/>
                </a:solidFill>
              </a:rPr>
              <a:t>"/&gt;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Atribut Height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Untuk tinggi menggunakan atribut ini</a:t>
            </a:r>
          </a:p>
          <a:p>
            <a:r>
              <a:rPr lang="id-ID" dirty="0"/>
              <a:t>Bisa disisipkan dalam &lt;TABLE&gt; dan &lt;TR&gt;</a:t>
            </a:r>
          </a:p>
          <a:p>
            <a:pPr>
              <a:buFontTx/>
              <a:buNone/>
            </a:pPr>
            <a:endParaRPr lang="id-ID" dirty="0"/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&lt;TR </a:t>
            </a:r>
            <a:r>
              <a:rPr lang="id-ID" dirty="0" smtClean="0">
                <a:solidFill>
                  <a:srgbClr val="FF0000"/>
                </a:solidFill>
              </a:rPr>
              <a:t>Height=</a:t>
            </a:r>
            <a:r>
              <a:rPr lang="id-ID" dirty="0" smtClean="0">
                <a:solidFill>
                  <a:srgbClr val="00B0F0"/>
                </a:solidFill>
              </a:rPr>
              <a:t>40</a:t>
            </a:r>
            <a:r>
              <a:rPr lang="en-US" dirty="0" smtClean="0">
                <a:solidFill>
                  <a:srgbClr val="00B0F0"/>
                </a:solidFill>
              </a:rPr>
              <a:t>%</a:t>
            </a:r>
            <a:r>
              <a:rPr lang="id-ID" dirty="0" smtClean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&lt;TABLE border=</a:t>
            </a:r>
            <a:r>
              <a:rPr lang="id-ID" sz="2800" dirty="0">
                <a:solidFill>
                  <a:srgbClr val="00B0F0"/>
                </a:solidFill>
              </a:rPr>
              <a:t>6</a:t>
            </a:r>
            <a:r>
              <a:rPr lang="id-ID" sz="2800" dirty="0"/>
              <a:t> </a:t>
            </a:r>
            <a:r>
              <a:rPr lang="id-ID" sz="2800" dirty="0">
                <a:solidFill>
                  <a:srgbClr val="FF0000"/>
                </a:solidFill>
              </a:rPr>
              <a:t>width=</a:t>
            </a:r>
            <a:r>
              <a:rPr lang="id-ID" sz="2800" dirty="0">
                <a:solidFill>
                  <a:srgbClr val="00B0F0"/>
                </a:solidFill>
              </a:rPr>
              <a:t>100%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 height=</a:t>
            </a:r>
            <a:r>
              <a:rPr lang="id-ID" sz="2800" dirty="0">
                <a:solidFill>
                  <a:srgbClr val="00B0F0"/>
                </a:solidFill>
              </a:rPr>
              <a:t>25%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 width=</a:t>
            </a:r>
            <a:r>
              <a:rPr lang="id-ID" sz="2800" dirty="0">
                <a:solidFill>
                  <a:srgbClr val="00B0F0"/>
                </a:solidFill>
              </a:rPr>
              <a:t>25%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  <a:r>
              <a:rPr lang="id-ID" sz="2800" dirty="0"/>
              <a:t>Kolom 1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 width=</a:t>
            </a:r>
            <a:r>
              <a:rPr lang="id-ID" sz="2800" dirty="0">
                <a:solidFill>
                  <a:srgbClr val="00B0F0"/>
                </a:solidFill>
              </a:rPr>
              <a:t>75%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  <a:r>
              <a:rPr lang="id-ID" sz="2800" dirty="0"/>
              <a:t>Kolom 2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 height=</a:t>
            </a:r>
            <a:r>
              <a:rPr lang="id-ID" sz="2800" dirty="0">
                <a:solidFill>
                  <a:srgbClr val="00B0F0"/>
                </a:solidFill>
              </a:rPr>
              <a:t>75%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1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&lt;TD&gt;</a:t>
            </a:r>
            <a:r>
              <a:rPr lang="id-ID" sz="2800" dirty="0"/>
              <a:t>Kolom 2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 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&lt;/TABLE&gt;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/>
              <a:t>Silahkan dicoba!!!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800" dirty="0"/>
              <a:t>Bagaimana hasilnya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Atribut Align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/>
              <a:t>Perataan tulisan</a:t>
            </a:r>
          </a:p>
          <a:p>
            <a:r>
              <a:rPr lang="id-ID"/>
              <a:t>Ada dua:</a:t>
            </a:r>
          </a:p>
          <a:p>
            <a:pPr lvl="1"/>
            <a:r>
              <a:rPr lang="id-ID"/>
              <a:t>Secara horisontal</a:t>
            </a:r>
          </a:p>
          <a:p>
            <a:pPr lvl="1"/>
            <a:r>
              <a:rPr lang="id-ID"/>
              <a:t>Secara Vertikal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Align secara horisontal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 dirty="0"/>
              <a:t>Sama seperti perataan yang lain, ada empat jenis:</a:t>
            </a:r>
          </a:p>
          <a:p>
            <a:pPr lvl="1">
              <a:lnSpc>
                <a:spcPct val="90000"/>
              </a:lnSpc>
            </a:pPr>
            <a:r>
              <a:rPr lang="id-ID" dirty="0"/>
              <a:t>Left (default)</a:t>
            </a:r>
          </a:p>
          <a:p>
            <a:pPr lvl="1">
              <a:lnSpc>
                <a:spcPct val="90000"/>
              </a:lnSpc>
            </a:pPr>
            <a:r>
              <a:rPr lang="id-ID" dirty="0"/>
              <a:t>Right</a:t>
            </a:r>
          </a:p>
          <a:p>
            <a:pPr lvl="1">
              <a:lnSpc>
                <a:spcPct val="90000"/>
              </a:lnSpc>
            </a:pPr>
            <a:r>
              <a:rPr lang="id-ID" dirty="0"/>
              <a:t>Center</a:t>
            </a:r>
          </a:p>
          <a:p>
            <a:pPr lvl="1">
              <a:lnSpc>
                <a:spcPct val="90000"/>
              </a:lnSpc>
            </a:pPr>
            <a:r>
              <a:rPr lang="id-ID" dirty="0"/>
              <a:t>Justify </a:t>
            </a:r>
          </a:p>
          <a:p>
            <a:pPr>
              <a:lnSpc>
                <a:spcPct val="90000"/>
              </a:lnSpc>
            </a:pPr>
            <a:r>
              <a:rPr lang="id-ID" dirty="0"/>
              <a:t>Diletakkan pada tag &lt;TD&gt;</a:t>
            </a:r>
          </a:p>
          <a:p>
            <a:pPr>
              <a:lnSpc>
                <a:spcPct val="90000"/>
              </a:lnSpc>
            </a:pPr>
            <a:endParaRPr lang="id-ID" dirty="0"/>
          </a:p>
          <a:p>
            <a:pPr>
              <a:lnSpc>
                <a:spcPct val="90000"/>
              </a:lnSpc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&lt;TD align=</a:t>
            </a:r>
            <a:r>
              <a:rPr lang="id-ID" dirty="0">
                <a:solidFill>
                  <a:srgbClr val="00B0F0"/>
                </a:solidFill>
              </a:rPr>
              <a:t>left</a:t>
            </a:r>
            <a:r>
              <a:rPr lang="id-ID" dirty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Align secara Vertikal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Untuk perataan secara vertikal</a:t>
            </a:r>
          </a:p>
          <a:p>
            <a:r>
              <a:rPr lang="id-ID" dirty="0"/>
              <a:t>Ada 3 jenis:</a:t>
            </a:r>
          </a:p>
          <a:p>
            <a:pPr lvl="1"/>
            <a:r>
              <a:rPr lang="id-ID" dirty="0"/>
              <a:t>Top</a:t>
            </a:r>
          </a:p>
          <a:p>
            <a:pPr lvl="1"/>
            <a:r>
              <a:rPr lang="id-ID" dirty="0"/>
              <a:t>Middle</a:t>
            </a:r>
          </a:p>
          <a:p>
            <a:pPr lvl="1"/>
            <a:r>
              <a:rPr lang="id-ID" dirty="0"/>
              <a:t>Bottom</a:t>
            </a:r>
          </a:p>
          <a:p>
            <a:pPr>
              <a:buFontTx/>
              <a:buNone/>
            </a:pPr>
            <a:endParaRPr lang="id-ID" dirty="0"/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&lt;TD align=</a:t>
            </a:r>
            <a:r>
              <a:rPr lang="id-ID" dirty="0">
                <a:solidFill>
                  <a:srgbClr val="00B0F0"/>
                </a:solidFill>
              </a:rPr>
              <a:t>center</a:t>
            </a:r>
            <a:r>
              <a:rPr lang="id-ID" dirty="0"/>
              <a:t> </a:t>
            </a:r>
            <a:r>
              <a:rPr lang="id-ID" dirty="0">
                <a:solidFill>
                  <a:srgbClr val="FF0000"/>
                </a:solidFill>
              </a:rPr>
              <a:t>valign=</a:t>
            </a:r>
            <a:r>
              <a:rPr lang="id-ID" dirty="0">
                <a:solidFill>
                  <a:srgbClr val="00B0F0"/>
                </a:solidFill>
              </a:rPr>
              <a:t>bottom</a:t>
            </a:r>
            <a:r>
              <a:rPr lang="id-ID" dirty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0"/>
            <a:ext cx="8229600" cy="61261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id-ID" sz="2800" dirty="0" smtClean="0">
                <a:solidFill>
                  <a:srgbClr val="FF0000"/>
                </a:solidFill>
              </a:rPr>
              <a:t>&lt;</a:t>
            </a:r>
            <a:r>
              <a:rPr lang="id-ID" sz="2800" dirty="0">
                <a:solidFill>
                  <a:srgbClr val="FF0000"/>
                </a:solidFill>
              </a:rPr>
              <a:t>TABLE border=</a:t>
            </a:r>
            <a:r>
              <a:rPr lang="id-ID" sz="2800" dirty="0">
                <a:solidFill>
                  <a:srgbClr val="00B0F0"/>
                </a:solidFill>
              </a:rPr>
              <a:t>6</a:t>
            </a:r>
            <a:r>
              <a:rPr lang="id-ID" sz="2800" dirty="0"/>
              <a:t> </a:t>
            </a:r>
            <a:r>
              <a:rPr lang="id-ID" sz="2800" dirty="0">
                <a:solidFill>
                  <a:srgbClr val="FF0000"/>
                </a:solidFill>
              </a:rPr>
              <a:t>width=</a:t>
            </a:r>
            <a:r>
              <a:rPr lang="id-ID" sz="2800" dirty="0">
                <a:solidFill>
                  <a:srgbClr val="00B0F0"/>
                </a:solidFill>
              </a:rPr>
              <a:t>100%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 height=</a:t>
            </a:r>
            <a:r>
              <a:rPr lang="id-ID" sz="2800" dirty="0">
                <a:solidFill>
                  <a:srgbClr val="00B0F0"/>
                </a:solidFill>
              </a:rPr>
              <a:t>25%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 width=</a:t>
            </a:r>
            <a:r>
              <a:rPr lang="id-ID" sz="2800" dirty="0">
                <a:solidFill>
                  <a:srgbClr val="00B0F0"/>
                </a:solidFill>
              </a:rPr>
              <a:t>25%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  <a:r>
              <a:rPr lang="id-ID" sz="2800" dirty="0"/>
              <a:t>Kolom 1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 width=</a:t>
            </a:r>
            <a:r>
              <a:rPr lang="id-ID" sz="2800" dirty="0">
                <a:solidFill>
                  <a:srgbClr val="00B0F0"/>
                </a:solidFill>
              </a:rPr>
              <a:t>75%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  <a:r>
              <a:rPr lang="id-ID" sz="2800" dirty="0"/>
              <a:t>Kolom 2 baris 1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&lt;TR height=</a:t>
            </a:r>
            <a:r>
              <a:rPr lang="id-ID" sz="2800" dirty="0">
                <a:solidFill>
                  <a:srgbClr val="00B0F0"/>
                </a:solidFill>
              </a:rPr>
              <a:t>75%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 align=</a:t>
            </a:r>
            <a:r>
              <a:rPr lang="id-ID" sz="2800" dirty="0">
                <a:solidFill>
                  <a:srgbClr val="00B0F0"/>
                </a:solidFill>
              </a:rPr>
              <a:t>center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r>
              <a:rPr lang="id-ID" sz="2800" dirty="0" smtClean="0">
                <a:solidFill>
                  <a:srgbClr val="FF0000"/>
                </a:solidFill>
              </a:rPr>
              <a:t>valign=</a:t>
            </a:r>
            <a:r>
              <a:rPr lang="id-ID" sz="2800" dirty="0" smtClean="0">
                <a:solidFill>
                  <a:srgbClr val="00B0F0"/>
                </a:solidFill>
              </a:rPr>
              <a:t>bottom</a:t>
            </a:r>
            <a:r>
              <a:rPr lang="id-ID" sz="2800" dirty="0" smtClean="0">
                <a:solidFill>
                  <a:srgbClr val="FF0000"/>
                </a:solidFill>
              </a:rPr>
              <a:t>&gt;</a:t>
            </a:r>
            <a:r>
              <a:rPr lang="id-ID" sz="2800" dirty="0" smtClean="0"/>
              <a:t>Kolom </a:t>
            </a:r>
            <a:r>
              <a:rPr lang="id-ID" sz="2800" dirty="0"/>
              <a:t>1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&lt;TD align=</a:t>
            </a:r>
            <a:r>
              <a:rPr lang="id-ID" sz="2800" dirty="0">
                <a:solidFill>
                  <a:srgbClr val="00B0F0"/>
                </a:solidFill>
              </a:rPr>
              <a:t>right</a:t>
            </a:r>
            <a:r>
              <a:rPr lang="id-ID" sz="2800" dirty="0"/>
              <a:t> </a:t>
            </a:r>
            <a:r>
              <a:rPr lang="id-ID" sz="2800" dirty="0">
                <a:solidFill>
                  <a:srgbClr val="FF0000"/>
                </a:solidFill>
              </a:rPr>
              <a:t>valign=</a:t>
            </a:r>
            <a:r>
              <a:rPr lang="id-ID" sz="2800" dirty="0">
                <a:solidFill>
                  <a:srgbClr val="00B0F0"/>
                </a:solidFill>
              </a:rPr>
              <a:t>top</a:t>
            </a:r>
            <a:r>
              <a:rPr lang="id-ID" sz="2800" dirty="0">
                <a:solidFill>
                  <a:srgbClr val="FF0000"/>
                </a:solidFill>
              </a:rPr>
              <a:t>&gt;</a:t>
            </a:r>
            <a:r>
              <a:rPr lang="id-ID" sz="2800" dirty="0"/>
              <a:t>Kolom 2 baris 2 </a:t>
            </a:r>
            <a:r>
              <a:rPr lang="id-ID" sz="2800" dirty="0">
                <a:solidFill>
                  <a:srgbClr val="FF0000"/>
                </a:solidFill>
              </a:rPr>
              <a:t>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&lt;/TR 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800" dirty="0">
                <a:solidFill>
                  <a:srgbClr val="FF0000"/>
                </a:solidFill>
              </a:rPr>
              <a:t>&lt;/TABLE&gt;</a:t>
            </a:r>
          </a:p>
          <a:p>
            <a:pPr>
              <a:lnSpc>
                <a:spcPct val="80000"/>
              </a:lnSpc>
              <a:buFontTx/>
              <a:buNone/>
            </a:pPr>
            <a:endParaRPr lang="id-ID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id-ID" sz="2800" dirty="0"/>
              <a:t>Silahkan dicoba!!!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d-ID" sz="2800" dirty="0"/>
              <a:t>Bagaimana hasilnya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Atribut bgcolor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Warna latar belakang</a:t>
            </a:r>
          </a:p>
          <a:p>
            <a:r>
              <a:rPr lang="id-ID" dirty="0"/>
              <a:t>Berlaku untuk mewarnai latar belakang tabel, baris, atau cell</a:t>
            </a:r>
          </a:p>
          <a:p>
            <a:pPr>
              <a:buFontTx/>
              <a:buNone/>
            </a:pPr>
            <a:endParaRPr lang="id-ID" dirty="0"/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&lt;TABLE BGCOLOR=</a:t>
            </a:r>
            <a:r>
              <a:rPr lang="id-ID" dirty="0">
                <a:solidFill>
                  <a:srgbClr val="00B0F0"/>
                </a:solidFill>
              </a:rPr>
              <a:t>BLUE</a:t>
            </a:r>
            <a:r>
              <a:rPr lang="id-ID" dirty="0">
                <a:solidFill>
                  <a:srgbClr val="FF0000"/>
                </a:solidFill>
              </a:rPr>
              <a:t>&gt;</a:t>
            </a:r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&lt;TR BGCOLOR=</a:t>
            </a:r>
            <a:r>
              <a:rPr lang="id-ID" dirty="0">
                <a:solidFill>
                  <a:srgbClr val="00B0F0"/>
                </a:solidFill>
              </a:rPr>
              <a:t>WHITE</a:t>
            </a:r>
            <a:r>
              <a:rPr lang="id-ID" dirty="0">
                <a:solidFill>
                  <a:srgbClr val="FF0000"/>
                </a:solidFill>
              </a:rPr>
              <a:t>&gt;</a:t>
            </a:r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&lt;TD BGCOLOR=</a:t>
            </a:r>
            <a:r>
              <a:rPr lang="id-ID" dirty="0">
                <a:solidFill>
                  <a:srgbClr val="00B0F0"/>
                </a:solidFill>
              </a:rPr>
              <a:t>GREEN</a:t>
            </a:r>
            <a:r>
              <a:rPr lang="id-ID" dirty="0">
                <a:solidFill>
                  <a:srgbClr val="FF0000"/>
                </a:solidFill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Atribut Colspan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Menggabungkan kolom</a:t>
            </a:r>
          </a:p>
          <a:p>
            <a:pPr>
              <a:buFontTx/>
              <a:buNone/>
            </a:pPr>
            <a:endParaRPr lang="id-ID" dirty="0"/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&lt;TD COLSPAN=</a:t>
            </a:r>
            <a:r>
              <a:rPr lang="id-ID" dirty="0">
                <a:solidFill>
                  <a:srgbClr val="00B0F0"/>
                </a:solidFill>
              </a:rPr>
              <a:t>2</a:t>
            </a:r>
            <a:r>
              <a:rPr lang="id-ID" dirty="0">
                <a:solidFill>
                  <a:srgbClr val="FF0000"/>
                </a:solidFill>
              </a:rPr>
              <a:t>&gt;</a:t>
            </a:r>
          </a:p>
          <a:p>
            <a:pPr>
              <a:buFontTx/>
              <a:buNone/>
            </a:pPr>
            <a:endParaRPr lang="id-ID" dirty="0"/>
          </a:p>
          <a:p>
            <a:pPr>
              <a:buFontTx/>
              <a:buNone/>
            </a:pPr>
            <a:r>
              <a:rPr lang="id-ID" dirty="0"/>
              <a:t>Hasilnya adalah kolom yang digabung sejumlah dua kolom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Atribut Rowspan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Menggabungkan baris</a:t>
            </a:r>
          </a:p>
          <a:p>
            <a:pPr>
              <a:buFontTx/>
              <a:buNone/>
            </a:pPr>
            <a:endParaRPr lang="id-ID" dirty="0"/>
          </a:p>
          <a:p>
            <a:pPr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&lt;TD rowSPAN=</a:t>
            </a:r>
            <a:r>
              <a:rPr lang="id-ID" dirty="0">
                <a:solidFill>
                  <a:srgbClr val="00B0F0"/>
                </a:solidFill>
              </a:rPr>
              <a:t>3</a:t>
            </a:r>
            <a:r>
              <a:rPr lang="id-ID" dirty="0">
                <a:solidFill>
                  <a:srgbClr val="FF0000"/>
                </a:solidFill>
              </a:rPr>
              <a:t>&gt;</a:t>
            </a:r>
          </a:p>
          <a:p>
            <a:pPr>
              <a:buFontTx/>
              <a:buNone/>
            </a:pPr>
            <a:endParaRPr lang="id-ID" dirty="0"/>
          </a:p>
          <a:p>
            <a:pPr>
              <a:buFontTx/>
              <a:buNone/>
            </a:pPr>
            <a:r>
              <a:rPr lang="id-ID" dirty="0"/>
              <a:t>Hasilnya adalah baris yang digabung sejumlah tiga baris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0"/>
            <a:ext cx="5770563" cy="685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&lt;html&gt;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&lt;title&gt;==&gt;format </a:t>
            </a:r>
            <a:r>
              <a:rPr lang="en-US" sz="1600" dirty="0" err="1"/>
              <a:t>tabel</a:t>
            </a:r>
            <a:r>
              <a:rPr lang="en-US" sz="1600" dirty="0"/>
              <a:t>&lt;== 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&lt;/head&gt;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&lt;h3&gt;&lt;B&gt;FORMAT TABEL&lt;/B&gt;&lt;/h3&gt;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&lt;table </a:t>
            </a:r>
            <a:r>
              <a:rPr lang="en-US" sz="1600" dirty="0" err="1"/>
              <a:t>bgcolor</a:t>
            </a:r>
            <a:r>
              <a:rPr lang="en-US" sz="1600" dirty="0"/>
              <a:t>=white border=2 </a:t>
            </a:r>
            <a:r>
              <a:rPr lang="en-US" sz="1600" dirty="0" err="1"/>
              <a:t>cellspacing</a:t>
            </a:r>
            <a:r>
              <a:rPr lang="en-US" sz="1600" dirty="0"/>
              <a:t>=3 </a:t>
            </a:r>
            <a:r>
              <a:rPr lang="en-US" sz="1600" dirty="0" err="1"/>
              <a:t>cellpadding</a:t>
            </a:r>
            <a:r>
              <a:rPr lang="en-US" sz="1600" dirty="0"/>
              <a:t>=4&gt;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&lt;td </a:t>
            </a:r>
            <a:r>
              <a:rPr lang="en-US" sz="1600" dirty="0" err="1"/>
              <a:t>colspan</a:t>
            </a:r>
            <a:r>
              <a:rPr lang="en-US" sz="1600" dirty="0"/>
              <a:t>=2 </a:t>
            </a:r>
            <a:r>
              <a:rPr lang="en-US" sz="1600" dirty="0" err="1"/>
              <a:t>bgcolor</a:t>
            </a:r>
            <a:r>
              <a:rPr lang="en-US" sz="1600" dirty="0"/>
              <a:t>=green&gt;</a:t>
            </a:r>
            <a:r>
              <a:rPr lang="en-US" sz="1600" dirty="0" err="1"/>
              <a:t>Baris</a:t>
            </a:r>
            <a:r>
              <a:rPr lang="en-US" sz="1600" dirty="0"/>
              <a:t> 1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gabung</a:t>
            </a:r>
            <a:r>
              <a:rPr lang="en-US" sz="1600" dirty="0"/>
              <a:t> 2 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&lt;td </a:t>
            </a:r>
            <a:r>
              <a:rPr lang="en-US" sz="1600" dirty="0" err="1"/>
              <a:t>rowspan</a:t>
            </a:r>
            <a:r>
              <a:rPr lang="en-US" sz="1600" dirty="0"/>
              <a:t>=2 </a:t>
            </a:r>
            <a:r>
              <a:rPr lang="en-US" sz="1600" dirty="0" err="1"/>
              <a:t>bgcolor</a:t>
            </a:r>
            <a:r>
              <a:rPr lang="en-US" sz="1600" dirty="0"/>
              <a:t>=red&gt;</a:t>
            </a:r>
            <a:r>
              <a:rPr lang="en-US" sz="1600" dirty="0" err="1"/>
              <a:t>kolom</a:t>
            </a:r>
            <a:r>
              <a:rPr lang="en-US" sz="1600" dirty="0"/>
              <a:t> 2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gabung</a:t>
            </a:r>
            <a:r>
              <a:rPr lang="en-US" sz="1600" dirty="0"/>
              <a:t> 2 &lt;/td&gt;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</a:t>
            </a:r>
            <a:r>
              <a:rPr lang="en-US" sz="1600" dirty="0" err="1"/>
              <a:t>tr</a:t>
            </a:r>
            <a:r>
              <a:rPr lang="en-US" sz="1600" dirty="0"/>
              <a:t>&gt;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&lt;td </a:t>
            </a:r>
            <a:r>
              <a:rPr lang="en-US" sz="1600" dirty="0" err="1"/>
              <a:t>bgcolor</a:t>
            </a:r>
            <a:r>
              <a:rPr lang="en-US" sz="1600" dirty="0"/>
              <a:t>=turquoise&gt;</a:t>
            </a:r>
            <a:r>
              <a:rPr lang="en-US" sz="1600" dirty="0" err="1"/>
              <a:t>Baris</a:t>
            </a:r>
            <a:r>
              <a:rPr lang="en-US" sz="1600" dirty="0"/>
              <a:t> 2 </a:t>
            </a:r>
            <a:r>
              <a:rPr lang="en-US" sz="1600" dirty="0" err="1"/>
              <a:t>kolom</a:t>
            </a:r>
            <a:r>
              <a:rPr lang="en-US" sz="1600" dirty="0"/>
              <a:t> 1&lt;/td&gt;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&lt;td </a:t>
            </a:r>
            <a:r>
              <a:rPr lang="en-US" sz="1600" dirty="0" err="1"/>
              <a:t>bgcolor</a:t>
            </a:r>
            <a:r>
              <a:rPr lang="en-US" sz="1600" dirty="0"/>
              <a:t>=gray&gt;</a:t>
            </a:r>
            <a:r>
              <a:rPr lang="en-US" sz="1600" dirty="0" err="1"/>
              <a:t>Baris</a:t>
            </a:r>
            <a:r>
              <a:rPr lang="en-US" sz="1600" dirty="0"/>
              <a:t> 2 </a:t>
            </a:r>
            <a:r>
              <a:rPr lang="en-US" sz="1600" dirty="0" err="1"/>
              <a:t>kolom</a:t>
            </a:r>
            <a:r>
              <a:rPr lang="en-US" sz="1600" dirty="0"/>
              <a:t> 2&lt;/td&gt;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</a:t>
            </a:r>
            <a:r>
              <a:rPr lang="en-US" sz="1600" dirty="0" err="1"/>
              <a:t>tr</a:t>
            </a:r>
            <a:r>
              <a:rPr lang="en-US" sz="1600" dirty="0"/>
              <a:t>&gt;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&lt;td </a:t>
            </a:r>
            <a:r>
              <a:rPr lang="en-US" sz="1600" dirty="0" err="1"/>
              <a:t>bgcolor</a:t>
            </a:r>
            <a:r>
              <a:rPr lang="en-US" sz="1600" dirty="0"/>
              <a:t>=maroon&gt;</a:t>
            </a:r>
            <a:r>
              <a:rPr lang="en-US" sz="1600" dirty="0" err="1"/>
              <a:t>Baris</a:t>
            </a:r>
            <a:r>
              <a:rPr lang="en-US" sz="1600" dirty="0"/>
              <a:t> 3 </a:t>
            </a:r>
            <a:r>
              <a:rPr lang="en-US" sz="1600" dirty="0" err="1"/>
              <a:t>kolom</a:t>
            </a:r>
            <a:r>
              <a:rPr lang="en-US" sz="1600" dirty="0"/>
              <a:t> 1&lt;/td&gt;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&lt;td </a:t>
            </a:r>
            <a:r>
              <a:rPr lang="en-US" sz="1600" dirty="0" err="1"/>
              <a:t>bgcolor</a:t>
            </a:r>
            <a:r>
              <a:rPr lang="en-US" sz="1600" dirty="0"/>
              <a:t>=teal&gt;</a:t>
            </a:r>
            <a:r>
              <a:rPr lang="en-US" sz="1600" dirty="0" err="1"/>
              <a:t>Baris</a:t>
            </a:r>
            <a:r>
              <a:rPr lang="en-US" sz="1600" dirty="0"/>
              <a:t> 3 </a:t>
            </a:r>
            <a:r>
              <a:rPr lang="en-US" sz="1600" dirty="0" err="1"/>
              <a:t>kolom</a:t>
            </a:r>
            <a:r>
              <a:rPr lang="en-US" sz="1600" dirty="0"/>
              <a:t> 2&lt;/td&gt;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  &lt;td </a:t>
            </a:r>
            <a:r>
              <a:rPr lang="en-US" sz="1600" dirty="0" err="1"/>
              <a:t>bgcolor</a:t>
            </a:r>
            <a:r>
              <a:rPr lang="en-US" sz="1600" dirty="0"/>
              <a:t>=yellow&gt;</a:t>
            </a:r>
            <a:r>
              <a:rPr lang="en-US" sz="1600" dirty="0" err="1"/>
              <a:t>Baris</a:t>
            </a:r>
            <a:r>
              <a:rPr lang="en-US" sz="1600" dirty="0"/>
              <a:t> 3 </a:t>
            </a:r>
            <a:r>
              <a:rPr lang="en-US" sz="1600" dirty="0" err="1"/>
              <a:t>kolom</a:t>
            </a:r>
            <a:r>
              <a:rPr lang="en-US" sz="1600" dirty="0"/>
              <a:t> 3&lt;/td&gt;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&lt;td </a:t>
            </a:r>
            <a:r>
              <a:rPr lang="en-US" sz="1600" dirty="0" err="1"/>
              <a:t>colspan</a:t>
            </a:r>
            <a:r>
              <a:rPr lang="en-US" sz="1600" dirty="0"/>
              <a:t>=3 </a:t>
            </a:r>
            <a:r>
              <a:rPr lang="en-US" sz="1600" dirty="0" err="1"/>
              <a:t>bgcolor</a:t>
            </a:r>
            <a:r>
              <a:rPr lang="en-US" sz="1600" dirty="0"/>
              <a:t>=aqua&gt;</a:t>
            </a:r>
            <a:r>
              <a:rPr lang="en-US" sz="1600" dirty="0" err="1"/>
              <a:t>Baris</a:t>
            </a:r>
            <a:r>
              <a:rPr lang="en-US" sz="1600" dirty="0"/>
              <a:t> 4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gabung</a:t>
            </a:r>
            <a:r>
              <a:rPr lang="en-US" sz="1600" dirty="0"/>
              <a:t> 3&lt;/td&gt;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height=“…” </a:t>
            </a:r>
            <a:r>
              <a:rPr lang="en-US" dirty="0" err="1" smtClean="0"/>
              <a:t>dan</a:t>
            </a:r>
            <a:r>
              <a:rPr lang="en-US" dirty="0" smtClean="0"/>
              <a:t> width=“…”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id-ID" dirty="0" smtClean="0">
                <a:solidFill>
                  <a:srgbClr val="FF0000"/>
                </a:solidFill>
              </a:rPr>
              <a:t>&lt;img alt=“</a:t>
            </a:r>
            <a:r>
              <a:rPr lang="en-US" dirty="0" err="1" smtClean="0"/>
              <a:t>garuda</a:t>
            </a:r>
            <a:r>
              <a:rPr lang="id-ID" dirty="0" smtClean="0">
                <a:solidFill>
                  <a:srgbClr val="FF0000"/>
                </a:solidFill>
              </a:rPr>
              <a:t>" src=“</a:t>
            </a:r>
            <a:r>
              <a:rPr lang="en-US" dirty="0" err="1" smtClean="0"/>
              <a:t>garuda</a:t>
            </a:r>
            <a:r>
              <a:rPr lang="id-ID" dirty="0" smtClean="0"/>
              <a:t>.jpg</a:t>
            </a:r>
            <a:r>
              <a:rPr lang="id-ID" dirty="0" smtClean="0">
                <a:solidFill>
                  <a:srgbClr val="FF0000"/>
                </a:solidFill>
              </a:rPr>
              <a:t>"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id-ID" dirty="0" smtClean="0">
                <a:solidFill>
                  <a:srgbClr val="FF0000"/>
                </a:solidFill>
              </a:rPr>
              <a:t>height="200" width="100" /&gt;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/>
          <a:srcRect t="18512" r="59602" b="54926"/>
          <a:stretch>
            <a:fillRect/>
          </a:stretch>
        </p:blipFill>
        <p:spPr bwMode="auto">
          <a:xfrm>
            <a:off x="2843213" y="2060575"/>
            <a:ext cx="394017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214313"/>
          <a:ext cx="7467600" cy="635795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57346"/>
                <a:gridCol w="5710254"/>
              </a:tblGrid>
              <a:tr h="1071547"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JUDUL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43404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Menu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ISI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3008"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Bebas</a:t>
                      </a:r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CEKAP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MAN</a:t>
            </a:r>
            <a:r>
              <a:rPr lang="en-US" dirty="0" smtClean="0"/>
              <a:t>TEN</a:t>
            </a:r>
            <a:endParaRPr lang="en-US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357686" y="1785926"/>
            <a:ext cx="4786314" cy="1752600"/>
          </a:xfrm>
        </p:spPr>
        <p:txBody>
          <a:bodyPr/>
          <a:lstStyle/>
          <a:p>
            <a:r>
              <a:rPr lang="en-US" dirty="0" smtClean="0"/>
              <a:t>See You Next Week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Link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Ciri khas dari dokumen Web</a:t>
            </a:r>
          </a:p>
          <a:p>
            <a:r>
              <a:rPr lang="id-ID" dirty="0"/>
              <a:t>Objek yang jika dieksekusi akan membawa pengguna ke bagian lain dari dokumen web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Ciri khas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Teks</a:t>
            </a:r>
          </a:p>
          <a:p>
            <a:pPr lvl="1"/>
            <a:r>
              <a:rPr lang="id-ID" dirty="0"/>
              <a:t>Berwarna biru</a:t>
            </a:r>
          </a:p>
          <a:p>
            <a:pPr lvl="1"/>
            <a:r>
              <a:rPr lang="en-US" dirty="0" smtClean="0"/>
              <a:t>B</a:t>
            </a:r>
            <a:r>
              <a:rPr lang="id-ID" dirty="0" smtClean="0"/>
              <a:t>ergaris </a:t>
            </a:r>
            <a:r>
              <a:rPr lang="id-ID" dirty="0"/>
              <a:t>bawah </a:t>
            </a:r>
          </a:p>
          <a:p>
            <a:r>
              <a:rPr lang="id-ID" dirty="0"/>
              <a:t>Gambar</a:t>
            </a:r>
          </a:p>
          <a:p>
            <a:r>
              <a:rPr lang="id-ID" dirty="0"/>
              <a:t>Pointer mouse jika berada di sekitar objek akan berubah menjadi telunjuk tangan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ELEMEN LINK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49500"/>
            <a:ext cx="8229600" cy="1041400"/>
          </a:xfrm>
        </p:spPr>
        <p:txBody>
          <a:bodyPr/>
          <a:lstStyle/>
          <a:p>
            <a:pPr algn="ctr">
              <a:buFontTx/>
              <a:buNone/>
            </a:pPr>
            <a:r>
              <a:rPr lang="id-ID" dirty="0">
                <a:solidFill>
                  <a:srgbClr val="FF0000"/>
                </a:solidFill>
              </a:rPr>
              <a:t>&lt;A href=“</a:t>
            </a:r>
            <a:r>
              <a:rPr lang="id-ID" dirty="0">
                <a:solidFill>
                  <a:srgbClr val="002060"/>
                </a:solidFill>
              </a:rPr>
              <a:t>lokasi tujuan</a:t>
            </a:r>
            <a:r>
              <a:rPr lang="id-ID" dirty="0">
                <a:solidFill>
                  <a:srgbClr val="FF0000"/>
                </a:solidFill>
              </a:rPr>
              <a:t>”&gt;</a:t>
            </a:r>
            <a:r>
              <a:rPr lang="id-ID" dirty="0"/>
              <a:t>LINK</a:t>
            </a:r>
            <a:r>
              <a:rPr lang="id-ID" dirty="0">
                <a:solidFill>
                  <a:srgbClr val="FF0000"/>
                </a:solidFill>
              </a:rPr>
              <a:t>&lt;/A&gt;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Contoh 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1571612"/>
            <a:ext cx="9144000" cy="25495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u="sng" dirty="0" smtClean="0">
                <a:solidFill>
                  <a:srgbClr val="0070C0"/>
                </a:solidFill>
              </a:rPr>
              <a:t>STT </a:t>
            </a:r>
            <a:r>
              <a:rPr lang="en-US" u="sng" dirty="0" err="1" smtClean="0">
                <a:solidFill>
                  <a:srgbClr val="0070C0"/>
                </a:solidFill>
              </a:rPr>
              <a:t>Stikma</a:t>
            </a:r>
            <a:r>
              <a:rPr lang="en-US" u="sng" dirty="0" smtClean="0">
                <a:solidFill>
                  <a:srgbClr val="0070C0"/>
                </a:solidFill>
              </a:rPr>
              <a:t> </a:t>
            </a:r>
            <a:r>
              <a:rPr lang="en-US" u="sng" dirty="0" err="1" smtClean="0">
                <a:solidFill>
                  <a:srgbClr val="0070C0"/>
                </a:solidFill>
              </a:rPr>
              <a:t>Internasional</a:t>
            </a:r>
            <a:endParaRPr lang="id-ID" u="sng" dirty="0">
              <a:solidFill>
                <a:srgbClr val="0070C0"/>
              </a:solidFill>
            </a:endParaRPr>
          </a:p>
          <a:p>
            <a:pPr algn="ctr">
              <a:buFontTx/>
              <a:buNone/>
            </a:pPr>
            <a:endParaRPr lang="id-ID" dirty="0"/>
          </a:p>
          <a:p>
            <a:pPr>
              <a:buFontTx/>
              <a:buNone/>
            </a:pPr>
            <a:r>
              <a:rPr lang="id-ID" dirty="0"/>
              <a:t>Kode sumbernya:</a:t>
            </a:r>
          </a:p>
          <a:p>
            <a:pPr>
              <a:buFontTx/>
              <a:buNone/>
            </a:pPr>
            <a:r>
              <a:rPr lang="id-ID" sz="2400" dirty="0"/>
              <a:t>&lt;A Href=“http://</a:t>
            </a:r>
            <a:r>
              <a:rPr lang="id-ID" sz="2400" dirty="0" smtClean="0"/>
              <a:t>www.</a:t>
            </a:r>
            <a:r>
              <a:rPr lang="en-US" sz="2400" dirty="0" smtClean="0"/>
              <a:t>stikma.ac.id</a:t>
            </a:r>
            <a:r>
              <a:rPr lang="id-ID" sz="2400" dirty="0" smtClean="0"/>
              <a:t>”&gt;</a:t>
            </a:r>
            <a:r>
              <a:rPr lang="en-US" sz="2400" dirty="0" smtClean="0"/>
              <a:t>STT </a:t>
            </a:r>
            <a:r>
              <a:rPr lang="en-US" sz="2400" dirty="0" err="1" smtClean="0"/>
              <a:t>Stikma</a:t>
            </a:r>
            <a:r>
              <a:rPr lang="en-US" sz="2400" dirty="0" smtClean="0"/>
              <a:t> </a:t>
            </a:r>
            <a:r>
              <a:rPr lang="en-US" sz="2400" dirty="0" err="1" smtClean="0"/>
              <a:t>Internasional</a:t>
            </a:r>
            <a:r>
              <a:rPr lang="id-ID" sz="2400" dirty="0" smtClean="0"/>
              <a:t>&lt;/</a:t>
            </a:r>
            <a:r>
              <a:rPr lang="id-ID" sz="2400" dirty="0"/>
              <a:t>A&gt;</a:t>
            </a:r>
          </a:p>
          <a:p>
            <a:pPr algn="ctr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312</TotalTime>
  <Words>1604</Words>
  <Application>Microsoft Office PowerPoint</Application>
  <PresentationFormat>On-screen Show (4:3)</PresentationFormat>
  <Paragraphs>322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Solstice</vt:lpstr>
      <vt:lpstr>Desain Web dengan  Tag HTML</vt:lpstr>
      <vt:lpstr>Tujuan</vt:lpstr>
      <vt:lpstr>Formating Image</vt:lpstr>
      <vt:lpstr>Slide 4</vt:lpstr>
      <vt:lpstr>Slide 5</vt:lpstr>
      <vt:lpstr>Link</vt:lpstr>
      <vt:lpstr>Ciri khas</vt:lpstr>
      <vt:lpstr>ELEMEN LINK</vt:lpstr>
      <vt:lpstr>Contoh </vt:lpstr>
      <vt:lpstr>Berdasarkan Lokasi Tujuannya</vt:lpstr>
      <vt:lpstr>Slide 11</vt:lpstr>
      <vt:lpstr>Slide 12</vt:lpstr>
      <vt:lpstr>Slide 13</vt:lpstr>
      <vt:lpstr>Slide 14</vt:lpstr>
      <vt:lpstr>Ada dua kemungkinan</vt:lpstr>
      <vt:lpstr>Slide 16</vt:lpstr>
      <vt:lpstr>Slide 17</vt:lpstr>
      <vt:lpstr>Slide 18</vt:lpstr>
      <vt:lpstr>Slide 19</vt:lpstr>
      <vt:lpstr>Cara memunculkan halaman</vt:lpstr>
      <vt:lpstr>Desain Web dengan  Tag HTML</vt:lpstr>
      <vt:lpstr>Tujuan</vt:lpstr>
      <vt:lpstr>Tabel </vt:lpstr>
      <vt:lpstr>Slide 24</vt:lpstr>
      <vt:lpstr>Atribut border</vt:lpstr>
      <vt:lpstr>Slide 26</vt:lpstr>
      <vt:lpstr>Slide 27</vt:lpstr>
      <vt:lpstr>Tabel 2 baris 2 kolom</vt:lpstr>
      <vt:lpstr>Slide 29</vt:lpstr>
      <vt:lpstr>Atribut Cellspacing</vt:lpstr>
      <vt:lpstr>Slide 31</vt:lpstr>
      <vt:lpstr>Atribut cellpadding</vt:lpstr>
      <vt:lpstr>Slide 33</vt:lpstr>
      <vt:lpstr>Slide 34</vt:lpstr>
      <vt:lpstr>Slide 35</vt:lpstr>
      <vt:lpstr>Atribut Width</vt:lpstr>
      <vt:lpstr>Slide 37</vt:lpstr>
      <vt:lpstr>Atribut Width untuk Kolom</vt:lpstr>
      <vt:lpstr>Slide 39</vt:lpstr>
      <vt:lpstr>Atribut Height</vt:lpstr>
      <vt:lpstr>Slide 41</vt:lpstr>
      <vt:lpstr>Atribut Align</vt:lpstr>
      <vt:lpstr>Align secara horisontal</vt:lpstr>
      <vt:lpstr>Align secara Vertikal</vt:lpstr>
      <vt:lpstr>Slide 45</vt:lpstr>
      <vt:lpstr>Atribut bgcolor</vt:lpstr>
      <vt:lpstr>Atribut Colspan</vt:lpstr>
      <vt:lpstr>Atribut Rowspan</vt:lpstr>
      <vt:lpstr>Slide 49</vt:lpstr>
      <vt:lpstr>Slide 50</vt:lpstr>
      <vt:lpstr>Slide 51</vt:lpstr>
      <vt:lpstr>CEKAP SEMANTEN</vt:lpstr>
    </vt:vector>
  </TitlesOfParts>
  <Company>LABTEP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Web dengan  Tag HTML</dc:title>
  <dc:creator>TABLET-2</dc:creator>
  <cp:lastModifiedBy>PURWITO</cp:lastModifiedBy>
  <cp:revision>23</cp:revision>
  <dcterms:created xsi:type="dcterms:W3CDTF">2008-11-19T21:54:59Z</dcterms:created>
  <dcterms:modified xsi:type="dcterms:W3CDTF">2017-09-23T07:19:55Z</dcterms:modified>
</cp:coreProperties>
</file>