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3"/>
    <p:sldId id="286" r:id="rId4"/>
    <p:sldId id="287" r:id="rId5"/>
    <p:sldId id="289" r:id="rId6"/>
    <p:sldId id="291" r:id="rId7"/>
    <p:sldId id="292" r:id="rId8"/>
    <p:sldId id="293" r:id="rId9"/>
    <p:sldId id="294" r:id="rId10"/>
    <p:sldId id="295" r:id="rId11"/>
    <p:sldId id="296" r:id="rId12"/>
    <p:sldId id="297" r:id="rId13"/>
    <p:sldId id="305" r:id="rId14"/>
    <p:sldId id="298" r:id="rId15"/>
    <p:sldId id="299" r:id="rId16"/>
    <p:sldId id="300" r:id="rId17"/>
    <p:sldId id="301" r:id="rId18"/>
    <p:sldId id="302" r:id="rId19"/>
    <p:sldId id="303" r:id="rId20"/>
    <p:sldId id="304" r:id="rId21"/>
    <p:sldId id="306" r:id="rId22"/>
    <p:sldId id="307" r:id="rId23"/>
    <p:sldId id="308" r:id="rId24"/>
    <p:sldId id="309" r:id="rId25"/>
    <p:sldId id="310" r:id="rId26"/>
    <p:sldId id="311" r:id="rId27"/>
    <p:sldId id="290" r:id="rId28"/>
    <p:sldId id="320" r:id="rId29"/>
    <p:sldId id="321" r:id="rId30"/>
    <p:sldId id="322" r:id="rId31"/>
    <p:sldId id="323" r:id="rId32"/>
    <p:sldId id="324" r:id="rId33"/>
    <p:sldId id="32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F1E2E"/>
    <a:srgbClr val="0A0E1D"/>
    <a:srgbClr val="204056"/>
    <a:srgbClr val="0177C1"/>
    <a:srgbClr val="D9D9D9"/>
    <a:srgbClr val="E4E4E4"/>
    <a:srgbClr val="F8EBCB"/>
    <a:srgbClr val="EBEDE0"/>
    <a:srgbClr val="020B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4617B"/>
        </a:solidFill>
        <a:effectLst/>
      </p:bgPr>
    </p:bg>
    <p:spTree>
      <p:nvGrpSpPr>
        <p:cNvPr id="1" name=""/>
        <p:cNvGrpSpPr/>
        <p:nvPr/>
      </p:nvGrpSpPr>
      <p:grpSpPr>
        <a:xfrm>
          <a:off x="0" y="0"/>
          <a:ext cx="0" cy="0"/>
          <a:chOff x="0" y="0"/>
          <a:chExt cx="0" cy="0"/>
        </a:xfrm>
      </p:grpSpPr>
      <p:sp>
        <p:nvSpPr>
          <p:cNvPr id="7" name="Rectangle 6"/>
          <p:cNvSpPr/>
          <p:nvPr userDrawn="1"/>
        </p:nvSpPr>
        <p:spPr>
          <a:xfrm>
            <a:off x="1905" y="4024630"/>
            <a:ext cx="9139555" cy="8108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ctrTitle"/>
          </p:nvPr>
        </p:nvSpPr>
        <p:spPr>
          <a:xfrm>
            <a:off x="1143000" y="1122363"/>
            <a:ext cx="6858000" cy="2387600"/>
          </a:xfrm>
        </p:spPr>
        <p:txBody>
          <a:bodyPr anchor="b"/>
          <a:lstStyle>
            <a:lvl1pPr algn="ctr">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4179570"/>
            <a:ext cx="6858000" cy="4730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8" name="Picture 7" descr="bulu-cabe"/>
          <p:cNvPicPr>
            <a:picLocks noChangeAspect="1"/>
          </p:cNvPicPr>
          <p:nvPr userDrawn="1"/>
        </p:nvPicPr>
        <p:blipFill>
          <a:blip r:embed="rId2"/>
          <a:stretch>
            <a:fillRect/>
          </a:stretch>
        </p:blipFill>
        <p:spPr>
          <a:xfrm>
            <a:off x="95250" y="3261995"/>
            <a:ext cx="1573530" cy="1573530"/>
          </a:xfrm>
          <a:prstGeom prst="rect">
            <a:avLst/>
          </a:prstGeom>
          <a:effectLst>
            <a:outerShdw blurRad="50800" dist="38100" dir="8100000" algn="tr" rotWithShape="0">
              <a:prstClr val="black">
                <a:alpha val="40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3175" y="436245"/>
            <a:ext cx="9144635" cy="59182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297305" y="521970"/>
            <a:ext cx="7218045" cy="423545"/>
          </a:xfrm>
        </p:spPr>
        <p:txBody>
          <a:bodyPr/>
          <a:lstStyle>
            <a:lvl1pPr>
              <a:defRPr sz="2800">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a:xfrm>
            <a:off x="628650" y="1523365"/>
            <a:ext cx="7886700" cy="465391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8" name="Picture 7" descr="bulu-cabe"/>
          <p:cNvPicPr>
            <a:picLocks noChangeAspect="1"/>
          </p:cNvPicPr>
          <p:nvPr userDrawn="1"/>
        </p:nvPicPr>
        <p:blipFill>
          <a:blip r:embed="rId2"/>
          <a:stretch>
            <a:fillRect/>
          </a:stretch>
        </p:blipFill>
        <p:spPr>
          <a:xfrm>
            <a:off x="7620" y="6350"/>
            <a:ext cx="1463675" cy="1463675"/>
          </a:xfrm>
          <a:prstGeom prst="rect">
            <a:avLst/>
          </a:prstGeom>
          <a:effectLst>
            <a:outerShdw blurRad="50800" dist="63500" dir="2700000" algn="tl" rotWithShape="0">
              <a:prstClr val="black">
                <a:alpha val="60000"/>
              </a:prst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5826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29150" y="135826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
        <p:nvSpPr>
          <p:cNvPr id="9" name="Rectangle 8"/>
          <p:cNvSpPr/>
          <p:nvPr userDrawn="1"/>
        </p:nvSpPr>
        <p:spPr>
          <a:xfrm>
            <a:off x="3810" y="-13970"/>
            <a:ext cx="9139555" cy="4495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ectangle 7"/>
          <p:cNvSpPr/>
          <p:nvPr userDrawn="1"/>
        </p:nvSpPr>
        <p:spPr>
          <a:xfrm>
            <a:off x="3175" y="436245"/>
            <a:ext cx="9144635" cy="59182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itle 9"/>
          <p:cNvSpPr>
            <a:spLocks noGrp="1"/>
          </p:cNvSpPr>
          <p:nvPr>
            <p:ph type="title"/>
          </p:nvPr>
        </p:nvSpPr>
        <p:spPr>
          <a:xfrm>
            <a:off x="1297305" y="521970"/>
            <a:ext cx="7218045" cy="423545"/>
          </a:xfrm>
        </p:spPr>
        <p:txBody>
          <a:bodyPr/>
          <a:lstStyle>
            <a:lvl1pPr>
              <a:defRPr sz="2800">
                <a:solidFill>
                  <a:schemeClr val="bg1"/>
                </a:solidFill>
              </a:defRPr>
            </a:lvl1pPr>
          </a:lstStyle>
          <a:p>
            <a:r>
              <a:rPr lang="en-US" smtClean="0"/>
              <a:t>Click to edit Master title style</a:t>
            </a:r>
            <a:endParaRPr lang="en-US"/>
          </a:p>
        </p:txBody>
      </p:sp>
      <p:pic>
        <p:nvPicPr>
          <p:cNvPr id="11" name="Picture 10" descr="bulu-cabe"/>
          <p:cNvPicPr>
            <a:picLocks noChangeAspect="1"/>
          </p:cNvPicPr>
          <p:nvPr userDrawn="1"/>
        </p:nvPicPr>
        <p:blipFill>
          <a:blip r:embed="rId2"/>
          <a:stretch>
            <a:fillRect/>
          </a:stretch>
        </p:blipFill>
        <p:spPr>
          <a:xfrm>
            <a:off x="7620" y="6350"/>
            <a:ext cx="1463675" cy="1463675"/>
          </a:xfrm>
          <a:prstGeom prst="rect">
            <a:avLst/>
          </a:prstGeom>
          <a:effectLst>
            <a:outerShdw blurRad="50800" dist="63500" dir="2700000" algn="tl" rotWithShape="0">
              <a:prstClr val="black">
                <a:alpha val="60000"/>
              </a:prstClr>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303655"/>
            <a:ext cx="7886700" cy="4873625"/>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617B"/>
        </a:solidFill>
        <a:effectLst/>
      </p:bgPr>
    </p:bg>
    <p:spTree>
      <p:nvGrpSpPr>
        <p:cNvPr id="1" name=""/>
        <p:cNvGrpSpPr/>
        <p:nvPr/>
      </p:nvGrpSpPr>
      <p:grpSpPr/>
      <p:sp>
        <p:nvSpPr>
          <p:cNvPr id="2" name="Title 1"/>
          <p:cNvSpPr>
            <a:spLocks noGrp="1"/>
          </p:cNvSpPr>
          <p:nvPr>
            <p:ph type="ctrTitle"/>
          </p:nvPr>
        </p:nvSpPr>
        <p:spPr/>
        <p:txBody>
          <a:bodyPr/>
          <a:p>
            <a:r>
              <a:rPr lang="en-US"/>
              <a:t>Web Programming</a:t>
            </a:r>
            <a:br>
              <a:rPr lang="en-US"/>
            </a:br>
            <a:r>
              <a:rPr lang="en-US"/>
              <a:t>#2 HTML</a:t>
            </a:r>
            <a:endParaRPr lang="en-US"/>
          </a:p>
        </p:txBody>
      </p:sp>
      <p:sp>
        <p:nvSpPr>
          <p:cNvPr id="3" name="Subtitle 2"/>
          <p:cNvSpPr>
            <a:spLocks noGrp="1"/>
          </p:cNvSpPr>
          <p:nvPr>
            <p:ph type="subTitle" idx="1"/>
          </p:nvPr>
        </p:nvSpPr>
        <p:spPr/>
        <p:txBody>
          <a:bodyPr/>
          <a:p>
            <a:r>
              <a:rPr lang="en-US"/>
              <a:t>Herman Kabetta, M.T.</a:t>
            </a:r>
            <a:endParaRPr lang="en-US"/>
          </a:p>
        </p:txBody>
      </p:sp>
      <p:sp>
        <p:nvSpPr>
          <p:cNvPr id="4" name="Text Box 3"/>
          <p:cNvSpPr txBox="1"/>
          <p:nvPr/>
        </p:nvSpPr>
        <p:spPr>
          <a:xfrm>
            <a:off x="-2540" y="6366510"/>
            <a:ext cx="9129395" cy="368300"/>
          </a:xfrm>
          <a:prstGeom prst="rect">
            <a:avLst/>
          </a:prstGeom>
          <a:noFill/>
        </p:spPr>
        <p:txBody>
          <a:bodyPr wrap="square" rtlCol="0">
            <a:spAutoFit/>
          </a:bodyPr>
          <a:p>
            <a:pPr algn="ctr"/>
            <a:r>
              <a:rPr lang="en-US">
                <a:solidFill>
                  <a:schemeClr val="bg1"/>
                </a:solidFill>
              </a:rPr>
              <a:t>hermanka.github.io</a:t>
            </a:r>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Unordered Lists</a:t>
            </a:r>
            <a:endParaRPr lang="en-US"/>
          </a:p>
        </p:txBody>
      </p:sp>
      <p:pic>
        <p:nvPicPr>
          <p:cNvPr id="5" name="Content Placeholder 4"/>
          <p:cNvPicPr>
            <a:picLocks noChangeAspect="1"/>
          </p:cNvPicPr>
          <p:nvPr>
            <p:ph idx="1"/>
          </p:nvPr>
        </p:nvPicPr>
        <p:blipFill>
          <a:blip r:embed="rId1"/>
          <a:stretch>
            <a:fillRect/>
          </a:stretch>
        </p:blipFill>
        <p:spPr>
          <a:xfrm>
            <a:off x="521970" y="1691005"/>
            <a:ext cx="7540625" cy="28581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Ordered Lists</a:t>
            </a:r>
            <a:endParaRPr lang="en-US"/>
          </a:p>
        </p:txBody>
      </p:sp>
      <p:pic>
        <p:nvPicPr>
          <p:cNvPr id="4" name="Content Placeholder 3"/>
          <p:cNvPicPr>
            <a:picLocks noChangeAspect="1"/>
          </p:cNvPicPr>
          <p:nvPr>
            <p:ph idx="1"/>
          </p:nvPr>
        </p:nvPicPr>
        <p:blipFill>
          <a:blip r:embed="rId1"/>
          <a:stretch>
            <a:fillRect/>
          </a:stretch>
        </p:blipFill>
        <p:spPr>
          <a:xfrm>
            <a:off x="518160" y="2439670"/>
            <a:ext cx="8048625" cy="2247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Lists Exercise</a:t>
            </a:r>
            <a:endParaRPr lang="en-US"/>
          </a:p>
        </p:txBody>
      </p:sp>
      <p:pic>
        <p:nvPicPr>
          <p:cNvPr id="10243" name="Picture 3"/>
          <p:cNvPicPr>
            <a:picLocks noChangeAspect="1" noChangeArrowheads="1"/>
          </p:cNvPicPr>
          <p:nvPr>
            <p:ph idx="1"/>
          </p:nvPr>
        </p:nvPicPr>
        <p:blipFill>
          <a:blip r:embed="rId1"/>
          <a:srcRect/>
          <a:stretch>
            <a:fillRect/>
          </a:stretch>
        </p:blipFill>
        <p:spPr bwMode="auto">
          <a:xfrm>
            <a:off x="1297305" y="1452245"/>
            <a:ext cx="4083685" cy="47529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Images</a:t>
            </a:r>
            <a:endParaRPr lang="en-US"/>
          </a:p>
        </p:txBody>
      </p:sp>
      <p:pic>
        <p:nvPicPr>
          <p:cNvPr id="7" name="Content Placeholder 6"/>
          <p:cNvPicPr>
            <a:picLocks noChangeAspect="1"/>
          </p:cNvPicPr>
          <p:nvPr>
            <p:ph idx="1"/>
          </p:nvPr>
        </p:nvPicPr>
        <p:blipFill>
          <a:blip r:embed="rId1"/>
          <a:stretch>
            <a:fillRect/>
          </a:stretch>
        </p:blipFill>
        <p:spPr>
          <a:xfrm>
            <a:off x="412115" y="2182495"/>
            <a:ext cx="7550785" cy="1460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Videos</a:t>
            </a:r>
            <a:endParaRPr lang="en-US"/>
          </a:p>
        </p:txBody>
      </p:sp>
      <p:pic>
        <p:nvPicPr>
          <p:cNvPr id="4" name="Content Placeholder 3"/>
          <p:cNvPicPr>
            <a:picLocks noChangeAspect="1"/>
          </p:cNvPicPr>
          <p:nvPr>
            <p:ph idx="1"/>
          </p:nvPr>
        </p:nvPicPr>
        <p:blipFill>
          <a:blip r:embed="rId1"/>
          <a:stretch>
            <a:fillRect/>
          </a:stretch>
        </p:blipFill>
        <p:spPr>
          <a:xfrm>
            <a:off x="438785" y="2086610"/>
            <a:ext cx="8486140" cy="21139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HTML Standards</a:t>
            </a:r>
            <a:endParaRPr lang="en-US"/>
          </a:p>
        </p:txBody>
      </p:sp>
      <p:pic>
        <p:nvPicPr>
          <p:cNvPr id="5" name="Content Placeholder 4"/>
          <p:cNvPicPr>
            <a:picLocks noChangeAspect="1"/>
          </p:cNvPicPr>
          <p:nvPr>
            <p:ph idx="1"/>
          </p:nvPr>
        </p:nvPicPr>
        <p:blipFill>
          <a:blip r:embed="rId1"/>
          <a:stretch>
            <a:fillRect/>
          </a:stretch>
        </p:blipFill>
        <p:spPr>
          <a:xfrm>
            <a:off x="537845" y="1683385"/>
            <a:ext cx="6715760" cy="48094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Linking Another Websites</a:t>
            </a:r>
            <a:endParaRPr lang="en-US"/>
          </a:p>
        </p:txBody>
      </p:sp>
      <p:pic>
        <p:nvPicPr>
          <p:cNvPr id="7" name="Content Placeholder 6"/>
          <p:cNvPicPr>
            <a:picLocks noChangeAspect="1"/>
          </p:cNvPicPr>
          <p:nvPr>
            <p:ph idx="1"/>
          </p:nvPr>
        </p:nvPicPr>
        <p:blipFill>
          <a:blip r:embed="rId1"/>
          <a:stretch>
            <a:fillRect/>
          </a:stretch>
        </p:blipFill>
        <p:spPr>
          <a:xfrm>
            <a:off x="266065" y="2470150"/>
            <a:ext cx="8669655" cy="988060"/>
          </a:xfrm>
          <a:prstGeom prst="rect">
            <a:avLst/>
          </a:prstGeom>
        </p:spPr>
      </p:pic>
      <p:pic>
        <p:nvPicPr>
          <p:cNvPr id="8" name="Picture 7"/>
          <p:cNvPicPr>
            <a:picLocks noChangeAspect="1"/>
          </p:cNvPicPr>
          <p:nvPr/>
        </p:nvPicPr>
        <p:blipFill>
          <a:blip r:embed="rId2"/>
          <a:stretch>
            <a:fillRect/>
          </a:stretch>
        </p:blipFill>
        <p:spPr>
          <a:xfrm>
            <a:off x="480060" y="5650865"/>
            <a:ext cx="8382000" cy="7924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Linking Pages</a:t>
            </a:r>
            <a:endParaRPr lang="en-US"/>
          </a:p>
        </p:txBody>
      </p:sp>
      <p:pic>
        <p:nvPicPr>
          <p:cNvPr id="6" name="Content Placeholder 5"/>
          <p:cNvPicPr>
            <a:picLocks noChangeAspect="1"/>
          </p:cNvPicPr>
          <p:nvPr>
            <p:ph idx="1"/>
          </p:nvPr>
        </p:nvPicPr>
        <p:blipFill>
          <a:blip r:embed="rId1"/>
          <a:stretch>
            <a:fillRect/>
          </a:stretch>
        </p:blipFill>
        <p:spPr>
          <a:xfrm>
            <a:off x="263525" y="1831340"/>
            <a:ext cx="6964680" cy="17322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p>
            <a:r>
              <a:rPr lang="en-US"/>
              <a:t>Link Exercise</a:t>
            </a:r>
            <a:endParaRPr lang="en-US"/>
          </a:p>
        </p:txBody>
      </p:sp>
      <p:sp>
        <p:nvSpPr>
          <p:cNvPr id="5" name="Content Placeholder 4"/>
          <p:cNvSpPr/>
          <p:nvPr>
            <p:ph idx="1"/>
          </p:nvPr>
        </p:nvSpPr>
        <p:spPr/>
        <p:txBody>
          <a:bodyPr/>
          <a:p>
            <a:r>
              <a:rPr lang="en-US"/>
              <a:t>Bagaimana cara membuat sebuah gambar menjadi link yang dapat di klik.</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Comments</a:t>
            </a:r>
            <a:endParaRPr lang="en-US"/>
          </a:p>
        </p:txBody>
      </p:sp>
      <p:pic>
        <p:nvPicPr>
          <p:cNvPr id="5" name="Content Placeholder 4"/>
          <p:cNvPicPr>
            <a:picLocks noChangeAspect="1"/>
          </p:cNvPicPr>
          <p:nvPr>
            <p:ph idx="1"/>
          </p:nvPr>
        </p:nvPicPr>
        <p:blipFill>
          <a:blip r:embed="rId1"/>
          <a:stretch>
            <a:fillRect/>
          </a:stretch>
        </p:blipFill>
        <p:spPr>
          <a:xfrm>
            <a:off x="427355" y="2331720"/>
            <a:ext cx="6624320" cy="12357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 HTML</a:t>
            </a:r>
            <a:endParaRPr lang="en-US"/>
          </a:p>
        </p:txBody>
      </p:sp>
      <p:sp>
        <p:nvSpPr>
          <p:cNvPr id="3" name="Content Placeholder 2"/>
          <p:cNvSpPr>
            <a:spLocks noGrp="1"/>
          </p:cNvSpPr>
          <p:nvPr>
            <p:ph idx="1"/>
          </p:nvPr>
        </p:nvSpPr>
        <p:spPr/>
        <p:txBody>
          <a:bodyPr/>
          <a:p>
            <a:r>
              <a:rPr lang="en-US"/>
              <a:t>HTML stands for HyperText Markup Language.</a:t>
            </a:r>
            <a:endParaRPr lang="en-US"/>
          </a:p>
          <a:p>
            <a:r>
              <a:rPr lang="en-US"/>
              <a:t>HTML is the skeleton of all web pages. It’s often the first language learned by marketers and designers and is core to front-end development work.</a:t>
            </a:r>
            <a:endParaRPr lang="en-US"/>
          </a:p>
          <a:p>
            <a:r>
              <a:rPr lang="en-US"/>
              <a:t>HTML provides structure to the content appearing on a website, such as images, text, or videos. Right-click on any page on the internet, choose “Inspect,” and you’ll see HTML in a panel of your screen.</a:t>
            </a:r>
            <a:endParaRPr lang="en-US"/>
          </a:p>
          <a:p>
            <a:r>
              <a:rPr lang="en-US"/>
              <a:t>You can layer HTML with CSS and JavaScript to create visually compelling and dynamic websites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Tables</a:t>
            </a:r>
            <a:endParaRPr lang="en-US"/>
          </a:p>
        </p:txBody>
      </p:sp>
      <p:pic>
        <p:nvPicPr>
          <p:cNvPr id="4" name="Content Placeholder 3"/>
          <p:cNvPicPr>
            <a:picLocks noChangeAspect="1"/>
          </p:cNvPicPr>
          <p:nvPr>
            <p:ph idx="1"/>
          </p:nvPr>
        </p:nvPicPr>
        <p:blipFill>
          <a:blip r:embed="rId1"/>
          <a:stretch>
            <a:fillRect/>
          </a:stretch>
        </p:blipFill>
        <p:spPr>
          <a:xfrm>
            <a:off x="627380" y="1618615"/>
            <a:ext cx="5880100" cy="41490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Styling Tables</a:t>
            </a:r>
            <a:endParaRPr lang="en-US"/>
          </a:p>
        </p:txBody>
      </p:sp>
      <p:pic>
        <p:nvPicPr>
          <p:cNvPr id="5" name="Content Placeholder 4"/>
          <p:cNvPicPr>
            <a:picLocks noChangeAspect="1"/>
          </p:cNvPicPr>
          <p:nvPr>
            <p:ph idx="1"/>
          </p:nvPr>
        </p:nvPicPr>
        <p:blipFill>
          <a:blip r:embed="rId1"/>
          <a:stretch>
            <a:fillRect/>
          </a:stretch>
        </p:blipFill>
        <p:spPr>
          <a:xfrm>
            <a:off x="756285" y="1609090"/>
            <a:ext cx="6266180" cy="4093210"/>
          </a:xfrm>
          <a:prstGeom prst="rect">
            <a:avLst/>
          </a:prstGeom>
        </p:spPr>
      </p:pic>
      <p:sp>
        <p:nvSpPr>
          <p:cNvPr id="7" name="Bent-Up Arrow 6"/>
          <p:cNvSpPr/>
          <p:nvPr/>
        </p:nvSpPr>
        <p:spPr>
          <a:xfrm flipH="1">
            <a:off x="2640330" y="5861050"/>
            <a:ext cx="684530" cy="594995"/>
          </a:xfrm>
          <a:prstGeom prst="bentUpArrow">
            <a:avLst>
              <a:gd name="adj1" fmla="val 7470"/>
              <a:gd name="adj2" fmla="val 22465"/>
              <a:gd name="adj3" fmla="val 4493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3563620" y="6247130"/>
            <a:ext cx="2016760" cy="368300"/>
          </a:xfrm>
          <a:prstGeom prst="rect">
            <a:avLst/>
          </a:prstGeom>
          <a:noFill/>
        </p:spPr>
        <p:txBody>
          <a:bodyPr wrap="none" rtlCol="0">
            <a:spAutoFit/>
          </a:bodyPr>
          <a:p>
            <a:r>
              <a:rPr lang="en-US">
                <a:solidFill>
                  <a:schemeClr val="bg1"/>
                </a:solidFill>
              </a:rPr>
              <a:t>place inside &lt;head&gt;</a:t>
            </a:r>
            <a:endParaRPr lang="en-US">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Spanning Rows &amp; Cols</a:t>
            </a:r>
            <a:endParaRPr lang="en-US"/>
          </a:p>
        </p:txBody>
      </p:sp>
      <p:pic>
        <p:nvPicPr>
          <p:cNvPr id="4" name="Content Placeholder 3"/>
          <p:cNvPicPr>
            <a:picLocks noChangeAspect="1"/>
          </p:cNvPicPr>
          <p:nvPr>
            <p:ph idx="1"/>
          </p:nvPr>
        </p:nvPicPr>
        <p:blipFill>
          <a:blip r:embed="rId1"/>
          <a:stretch>
            <a:fillRect/>
          </a:stretch>
        </p:blipFill>
        <p:spPr>
          <a:xfrm>
            <a:off x="501650" y="1698625"/>
            <a:ext cx="6817995" cy="4094480"/>
          </a:xfrm>
          <a:prstGeom prst="rect">
            <a:avLst/>
          </a:prstGeom>
        </p:spPr>
      </p:pic>
      <p:pic>
        <p:nvPicPr>
          <p:cNvPr id="6" name="Picture 5"/>
          <p:cNvPicPr>
            <a:picLocks noChangeAspect="1"/>
          </p:cNvPicPr>
          <p:nvPr/>
        </p:nvPicPr>
        <p:blipFill>
          <a:blip r:embed="rId2"/>
          <a:stretch>
            <a:fillRect/>
          </a:stretch>
        </p:blipFill>
        <p:spPr>
          <a:xfrm>
            <a:off x="4376420" y="5228590"/>
            <a:ext cx="4547235" cy="1320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Spanning Rows &amp; Cols - Exercise</a:t>
            </a:r>
            <a:endParaRPr lang="en-US"/>
          </a:p>
        </p:txBody>
      </p:sp>
      <p:pic>
        <p:nvPicPr>
          <p:cNvPr id="7" name="Content Placeholder 6"/>
          <p:cNvPicPr>
            <a:picLocks noChangeAspect="1"/>
          </p:cNvPicPr>
          <p:nvPr>
            <p:ph idx="1"/>
          </p:nvPr>
        </p:nvPicPr>
        <p:blipFill>
          <a:blip r:embed="rId1"/>
          <a:stretch>
            <a:fillRect/>
          </a:stretch>
        </p:blipFill>
        <p:spPr>
          <a:xfrm>
            <a:off x="691515" y="2529840"/>
            <a:ext cx="2851150" cy="18840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A0E1D"/>
        </a:solidFill>
        <a:effectLst/>
      </p:bgPr>
    </p:bg>
    <p:spTree>
      <p:nvGrpSpPr>
        <p:cNvPr id="1" name=""/>
        <p:cNvGrpSpPr/>
        <p:nvPr/>
      </p:nvGrpSpPr>
      <p:grpSpPr/>
      <p:sp>
        <p:nvSpPr>
          <p:cNvPr id="2" name="Title 1"/>
          <p:cNvSpPr>
            <a:spLocks noGrp="1"/>
          </p:cNvSpPr>
          <p:nvPr>
            <p:ph type="title"/>
          </p:nvPr>
        </p:nvSpPr>
        <p:spPr/>
        <p:txBody>
          <a:bodyPr/>
          <a:p>
            <a:r>
              <a:rPr lang="en-US"/>
              <a:t>Table Head, Body, Foot</a:t>
            </a:r>
            <a:endParaRPr lang="en-US"/>
          </a:p>
        </p:txBody>
      </p:sp>
      <p:pic>
        <p:nvPicPr>
          <p:cNvPr id="4" name="Content Placeholder 3"/>
          <p:cNvPicPr>
            <a:picLocks noChangeAspect="1"/>
          </p:cNvPicPr>
          <p:nvPr>
            <p:ph idx="1"/>
          </p:nvPr>
        </p:nvPicPr>
        <p:blipFill>
          <a:blip r:embed="rId1"/>
          <a:stretch>
            <a:fillRect/>
          </a:stretch>
        </p:blipFill>
        <p:spPr>
          <a:xfrm>
            <a:off x="756920" y="1376045"/>
            <a:ext cx="3537585" cy="54248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Forms</a:t>
            </a:r>
            <a:endParaRPr lang="en-US"/>
          </a:p>
        </p:txBody>
      </p:sp>
      <p:pic>
        <p:nvPicPr>
          <p:cNvPr id="9" name="Content Placeholder 8"/>
          <p:cNvPicPr>
            <a:picLocks noChangeAspect="1"/>
          </p:cNvPicPr>
          <p:nvPr>
            <p:ph idx="1"/>
          </p:nvPr>
        </p:nvPicPr>
        <p:blipFill>
          <a:blip r:embed="rId1"/>
          <a:stretch>
            <a:fillRect/>
          </a:stretch>
        </p:blipFill>
        <p:spPr>
          <a:xfrm>
            <a:off x="312420" y="1443355"/>
            <a:ext cx="8769985" cy="4298950"/>
          </a:xfrm>
          <a:prstGeom prst="rect">
            <a:avLst/>
          </a:prstGeom>
        </p:spPr>
      </p:pic>
      <p:pic>
        <p:nvPicPr>
          <p:cNvPr id="10" name="Picture 9"/>
          <p:cNvPicPr>
            <a:picLocks noChangeAspect="1"/>
          </p:cNvPicPr>
          <p:nvPr/>
        </p:nvPicPr>
        <p:blipFill>
          <a:blip r:embed="rId2"/>
          <a:stretch>
            <a:fillRect/>
          </a:stretch>
        </p:blipFill>
        <p:spPr>
          <a:xfrm>
            <a:off x="6510020" y="3601720"/>
            <a:ext cx="2430780" cy="31273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Semantic HTML</a:t>
            </a:r>
            <a:endParaRPr lang="en-US"/>
          </a:p>
        </p:txBody>
      </p:sp>
      <p:pic>
        <p:nvPicPr>
          <p:cNvPr id="6" name="Content Placeholder 5"/>
          <p:cNvPicPr>
            <a:picLocks noChangeAspect="1"/>
          </p:cNvPicPr>
          <p:nvPr>
            <p:ph idx="1"/>
          </p:nvPr>
        </p:nvPicPr>
        <p:blipFill>
          <a:blip r:embed="rId1"/>
          <a:stretch>
            <a:fillRect/>
          </a:stretch>
        </p:blipFill>
        <p:spPr>
          <a:xfrm>
            <a:off x="1295400" y="1234440"/>
            <a:ext cx="6553200" cy="4653915"/>
          </a:xfrm>
          <a:prstGeom prst="rect">
            <a:avLst/>
          </a:prstGeom>
        </p:spPr>
      </p:pic>
      <p:sp>
        <p:nvSpPr>
          <p:cNvPr id="7" name="Text Box 6"/>
          <p:cNvSpPr txBox="1"/>
          <p:nvPr/>
        </p:nvSpPr>
        <p:spPr>
          <a:xfrm>
            <a:off x="459740" y="5888355"/>
            <a:ext cx="5826125" cy="922020"/>
          </a:xfrm>
          <a:prstGeom prst="rect">
            <a:avLst/>
          </a:prstGeom>
          <a:noFill/>
        </p:spPr>
        <p:txBody>
          <a:bodyPr wrap="none" rtlCol="0">
            <a:spAutoFit/>
          </a:bodyPr>
          <a:p>
            <a:pPr algn="l"/>
            <a:r>
              <a:rPr lang="en-US"/>
              <a:t>The word semantic means “relating to meaning,” </a:t>
            </a:r>
            <a:endParaRPr lang="en-US"/>
          </a:p>
          <a:p>
            <a:pPr algn="l"/>
            <a:r>
              <a:rPr lang="en-US"/>
              <a:t>so semantic elements provide information about the content </a:t>
            </a:r>
            <a:endParaRPr lang="en-US"/>
          </a:p>
          <a:p>
            <a:pPr algn="l"/>
            <a:r>
              <a:rPr lang="en-US"/>
              <a:t>between the opening and closing tags.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Semantic HTML</a:t>
            </a:r>
            <a:endParaRPr lang="en-US"/>
          </a:p>
        </p:txBody>
      </p:sp>
      <p:sp>
        <p:nvSpPr>
          <p:cNvPr id="3" name="Content Placeholder 2"/>
          <p:cNvSpPr>
            <a:spLocks noGrp="1"/>
          </p:cNvSpPr>
          <p:nvPr>
            <p:ph sz="half" idx="1"/>
          </p:nvPr>
        </p:nvSpPr>
        <p:spPr>
          <a:xfrm>
            <a:off x="628650" y="1358265"/>
            <a:ext cx="7724775" cy="4351655"/>
          </a:xfrm>
        </p:spPr>
        <p:txBody>
          <a:bodyPr>
            <a:normAutofit fontScale="70000"/>
          </a:bodyPr>
          <a:p>
            <a:pPr marL="0" indent="0">
              <a:buNone/>
            </a:pPr>
            <a:r>
              <a:rPr lang="en-US" b="1"/>
              <a:t>Why use Semantic HTML?</a:t>
            </a:r>
            <a:endParaRPr lang="en-US"/>
          </a:p>
          <a:p>
            <a:endParaRPr lang="en-US"/>
          </a:p>
          <a:p>
            <a:r>
              <a:rPr lang="en-US" b="1"/>
              <a:t>Accessibility</a:t>
            </a:r>
            <a:r>
              <a:rPr lang="en-US"/>
              <a:t>: Semantic HTML makes webpages accessible for mobile devices and for people with disabilities as well. This is because screen readers and browsers are able to interpret the code better.</a:t>
            </a:r>
            <a:endParaRPr lang="en-US"/>
          </a:p>
          <a:p>
            <a:r>
              <a:rPr lang="en-US" b="1"/>
              <a:t>SEO</a:t>
            </a:r>
            <a:r>
              <a:rPr lang="en-US"/>
              <a:t>: It improves the website SEO, or Search Engine Optimization, which is the process of increasing the number of people that visit your webpage. With better SEO, search engines are better able to identify the content of your website and weight the most important content appropriately.</a:t>
            </a:r>
            <a:endParaRPr lang="en-US"/>
          </a:p>
          <a:p>
            <a:r>
              <a:rPr lang="en-US" b="1"/>
              <a:t>Easy to Understand</a:t>
            </a:r>
            <a:r>
              <a:rPr lang="en-US"/>
              <a:t>: Semantic HTML also makes the website’s source code easier to read for other web developers.</a:t>
            </a:r>
            <a:endParaRPr lang="en-US"/>
          </a:p>
        </p:txBody>
      </p:sp>
      <p:pic>
        <p:nvPicPr>
          <p:cNvPr id="5" name="Content Placeholder 4" descr="rack-shelf-organic-food-items-super-store-full-market-india-nnorganic-produced-methods-comply-130436177"/>
          <p:cNvPicPr>
            <a:picLocks noChangeAspect="1"/>
          </p:cNvPicPr>
          <p:nvPr>
            <p:ph sz="half" idx="2"/>
          </p:nvPr>
        </p:nvPicPr>
        <p:blipFill>
          <a:blip r:embed="rId1"/>
          <a:stretch>
            <a:fillRect/>
          </a:stretch>
        </p:blipFill>
        <p:spPr>
          <a:xfrm>
            <a:off x="5283835" y="5247640"/>
            <a:ext cx="3886200" cy="24022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4" name="Title 3"/>
          <p:cNvSpPr>
            <a:spLocks noGrp="1"/>
          </p:cNvSpPr>
          <p:nvPr>
            <p:ph type="title"/>
          </p:nvPr>
        </p:nvSpPr>
        <p:spPr/>
        <p:txBody>
          <a:bodyPr/>
          <a:p>
            <a:r>
              <a:rPr lang="en-US"/>
              <a:t>Semantic HTML: Header &amp; Nav</a:t>
            </a:r>
            <a:endParaRPr lang="en-US"/>
          </a:p>
        </p:txBody>
      </p:sp>
      <p:pic>
        <p:nvPicPr>
          <p:cNvPr id="5" name="Content Placeholder 4"/>
          <p:cNvPicPr>
            <a:picLocks noChangeAspect="1"/>
          </p:cNvPicPr>
          <p:nvPr>
            <p:ph sz="half" idx="1"/>
          </p:nvPr>
        </p:nvPicPr>
        <p:blipFill>
          <a:blip r:embed="rId1"/>
          <a:stretch>
            <a:fillRect/>
          </a:stretch>
        </p:blipFill>
        <p:spPr>
          <a:xfrm>
            <a:off x="180975" y="1770380"/>
            <a:ext cx="5970270" cy="4305300"/>
          </a:xfrm>
          <a:prstGeom prst="rect">
            <a:avLst/>
          </a:prstGeom>
        </p:spPr>
      </p:pic>
      <p:sp>
        <p:nvSpPr>
          <p:cNvPr id="8" name="Right Arrow 7"/>
          <p:cNvSpPr/>
          <p:nvPr/>
        </p:nvSpPr>
        <p:spPr>
          <a:xfrm>
            <a:off x="3167380" y="2705735"/>
            <a:ext cx="877570" cy="22352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 name="Text Box 8"/>
          <p:cNvSpPr txBox="1"/>
          <p:nvPr/>
        </p:nvSpPr>
        <p:spPr>
          <a:xfrm>
            <a:off x="4239260" y="2633345"/>
            <a:ext cx="1066800" cy="368300"/>
          </a:xfrm>
          <a:prstGeom prst="rect">
            <a:avLst/>
          </a:prstGeom>
          <a:noFill/>
        </p:spPr>
        <p:txBody>
          <a:bodyPr wrap="none" rtlCol="0">
            <a:spAutoFit/>
          </a:bodyPr>
          <a:p>
            <a:r>
              <a:rPr lang="en-US">
                <a:solidFill>
                  <a:schemeClr val="bg1"/>
                </a:solidFill>
              </a:rPr>
              <a:t>&lt;header&gt;</a:t>
            </a:r>
            <a:endParaRPr lang="en-US">
              <a:solidFill>
                <a:schemeClr val="bg1"/>
              </a:solidFill>
            </a:endParaRPr>
          </a:p>
        </p:txBody>
      </p:sp>
      <p:sp>
        <p:nvSpPr>
          <p:cNvPr id="10" name="Right Arrow 9"/>
          <p:cNvSpPr/>
          <p:nvPr/>
        </p:nvSpPr>
        <p:spPr>
          <a:xfrm>
            <a:off x="3167380" y="3219450"/>
            <a:ext cx="877570" cy="22352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Text Box 10"/>
          <p:cNvSpPr txBox="1"/>
          <p:nvPr/>
        </p:nvSpPr>
        <p:spPr>
          <a:xfrm>
            <a:off x="4239260" y="3147060"/>
            <a:ext cx="739140" cy="368300"/>
          </a:xfrm>
          <a:prstGeom prst="rect">
            <a:avLst/>
          </a:prstGeom>
          <a:noFill/>
        </p:spPr>
        <p:txBody>
          <a:bodyPr wrap="none" rtlCol="0">
            <a:spAutoFit/>
          </a:bodyPr>
          <a:p>
            <a:r>
              <a:rPr lang="en-US">
                <a:solidFill>
                  <a:schemeClr val="bg1"/>
                </a:solidFill>
              </a:rPr>
              <a:t>&lt;nav&gt;</a:t>
            </a:r>
            <a:endParaRPr lang="en-US">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4" name="Title 3"/>
          <p:cNvSpPr>
            <a:spLocks noGrp="1"/>
          </p:cNvSpPr>
          <p:nvPr>
            <p:ph type="title"/>
          </p:nvPr>
        </p:nvSpPr>
        <p:spPr/>
        <p:txBody>
          <a:bodyPr/>
          <a:p>
            <a:r>
              <a:rPr lang="en-US">
                <a:sym typeface="+mn-ea"/>
              </a:rPr>
              <a:t>Semantic HTML: Header &amp; Nav</a:t>
            </a:r>
            <a:br>
              <a:rPr lang="en-US"/>
            </a:br>
            <a:endParaRPr lang="en-US"/>
          </a:p>
        </p:txBody>
      </p:sp>
      <p:pic>
        <p:nvPicPr>
          <p:cNvPr id="6" name="Content Placeholder 5"/>
          <p:cNvPicPr>
            <a:picLocks noChangeAspect="1"/>
          </p:cNvPicPr>
          <p:nvPr>
            <p:ph sz="half" idx="2"/>
          </p:nvPr>
        </p:nvPicPr>
        <p:blipFill>
          <a:blip r:embed="rId1"/>
          <a:stretch>
            <a:fillRect/>
          </a:stretch>
        </p:blipFill>
        <p:spPr>
          <a:xfrm>
            <a:off x="434975" y="1757680"/>
            <a:ext cx="6713220" cy="44481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4056"/>
        </a:solidFill>
        <a:effectLst/>
      </p:bgPr>
    </p:bg>
    <p:spTree>
      <p:nvGrpSpPr>
        <p:cNvPr id="1" name=""/>
        <p:cNvGrpSpPr/>
        <p:nvPr/>
      </p:nvGrpSpPr>
      <p:grpSpPr/>
      <p:sp>
        <p:nvSpPr>
          <p:cNvPr id="2" name="Title 1"/>
          <p:cNvSpPr>
            <a:spLocks noGrp="1"/>
          </p:cNvSpPr>
          <p:nvPr>
            <p:ph type="title"/>
          </p:nvPr>
        </p:nvSpPr>
        <p:spPr/>
        <p:txBody>
          <a:bodyPr/>
          <a:p>
            <a:r>
              <a:rPr lang="en-US"/>
              <a:t>HTML Anatomy</a:t>
            </a:r>
            <a:endParaRPr lang="en-US"/>
          </a:p>
        </p:txBody>
      </p:sp>
      <p:pic>
        <p:nvPicPr>
          <p:cNvPr id="4" name="Content Placeholder 3"/>
          <p:cNvPicPr>
            <a:picLocks noChangeAspect="1"/>
          </p:cNvPicPr>
          <p:nvPr>
            <p:ph idx="1"/>
          </p:nvPr>
        </p:nvPicPr>
        <p:blipFill>
          <a:blip r:embed="rId1"/>
          <a:stretch>
            <a:fillRect/>
          </a:stretch>
        </p:blipFill>
        <p:spPr>
          <a:xfrm>
            <a:off x="789940" y="1720850"/>
            <a:ext cx="7562850" cy="4257675"/>
          </a:xfrm>
          <a:prstGeom prst="rect">
            <a:avLst/>
          </a:prstGeom>
        </p:spPr>
      </p:pic>
      <p:sp>
        <p:nvSpPr>
          <p:cNvPr id="5" name="Text Box 4"/>
          <p:cNvSpPr txBox="1"/>
          <p:nvPr/>
        </p:nvSpPr>
        <p:spPr>
          <a:xfrm>
            <a:off x="207645" y="6141720"/>
            <a:ext cx="4310380" cy="645160"/>
          </a:xfrm>
          <a:prstGeom prst="rect">
            <a:avLst/>
          </a:prstGeom>
          <a:noFill/>
        </p:spPr>
        <p:txBody>
          <a:bodyPr wrap="square" rtlCol="0" anchor="t">
            <a:spAutoFit/>
          </a:bodyPr>
          <a:p>
            <a:r>
              <a:rPr lang="en-US">
                <a:solidFill>
                  <a:schemeClr val="bg1"/>
                </a:solidFill>
              </a:rPr>
              <a:t>More tags :</a:t>
            </a:r>
            <a:endParaRPr lang="en-US">
              <a:solidFill>
                <a:schemeClr val="bg1"/>
              </a:solidFill>
            </a:endParaRPr>
          </a:p>
          <a:p>
            <a:r>
              <a:rPr lang="en-US">
                <a:solidFill>
                  <a:schemeClr val="bg1"/>
                </a:solidFill>
              </a:rPr>
              <a:t>https://w3schools.com/tags/</a:t>
            </a:r>
            <a:endParaRPr lang="en-US">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4" name="Title 3"/>
          <p:cNvSpPr>
            <a:spLocks noGrp="1"/>
          </p:cNvSpPr>
          <p:nvPr>
            <p:ph type="title"/>
          </p:nvPr>
        </p:nvSpPr>
        <p:spPr/>
        <p:txBody>
          <a:bodyPr/>
          <a:p>
            <a:r>
              <a:rPr lang="en-US">
                <a:sym typeface="+mn-ea"/>
              </a:rPr>
              <a:t>Semantic HTML: Main &amp; Footer</a:t>
            </a:r>
            <a:br>
              <a:rPr lang="en-US"/>
            </a:br>
            <a:endParaRPr lang="en-US"/>
          </a:p>
        </p:txBody>
      </p:sp>
      <p:pic>
        <p:nvPicPr>
          <p:cNvPr id="3" name="Content Placeholder 2"/>
          <p:cNvPicPr>
            <a:picLocks noChangeAspect="1"/>
          </p:cNvPicPr>
          <p:nvPr>
            <p:ph sz="half" idx="2"/>
          </p:nvPr>
        </p:nvPicPr>
        <p:blipFill>
          <a:blip r:embed="rId1"/>
          <a:stretch>
            <a:fillRect/>
          </a:stretch>
        </p:blipFill>
        <p:spPr>
          <a:xfrm>
            <a:off x="538480" y="1275715"/>
            <a:ext cx="7228840" cy="54813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4" name="Title 3"/>
          <p:cNvSpPr>
            <a:spLocks noGrp="1"/>
          </p:cNvSpPr>
          <p:nvPr>
            <p:ph type="title"/>
          </p:nvPr>
        </p:nvSpPr>
        <p:spPr/>
        <p:txBody>
          <a:bodyPr/>
          <a:p>
            <a:r>
              <a:rPr lang="en-US">
                <a:sym typeface="+mn-ea"/>
              </a:rPr>
              <a:t>Semantic HTML: Section, Article &amp; Aside</a:t>
            </a:r>
            <a:br>
              <a:rPr lang="en-US"/>
            </a:br>
            <a:endParaRPr lang="en-US"/>
          </a:p>
        </p:txBody>
      </p:sp>
      <p:pic>
        <p:nvPicPr>
          <p:cNvPr id="7" name="Content Placeholder 6"/>
          <p:cNvPicPr>
            <a:picLocks noChangeAspect="1"/>
          </p:cNvPicPr>
          <p:nvPr>
            <p:ph sz="half" idx="2"/>
          </p:nvPr>
        </p:nvPicPr>
        <p:blipFill>
          <a:blip r:embed="rId1"/>
          <a:stretch>
            <a:fillRect/>
          </a:stretch>
        </p:blipFill>
        <p:spPr>
          <a:xfrm>
            <a:off x="448945" y="1952625"/>
            <a:ext cx="8533765" cy="40703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4" name="Title 3"/>
          <p:cNvSpPr>
            <a:spLocks noGrp="1"/>
          </p:cNvSpPr>
          <p:nvPr>
            <p:ph type="title"/>
          </p:nvPr>
        </p:nvSpPr>
        <p:spPr/>
        <p:txBody>
          <a:bodyPr/>
          <a:p>
            <a:r>
              <a:rPr lang="en-US">
                <a:sym typeface="+mn-ea"/>
              </a:rPr>
              <a:t>Semantic HTML: Figure</a:t>
            </a:r>
            <a:br>
              <a:rPr lang="en-US"/>
            </a:br>
            <a:endParaRPr lang="en-US"/>
          </a:p>
        </p:txBody>
      </p:sp>
      <p:pic>
        <p:nvPicPr>
          <p:cNvPr id="3" name="Content Placeholder 2"/>
          <p:cNvPicPr>
            <a:picLocks noChangeAspect="1"/>
          </p:cNvPicPr>
          <p:nvPr>
            <p:ph sz="half" idx="2"/>
          </p:nvPr>
        </p:nvPicPr>
        <p:blipFill>
          <a:blip r:embed="rId1"/>
          <a:stretch>
            <a:fillRect/>
          </a:stretch>
        </p:blipFill>
        <p:spPr>
          <a:xfrm>
            <a:off x="716915" y="2094230"/>
            <a:ext cx="4883785" cy="12725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Headings</a:t>
            </a:r>
            <a:endParaRPr lang="en-US"/>
          </a:p>
        </p:txBody>
      </p:sp>
      <p:pic>
        <p:nvPicPr>
          <p:cNvPr id="4" name="Content Placeholder 3"/>
          <p:cNvPicPr>
            <a:picLocks noChangeAspect="1"/>
          </p:cNvPicPr>
          <p:nvPr>
            <p:ph idx="1"/>
          </p:nvPr>
        </p:nvPicPr>
        <p:blipFill>
          <a:blip r:embed="rId1"/>
          <a:stretch>
            <a:fillRect/>
          </a:stretch>
        </p:blipFill>
        <p:spPr>
          <a:xfrm>
            <a:off x="346075" y="2133600"/>
            <a:ext cx="8195310" cy="33280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Division</a:t>
            </a:r>
            <a:endParaRPr lang="en-US"/>
          </a:p>
        </p:txBody>
      </p:sp>
      <p:pic>
        <p:nvPicPr>
          <p:cNvPr id="7" name="Content Placeholder 6"/>
          <p:cNvPicPr>
            <a:picLocks noChangeAspect="1"/>
          </p:cNvPicPr>
          <p:nvPr>
            <p:ph idx="1"/>
          </p:nvPr>
        </p:nvPicPr>
        <p:blipFill>
          <a:blip r:embed="rId1"/>
          <a:stretch>
            <a:fillRect/>
          </a:stretch>
        </p:blipFill>
        <p:spPr>
          <a:xfrm>
            <a:off x="321945" y="1322705"/>
            <a:ext cx="8192770" cy="53867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Attributes</a:t>
            </a:r>
            <a:endParaRPr lang="en-US"/>
          </a:p>
        </p:txBody>
      </p:sp>
      <p:pic>
        <p:nvPicPr>
          <p:cNvPr id="4" name="Content Placeholder 3"/>
          <p:cNvPicPr>
            <a:picLocks noChangeAspect="1"/>
          </p:cNvPicPr>
          <p:nvPr>
            <p:ph idx="1"/>
          </p:nvPr>
        </p:nvPicPr>
        <p:blipFill>
          <a:blip r:embed="rId1"/>
          <a:stretch>
            <a:fillRect/>
          </a:stretch>
        </p:blipFill>
        <p:spPr>
          <a:xfrm>
            <a:off x="503555" y="1638300"/>
            <a:ext cx="6617970" cy="5027295"/>
          </a:xfrm>
          <a:prstGeom prst="rect">
            <a:avLst/>
          </a:prstGeom>
        </p:spPr>
      </p:pic>
      <p:pic>
        <p:nvPicPr>
          <p:cNvPr id="6" name="Picture 5"/>
          <p:cNvPicPr>
            <a:picLocks noChangeAspect="1"/>
          </p:cNvPicPr>
          <p:nvPr/>
        </p:nvPicPr>
        <p:blipFill>
          <a:blip r:embed="rId2"/>
          <a:stretch>
            <a:fillRect/>
          </a:stretch>
        </p:blipFill>
        <p:spPr>
          <a:xfrm>
            <a:off x="5056505" y="1271905"/>
            <a:ext cx="3714115" cy="476250"/>
          </a:xfrm>
          <a:prstGeom prst="rect">
            <a:avLst/>
          </a:prstGeom>
        </p:spPr>
      </p:pic>
      <p:cxnSp>
        <p:nvCxnSpPr>
          <p:cNvPr id="8" name="Straight Connector 7"/>
          <p:cNvCxnSpPr/>
          <p:nvPr/>
        </p:nvCxnSpPr>
        <p:spPr>
          <a:xfrm flipH="1">
            <a:off x="5591810" y="1708785"/>
            <a:ext cx="461645" cy="550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243445" y="1753870"/>
            <a:ext cx="356870" cy="358775"/>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5056505" y="2363470"/>
            <a:ext cx="1623695" cy="368300"/>
          </a:xfrm>
          <a:prstGeom prst="rect">
            <a:avLst/>
          </a:prstGeom>
          <a:noFill/>
        </p:spPr>
        <p:txBody>
          <a:bodyPr wrap="none" rtlCol="0">
            <a:spAutoFit/>
          </a:bodyPr>
          <a:p>
            <a:r>
              <a:rPr lang="en-US">
                <a:solidFill>
                  <a:schemeClr val="bg1"/>
                </a:solidFill>
              </a:rPr>
              <a:t>Attribute Name</a:t>
            </a:r>
            <a:endParaRPr lang="en-US">
              <a:solidFill>
                <a:schemeClr val="bg1"/>
              </a:solidFill>
            </a:endParaRPr>
          </a:p>
        </p:txBody>
      </p:sp>
      <p:sp>
        <p:nvSpPr>
          <p:cNvPr id="11" name="Text Box 10"/>
          <p:cNvSpPr txBox="1"/>
          <p:nvPr/>
        </p:nvSpPr>
        <p:spPr>
          <a:xfrm>
            <a:off x="7121525" y="2259330"/>
            <a:ext cx="1582420" cy="368300"/>
          </a:xfrm>
          <a:prstGeom prst="rect">
            <a:avLst/>
          </a:prstGeom>
          <a:noFill/>
        </p:spPr>
        <p:txBody>
          <a:bodyPr wrap="none" rtlCol="0">
            <a:spAutoFit/>
          </a:bodyPr>
          <a:p>
            <a:r>
              <a:rPr lang="en-US">
                <a:solidFill>
                  <a:schemeClr val="bg1"/>
                </a:solidFill>
              </a:rPr>
              <a:t>Attribute Value</a:t>
            </a:r>
            <a:endParaRPr lang="en-US">
              <a:solidFill>
                <a:schemeClr val="bg1"/>
              </a:solidFill>
            </a:endParaRPr>
          </a:p>
        </p:txBody>
      </p:sp>
      <p:sp>
        <p:nvSpPr>
          <p:cNvPr id="12" name="Text Box 11"/>
          <p:cNvSpPr txBox="1"/>
          <p:nvPr/>
        </p:nvSpPr>
        <p:spPr>
          <a:xfrm>
            <a:off x="2866390" y="6154420"/>
            <a:ext cx="6239510" cy="645160"/>
          </a:xfrm>
          <a:prstGeom prst="rect">
            <a:avLst/>
          </a:prstGeom>
          <a:noFill/>
        </p:spPr>
        <p:txBody>
          <a:bodyPr wrap="square" rtlCol="0" anchor="t">
            <a:spAutoFit/>
          </a:bodyPr>
          <a:p>
            <a:r>
              <a:rPr lang="en-US">
                <a:solidFill>
                  <a:schemeClr val="bg1"/>
                </a:solidFill>
              </a:rPr>
              <a:t>More attrbutes :</a:t>
            </a:r>
            <a:endParaRPr lang="en-US">
              <a:solidFill>
                <a:schemeClr val="bg1"/>
              </a:solidFill>
            </a:endParaRPr>
          </a:p>
          <a:p>
            <a:r>
              <a:rPr lang="en-US">
                <a:solidFill>
                  <a:schemeClr val="bg1"/>
                </a:solidFill>
              </a:rPr>
              <a:t>https://developer.mozilla.org/en-US/docs/Web/HTML/Attributes</a:t>
            </a:r>
            <a:endParaRPr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Paragraph</a:t>
            </a:r>
            <a:endParaRPr lang="en-US"/>
          </a:p>
        </p:txBody>
      </p:sp>
      <p:pic>
        <p:nvPicPr>
          <p:cNvPr id="4" name="Content Placeholder 3"/>
          <p:cNvPicPr>
            <a:picLocks noChangeAspect="1"/>
          </p:cNvPicPr>
          <p:nvPr>
            <p:ph idx="1"/>
          </p:nvPr>
        </p:nvPicPr>
        <p:blipFill>
          <a:blip r:embed="rId1"/>
          <a:srcRect r="544"/>
          <a:stretch>
            <a:fillRect/>
          </a:stretch>
        </p:blipFill>
        <p:spPr>
          <a:xfrm>
            <a:off x="224155" y="1340485"/>
            <a:ext cx="8246745" cy="52755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Styling &amp; Formatting Text</a:t>
            </a:r>
            <a:endParaRPr lang="en-US"/>
          </a:p>
        </p:txBody>
      </p:sp>
      <p:pic>
        <p:nvPicPr>
          <p:cNvPr id="5" name="Content Placeholder 4"/>
          <p:cNvPicPr>
            <a:picLocks noChangeAspect="1"/>
          </p:cNvPicPr>
          <p:nvPr>
            <p:ph idx="1"/>
          </p:nvPr>
        </p:nvPicPr>
        <p:blipFill>
          <a:blip r:embed="rId1"/>
          <a:stretch>
            <a:fillRect/>
          </a:stretch>
        </p:blipFill>
        <p:spPr>
          <a:xfrm>
            <a:off x="391160" y="1623695"/>
            <a:ext cx="5805805" cy="5081905"/>
          </a:xfrm>
          <a:prstGeom prst="rect">
            <a:avLst/>
          </a:prstGeom>
        </p:spPr>
      </p:pic>
      <p:pic>
        <p:nvPicPr>
          <p:cNvPr id="8" name="Picture 7"/>
          <p:cNvPicPr>
            <a:picLocks noChangeAspect="1"/>
          </p:cNvPicPr>
          <p:nvPr/>
        </p:nvPicPr>
        <p:blipFill>
          <a:blip r:embed="rId2"/>
          <a:stretch>
            <a:fillRect/>
          </a:stretch>
        </p:blipFill>
        <p:spPr>
          <a:xfrm>
            <a:off x="6196965" y="3743960"/>
            <a:ext cx="2973705" cy="2961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1E2E"/>
        </a:solidFill>
        <a:effectLst/>
      </p:bgPr>
    </p:bg>
    <p:spTree>
      <p:nvGrpSpPr>
        <p:cNvPr id="1" name=""/>
        <p:cNvGrpSpPr/>
        <p:nvPr/>
      </p:nvGrpSpPr>
      <p:grpSpPr/>
      <p:sp>
        <p:nvSpPr>
          <p:cNvPr id="2" name="Title 1"/>
          <p:cNvSpPr>
            <a:spLocks noGrp="1"/>
          </p:cNvSpPr>
          <p:nvPr>
            <p:ph type="title"/>
          </p:nvPr>
        </p:nvSpPr>
        <p:spPr/>
        <p:txBody>
          <a:bodyPr/>
          <a:p>
            <a:r>
              <a:rPr lang="en-US"/>
              <a:t>Line Breaks</a:t>
            </a:r>
            <a:endParaRPr lang="en-US"/>
          </a:p>
        </p:txBody>
      </p:sp>
      <p:pic>
        <p:nvPicPr>
          <p:cNvPr id="4" name="Content Placeholder 3"/>
          <p:cNvPicPr>
            <a:picLocks noChangeAspect="1"/>
          </p:cNvPicPr>
          <p:nvPr>
            <p:ph idx="1"/>
          </p:nvPr>
        </p:nvPicPr>
        <p:blipFill>
          <a:blip r:embed="rId1"/>
          <a:stretch>
            <a:fillRect/>
          </a:stretch>
        </p:blipFill>
        <p:spPr>
          <a:xfrm>
            <a:off x="401320" y="2447290"/>
            <a:ext cx="8114030" cy="32054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2043</Words>
  <Application>WPS Presentation</Application>
  <PresentationFormat>Widescreen</PresentationFormat>
  <Paragraphs>101</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Arial</vt:lpstr>
      <vt:lpstr>SimSun</vt:lpstr>
      <vt:lpstr>Wingdings</vt:lpstr>
      <vt:lpstr>Calibri</vt:lpstr>
      <vt:lpstr>Calibri Light</vt:lpstr>
      <vt:lpstr>Microsoft YaHei</vt:lpstr>
      <vt:lpstr>Arial Unicode MS</vt:lpstr>
      <vt:lpstr>Office Theme</vt:lpstr>
      <vt:lpstr>Web Programming #2 HTML</vt:lpstr>
      <vt:lpstr>Introduction HTML</vt:lpstr>
      <vt:lpstr>HTML Anatomy</vt:lpstr>
      <vt:lpstr>Headings</vt:lpstr>
      <vt:lpstr>Division</vt:lpstr>
      <vt:lpstr>Attributes</vt:lpstr>
      <vt:lpstr>Paragraph</vt:lpstr>
      <vt:lpstr>Styling &amp; Formatting Text</vt:lpstr>
      <vt:lpstr>Line Breaks</vt:lpstr>
      <vt:lpstr>Unordered Lists</vt:lpstr>
      <vt:lpstr>Ordered Lists</vt:lpstr>
      <vt:lpstr>Lists Exercise</vt:lpstr>
      <vt:lpstr>Images</vt:lpstr>
      <vt:lpstr>Videos</vt:lpstr>
      <vt:lpstr>HTML Standards</vt:lpstr>
      <vt:lpstr>Linking Another Websites</vt:lpstr>
      <vt:lpstr>Linking Pages</vt:lpstr>
      <vt:lpstr>Link Exercise</vt:lpstr>
      <vt:lpstr>Comments</vt:lpstr>
      <vt:lpstr>Tables</vt:lpstr>
      <vt:lpstr>Styling Tables</vt:lpstr>
      <vt:lpstr>Spanning Rows &amp; Cols</vt:lpstr>
      <vt:lpstr>Spanning Rows &amp; Cols - Exercise</vt:lpstr>
      <vt:lpstr>Table Head, Body, Foot</vt:lpstr>
      <vt:lpstr>Forms</vt:lpstr>
      <vt:lpstr>PowerPoint 演示文稿</vt:lpstr>
      <vt:lpstr>PowerPoint 演示文稿</vt:lpstr>
      <vt:lpstr>PowerPoint 演示文稿</vt:lpstr>
      <vt:lpstr>PowerPoint 演示文稿</vt:lpstr>
      <vt:lpstr>Semantic HTML: Header &amp; Nav </vt:lpstr>
      <vt:lpstr>Semantic HTML: Main &amp; Footer </vt:lpstr>
      <vt:lpstr>Semantic HTML: Section, Article &amp; Aside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Hermanka Beta</dc:creator>
  <cp:lastModifiedBy>Hermanka Beta</cp:lastModifiedBy>
  <cp:revision>62</cp:revision>
  <dcterms:created xsi:type="dcterms:W3CDTF">2019-09-19T01:48:00Z</dcterms:created>
  <dcterms:modified xsi:type="dcterms:W3CDTF">2019-09-19T09:10:28Z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