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48" r:id="rId3"/>
    <p:sldId id="330" r:id="rId4"/>
    <p:sldId id="257" r:id="rId5"/>
    <p:sldId id="258" r:id="rId6"/>
    <p:sldId id="259" r:id="rId7"/>
    <p:sldId id="331" r:id="rId8"/>
    <p:sldId id="265" r:id="rId9"/>
    <p:sldId id="266" r:id="rId10"/>
    <p:sldId id="270" r:id="rId11"/>
    <p:sldId id="334" r:id="rId12"/>
    <p:sldId id="333" r:id="rId13"/>
    <p:sldId id="335" r:id="rId14"/>
    <p:sldId id="336" r:id="rId15"/>
    <p:sldId id="338" r:id="rId16"/>
    <p:sldId id="337" r:id="rId17"/>
    <p:sldId id="339" r:id="rId18"/>
    <p:sldId id="340" r:id="rId19"/>
    <p:sldId id="341" r:id="rId20"/>
    <p:sldId id="342" r:id="rId21"/>
    <p:sldId id="343" r:id="rId22"/>
    <p:sldId id="344" r:id="rId23"/>
    <p:sldId id="345" r:id="rId24"/>
    <p:sldId id="346" r:id="rId25"/>
    <p:sldId id="347" r:id="rId26"/>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4B93226-F6F7-4FB7-BAA4-C23559FB1A0A}">
          <p14:sldIdLst>
            <p14:sldId id="256"/>
            <p14:sldId id="348"/>
            <p14:sldId id="330"/>
            <p14:sldId id="257"/>
            <p14:sldId id="258"/>
            <p14:sldId id="259"/>
            <p14:sldId id="331"/>
            <p14:sldId id="265"/>
            <p14:sldId id="266"/>
            <p14:sldId id="270"/>
            <p14:sldId id="334"/>
            <p14:sldId id="333"/>
            <p14:sldId id="335"/>
            <p14:sldId id="336"/>
            <p14:sldId id="338"/>
            <p14:sldId id="337"/>
            <p14:sldId id="339"/>
            <p14:sldId id="340"/>
            <p14:sldId id="341"/>
            <p14:sldId id="342"/>
            <p14:sldId id="343"/>
            <p14:sldId id="344"/>
            <p14:sldId id="345"/>
            <p14:sldId id="346"/>
            <p14:sldId id="34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6065"/>
    <a:srgbClr val="BEBFC2"/>
    <a:srgbClr val="B3CC3A"/>
    <a:srgbClr val="009DDF"/>
    <a:srgbClr val="147EAD"/>
    <a:srgbClr val="EAEAEA"/>
    <a:srgbClr val="D2D2D3"/>
    <a:srgbClr val="FFFFFF"/>
    <a:srgbClr val="D9D9D9"/>
    <a:srgbClr val="5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16" autoAdjust="0"/>
    <p:restoredTop sz="86358" autoAdjust="0"/>
  </p:normalViewPr>
  <p:slideViewPr>
    <p:cSldViewPr>
      <p:cViewPr varScale="1">
        <p:scale>
          <a:sx n="67" d="100"/>
          <a:sy n="67" d="100"/>
        </p:scale>
        <p:origin x="152" y="52"/>
      </p:cViewPr>
      <p:guideLst>
        <p:guide orient="horz" pos="2160"/>
        <p:guide pos="3840"/>
      </p:guideLst>
    </p:cSldViewPr>
  </p:slideViewPr>
  <p:outlineViewPr>
    <p:cViewPr>
      <p:scale>
        <a:sx n="33" d="100"/>
        <a:sy n="33" d="100"/>
      </p:scale>
      <p:origin x="0" y="-2392"/>
    </p:cViewPr>
  </p:outlineViewPr>
  <p:notesTextViewPr>
    <p:cViewPr>
      <p:scale>
        <a:sx n="66" d="100"/>
        <a:sy n="66" d="100"/>
      </p:scale>
      <p:origin x="0" y="0"/>
    </p:cViewPr>
  </p:notesTextViewPr>
  <p:notesViewPr>
    <p:cSldViewPr>
      <p:cViewPr varScale="1">
        <p:scale>
          <a:sx n="78" d="100"/>
          <a:sy n="78" d="100"/>
        </p:scale>
        <p:origin x="80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8065C5F-0BF3-B4B8-0F2C-26C50CE7004F}"/>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55EBC7E-965D-84B7-5AF2-1A568C351261}"/>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8079346-0C3B-4AA5-9D72-7ADEA330BE27}" type="datetimeFigureOut">
              <a:rPr lang="fr-FR" smtClean="0"/>
              <a:t>21/09/2024</a:t>
            </a:fld>
            <a:endParaRPr lang="fr-FR"/>
          </a:p>
        </p:txBody>
      </p:sp>
      <p:sp>
        <p:nvSpPr>
          <p:cNvPr id="4" name="Espace réservé du pied de page 3">
            <a:extLst>
              <a:ext uri="{FF2B5EF4-FFF2-40B4-BE49-F238E27FC236}">
                <a16:creationId xmlns:a16="http://schemas.microsoft.com/office/drawing/2014/main" id="{4838EC29-582B-E0D0-0190-B17F1F6722DC}"/>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8BA6431-27F2-EC96-A44C-BBE424E0190E}"/>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DD76996C-8984-4260-9F41-060DF08E5E1C}" type="slidenum">
              <a:rPr lang="fr-FR" smtClean="0"/>
              <a:t>‹N°›</a:t>
            </a:fld>
            <a:endParaRPr lang="fr-FR"/>
          </a:p>
        </p:txBody>
      </p:sp>
    </p:spTree>
    <p:extLst>
      <p:ext uri="{BB962C8B-B14F-4D97-AF65-F5344CB8AC3E}">
        <p14:creationId xmlns:p14="http://schemas.microsoft.com/office/powerpoint/2010/main" val="335212906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6:39:11.554"/>
    </inkml:context>
    <inkml:brush xml:id="br0">
      <inkml:brushProperty name="width" value="0.35" units="cm"/>
      <inkml:brushProperty name="height" value="0.35" units="cm"/>
      <inkml:brushProperty name="color" value="#FFFFFF"/>
    </inkml:brush>
  </inkml:definitions>
  <inkml:trace contextRef="#ctx0" brushRef="#br0">0 83 24575,'636'0'0,"-617"-2"0,0 0 0,35-8 0,-10 1 0,-36 7 0,1-1 0,-1 1 0,0-1 0,15-8 0,-16 7 0,1 0 0,0 0 0,1 1 0,-1 1 0,9-3 0,-10 4 46,-3 1-174,0 0-1,0-1 1,0 0 0,0 0 0,-1 0-1,1 0 1,0-1 0,-1 1 0,1-1-1,5-4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13.19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16.804"/>
    </inkml:context>
    <inkml:brush xml:id="br0">
      <inkml:brushProperty name="width" value="0.35" units="cm"/>
      <inkml:brushProperty name="height" value="0.35" units="cm"/>
      <inkml:brushProperty name="color" value="#FFFFFF"/>
    </inkml:brush>
  </inkml:definitions>
  <inkml:trace contextRef="#ctx0" brushRef="#br0">24 1 24575,'0'63'0,"-13"93"0,5-72 0,5 154 0,5-120 0,-2 1492 0,1-1593 0,1 0 0,6 30 0,-4-28 0,0-1 0,0 22 0,-4 96-1365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25.459"/>
    </inkml:context>
    <inkml:brush xml:id="br0">
      <inkml:brushProperty name="width" value="0.35" units="cm"/>
      <inkml:brushProperty name="height" value="0.35" units="cm"/>
      <inkml:brushProperty name="color" value="#FFFFFF"/>
    </inkml:brush>
  </inkml:definitions>
  <inkml:trace contextRef="#ctx0" brushRef="#br0">0 1 24575,'567'0'-1365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28.631"/>
    </inkml:context>
    <inkml:brush xml:id="br0">
      <inkml:brushProperty name="width" value="0.35" units="cm"/>
      <inkml:brushProperty name="height" value="0.35" units="cm"/>
      <inkml:brushProperty name="color" value="#FFFFFF"/>
    </inkml:brush>
  </inkml:definitions>
  <inkml:trace contextRef="#ctx0" brushRef="#br0">0 1 24575,'0'4'0,"4"1"0,5 3 0,5 1 0,8-1 0,4-2 0,1-3 0,0-1 0,0-1 0,-2 0 0,-1-2 0,0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41.896"/>
    </inkml:context>
    <inkml:brush xml:id="br0">
      <inkml:brushProperty name="width" value="0.35" units="cm"/>
      <inkml:brushProperty name="height" value="0.35" units="cm"/>
      <inkml:brushProperty name="color" value="#FFFFFF"/>
    </inkml:brush>
  </inkml:definitions>
  <inkml:trace contextRef="#ctx0" brushRef="#br0">0 1 24575,'66'-1'0,"72"3"0,-127 0 0,0 0 0,0 1 0,0 0 0,-1 1 0,14 6 0,13 5 0,13 6 0,-38-16 0,0 0 0,0 0 0,1-1 0,-1 0 0,1-1 0,21 2 0,33-6 259,-51 0-530,1 0 1,0 1-1,0 1 0,-1 1 1,29 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0:44.976"/>
    </inkml:context>
    <inkml:brush xml:id="br0">
      <inkml:brushProperty name="width" value="0.2" units="cm"/>
      <inkml:brushProperty name="height" value="0.2" units="cm"/>
      <inkml:brushProperty name="color" value="#FFFFFF"/>
    </inkml:brush>
  </inkml:definitions>
  <inkml:trace contextRef="#ctx0" brushRef="#br0">0 31 24575,'413'0'0,"-395"-1"0,0-1 0,36-8 0,-36 5 0,1 2 0,35-3 0,57 8 0,83-3 0,-173-3-1365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0:51.788"/>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24.093"/>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0:58.381"/>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0:59.553"/>
    </inkml:context>
    <inkml:brush xml:id="br0">
      <inkml:brushProperty name="width" value="0.2" units="cm"/>
      <inkml:brushProperty name="height" value="0.2"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6:39:32.486"/>
    </inkml:context>
    <inkml:brush xml:id="br0">
      <inkml:brushProperty name="width" value="0.35" units="cm"/>
      <inkml:brushProperty name="height" value="0.35" units="cm"/>
      <inkml:brushProperty name="color" value="#FFFFFF"/>
    </inkml:brush>
  </inkml:definitions>
  <inkml:trace contextRef="#ctx0" brushRef="#br0">1956 115 24575,'386'0'0,"-353"-2"0,0-1 0,-1-2 0,34-10 0,-15 4 0,-33 7 0,155-25 0,-152 26 0,0-1 0,34-11 0,-38 9 0,1 1 0,0 0 0,0 2 0,22-2 0,182 7 0,-213-1 0,0 0 0,0 1 0,0 0 0,-1 0 0,1 1 0,-1 0 0,1 1 0,-1 0 0,0 0 0,14 10 0,-18-10 0,1 0 0,-1 0 0,0 0 0,0 0 0,0 1 0,0-1 0,-1 1 0,0 0 0,0 0 0,0 1 0,-1-1 0,0 0 0,0 1 0,0 0 0,-1-1 0,1 1 0,-1 8 0,0-9 0,0-1 0,-1 1 0,0 0 0,0 0 0,0-1 0,-1 1 0,0 0 0,0 0 0,0-1 0,0 1 0,-3 4 0,3-7 0,-1 0 0,0 1 0,1-1 0,-1 0 0,0 0 0,-1 0 0,1-1 0,0 1 0,0 0 0,-1-1 0,1 1 0,-1-1 0,1 0 0,-1 0 0,0 0 0,1 0 0,-1-1 0,0 1 0,0-1 0,-2 1 0,-28 2 0,0-1 0,-60-5 0,13 0 0,5 1 0,-99 4 0,107 9 0,42-7 0,-32 3 0,-271-6 0,170-2 0,139 0 0,0-2 0,0 0 0,0-1 0,0-1 0,1-1 0,-19-8 0,9 4 0,-43-11 0,41 16 0,-1-2 0,1-2 0,-52-21 0,71 25 0,0 1 0,-1 1 0,1 0 0,-1 0 0,0 1 0,1 0 0,-1 1 0,0 1 0,-14 1 0,12 0 0,0 0 0,0 1 0,0 1 0,0 0 0,0 1 0,1 1 0,-18 7 0,19-4 0,-1 0 0,-16 14 0,18-14 0,0 0 0,0 0 0,-16 8 0,-12 4 0,31-15 0,0 0 0,-1-1 0,1 0 0,-1 0 0,0-1 0,0 0 0,0-1 0,0 0 0,-10 1 0,-26-1 0,-68-6 0,105 3 0,0-1 0,0 0 0,1 0 0,-1-1 0,1 0 0,0 0 0,0-1 0,0 0 0,-11-7 0,-3-6 0,-28-26 0,32 27 0,8 6 0,0 1 0,-1 0 0,-1 1 0,1 0 0,-20-10 0,19 12 0,0 1 0,-1 1 0,1 0 0,-1 0 0,0 2 0,0-1 0,0 1 0,0 1 0,0 0 0,0 1 0,-15 1 0,25-1 0,-1 1 0,1-1 0,0 1 0,0 0 0,0 0 0,-1-1 0,1 1 0,0 1 0,0-1 0,0 0 0,0 0 0,1 1 0,-1-1 0,0 1 0,0 0 0,1-1 0,-1 1 0,1 0 0,0 0 0,-1 0 0,1 0 0,0 0 0,-1 4 0,1-4 0,1-1 0,-1 1 0,1 0 0,0-1 0,-1 1 0,1-1 0,0 1 0,0 0 0,0-1 0,1 1 0,-1 0 0,0-1 0,1 1 0,-1 0 0,1-1 0,-1 1 0,1-1 0,0 1 0,-1-1 0,1 1 0,0-1 0,0 0 0,0 1 0,0-1 0,0 0 0,1 0 0,-1 0 0,0 0 0,1 0 0,-1 0 0,0 0 0,1 0 0,2 1 0,4 1 0,0 0 0,0-1 0,0 0 0,1-1 0,-1 1 0,1-1 0,-1-1 0,13 0 0,-6-1 0,-1-1 0,0 0 0,0 0 0,18-7 0,-20 3 0,0 0 0,-1 0 0,0-1 0,-1-1 0,1 0 0,-2 0 0,1-1 0,11-13 0,-17 18 0,-4 3 0,1 1 0,-1 0 0,1-1 0,-1 1 0,1-1 0,-1 1 0,1-1 0,-1 0 0,1 1 0,-1-1 0,0 1 0,1-1 0,-1 0 0,0 1 0,0-1 0,1 0 0,-1 1 0,0-1 0,0 0 0,0 1 0,0-1 0,0 0 0,0-1 0,0 2 0,-1-1 0,1 1 0,-1-1 0,1 1 0,-1-1 0,1 1 0,-1-1 0,1 1 0,-1 0 0,0-1 0,1 1 0,-1 0 0,1-1 0,-1 1 0,0 0 0,1 0 0,-1 0 0,0 0 0,0-1 0,-42 0 0,36 2 0,-79-1 0,-63 3 0,140-1 0,-1 0 0,0 0 0,1 1 0,0 0 0,0 0 0,0 1 0,0 1 0,0-1 0,1 1 0,0 1 0,0 0 0,0 0 0,1 0 0,0 1 0,0 0 0,0 0 0,1 1 0,-8 14 0,10-17 0,2 1 0,-1 0 0,1 0 0,0 0 0,0 0 0,1 1 0,-1-1 0,1 0 0,0 8 0,1 4 0,0-1 0,3 20 0,-3-35 0,0 0 0,1 1 0,-1-1 0,0 0 0,1 0 0,0 0 0,0 0 0,-1 0 0,1 0 0,0 0 0,1 0 0,-1-1 0,0 1 0,0 0 0,1-1 0,-1 1 0,1 0 0,-1-1 0,1 0 0,3 2 0,-2-1 0,0-1 0,0 0 0,0 0 0,1 0 0,-1 0 0,0 0 0,1-1 0,-1 0 0,0 0 0,1 0 0,6 0 0,0-2 0,1 0 0,0-1 0,-1 0 0,0 0 0,0-1 0,0-1 0,13-7 0,-5 1 0,-1-2 0,28-25 0,-37 30 0,0 0 0,0 0 0,-1-1 0,-1 0 0,1-1 0,8-18 0,-13 25 0,-1 1 0,0-1 0,-1 0 0,1 1 0,0-1 0,-1 0 0,1 1 0,-1-1 0,0 0 0,0 0 0,0 0 0,0 1 0,0-1 0,-1 0 0,1 0 0,-1 1 0,0-1 0,0 0 0,0 1 0,0-1 0,0 1 0,0-1 0,-1 1 0,1 0 0,-1-1 0,0 1 0,0 0 0,0 0 0,0 0 0,0 0 0,0 1 0,0-1 0,-1 1 0,-4-3 0,-8-4 0,0 1 0,0 1 0,-1 0 0,-28-6 0,21 6 0,-6 0 0,0 2 0,-1 1 0,1 1 0,0 1 0,-35 4 0,-9-1 0,40-3 0,15 1 0,-29 1 0,41 0 0,0 0 0,1 0 0,-1 1 0,1-1 0,-1 1 0,1 1 0,0-1 0,0 0 0,-7 6 0,6-5 0,0 1 0,0-1 0,0-1 0,-1 1 0,1-1 0,-10 2 0,10-2 0,0-1 0,0 1 0,0 0 0,0 1 0,0 0 0,0 0 0,1 0 0,-6 4 0,7-3 0,-1 0 0,2 0 0,-1 0 0,0 1 0,1-1 0,0 1 0,0 0 0,0 0 0,0 0 0,1 0 0,0 0 0,-2 11 0,1-6 0,2 0 0,-1 1 0,1-1 0,1 1 0,0-1 0,2 12 0,-2-19 0,0-1 0,1 1 0,0-1 0,-1 0 0,1 1 0,0-1 0,0 0 0,0 0 0,0 0 0,1 0 0,-1 0 0,0 0 0,1 0 0,0 0 0,-1 0 0,1-1 0,0 1 0,0-1 0,0 1 0,0-1 0,0 0 0,0 1 0,0-1 0,1 0 0,-1-1 0,0 1 0,0 0 0,1-1 0,3 1 0,8 1 0,0-1 0,0-1 0,0 0 0,16-2 0,-6 0 0,-17 3 0,-1-1 0,1-1 0,0 1 0,-1-1 0,1 0 0,0 0 0,-1-1 0,0 0 0,1 0 0,-1-1 0,0 0 0,0 0 0,0 0 0,6-5 0,18-20 0,-20 18 0,1 0 0,21-15 0,-29 23 0,-1 0 0,1 1 0,0 0 0,0-1 0,0 1 0,0 0 0,-1 0 0,2 0 0,-1 1 0,0-1 0,0 1 0,0 0 0,0-1 0,0 1 0,0 1 0,0-1 0,0 0 0,4 2 0,-5-1 0,0-1 0,0 1 0,-1 0 0,1 0 0,0 0 0,-1 0 0,1 0 0,-1 1 0,1-1 0,-1 0 0,0 1 0,1-1 0,-1 1 0,0-1 0,0 1 0,0 0 0,0 0 0,0-1 0,-1 1 0,1 0 0,0 0 0,-1 0 0,0 0 0,1-1 0,-1 1 0,0 0 0,0 0 0,0 0 0,0 3 0,-1 6 0,0 0 0,-1-1 0,-6 21 0,7-24 0,-3 4 0,2-1 0,0 1 0,0 0 0,1-1 0,0 15 0,1-23 0,0 0 0,0 1 0,0-1 0,1 0 0,-1 0 0,1 0 0,-1 1 0,1-1 0,0 0 0,0 0 0,0 0 0,0 0 0,0 0 0,1 0 0,-1-1 0,0 1 0,1 0 0,-1-1 0,1 1 0,0-1 0,0 1 0,-1-1 0,1 0 0,0 0 0,0 0 0,0 0 0,0 0 0,0 0 0,1 0 0,-1-1 0,3 2 0,20 0 0,0 0 0,0-2 0,1 0 0,33-6 0,-57 6 0,0 0 0,0 0 0,0-1 0,0 1 0,0-1 0,-1 1 0,1-1 0,0 0 0,0 0 0,-1 0 0,1 0 0,0 0 0,-1 0 0,1 0 0,-1 0 0,0-1 0,3-1 0,-4 2 0,0 1 0,0-1 0,0 1 0,1 0 0,-1-1 0,0 1 0,0-1 0,0 1 0,0-1 0,0 1 0,0 0 0,0-1 0,0 1 0,0-1 0,0 1 0,0-1 0,0 1 0,0-1 0,0 1 0,0 0 0,-1-1 0,1 1 0,0-1 0,0 1 0,0 0 0,-1-1 0,0 0 0,0 0 0,0 0 0,-1 0 0,1 0 0,0 0 0,0 0 0,-1 0 0,1 1 0,-1-1 0,1 1 0,0-1 0,-3 0 0,-20-3 0,0 0 0,-1 2 0,1 0 0,-1 2 0,-48 5 0,57-2 0,1 1 0,0 1 0,1 0 0,-1 0 0,1 2 0,-19 10 0,18-9 0,0 1 0,0 0 0,1 1 0,0 1 0,-18 17 0,32-27 0,-1 0 0,0-1 0,0 1 0,0 0 0,1 0 0,-1 0 0,0 0 0,1 0 0,-1 0 0,1 0 0,-1 0 0,1 0 0,-1 0 0,1 0 0,0 0 0,0 1 0,-1 1 0,1-2 0,1-1 0,-1 1 0,0-1 0,0 1 0,1 0 0,-1-1 0,0 1 0,1-1 0,-1 1 0,1-1 0,-1 1 0,0-1 0,1 1 0,-1-1 0,1 1 0,-1-1 0,1 1 0,0-1 0,-1 0 0,1 0 0,-1 1 0,2-1 0,2 2 0,0-1 0,1 0 0,-1-1 0,0 1 0,1-1 0,-1 1 0,9-2 0,29-4 0,0-3 0,50-14 0,83-36 0,-154 51 0,247-87 0,-208 74 0,42-16 0,44-17 0,-12 5 0,-98 33 0,1 2 0,73-15 0,-22 9 0,-58 11 0,0 1 0,1 2 0,48-2 0,193 9 0,-266-2 0,-3-1 0,0 1 0,0 0 0,-1 0 0,1 0 0,0 0 0,0 1 0,0-1 0,0 1 0,0 0 0,-1-1 0,1 1 0,0 1 0,4 1 0,-7-2 0,0-1 0,0 0 0,0 1 0,0-1 0,0 0 0,0 0 0,0 1 0,0-1 0,0 0 0,0 1 0,0-1 0,0 0 0,0 0 0,0 1 0,0-1 0,0 0 0,0 0 0,-1 1 0,1-1 0,0 0 0,0 0 0,0 1 0,0-1 0,-1 0 0,1 0 0,0 0 0,0 1 0,-1-1 0,1 0 0,0 0 0,0 0 0,-1 0 0,1 0 0,0 0 0,0 1 0,-1-1 0,1 0 0,0 0 0,0 0 0,-1 0 0,1 0 0,0 0 0,-1 0 0,1 0 0,0 0 0,-1 0 0,-15 3 0,-29 0 34,-62-3 1,50-1-1469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00.818"/>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06.380"/>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07.662"/>
    </inkml:context>
    <inkml:brush xml:id="br0">
      <inkml:brushProperty name="width" value="0.2" units="cm"/>
      <inkml:brushProperty name="height" value="0.2" units="cm"/>
      <inkml:brushProperty name="color" value="#FFFFFF"/>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08.787"/>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09.834"/>
    </inkml:context>
    <inkml:brush xml:id="br0">
      <inkml:brushProperty name="width" value="0.2" units="cm"/>
      <inkml:brushProperty name="height" value="0.2"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7T22:51:31.553"/>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20:05:22.240"/>
    </inkml:context>
    <inkml:brush xml:id="br0">
      <inkml:brushProperty name="width" value="0.35" units="cm"/>
      <inkml:brushProperty name="height" value="0.35" units="cm"/>
      <inkml:brushProperty name="color" value="#FFFFFF"/>
    </inkml:brush>
  </inkml:definitions>
  <inkml:trace contextRef="#ctx0" brushRef="#br0">1 0 24575,'0'19'0,"-1"-11"0,1 0 0,0 0 0,1 0 0,0 0 0,2 10 0,-2-16 0,0 0 0,-1 1 0,1-1 0,0 0 0,1-1 0,-1 1 0,0 0 0,0 0 0,1 0 0,-1-1 0,1 1 0,-1-1 0,1 1 0,0-1 0,0 1 0,0-1 0,0 0 0,-1 0 0,2 0 0,-1 0 0,0-1 0,0 1 0,4 1 0,16 1 0,0-1 0,0-1 0,1-1 0,30-3 0,11 0 0,458 3 0,-505-1 0,0-1 0,30-7 0,-29 5 0,1 1 0,21-1 0,424 3 0,-225 2 0,15125-1 0,-15337 2 0,-1 1 0,0 1 0,38 10 0,-36-7 0,1-1 0,46 4 0,-41-10 0,-16-1 0,37 4 0,-51-2 0,0-1 0,0 1 0,0 0 0,0 0 0,0 1 0,0-1 0,0 1 0,-1 0 0,1 0 0,-1 0 0,1 0 0,-1 1 0,0-1 0,4 5 0,-6-6-103,-1-1 77,0 0 1,0 0-1,0 0 0,0 1 0,1-1 1,-1 0-1,0 1 0,0-1 0,0 0 1,0 0-1,0 1 0,0-1 0,0 0 1,0 0-1,0 1 0,0-1 0,0 0 1,0 1-1,0-1 0,0 0 0,0 0 0,0 1 1,0-1-1,-1 0 0,1 0 0,0 1 1,0-1-1,0 0 0,0 0 0,-1 1 1,0 0-130,1-1 129,0 0 1,-1 0-1,1 0 0,0 0 0,0 0 0,-1 0 1,1 1-1,0-1 0,0 0 0,-1 0 1,1 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20:05:30.864"/>
    </inkml:context>
    <inkml:brush xml:id="br0">
      <inkml:brushProperty name="width" value="0.35" units="cm"/>
      <inkml:brushProperty name="height" value="0.35" units="cm"/>
      <inkml:brushProperty name="color" value="#FFFFFF"/>
    </inkml:brush>
  </inkml:definitions>
  <inkml:trace contextRef="#ctx0" brushRef="#br0">1 231 24575,'0'-1'0,"0"0"0,1 0 0,-1 0 0,0 0 0,1 0 0,-1 0 0,1 0 0,-1 0 0,1 0 0,-1 1 0,1-1 0,0 0 0,0 0 0,-1 1 0,1-1 0,0 0 0,0 1 0,0-1 0,-1 1 0,3-1 0,23-11 0,-20 10 0,104-38 0,164-35 0,-185 53 0,191-36 0,-259 55 0,1 2 0,0 0 0,0 1 0,0 2 0,40 7 0,-54-7 0,0 0 0,0 0 0,-1 1 0,1 1 0,-1-1 0,0 1 0,0 1 0,8 5 0,-11-7 0,0 1 0,0 0 0,-1 0 0,1 0 0,-1 0 0,0 0 0,-1 1 0,1-1 0,-1 1 0,1 0 0,-1-1 0,-1 1 0,3 10 0,-3-12 0,-1-1 0,0 0 0,1 1 0,-1-1 0,0 0 0,-1 1 0,1-1 0,0 1 0,0-1 0,-1 0 0,0 0 0,1 1 0,-1-1 0,0 0 0,0 0 0,0 0 0,-2 3 0,0-1 0,0-1 0,0 0 0,0 0 0,0 0 0,-1 0 0,1-1 0,-1 1 0,0-1 0,-3 2 0,-11 3 0,1 0 0,-1-1 0,-29 5 0,32-8 0,-41 8 0,-1-2 0,-72 1 0,-116-9 0,108-3 0,697 2 0,-449-9 0,-33 1 0,507 1 0,-351 9 0,4943-2-1365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20:30:29.872"/>
    </inkml:context>
    <inkml:brush xml:id="br0">
      <inkml:brushProperty name="width" value="0.35" units="cm"/>
      <inkml:brushProperty name="height" value="0.35" units="cm"/>
      <inkml:brushProperty name="color" value="#FFFFFF"/>
    </inkml:brush>
  </inkml:definitions>
  <inkml:trace contextRef="#ctx0" brushRef="#br0">1 49 24575,'676'0'0,"-655"2"0,-1 0 0,28 6 0,-26-4 0,40 3 0,-33-6 0,0-2 0,-1-2 0,41-7 0,24-2 0,-65 9 0,-1 0 0,41-11 0,-38 6 0,0 2 0,1 1 0,38-1 0,95 5 0,-84 2 0,14845 0 0,-14786 11 0,-18-1 0,442-8 0,-290-5 0,-150 0 0,134 5 0,-239-1 0,0 1 0,-1 1 0,1 1 0,20 8 0,-5-1 0,-31-11 0,0-1 0,0 1 0,-1-1 0,1 1 0,0 0 0,-1 0 0,1 0 0,-1 0 0,1 0 0,2 2 0,-4-2 0,0-1 0,0 0 0,0 1 0,1-1 0,-1 0 0,0 1 0,0-1 0,0 0 0,0 1 0,0-1 0,0 0 0,0 1 0,0-1 0,0 0 0,0 1 0,0-1 0,0 1 0,0-1 0,0 0 0,0 1 0,0-1 0,0 0 0,0 1 0,0-1 0,0 0 0,-1 1 0,1-1 0,0 0 0,0 1 0,0-1 0,-1 1 0,-2 1 0,0 0 0,0 1 0,-1-1 0,1 0 0,0-1 0,-1 1 0,0-1 0,-6 3 0,-87 18 177,52-13-1719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20:30:34.965"/>
    </inkml:context>
    <inkml:brush xml:id="br0">
      <inkml:brushProperty name="width" value="0.35" units="cm"/>
      <inkml:brushProperty name="height" value="0.35" units="cm"/>
      <inkml:brushProperty name="color" value="#FFFFFF"/>
    </inkml:brush>
  </inkml:definitions>
  <inkml:trace contextRef="#ctx0" brushRef="#br0">459 0 24575,'-4'0'0,"-5"0"0,-4 0 0,-5 0 0,-3 0 0,-5 0 0,-10 0 0,-7 4 0,-3 2 0,2-1 0,0-1 0,5-1 0,4-1 0,5-1 0,4-1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6:39:42.027"/>
    </inkml:context>
    <inkml:brush xml:id="br0">
      <inkml:brushProperty name="width" value="0.35" units="cm"/>
      <inkml:brushProperty name="height" value="0.35" units="cm"/>
      <inkml:brushProperty name="color" value="#FFFFFF"/>
    </inkml:brush>
  </inkml:definitions>
  <inkml:trace contextRef="#ctx0" brushRef="#br0">0 47 24575,'23'1'0,"-1"2"0,28 5 0,-26-4 0,39 3 0,431-6 0,-238-2 0,-184 2 0,83-3 0,-85-9 0,-46 7 0,40-3 0,-31 4 0,32-6 0,-35 4 0,45-1 0,-51 6 0,-1-2 0,0 0 0,31-7 0,-23 4 0,0 1 0,1 2 0,57 3 0,-32 0 0,-54-1 0,1 0 0,-1 0 0,1 0 0,-1 1 0,0-1 0,0 1 0,1 0 0,-1 0 0,0 0 0,0 0 0,0 0 0,0 1 0,0-1 0,4 4 0,-5-3 0,0 0 0,0 0 0,-1 1 0,1-1 0,0 1 0,-1 0 0,0-1 0,1 1 0,-1 0 0,-1 0 0,1 0 0,0 0 0,-1-1 0,1 1 0,-1 0 0,0 5 0,1 18 147,-1-17-336,0 0 0,1 0 0,-1 0 0,2-1 0,-1 1 0,1 0 0,6 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6:39:50.018"/>
    </inkml:context>
    <inkml:brush xml:id="br0">
      <inkml:brushProperty name="width" value="0.35" units="cm"/>
      <inkml:brushProperty name="height" value="0.35" units="cm"/>
      <inkml:brushProperty name="color" value="#FFFFFF"/>
    </inkml:brush>
  </inkml:definitions>
  <inkml:trace contextRef="#ctx0" brushRef="#br0">2704 492 24575,'0'1'0,"0"0"0,0 0 0,-1 0 0,1 0 0,-1-1 0,1 1 0,-1 0 0,1 0 0,-1-1 0,1 1 0,-1 0 0,1 0 0,-1-1 0,0 1 0,0-1 0,1 1 0,-1-1 0,0 1 0,0-1 0,0 1 0,1-1 0,-1 0 0,0 1 0,0-1 0,-1 0 0,-30 8 0,23-7 0,-43 12 0,14-4 0,0-1 0,-1-1 0,-61 2 0,72-10 0,-1 0 0,2-2 0,-1-1 0,0-1 0,-45-14 0,-91-49 0,147 63 0,1 1 0,-1 1 0,1 0 0,-27-1 0,-71 6 0,41 0 0,-358-2 0,401 2 0,1 1 0,0 1 0,-34 10 0,33-7 0,0-1 0,-54 4 0,55-8 0,1 2 0,-1 1 0,1 1 0,1 1 0,-33 13 0,34-11 0,8-4 0,0-1 0,-1 0 0,0-1 0,-23 0 0,-79-5 0,40 0 0,16 3 0,-73-3 0,133 1 0,0 0 0,0-1 0,1 0 0,-1 0 0,0 0 0,1-1 0,-1 1 0,1-1 0,0 0 0,0 0 0,0-1 0,0 1 0,1-1 0,0 0 0,-5-6 0,-20-18 0,0 3 0,15 14 0,-1-1 0,-20-12 0,31 21 0,-1 1 0,1 0 0,1-1 0,-1 0 0,0 0 0,0 0 0,1 0 0,0 0 0,0 0 0,0-1 0,0 1 0,0-1 0,1 1 0,-1-1 0,1 0 0,0 0 0,0 1 0,0-9 0,-1-5 0,1-1 0,1 1 0,2-19 0,0 2 0,-1 31 0,-2-5 0,2-1 0,-1 0 0,2 1 0,-1-1 0,4-11 0,-5 19 0,1-1 0,-1 1 0,1 0 0,0 0 0,-1 0 0,1-1 0,0 1 0,-1 0 0,1 0 0,0 0 0,0 0 0,0 0 0,0 1 0,0-1 0,0 0 0,0 0 0,1 1 0,-1-1 0,0 0 0,0 1 0,1-1 0,-1 1 0,0 0 0,0-1 0,1 1 0,-1 0 0,0 0 0,1 0 0,-1 0 0,0 0 0,1 0 0,-1 0 0,0 0 0,1 0 0,-1 1 0,0-1 0,1 1 0,-1-1 0,0 1 0,0-1 0,0 1 0,1 0 0,1 1 0,31 21 0,-29-19 0,1 1 0,-1-1 0,1-1 0,1 1 0,-1-1 0,9 3 0,-5-2 0,79 27 0,-79-27 0,1-1 0,-1 0 0,0-1 0,1 0 0,-1-1 0,1 0 0,14 0 0,-10-1 0,0 1 0,22 4 0,-32-3 0,0 0 0,-1 0 0,1 0 0,0 1 0,-1 0 0,0 0 0,1 0 0,-1 1 0,0-1 0,-1 1 0,1 0 0,-1 0 0,1 0 0,-1 0 0,3 8 0,-2-6 0,0 0 0,0 0 0,1-1 0,0 1 0,0-1 0,0 0 0,1-1 0,9 7 0,-4-6 0,1-1 0,0 0 0,0-1 0,0-1 0,0 0 0,0 0 0,0-1 0,1-1 0,-1 0 0,0-1 0,1 0 0,-1-1 0,0 0 0,19-6 0,-28 6 0,0 1 0,0 0 0,0 0 0,-1-1 0,1 0 0,0 1 0,-1-1 0,0 0 0,1 0 0,-1-1 0,0 1 0,0 0 0,0-1 0,0 1 0,-1-1 0,1 0 0,-1 1 0,1-1 0,-1 0 0,0 0 0,0 0 0,0 0 0,-1 0 0,1 0 0,-1 0 0,1 0 0,-1 0 0,0 0 0,0-1 0,-1 1 0,0-3 0,1 0 0,-2 0 0,1 0 0,-1 0 0,0 1 0,0-1 0,0 1 0,-1-1 0,0 1 0,0 0 0,0 0 0,-1 0 0,1 0 0,-1 0 0,0 1 0,-7-5 0,-4-3 0,0 2 0,-2 0 0,1 1 0,-1 1 0,0 0 0,-37-10 0,30 12 0,-2 1 0,1 1 0,0 2 0,-42 0 0,41 3 0,14 0 0,1 0 0,-1-1 0,-13-2 0,23 2 0,-1 0 0,0-1 0,1 1 0,-1-1 0,1 0 0,-1 0 0,1 0 0,-1 0 0,1-1 0,0 1 0,-1 0 0,1-1 0,0 0 0,0 0 0,0 1 0,0-1 0,0 0 0,-1-4 0,-2-1-97,0 1-1,0-1 1,-1 1-1,0 0 1,0 0-1,0 0 1,-1 1-1,0 0 1,0 0-1,0 1 1,0 0-1,-1 0 0,-11-4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9:28:32.544"/>
    </inkml:context>
    <inkml:brush xml:id="br0">
      <inkml:brushProperty name="width" value="0.35" units="cm"/>
      <inkml:brushProperty name="height" value="0.35" units="cm"/>
      <inkml:brushProperty name="color" value="#FFFFFF"/>
    </inkml:brush>
  </inkml:definitions>
  <inkml:trace contextRef="#ctx0" brushRef="#br0">294 1 24575,'0'13'0,"1"0"0,0 1 0,1-1 0,0 0 0,1 0 0,1-1 0,0 1 0,10 19 0,-12-27 0,1 0 0,0 0 0,0-1 0,0 1 0,0-1 0,1 1 0,0-1 0,-1 0 0,2-1 0,-1 1 0,0-1 0,1 1 0,0-1 0,-1-1 0,1 1 0,0-1 0,1 0 0,-1 0 0,0 0 0,1-1 0,-1 1 0,11 0 0,-14-2 0,-1 0 0,1 1 0,-1-1 0,1 0 0,-1 0 0,1 0 0,-1 0 0,1-1 0,-1 1 0,0 0 0,1-1 0,-1 1 0,1-1 0,-1 1 0,0-1 0,1 1 0,-1-1 0,0 0 0,1 0 0,-1 0 0,0 0 0,0 0 0,0 0 0,0 0 0,0 0 0,0 0 0,0 0 0,0-1 0,-1 1 0,1 0 0,0-1 0,-1 1 0,1 0 0,-1-1 0,1 1 0,-1-1 0,0 1 0,0-1 0,1 1 0,-1-2 0,-1-1 0,1 1 0,-1 0 0,1-1 0,-1 1 0,0 0 0,0 0 0,0 0 0,-1 0 0,1 0 0,-1 0 0,0 0 0,1 0 0,-1 0 0,-1 1 0,1-1 0,0 1 0,-4-3 0,-7-5 0,-1 1 0,0 1 0,0 0 0,-25-9 0,-65-17 0,99 33 0,0-1 0,1 1 0,-1 0 0,0 1 0,0-1 0,-9 1 0,13 0 0,0 1 0,-1-1 0,1 0 0,0 0 0,0 1 0,0-1 0,0 1 0,0-1 0,-1 1 0,1 0 0,0-1 0,0 1 0,1 0 0,-1 0 0,0-1 0,0 1 0,0 0 0,0 0 0,1 0 0,-1 0 0,0 0 0,1 0 0,-1 0 0,1 0 0,-1 1 0,1-1 0,0 0 0,-1 0 0,1 0 0,0 0 0,0 1 0,0 1 0,0 3 0,0 1 0,1 0 0,-1-1 0,1 1 0,1-1 0,-1 0 0,1 1 0,1-1 0,-1 0 0,6 10 0,-3-8 0,0 1 0,0-1 0,1 1 0,0-2 0,1 1 0,9 8 0,-16-15 0,0-1 0,1 0 0,-1 1 0,0-1 0,1 0 0,-1 1 0,1-1 0,-1 0 0,0 0 0,1 1 0,-1-1 0,1 0 0,-1 0 0,1 0 0,-1 0 0,1 0 0,-1 1 0,1-1 0,-1 0 0,1 0 0,-1 0 0,0 0 0,1 0 0,-1 0 0,1-1 0,-1 1 0,1 0 0,0 0 0,-1-1 0,0 1 0,1 0 0,-1-1 0,0 1 0,0-1 0,0 1 0,0 0 0,0-1 0,0 1 0,0-1 0,1 1 0,-1 0 0,0-1 0,-1 1 0,1-1 0,0 1 0,0-1 0,0 1 0,0 0 0,0-1 0,0 1 0,0-1 0,-1 1 0,1 0 0,0-1 0,0 1 0,0 0 0,-1-1 0,1 1 0,0 0 0,-1-1 0,-6-8 0,-1 0 0,0 0 0,-1 0 0,0 2 0,0-1 0,-1 1 0,1 0 0,-2 1 0,1 0 0,-1 1 0,-18-8 0,28 13 0,-1 0 0,1-1 0,-1 1 0,0 0 0,1 0 0,-1-1 0,1 1 0,-1 0 0,1 1 0,-1-1 0,1 0 0,-1 0 0,1 1 0,-1-1 0,1 1 0,-1-1 0,1 1 0,-1 0 0,1-1 0,0 1 0,0 0 0,-2 1 0,1 0 0,1 0 0,-1 0 0,1 0 0,0 0 0,-1 0 0,1 0 0,0 0 0,0 1 0,1-1 0,-1 0 0,0 1 0,0 4 0,1 0 0,-1 0 0,1 0 0,0 1 0,1-1 0,-1 0 0,1 0 0,1 0 0,3 13 0,2-6 0,1 0 0,0 0 0,1 0 0,1-1 0,0-1 0,0 0 0,1 0 0,1-1 0,0 0 0,0-1 0,1 0 0,1-1 0,-1-1 0,16 8 0,-26-15 0,0 0 0,0 1 0,0-1 0,0 0 0,0 0 0,0-1 0,0 1 0,1-1 0,-1 1 0,0-1 0,0 0 0,7-1 0,-9 1 0,1-1 0,-1 0 0,1 0 0,0 1 0,-1-1 0,0 0 0,1 0 0,-1 0 0,1 0 0,-1-1 0,0 1 0,0 0 0,0-1 0,0 1 0,0 0 0,0-1 0,0 1 0,0-1 0,-1 0 0,1 1 0,0-1 0,-1 1 0,1-1 0,-1-3 0,2-5 0,0-1 0,-1 0 0,0 0 0,-1-15 0,0 20 0,-1 0 0,1 0 0,-1 1 0,0-1 0,-1 0 0,0 1 0,0-1 0,0 1 0,-5-9 0,7 13 0,0 0 0,-1 1 0,1-1 0,0 0 0,-1 1 0,1-1 0,-1 0 0,1 1 0,-1-1 0,1 1 0,-1-1 0,1 1 0,-1-1 0,1 1 0,-1-1 0,0 1 0,1 0 0,-1-1 0,0 1 0,1 0 0,-1-1 0,0 1 0,0 0 0,1 0 0,-1 0 0,0 0 0,1 0 0,-1 0 0,-1 0 0,1 0 0,0 1 0,0 0 0,1 0 0,-1 0 0,0-1 0,0 1 0,1 0 0,-1 0 0,0 0 0,1 0 0,-1 0 0,1 0 0,-1 0 0,1 1 0,0-1 0,-1 1 0,-1 8 0,0 1 0,-2 18 0,4-20 0,-2 1 0,2 1 0,0-1 0,0 0 0,1 0 0,3 18 0,-4-27 0,0-1 0,0 1 0,0-1 0,0 1 0,0-1 0,0 1 0,0-1 0,0 0 0,1 1 0,-1-1 0,0 1 0,0-1 0,0 0 0,1 1 0,-1-1 0,0 1 0,1-1 0,-1 0 0,0 1 0,1-1 0,-1 0 0,0 0 0,1 1 0,-1-1 0,0 0 0,1 0 0,-1 1 0,2-1 0,6-9 0,3-21 0,-11 30 0,2-6 0,0 1 0,-1 0 0,0-1 0,0 1 0,0-1 0,-1 1 0,0-1 0,0 0 0,-1-10 0,-2 14 0,0 10 0,0 11 0,1-11 0,1 1 0,1 0 0,-1 0 0,1 0 0,1 0 0,0-1 0,0 1 0,0 0 0,1 0 0,5 13 0,-10-26 0,0 1 0,0 0 0,-1-1 0,1 2 0,-1-1 0,0 0 0,0 1 0,0-1 0,0 1 0,0 0 0,-1 1 0,-4-2 0,8 2 0,-1 1 0,1-1 0,-1 1 0,1-1 0,-1 1 0,1 0 0,-1-1 0,0 1 0,1 0 0,-1 0 0,1 0 0,-1 1 0,0-1 0,1 0 0,-1 1 0,1-1 0,-1 0 0,1 1 0,-1 0 0,1-1 0,-1 1 0,1 0 0,0 0 0,-1 0 0,1 0 0,0 0 0,0 0 0,-1 0 0,1 0 0,0 1 0,0-1 0,1 0 0,-1 1 0,0-1 0,0 0 0,1 1 0,-1-1 0,0 1 0,1-1 0,0 1 0,-1 0 0,1-1 0,0 1 0,0 2 0,-1-2 0,1-1 0,0 1 0,0 0 0,1 0 0,-1-1 0,0 1 0,0 0 0,1-1 0,-1 1 0,1 0 0,0-1 0,-1 1 0,1-1 0,0 1 0,0-1 0,0 1 0,0-1 0,1 2 0,27 21 0,-24-21 0,0 1 0,0 0 0,-1-1 0,7 8 0,-9-8 0,0 0 0,0-1 0,-1 1 0,1 0 0,-1 0 0,1 0 0,-1 0 0,0 0 0,-1 0 0,1 1 0,0-1 0,-1 0 0,0 0 0,1 1 0,-1-1 0,-1 0 0,1 0 0,0 0 0,-1 1 0,0-1 0,1 0 0,-1 0 0,-1 0 0,1 0 0,0 0 0,-3 4 0,2-4 0,-1 1 0,1 0 0,-1-1 0,0 0 0,0 0 0,-1 0 0,1 0 0,-1 0 0,1 0 0,-1-1 0,0 0 0,0 0 0,0 0 0,0 0 0,0-1 0,0 1 0,0-1 0,-9 1 0,4 0 0,-1-1 0,0-1 0,0 0 0,0 0 0,-14-3 0,22 3 0,-1-1 0,1 0 0,0 1 0,-1-1 0,1 0 0,0 0 0,0-1 0,-1 1 0,1 0 0,0-1 0,0 1 0,0-1 0,1 1 0,-1-1 0,0 0 0,1 0 0,-1 0 0,1 0 0,-1 0 0,1 0 0,0 0 0,0-1 0,0 1 0,0 0 0,1-1 0,-2-4 0,1 2 0,-3-18 0,-1 0 0,-13-34 0,14 43 0,0 0 0,0-1 0,2 1 0,-2-26 0,3 26 0,0 1 0,-1-1 0,-1 1 0,0-1 0,-9-22 0,7 22 107,0-1-1,-6-28 1,-3-13-1792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9:29:03.979"/>
    </inkml:context>
    <inkml:brush xml:id="br0">
      <inkml:brushProperty name="width" value="0.35" units="cm"/>
      <inkml:brushProperty name="height" value="0.35" units="cm"/>
      <inkml:brushProperty name="color" value="#FFFFFF"/>
    </inkml:brush>
  </inkml:definitions>
  <inkml:trace contextRef="#ctx0" brushRef="#br0">1 15 24575,'331'0'0,"-321"-1"0,-1 0 0,1 0 0,15-5 0,-5 1 0,-19 5 0,0 0 0,-1 0 0,1 0 0,-1 0 0,1 0 0,0 0 0,-1 0 0,1 0 0,-1 0 0,1 0 0,-1 0 0,1 0 0,0 1 0,-1-1 0,1 0 0,-1 0 0,1 1 0,-1-1 0,1 0 0,-1 1 0,1-1 0,-1 0 0,1 1 0,-1-1 0,0 1 0,1 0 0,6 17 0,-7 29 0,-1-38 0,0 14-1365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09:29:07.635"/>
    </inkml:context>
    <inkml:brush xml:id="br0">
      <inkml:brushProperty name="width" value="0.35" units="cm"/>
      <inkml:brushProperty name="height" value="0.35" units="cm"/>
      <inkml:brushProperty name="color" value="#FFFFFF"/>
    </inkml:brush>
  </inkml:definitions>
  <inkml:trace contextRef="#ctx0" brushRef="#br0">0 1 24575,'0'4'0,"0"5"0,0 5 0,0 5 0,0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12:13:01.969"/>
    </inkml:context>
    <inkml:brush xml:id="br0">
      <inkml:brushProperty name="width" value="0.35" units="cm"/>
      <inkml:brushProperty name="height" value="0.35" units="cm"/>
      <inkml:brushProperty name="color" value="#FFFFFF"/>
    </inkml:brush>
  </inkml:definitions>
  <inkml:trace contextRef="#ctx0" brushRef="#br0">1 1 24575,'388'0'0,"-382"0"0,0 0 0,0 0 0,-1 1 0,1 0 0,0 0 0,-1 0 0,1 0 0,-1 1 0,7 3 0,-9-4 0,-1 1 0,1 0 0,-1 0 0,0 0 0,0 0 0,1 0 0,-1 0 0,-1 1 0,1-1 0,0 1 0,-1-1 0,1 1 0,-1-1 0,0 1 0,1 0 0,-1 0 0,-1 0 0,1 0 0,0 5 0,3 20 0,-3 0 0,0 1 0,-5 48 0,1-41 0,3 56 0,2-77 0,1-1 0,1 1 0,0-1 0,1 0 0,0 0 0,10 16 0,-4-4 0,-10-25 0,0 0 0,-1-1 0,0 1 0,1 0 0,-1 1 0,1-1 0,-1 0 0,0 0 0,0 0 0,0 0 0,1 0 0,-1 0 0,0 0 0,0 0 0,-1 0 0,1 0 0,0 2 0,-1-3 0,1 1 0,0-1 0,-1 0 0,1 1 0,-1-1 0,1 0 0,0 1 0,-1-1 0,1 0 0,-1 0 0,1 0 0,-1 0 0,1 1 0,-1-1 0,1 0 0,-1 0 0,1 0 0,-1 0 0,1 0 0,-1 0 0,1 0 0,-1 0 0,1 0 0,-1 0 0,1 0 0,-1-1 0,-6-1 0,0 0 0,0-1 0,-12-7 0,12 7 0,0-1 0,0 0 0,0-1 0,1 0 0,-12-11 0,14 12 0,-1-1 0,0 0 0,-1 1 0,1 0 0,-1 1 0,0-1 0,0 1 0,-6-3 0,-36-6 0,38 11 0,0-1 0,0-1 0,0 0 0,1 0 0,-1-1 0,-9-5 0,-6-7 0,-1 2 0,-51-21 0,47 17 0,28 15 0,0 2 0,0-1 0,0 0 0,0 0 0,-1 1 0,1-1 0,-1 1 0,0 0 0,1-1 0,-1 1 0,0 1 0,1-1 0,-1 0 0,-3 0 0,5 1 0,1 1 0,0-1 0,-1 0 0,1 1 0,-1-1 0,1 0 0,0 1 0,-1-1 0,1 0 0,0 1 0,-1-1 0,1 1 0,0-1 0,-1 1 0,1-1 0,0 1 0,0-1 0,0 1 0,0-1 0,-1 1 0,1-1 0,0 1 0,0-1 0,0 1 0,0-1 0,0 1 0,0-1 0,0 1 0,0-1 0,1 1 0,-1-1 0,0 1 0,0-1 0,1 1 0,6 24 0,-5-20 0,54 162 0,-54-161 0,0-1 0,1 1 0,0-1 0,0 1 0,0-1 0,0 0 0,1-1 0,0 1 0,0-1 0,0 1 0,1-1 0,0 0 0,-1-1 0,8 5 0,-10-7 0,1 1 0,0-1 0,0 0 0,0 0 0,0 0 0,0 0 0,0-1 0,0 1 0,0-1 0,0 0 0,0 0 0,1 0 0,-1 0 0,0-1 0,0 1 0,0-1 0,0 1 0,0-1 0,0 0 0,0 0 0,-1-1 0,1 1 0,0-1 0,0 1 0,-1-1 0,1 0 0,-1 0 0,0 0 0,3-3 0,-2 2 0,0-1 0,0 1 0,0-1 0,-1 0 0,0 1 0,1-1 0,-1-1 0,-1 1 0,1 0 0,-1 0 0,2-7 0,0-5 0,1-31 0,-4 34 0,1 0 0,0 1 0,1 0 0,4-14 0,16-27-1365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6T12:21:08.882"/>
    </inkml:context>
    <inkml:brush xml:id="br0">
      <inkml:brushProperty name="width" value="0.35" units="cm"/>
      <inkml:brushProperty name="height" value="0.35" units="cm"/>
      <inkml:brushProperty name="color" value="#FFFFFF"/>
    </inkml:brush>
  </inkml:definitions>
  <inkml:trace contextRef="#ctx0" brushRef="#br0">0 25 24575,'568'0'0,"-551"-1"0,1-1 0,29-6 0,-29 4 0,1 0 0,20 0 0,456 3 0,-238 3 0,1746-2-1365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Espace réservé de l'en-tête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B0615EA4-00A7-4817-A866-8D44E7DEDFD5}" type="datetimeFigureOut">
              <a:rPr lang="fr-FR"/>
              <a:t>21/09/2024</a:t>
            </a:fld>
            <a:endParaRPr lang="fr-FR"/>
          </a:p>
        </p:txBody>
      </p:sp>
      <p:sp>
        <p:nvSpPr>
          <p:cNvPr id="4" name="Espace réservé de l'image des diapositives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fr-FR"/>
          </a:p>
        </p:txBody>
      </p:sp>
      <p:sp>
        <p:nvSpPr>
          <p:cNvPr id="5" name="Espace réservé des commentaire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pied de page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D3AE958E-36A2-44D2-AEAF-341C048FE60F}" type="slidenum">
              <a:rPr lang="fr-F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commentaires 2"/>
          <p:cNvSpPr>
            <a:spLocks noGrp="1"/>
          </p:cNvSpPr>
          <p:nvPr>
            <p:ph type="body" idx="1"/>
          </p:nvPr>
        </p:nvSpPr>
        <p:spPr bwMode="auto"/>
        <p:txBody>
          <a:bodyPr/>
          <a:lstStyle/>
          <a:p>
            <a:pPr>
              <a:defRPr/>
            </a:pPr>
            <a:r>
              <a:rPr lang="fr-FR" dirty="0"/>
              <a:t>Mon sujet porte sur </a:t>
            </a:r>
          </a:p>
        </p:txBody>
      </p:sp>
      <p:sp>
        <p:nvSpPr>
          <p:cNvPr id="5" name="Espace réservé du numéro de diapositive 4">
            <a:extLst>
              <a:ext uri="{FF2B5EF4-FFF2-40B4-BE49-F238E27FC236}">
                <a16:creationId xmlns:a16="http://schemas.microsoft.com/office/drawing/2014/main" id="{CD618302-8433-5662-7C9B-45A73903DE37}"/>
              </a:ext>
            </a:extLst>
          </p:cNvPr>
          <p:cNvSpPr>
            <a:spLocks noGrp="1"/>
          </p:cNvSpPr>
          <p:nvPr>
            <p:ph type="sldNum" sz="quarter" idx="5"/>
          </p:nvPr>
        </p:nvSpPr>
        <p:spPr/>
        <p:txBody>
          <a:bodyPr/>
          <a:lstStyle/>
          <a:p>
            <a:pPr>
              <a:defRPr/>
            </a:pPr>
            <a:fld id="{D3AE958E-36A2-44D2-AEAF-341C048FE60F}" type="slidenum">
              <a:rPr lang="fr-FR" smtClean="0"/>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d’abord construit un modèle CNN3D et tester plusieurs modèles dont VGG11, ResNet10 et SENet</a:t>
            </a:r>
          </a:p>
        </p:txBody>
      </p:sp>
      <p:sp>
        <p:nvSpPr>
          <p:cNvPr id="5" name="Espace réservé du numéro de diapositive 4">
            <a:extLst>
              <a:ext uri="{FF2B5EF4-FFF2-40B4-BE49-F238E27FC236}">
                <a16:creationId xmlns:a16="http://schemas.microsoft.com/office/drawing/2014/main" id="{E89243C8-AC28-3AAE-C9EB-34C030C97595}"/>
              </a:ext>
            </a:extLst>
          </p:cNvPr>
          <p:cNvSpPr>
            <a:spLocks noGrp="1"/>
          </p:cNvSpPr>
          <p:nvPr>
            <p:ph type="sldNum" sz="quarter" idx="5"/>
          </p:nvPr>
        </p:nvSpPr>
        <p:spPr/>
        <p:txBody>
          <a:bodyPr/>
          <a:lstStyle/>
          <a:p>
            <a:pPr>
              <a:defRPr/>
            </a:pPr>
            <a:fld id="{D3AE958E-36A2-44D2-AEAF-341C048FE60F}" type="slidenum">
              <a:rPr lang="fr-FR" smtClean="0"/>
              <a:t>11</a:t>
            </a:fld>
            <a:endParaRPr lang="fr-FR"/>
          </a:p>
        </p:txBody>
      </p:sp>
    </p:spTree>
    <p:extLst>
      <p:ext uri="{BB962C8B-B14F-4D97-AF65-F5344CB8AC3E}">
        <p14:creationId xmlns:p14="http://schemas.microsoft.com/office/powerpoint/2010/main" val="182376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b="1" dirty="0"/>
              <a:t>Dans notre réseau de neurones convolutif (CNN), Nous faisons entrer nos images 3D qui passe par plusieurs étapes : la couche de convolution applique des filtres </a:t>
            </a:r>
          </a:p>
          <a:p>
            <a:r>
              <a:rPr lang="fr-FR" sz="1600" b="1" dirty="0"/>
              <a:t>pour extraire des caractéristiques locales telles que les bords et les textures, produisant des </a:t>
            </a:r>
            <a:r>
              <a:rPr lang="fr-FR" sz="1600" b="1" dirty="0" err="1"/>
              <a:t>features</a:t>
            </a:r>
            <a:r>
              <a:rPr lang="fr-FR" sz="1600" b="1" dirty="0"/>
              <a:t> </a:t>
            </a:r>
            <a:r>
              <a:rPr lang="fr-FR" sz="1600" b="1" dirty="0" err="1"/>
              <a:t>map</a:t>
            </a:r>
            <a:r>
              <a:rPr lang="fr-FR" sz="1600" b="1" dirty="0"/>
              <a:t> ensuite, la couche de pooling réduit la taille de ces cartes tout en préservant les informations essentielles;  </a:t>
            </a:r>
          </a:p>
          <a:p>
            <a:r>
              <a:rPr lang="fr-FR" sz="1600" b="1" dirty="0"/>
              <a:t>Enfin, les caractéristiques extraites sont aplaties et envoyées à la couche de classification, qui génère les probabilités des différentes classes </a:t>
            </a:r>
          </a:p>
          <a:p>
            <a:r>
              <a:rPr lang="fr-FR" sz="1600" b="1" dirty="0"/>
              <a:t>Les modèles VGG11 et </a:t>
            </a:r>
            <a:r>
              <a:rPr lang="fr-FR" sz="1600" b="1" dirty="0" err="1"/>
              <a:t>ResNet</a:t>
            </a:r>
            <a:r>
              <a:rPr lang="fr-FR" sz="1600" b="1" dirty="0"/>
              <a:t> contiennent les mêmes couches mais sont plus profonds</a:t>
            </a:r>
          </a:p>
        </p:txBody>
      </p:sp>
      <p:sp>
        <p:nvSpPr>
          <p:cNvPr id="5" name="Espace réservé du numéro de diapositive 4">
            <a:extLst>
              <a:ext uri="{FF2B5EF4-FFF2-40B4-BE49-F238E27FC236}">
                <a16:creationId xmlns:a16="http://schemas.microsoft.com/office/drawing/2014/main" id="{A9178B09-A323-191E-4649-6965E7B4FB64}"/>
              </a:ext>
            </a:extLst>
          </p:cNvPr>
          <p:cNvSpPr>
            <a:spLocks noGrp="1"/>
          </p:cNvSpPr>
          <p:nvPr>
            <p:ph type="sldNum" sz="quarter" idx="5"/>
          </p:nvPr>
        </p:nvSpPr>
        <p:spPr/>
        <p:txBody>
          <a:bodyPr/>
          <a:lstStyle/>
          <a:p>
            <a:pPr>
              <a:defRPr/>
            </a:pPr>
            <a:fld id="{D3AE958E-36A2-44D2-AEAF-341C048FE60F}" type="slidenum">
              <a:rPr lang="fr-FR" smtClean="0"/>
              <a:t>12</a:t>
            </a:fld>
            <a:endParaRPr lang="fr-FR"/>
          </a:p>
        </p:txBody>
      </p:sp>
    </p:spTree>
    <p:extLst>
      <p:ext uri="{BB962C8B-B14F-4D97-AF65-F5344CB8AC3E}">
        <p14:creationId xmlns:p14="http://schemas.microsoft.com/office/powerpoint/2010/main" val="310411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Les méthodes basées sur des </a:t>
            </a:r>
            <a:r>
              <a:rPr lang="fr-FR" b="1" dirty="0" err="1"/>
              <a:t>CNNs</a:t>
            </a:r>
            <a:r>
              <a:rPr lang="fr-FR" b="1" dirty="0"/>
              <a:t> </a:t>
            </a:r>
            <a:r>
              <a:rPr lang="fr-FR" b="1" dirty="0" err="1"/>
              <a:t>préentraînés</a:t>
            </a:r>
            <a:r>
              <a:rPr lang="fr-FR" b="1" dirty="0"/>
              <a:t> sur des données 2D ne capturent pas efficacement les contextes volumétriques complexes des images donc cette technique a été mis en place pour utiliser les poids des modèles </a:t>
            </a:r>
            <a:r>
              <a:rPr lang="fr-FR" b="1" dirty="0" err="1"/>
              <a:t>préentrainés</a:t>
            </a:r>
            <a:r>
              <a:rPr lang="fr-FR" b="1" dirty="0"/>
              <a:t> 2D sur des données 3D</a:t>
            </a:r>
          </a:p>
        </p:txBody>
      </p:sp>
      <p:sp>
        <p:nvSpPr>
          <p:cNvPr id="5" name="Espace réservé du numéro de diapositive 4">
            <a:extLst>
              <a:ext uri="{FF2B5EF4-FFF2-40B4-BE49-F238E27FC236}">
                <a16:creationId xmlns:a16="http://schemas.microsoft.com/office/drawing/2014/main" id="{1F988FD4-A509-2BC7-0D3E-1DC82917B4C2}"/>
              </a:ext>
            </a:extLst>
          </p:cNvPr>
          <p:cNvSpPr>
            <a:spLocks noGrp="1"/>
          </p:cNvSpPr>
          <p:nvPr>
            <p:ph type="sldNum" sz="quarter" idx="5"/>
          </p:nvPr>
        </p:nvSpPr>
        <p:spPr/>
        <p:txBody>
          <a:bodyPr/>
          <a:lstStyle/>
          <a:p>
            <a:pPr>
              <a:defRPr/>
            </a:pPr>
            <a:fld id="{D3AE958E-36A2-44D2-AEAF-341C048FE60F}" type="slidenum">
              <a:rPr lang="fr-FR" smtClean="0"/>
              <a:t>13</a:t>
            </a:fld>
            <a:endParaRPr lang="fr-FR"/>
          </a:p>
        </p:txBody>
      </p:sp>
    </p:spTree>
    <p:extLst>
      <p:ext uri="{BB962C8B-B14F-4D97-AF65-F5344CB8AC3E}">
        <p14:creationId xmlns:p14="http://schemas.microsoft.com/office/powerpoint/2010/main" val="67497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solidFill>
                  <a:srgbClr val="C00000"/>
                </a:solidFill>
              </a:rPr>
              <a:t>Nous avons aussi testé ce modèle dans le but de profiter de son mécanisme appelés </a:t>
            </a:r>
            <a:r>
              <a:rPr lang="fr-FR" b="1" i="1" dirty="0">
                <a:solidFill>
                  <a:srgbClr val="C00000"/>
                </a:solidFill>
                <a:latin typeface="Times New Roman" panose="02020603050405020304" pitchFamily="18" charset="0"/>
                <a:cs typeface="Times New Roman" panose="02020603050405020304" pitchFamily="18" charset="0"/>
              </a:rPr>
              <a:t>Squeeze-and-Excitation (SE) qui fixe automatiquement les caractéristiques pertinentes des images en augmentant leur poids</a:t>
            </a:r>
            <a:endParaRPr lang="fr-FR" b="1" dirty="0">
              <a:solidFill>
                <a:srgbClr val="C00000"/>
              </a:solidFill>
            </a:endParaRPr>
          </a:p>
          <a:p>
            <a:r>
              <a:rPr lang="fr-FR" b="1" dirty="0">
                <a:solidFill>
                  <a:srgbClr val="C00000"/>
                </a:solidFill>
              </a:rPr>
              <a:t>Le Squeeze va c</a:t>
            </a:r>
            <a:r>
              <a:rPr lang="fr-FR" b="1" dirty="0"/>
              <a:t>ompresse l’information spatiale et la phase d’excitation va utiliser ces infos pour réajuster les canaux.</a:t>
            </a:r>
          </a:p>
          <a:p>
            <a:br>
              <a:rPr lang="fr-FR" dirty="0"/>
            </a:br>
            <a:r>
              <a:rPr lang="fr-FR" dirty="0"/>
              <a:t>On prend toutes les informations spatiales (Hauteur × Largeur) pour chaque canal de sortie et on les compresse en une seule valeur statistique par canal</a:t>
            </a:r>
            <a:br>
              <a:rPr lang="fr-FR" dirty="0"/>
            </a:br>
            <a:r>
              <a:rPr lang="fr-FR" dirty="0"/>
              <a:t>Avec ces statistiques, on utilise un mécanisme d'excitation pour recalibrer l'importance de chaque canal en apprenant à mieux représenter les dépendances entre eux, en réutilisant les informations compressées</a:t>
            </a:r>
          </a:p>
        </p:txBody>
      </p:sp>
      <p:sp>
        <p:nvSpPr>
          <p:cNvPr id="5" name="Espace réservé du numéro de diapositive 4">
            <a:extLst>
              <a:ext uri="{FF2B5EF4-FFF2-40B4-BE49-F238E27FC236}">
                <a16:creationId xmlns:a16="http://schemas.microsoft.com/office/drawing/2014/main" id="{8DE2BDE9-5697-B71D-80A3-1AAB28EF53ED}"/>
              </a:ext>
            </a:extLst>
          </p:cNvPr>
          <p:cNvSpPr>
            <a:spLocks noGrp="1"/>
          </p:cNvSpPr>
          <p:nvPr>
            <p:ph type="sldNum" sz="quarter" idx="5"/>
          </p:nvPr>
        </p:nvSpPr>
        <p:spPr/>
        <p:txBody>
          <a:bodyPr/>
          <a:lstStyle/>
          <a:p>
            <a:pPr>
              <a:defRPr/>
            </a:pPr>
            <a:fld id="{D3AE958E-36A2-44D2-AEAF-341C048FE60F}" type="slidenum">
              <a:rPr lang="fr-FR" smtClean="0"/>
              <a:t>14</a:t>
            </a:fld>
            <a:endParaRPr lang="fr-FR"/>
          </a:p>
        </p:txBody>
      </p:sp>
    </p:spTree>
    <p:extLst>
      <p:ext uri="{BB962C8B-B14F-4D97-AF65-F5344CB8AC3E}">
        <p14:creationId xmlns:p14="http://schemas.microsoft.com/office/powerpoint/2010/main" val="2698648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fr-FR" sz="1200" dirty="0"/>
              <a:t>TRC: </a:t>
            </a:r>
            <a:r>
              <a:rPr lang="fr-FR" sz="1200" b="0" i="0" dirty="0" err="1">
                <a:solidFill>
                  <a:srgbClr val="3F3F3F"/>
                </a:solidFill>
                <a:effectLst/>
                <a:latin typeface="Lato" panose="020F0502020204030203" pitchFamily="34" charset="0"/>
              </a:rPr>
              <a:t>Treatment</a:t>
            </a:r>
            <a:r>
              <a:rPr lang="fr-FR" sz="1200" b="0" i="0" dirty="0">
                <a:solidFill>
                  <a:srgbClr val="3F3F3F"/>
                </a:solidFill>
                <a:effectLst/>
                <a:latin typeface="Lato" panose="020F0502020204030203" pitchFamily="34" charset="0"/>
              </a:rPr>
              <a:t> </a:t>
            </a:r>
            <a:r>
              <a:rPr lang="fr-FR" sz="1200" b="0" i="0" dirty="0" err="1">
                <a:solidFill>
                  <a:srgbClr val="3F3F3F"/>
                </a:solidFill>
                <a:effectLst/>
                <a:latin typeface="Lato" panose="020F0502020204030203" pitchFamily="34" charset="0"/>
              </a:rPr>
              <a:t>related</a:t>
            </a:r>
            <a:r>
              <a:rPr lang="fr-FR" sz="1200" b="0" i="0" dirty="0">
                <a:solidFill>
                  <a:srgbClr val="3F3F3F"/>
                </a:solidFill>
                <a:effectLst/>
                <a:latin typeface="Lato" panose="020F0502020204030203" pitchFamily="34" charset="0"/>
              </a:rPr>
              <a:t> changes</a:t>
            </a:r>
            <a:endParaRPr lang="fr-FR" sz="1200" dirty="0"/>
          </a:p>
          <a:p>
            <a:r>
              <a:rPr lang="fr-FR" dirty="0"/>
              <a:t>Notre base de données provient de 2 centres, celle de Nancy qu’on a utiliser pour entrainer nos </a:t>
            </a:r>
            <a:r>
              <a:rPr lang="fr-FR" dirty="0" err="1"/>
              <a:t>modeles</a:t>
            </a:r>
            <a:r>
              <a:rPr lang="fr-FR" dirty="0"/>
              <a:t> et celles de Paris qui a servi pour une validation externe. </a:t>
            </a:r>
          </a:p>
          <a:p>
            <a:r>
              <a:rPr lang="fr-FR" dirty="0"/>
              <a:t>Nous avons 2 groupes de patients, ceux pour  lesquels le diagnostic </a:t>
            </a:r>
            <a:r>
              <a:rPr lang="fr-FR" sz="1200" dirty="0">
                <a:cs typeface="Calibri"/>
              </a:rPr>
              <a:t>a révélé une progression tumorale dans les 6 mois suivant le traitement et ceux chez qui les changements observés sont dus au traitement</a:t>
            </a:r>
            <a:endParaRPr lang="fr-FR" dirty="0"/>
          </a:p>
        </p:txBody>
      </p:sp>
      <p:sp>
        <p:nvSpPr>
          <p:cNvPr id="5" name="Espace réservé du numéro de diapositive 4">
            <a:extLst>
              <a:ext uri="{FF2B5EF4-FFF2-40B4-BE49-F238E27FC236}">
                <a16:creationId xmlns:a16="http://schemas.microsoft.com/office/drawing/2014/main" id="{B0624EB7-9272-103C-6415-453C4F110268}"/>
              </a:ext>
            </a:extLst>
          </p:cNvPr>
          <p:cNvSpPr>
            <a:spLocks noGrp="1"/>
          </p:cNvSpPr>
          <p:nvPr>
            <p:ph type="sldNum" sz="quarter" idx="5"/>
          </p:nvPr>
        </p:nvSpPr>
        <p:spPr/>
        <p:txBody>
          <a:bodyPr/>
          <a:lstStyle/>
          <a:p>
            <a:pPr>
              <a:defRPr/>
            </a:pPr>
            <a:fld id="{D3AE958E-36A2-44D2-AEAF-341C048FE60F}" type="slidenum">
              <a:rPr lang="fr-FR" smtClean="0"/>
              <a:t>16</a:t>
            </a:fld>
            <a:endParaRPr lang="fr-FR"/>
          </a:p>
        </p:txBody>
      </p:sp>
    </p:spTree>
    <p:extLst>
      <p:ext uri="{BB962C8B-B14F-4D97-AF65-F5344CB8AC3E}">
        <p14:creationId xmlns:p14="http://schemas.microsoft.com/office/powerpoint/2010/main" val="200763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faire entrainer les images dans le réseau, nous les avons traité pour améliorer leur qualité en les rendant plus adaptées à l'entraînement</a:t>
            </a:r>
          </a:p>
        </p:txBody>
      </p:sp>
      <p:sp>
        <p:nvSpPr>
          <p:cNvPr id="5" name="Espace réservé du numéro de diapositive 4">
            <a:extLst>
              <a:ext uri="{FF2B5EF4-FFF2-40B4-BE49-F238E27FC236}">
                <a16:creationId xmlns:a16="http://schemas.microsoft.com/office/drawing/2014/main" id="{9835606D-DB85-A5FB-9FC3-2385AAC32A7E}"/>
              </a:ext>
            </a:extLst>
          </p:cNvPr>
          <p:cNvSpPr>
            <a:spLocks noGrp="1"/>
          </p:cNvSpPr>
          <p:nvPr>
            <p:ph type="sldNum" sz="quarter" idx="5"/>
          </p:nvPr>
        </p:nvSpPr>
        <p:spPr/>
        <p:txBody>
          <a:bodyPr/>
          <a:lstStyle/>
          <a:p>
            <a:pPr>
              <a:defRPr/>
            </a:pPr>
            <a:fld id="{D3AE958E-36A2-44D2-AEAF-341C048FE60F}" type="slidenum">
              <a:rPr lang="fr-FR" smtClean="0"/>
              <a:t>17</a:t>
            </a:fld>
            <a:endParaRPr lang="fr-FR"/>
          </a:p>
        </p:txBody>
      </p:sp>
    </p:spTree>
    <p:extLst>
      <p:ext uri="{BB962C8B-B14F-4D97-AF65-F5344CB8AC3E}">
        <p14:creationId xmlns:p14="http://schemas.microsoft.com/office/powerpoint/2010/main" val="270880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Dans le processus d’entrainement, nous avons utilisé la validation croisée stratifiée qui consiste à diviser l'ensemble de données en plusieurs sous-ensembles de même proportion. Nous avons divisé en 10 et à chaque fois un pli </a:t>
            </a:r>
          </a:p>
          <a:p>
            <a:r>
              <a:rPr lang="fr-FR" b="1" dirty="0"/>
              <a:t>A servi d’ensemble de validation et le reste d’ensemble d’entrainement. </a:t>
            </a:r>
          </a:p>
        </p:txBody>
      </p:sp>
      <p:sp>
        <p:nvSpPr>
          <p:cNvPr id="5" name="Espace réservé du numéro de diapositive 4">
            <a:extLst>
              <a:ext uri="{FF2B5EF4-FFF2-40B4-BE49-F238E27FC236}">
                <a16:creationId xmlns:a16="http://schemas.microsoft.com/office/drawing/2014/main" id="{234187B9-FACC-6AF8-1CC1-233B4576D463}"/>
              </a:ext>
            </a:extLst>
          </p:cNvPr>
          <p:cNvSpPr>
            <a:spLocks noGrp="1"/>
          </p:cNvSpPr>
          <p:nvPr>
            <p:ph type="sldNum" sz="quarter" idx="5"/>
          </p:nvPr>
        </p:nvSpPr>
        <p:spPr/>
        <p:txBody>
          <a:bodyPr/>
          <a:lstStyle/>
          <a:p>
            <a:pPr>
              <a:defRPr/>
            </a:pPr>
            <a:fld id="{D3AE958E-36A2-44D2-AEAF-341C048FE60F}" type="slidenum">
              <a:rPr lang="fr-FR" smtClean="0"/>
              <a:t>18</a:t>
            </a:fld>
            <a:endParaRPr lang="fr-FR"/>
          </a:p>
        </p:txBody>
      </p:sp>
    </p:spTree>
    <p:extLst>
      <p:ext uri="{BB962C8B-B14F-4D97-AF65-F5344CB8AC3E}">
        <p14:creationId xmlns:p14="http://schemas.microsoft.com/office/powerpoint/2010/main" val="2231593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buFont typeface="Wingdings" panose="05000000000000000000" pitchFamily="2" charset="2"/>
              <a:buChar char="Ø"/>
              <a:defRPr/>
            </a:pPr>
            <a:r>
              <a:rPr lang="fr-FR" b="1" dirty="0">
                <a:solidFill>
                  <a:schemeClr val="accent1">
                    <a:lumMod val="50000"/>
                  </a:schemeClr>
                </a:solidFill>
                <a:cs typeface="Calibri"/>
              </a:rPr>
              <a:t>Voici les </a:t>
            </a:r>
            <a:r>
              <a:rPr lang="fr-FR" b="1" dirty="0" err="1">
                <a:solidFill>
                  <a:schemeClr val="accent1">
                    <a:lumMod val="50000"/>
                  </a:schemeClr>
                </a:solidFill>
                <a:cs typeface="Calibri"/>
              </a:rPr>
              <a:t>hyperparametres</a:t>
            </a:r>
            <a:r>
              <a:rPr lang="fr-FR" b="1" dirty="0">
                <a:solidFill>
                  <a:schemeClr val="accent1">
                    <a:lumMod val="50000"/>
                  </a:schemeClr>
                </a:solidFill>
                <a:cs typeface="Calibri"/>
              </a:rPr>
              <a:t> que nous avons utilisé pour la configuration</a:t>
            </a:r>
          </a:p>
          <a:p>
            <a:pPr marL="342900" indent="-342900">
              <a:buFont typeface="Wingdings" panose="05000000000000000000" pitchFamily="2" charset="2"/>
              <a:buChar char="Ø"/>
              <a:defRPr/>
            </a:pPr>
            <a:r>
              <a:rPr lang="fr-FR" b="1" dirty="0">
                <a:solidFill>
                  <a:schemeClr val="accent1">
                    <a:lumMod val="50000"/>
                  </a:schemeClr>
                </a:solidFill>
                <a:cs typeface="Calibri"/>
              </a:rPr>
              <a:t>Nos prédictions ont été calculé </a:t>
            </a:r>
            <a:r>
              <a:rPr lang="fr-FR" b="1" dirty="0" err="1">
                <a:solidFill>
                  <a:schemeClr val="accent1">
                    <a:lumMod val="50000"/>
                  </a:schemeClr>
                </a:solidFill>
                <a:cs typeface="Calibri"/>
              </a:rPr>
              <a:t>individuellment</a:t>
            </a:r>
            <a:r>
              <a:rPr lang="fr-FR" b="1" dirty="0">
                <a:solidFill>
                  <a:schemeClr val="accent1">
                    <a:lumMod val="50000"/>
                  </a:schemeClr>
                </a:solidFill>
                <a:cs typeface="Calibri"/>
              </a:rPr>
              <a:t> sur chaque pli de la validation croisée, </a:t>
            </a:r>
          </a:p>
          <a:p>
            <a:pPr marL="342900" indent="-342900">
              <a:buFont typeface="Wingdings" panose="05000000000000000000" pitchFamily="2" charset="2"/>
              <a:buChar char="Ø"/>
              <a:defRPr/>
            </a:pPr>
            <a:r>
              <a:rPr lang="fr-FR" b="1" dirty="0">
                <a:solidFill>
                  <a:schemeClr val="accent1">
                    <a:lumMod val="50000"/>
                  </a:schemeClr>
                </a:solidFill>
                <a:cs typeface="Calibri"/>
              </a:rPr>
              <a:t>Et pour mesurer les performances de nos </a:t>
            </a:r>
            <a:r>
              <a:rPr lang="fr-FR" b="1" dirty="0" err="1">
                <a:solidFill>
                  <a:schemeClr val="accent1">
                    <a:lumMod val="50000"/>
                  </a:schemeClr>
                </a:solidFill>
                <a:cs typeface="Calibri"/>
              </a:rPr>
              <a:t>models</a:t>
            </a:r>
            <a:r>
              <a:rPr lang="fr-FR" b="1" dirty="0">
                <a:solidFill>
                  <a:schemeClr val="accent1">
                    <a:lumMod val="50000"/>
                  </a:schemeClr>
                </a:solidFill>
                <a:cs typeface="Calibri"/>
              </a:rPr>
              <a:t>, nous avons utilisé les métriques suivantes: Accuracy…</a:t>
            </a:r>
            <a:endParaRPr lang="fr-FR" b="1" dirty="0"/>
          </a:p>
        </p:txBody>
      </p:sp>
      <p:sp>
        <p:nvSpPr>
          <p:cNvPr id="5" name="Espace réservé du numéro de diapositive 4">
            <a:extLst>
              <a:ext uri="{FF2B5EF4-FFF2-40B4-BE49-F238E27FC236}">
                <a16:creationId xmlns:a16="http://schemas.microsoft.com/office/drawing/2014/main" id="{578BC1EC-DE88-1F85-D9C0-CD144338AF08}"/>
              </a:ext>
            </a:extLst>
          </p:cNvPr>
          <p:cNvSpPr>
            <a:spLocks noGrp="1"/>
          </p:cNvSpPr>
          <p:nvPr>
            <p:ph type="sldNum" sz="quarter" idx="5"/>
          </p:nvPr>
        </p:nvSpPr>
        <p:spPr/>
        <p:txBody>
          <a:bodyPr/>
          <a:lstStyle/>
          <a:p>
            <a:pPr>
              <a:defRPr/>
            </a:pPr>
            <a:fld id="{D3AE958E-36A2-44D2-AEAF-341C048FE60F}" type="slidenum">
              <a:rPr lang="fr-FR" smtClean="0"/>
              <a:t>19</a:t>
            </a:fld>
            <a:endParaRPr lang="fr-FR"/>
          </a:p>
        </p:txBody>
      </p:sp>
    </p:spTree>
    <p:extLst>
      <p:ext uri="{BB962C8B-B14F-4D97-AF65-F5344CB8AC3E}">
        <p14:creationId xmlns:p14="http://schemas.microsoft.com/office/powerpoint/2010/main" val="323844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Voici ici </a:t>
            </a:r>
            <a:r>
              <a:rPr lang="fr-FR" b="1" dirty="0" err="1"/>
              <a:t>régroupés</a:t>
            </a:r>
            <a:r>
              <a:rPr lang="fr-FR" b="1" dirty="0"/>
              <a:t> les performances de nos modèles, celui en rouge est notre modèle mis en place et en bleu le modèle qui présente les meilleures performances et c’est le </a:t>
            </a:r>
            <a:r>
              <a:rPr lang="fr-FR" b="1" dirty="0" err="1"/>
              <a:t>modele</a:t>
            </a:r>
            <a:r>
              <a:rPr lang="fr-FR" b="1" dirty="0"/>
              <a:t> SENet</a:t>
            </a:r>
          </a:p>
        </p:txBody>
      </p:sp>
      <p:sp>
        <p:nvSpPr>
          <p:cNvPr id="5" name="Espace réservé du numéro de diapositive 4">
            <a:extLst>
              <a:ext uri="{FF2B5EF4-FFF2-40B4-BE49-F238E27FC236}">
                <a16:creationId xmlns:a16="http://schemas.microsoft.com/office/drawing/2014/main" id="{1A7B5023-41C2-F7BE-BADF-6D9CCC9654E3}"/>
              </a:ext>
            </a:extLst>
          </p:cNvPr>
          <p:cNvSpPr>
            <a:spLocks noGrp="1"/>
          </p:cNvSpPr>
          <p:nvPr>
            <p:ph type="sldNum" sz="quarter" idx="5"/>
          </p:nvPr>
        </p:nvSpPr>
        <p:spPr/>
        <p:txBody>
          <a:bodyPr/>
          <a:lstStyle/>
          <a:p>
            <a:pPr>
              <a:defRPr/>
            </a:pPr>
            <a:fld id="{D3AE958E-36A2-44D2-AEAF-341C048FE60F}" type="slidenum">
              <a:rPr lang="fr-FR" smtClean="0"/>
              <a:t>21</a:t>
            </a:fld>
            <a:endParaRPr lang="fr-FR"/>
          </a:p>
        </p:txBody>
      </p:sp>
    </p:spTree>
    <p:extLst>
      <p:ext uri="{BB962C8B-B14F-4D97-AF65-F5344CB8AC3E}">
        <p14:creationId xmlns:p14="http://schemas.microsoft.com/office/powerpoint/2010/main" val="3603738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Sur cette analyse comparative, nous voyons que c’est le </a:t>
            </a:r>
            <a:r>
              <a:rPr lang="fr-FR" b="1" dirty="0" err="1"/>
              <a:t>modele</a:t>
            </a:r>
            <a:r>
              <a:rPr lang="fr-FR" b="1" dirty="0"/>
              <a:t> qui le plus de paramètres est aussi celui qui a les meilleurs performances</a:t>
            </a:r>
          </a:p>
        </p:txBody>
      </p:sp>
      <p:sp>
        <p:nvSpPr>
          <p:cNvPr id="5" name="Espace réservé du numéro de diapositive 4">
            <a:extLst>
              <a:ext uri="{FF2B5EF4-FFF2-40B4-BE49-F238E27FC236}">
                <a16:creationId xmlns:a16="http://schemas.microsoft.com/office/drawing/2014/main" id="{B5B87A1A-AEF1-3212-955C-497FB005A901}"/>
              </a:ext>
            </a:extLst>
          </p:cNvPr>
          <p:cNvSpPr>
            <a:spLocks noGrp="1"/>
          </p:cNvSpPr>
          <p:nvPr>
            <p:ph type="sldNum" sz="quarter" idx="5"/>
          </p:nvPr>
        </p:nvSpPr>
        <p:spPr/>
        <p:txBody>
          <a:bodyPr/>
          <a:lstStyle/>
          <a:p>
            <a:pPr>
              <a:defRPr/>
            </a:pPr>
            <a:fld id="{D3AE958E-36A2-44D2-AEAF-341C048FE60F}" type="slidenum">
              <a:rPr lang="fr-FR" smtClean="0"/>
              <a:t>22</a:t>
            </a:fld>
            <a:endParaRPr lang="fr-FR"/>
          </a:p>
        </p:txBody>
      </p:sp>
    </p:spTree>
    <p:extLst>
      <p:ext uri="{BB962C8B-B14F-4D97-AF65-F5344CB8AC3E}">
        <p14:creationId xmlns:p14="http://schemas.microsoft.com/office/powerpoint/2010/main" val="286542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une vue d’ensemble du déroulé de la présentation</a:t>
            </a:r>
          </a:p>
        </p:txBody>
      </p:sp>
      <p:sp>
        <p:nvSpPr>
          <p:cNvPr id="5" name="Espace réservé du numéro de diapositive 4">
            <a:extLst>
              <a:ext uri="{FF2B5EF4-FFF2-40B4-BE49-F238E27FC236}">
                <a16:creationId xmlns:a16="http://schemas.microsoft.com/office/drawing/2014/main" id="{B3C24271-0DAD-34DA-BFBB-59CE7FA2B22C}"/>
              </a:ext>
            </a:extLst>
          </p:cNvPr>
          <p:cNvSpPr>
            <a:spLocks noGrp="1"/>
          </p:cNvSpPr>
          <p:nvPr>
            <p:ph type="sldNum" sz="quarter" idx="5"/>
          </p:nvPr>
        </p:nvSpPr>
        <p:spPr/>
        <p:txBody>
          <a:bodyPr/>
          <a:lstStyle/>
          <a:p>
            <a:pPr>
              <a:defRPr/>
            </a:pPr>
            <a:fld id="{D3AE958E-36A2-44D2-AEAF-341C048FE60F}" type="slidenum">
              <a:rPr lang="fr-FR" smtClean="0"/>
              <a:t>2</a:t>
            </a:fld>
            <a:endParaRPr lang="fr-FR"/>
          </a:p>
        </p:txBody>
      </p:sp>
    </p:spTree>
    <p:extLst>
      <p:ext uri="{BB962C8B-B14F-4D97-AF65-F5344CB8AC3E}">
        <p14:creationId xmlns:p14="http://schemas.microsoft.com/office/powerpoint/2010/main" val="1664306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Nous avons été essentiellement été confronté à un </a:t>
            </a:r>
            <a:r>
              <a:rPr lang="fr-FR" b="1" dirty="0" err="1"/>
              <a:t>phenomene</a:t>
            </a:r>
            <a:r>
              <a:rPr lang="fr-FR" b="1" dirty="0"/>
              <a:t> </a:t>
            </a:r>
            <a:r>
              <a:rPr lang="fr-FR" b="1" dirty="0" err="1"/>
              <a:t>appélé</a:t>
            </a:r>
            <a:r>
              <a:rPr lang="fr-FR" b="1" dirty="0"/>
              <a:t> surapprentissage qui se produit lorsque le modèle apprends trop des données d’entrainement mais n’arrive à généraliser sur des données non vues, </a:t>
            </a:r>
          </a:p>
          <a:p>
            <a:r>
              <a:rPr lang="fr-FR" b="1" dirty="0"/>
              <a:t>cela est caractérisé par loss qui augmente sur la validation or une loss est censée diminuée progressivement au fil des </a:t>
            </a:r>
            <a:r>
              <a:rPr lang="fr-FR" b="1" dirty="0" err="1"/>
              <a:t>epochs</a:t>
            </a:r>
            <a:endParaRPr lang="fr-FR" b="1" dirty="0"/>
          </a:p>
        </p:txBody>
      </p:sp>
      <p:sp>
        <p:nvSpPr>
          <p:cNvPr id="5" name="Espace réservé du numéro de diapositive 4">
            <a:extLst>
              <a:ext uri="{FF2B5EF4-FFF2-40B4-BE49-F238E27FC236}">
                <a16:creationId xmlns:a16="http://schemas.microsoft.com/office/drawing/2014/main" id="{56D4D6AF-F96F-60D6-DACB-CEF9A77C5570}"/>
              </a:ext>
            </a:extLst>
          </p:cNvPr>
          <p:cNvSpPr>
            <a:spLocks noGrp="1"/>
          </p:cNvSpPr>
          <p:nvPr>
            <p:ph type="sldNum" sz="quarter" idx="5"/>
          </p:nvPr>
        </p:nvSpPr>
        <p:spPr/>
        <p:txBody>
          <a:bodyPr/>
          <a:lstStyle/>
          <a:p>
            <a:pPr>
              <a:defRPr/>
            </a:pPr>
            <a:fld id="{D3AE958E-36A2-44D2-AEAF-341C048FE60F}" type="slidenum">
              <a:rPr lang="fr-FR" smtClean="0"/>
              <a:t>23</a:t>
            </a:fld>
            <a:endParaRPr lang="fr-FR"/>
          </a:p>
        </p:txBody>
      </p:sp>
    </p:spTree>
    <p:extLst>
      <p:ext uri="{BB962C8B-B14F-4D97-AF65-F5344CB8AC3E}">
        <p14:creationId xmlns:p14="http://schemas.microsoft.com/office/powerpoint/2010/main" val="355593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Notre étude présente certaines limites notamment la taille de données qui n’est pas assez </a:t>
            </a:r>
            <a:r>
              <a:rPr lang="fr-FR" b="1" dirty="0" err="1"/>
              <a:t>élévée</a:t>
            </a:r>
            <a:r>
              <a:rPr lang="fr-FR" b="1" dirty="0"/>
              <a:t> et aussi l’exactitude des </a:t>
            </a:r>
            <a:r>
              <a:rPr lang="fr-FR" b="1" dirty="0" err="1"/>
              <a:t>étiquetes</a:t>
            </a:r>
            <a:r>
              <a:rPr lang="fr-FR" b="1" dirty="0"/>
              <a:t> de nos patients</a:t>
            </a:r>
          </a:p>
          <a:p>
            <a:r>
              <a:rPr lang="fr-FR" b="1" dirty="0"/>
              <a:t>En effet, Les étiquetages ont été réalisés par trois médecins différents à différentes époques, ce qui peut introduire une variabilité et une incertitude dans les annotations. Cette variation dans le processus d’étiquetage pourrait affecter la qualité et la cohérence des données d’entraînement. Dans cette optique, nous avons évalué l’évolution de la perte (loss) patient par patient au cours de l’entraînement. Ce qui a révélé qu’un certains nombre de cas avait un impact disproportionné sur l’augmentation de la perte globale, suggérant la présence de de cas potentiellement mal étiquetés.</a:t>
            </a:r>
          </a:p>
        </p:txBody>
      </p:sp>
      <p:sp>
        <p:nvSpPr>
          <p:cNvPr id="5" name="Espace réservé du numéro de diapositive 4">
            <a:extLst>
              <a:ext uri="{FF2B5EF4-FFF2-40B4-BE49-F238E27FC236}">
                <a16:creationId xmlns:a16="http://schemas.microsoft.com/office/drawing/2014/main" id="{0C4279B7-EC42-88D9-7859-1AF44C5366C5}"/>
              </a:ext>
            </a:extLst>
          </p:cNvPr>
          <p:cNvSpPr>
            <a:spLocks noGrp="1"/>
          </p:cNvSpPr>
          <p:nvPr>
            <p:ph type="sldNum" sz="quarter" idx="5"/>
          </p:nvPr>
        </p:nvSpPr>
        <p:spPr/>
        <p:txBody>
          <a:bodyPr/>
          <a:lstStyle/>
          <a:p>
            <a:pPr>
              <a:defRPr/>
            </a:pPr>
            <a:fld id="{D3AE958E-36A2-44D2-AEAF-341C048FE60F}" type="slidenum">
              <a:rPr lang="fr-FR" smtClean="0"/>
              <a:t>24</a:t>
            </a:fld>
            <a:endParaRPr lang="fr-FR"/>
          </a:p>
        </p:txBody>
      </p:sp>
    </p:spTree>
    <p:extLst>
      <p:ext uri="{BB962C8B-B14F-4D97-AF65-F5344CB8AC3E}">
        <p14:creationId xmlns:p14="http://schemas.microsoft.com/office/powerpoint/2010/main" val="988706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F9512AC5-46A5-0696-422A-1EEC89159D86}"/>
              </a:ext>
            </a:extLst>
          </p:cNvPr>
          <p:cNvSpPr>
            <a:spLocks noGrp="1"/>
          </p:cNvSpPr>
          <p:nvPr>
            <p:ph type="sldNum" sz="quarter" idx="5"/>
          </p:nvPr>
        </p:nvSpPr>
        <p:spPr/>
        <p:txBody>
          <a:bodyPr/>
          <a:lstStyle/>
          <a:p>
            <a:pPr>
              <a:defRPr/>
            </a:pPr>
            <a:fld id="{D3AE958E-36A2-44D2-AEAF-341C048FE60F}" type="slidenum">
              <a:rPr lang="fr-FR" smtClean="0"/>
              <a:t>25</a:t>
            </a:fld>
            <a:endParaRPr lang="fr-FR"/>
          </a:p>
        </p:txBody>
      </p:sp>
    </p:spTree>
    <p:extLst>
      <p:ext uri="{BB962C8B-B14F-4D97-AF65-F5344CB8AC3E}">
        <p14:creationId xmlns:p14="http://schemas.microsoft.com/office/powerpoint/2010/main" val="172246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dirty="0" err="1"/>
              <a:t>Nancyclotep</a:t>
            </a:r>
            <a:r>
              <a:rPr lang="fr-FR" dirty="0"/>
              <a:t> est une plateforme d'imagerie moléculaire spécialisée dans la recherche et le développement de radiopharmaceutiques, ainsi que leur application clinique, </a:t>
            </a:r>
          </a:p>
          <a:p>
            <a:pPr>
              <a:defRPr/>
            </a:pPr>
            <a:r>
              <a:rPr lang="fr-FR" dirty="0"/>
              <a:t>Sur ce poster, nous voyons 5 pôles dont celui du traitement d’image dans laquelle j’ai effectué mon stage</a:t>
            </a:r>
          </a:p>
          <a:p>
            <a:pPr>
              <a:defRPr/>
            </a:pPr>
            <a:endParaRPr lang="fr-FR" dirty="0"/>
          </a:p>
          <a:p>
            <a:pPr>
              <a:defRPr/>
            </a:pPr>
            <a:r>
              <a:rPr lang="fr-FR" dirty="0"/>
              <a:t>J’ai aussi été en lien IADI (Imagerie Adaptative Diagnostique et Interventionnelle), qui, est un centre de recherche de l'Université de Lorraine, qui développe des techniques et méthodes pour l’imagerie adaptative IRM. </a:t>
            </a:r>
          </a:p>
        </p:txBody>
      </p:sp>
      <p:sp>
        <p:nvSpPr>
          <p:cNvPr id="5" name="Espace réservé du numéro de diapositive 4">
            <a:extLst>
              <a:ext uri="{FF2B5EF4-FFF2-40B4-BE49-F238E27FC236}">
                <a16:creationId xmlns:a16="http://schemas.microsoft.com/office/drawing/2014/main" id="{36C62B97-F32A-A178-3EE9-A2EC3472C514}"/>
              </a:ext>
            </a:extLst>
          </p:cNvPr>
          <p:cNvSpPr>
            <a:spLocks noGrp="1"/>
          </p:cNvSpPr>
          <p:nvPr>
            <p:ph type="sldNum" sz="quarter" idx="5"/>
          </p:nvPr>
        </p:nvSpPr>
        <p:spPr/>
        <p:txBody>
          <a:bodyPr/>
          <a:lstStyle/>
          <a:p>
            <a:pPr>
              <a:defRPr/>
            </a:pPr>
            <a:fld id="{D3AE958E-36A2-44D2-AEAF-341C048FE60F}" type="slidenum">
              <a:rPr lang="fr-FR" smtClean="0"/>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sz="1400" b="1" dirty="0"/>
              <a:t>Cette étude s’articule autour des gliomes, une catégorie de tumeurs cérébrales représentant environ 80 % des tumeurs malignes du Système nerveux central, </a:t>
            </a:r>
          </a:p>
          <a:p>
            <a:pPr>
              <a:defRPr/>
            </a:pPr>
            <a:r>
              <a:rPr lang="fr-FR" sz="1400" b="1" dirty="0"/>
              <a:t>avec un mauvais pronostic, un taux de récidive élevé la première année. La surveillance post-traitement se fait par IRM.</a:t>
            </a:r>
            <a:endParaRPr sz="1400" b="1" dirty="0"/>
          </a:p>
        </p:txBody>
      </p:sp>
      <p:sp>
        <p:nvSpPr>
          <p:cNvPr id="5" name="Espace réservé du numéro de diapositive 4">
            <a:extLst>
              <a:ext uri="{FF2B5EF4-FFF2-40B4-BE49-F238E27FC236}">
                <a16:creationId xmlns:a16="http://schemas.microsoft.com/office/drawing/2014/main" id="{C459DD12-D593-41F6-F8DE-669E4FE60DB9}"/>
              </a:ext>
            </a:extLst>
          </p:cNvPr>
          <p:cNvSpPr>
            <a:spLocks noGrp="1"/>
          </p:cNvSpPr>
          <p:nvPr>
            <p:ph type="sldNum" sz="quarter" idx="5"/>
          </p:nvPr>
        </p:nvSpPr>
        <p:spPr/>
        <p:txBody>
          <a:bodyPr/>
          <a:lstStyle/>
          <a:p>
            <a:pPr>
              <a:defRPr/>
            </a:pPr>
            <a:fld id="{D3AE958E-36A2-44D2-AEAF-341C048FE60F}" type="slidenum">
              <a:rPr lang="fr-FR" smtClean="0"/>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b="1" dirty="0"/>
              <a:t>Nous voyons ici un type de tumeur  qu’on appelle Astrocytome visible avant le traitement et après un examen d’IRM, on constate l’absence de la tumeur et un an après, il y a une récidive qui apparait</a:t>
            </a:r>
          </a:p>
          <a:p>
            <a:pPr>
              <a:defRPr/>
            </a:pPr>
            <a:endParaRPr lang="fr-FR" b="1" dirty="0"/>
          </a:p>
          <a:p>
            <a:pPr>
              <a:defRPr/>
            </a:pPr>
            <a:r>
              <a:rPr lang="fr-FR" b="1" dirty="0"/>
              <a:t>Le bémol avec l’IRM c’est qu’on constate aussi la même chose avec les effets liés aux traitements d’où la difficulté de faire la distinction entre la progression tumorale et les changements du au traitement</a:t>
            </a:r>
          </a:p>
        </p:txBody>
      </p:sp>
      <p:sp>
        <p:nvSpPr>
          <p:cNvPr id="5" name="Espace réservé du numéro de diapositive 4">
            <a:extLst>
              <a:ext uri="{FF2B5EF4-FFF2-40B4-BE49-F238E27FC236}">
                <a16:creationId xmlns:a16="http://schemas.microsoft.com/office/drawing/2014/main" id="{336C464C-1C21-D553-0578-EA318B02CE84}"/>
              </a:ext>
            </a:extLst>
          </p:cNvPr>
          <p:cNvSpPr>
            <a:spLocks noGrp="1"/>
          </p:cNvSpPr>
          <p:nvPr>
            <p:ph type="sldNum" sz="quarter" idx="5"/>
          </p:nvPr>
        </p:nvSpPr>
        <p:spPr/>
        <p:txBody>
          <a:bodyPr/>
          <a:lstStyle/>
          <a:p>
            <a:pPr>
              <a:defRPr/>
            </a:pPr>
            <a:fld id="{D3AE958E-36A2-44D2-AEAF-341C048FE60F}" type="slidenum">
              <a:rPr lang="fr-FR" smtClean="0"/>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Face aux limites de l’IRM, le Groupe d’experts RANO recommande la TEP aux acides aminés.</a:t>
            </a:r>
          </a:p>
          <a:p>
            <a:endParaRPr lang="fr-FR" b="1" dirty="0"/>
          </a:p>
          <a:p>
            <a:r>
              <a:rPr lang="fr-FR" b="1" dirty="0"/>
              <a:t>L'imagerie TEP aux acides aminés (tomographie par émission de positons) est un type d’imagerie qui utilise des radiotraceurs dérivés d'acides aminés pour détecter et évaluer les tumeurs</a:t>
            </a:r>
          </a:p>
          <a:p>
            <a:r>
              <a:rPr lang="fr-FR" b="1" dirty="0"/>
              <a:t>En effet, La TEP est plus spécifique à l’IRM et permet une bonne différenciation des récidives tumorales des effets du traitement et présente de très </a:t>
            </a:r>
            <a:r>
              <a:rPr lang="fr-FR" sz="1200" b="1" dirty="0">
                <a:latin typeface="Times New Roman" panose="02020603050405020304" pitchFamily="18" charset="0"/>
                <a:cs typeface="Times New Roman" panose="02020603050405020304" pitchFamily="18" charset="0"/>
              </a:rPr>
              <a:t>bonnes performances dans la littérature.</a:t>
            </a:r>
            <a:endParaRPr lang="fr-FR" b="1" dirty="0"/>
          </a:p>
        </p:txBody>
      </p:sp>
      <p:sp>
        <p:nvSpPr>
          <p:cNvPr id="5" name="Espace réservé du numéro de diapositive 4">
            <a:extLst>
              <a:ext uri="{FF2B5EF4-FFF2-40B4-BE49-F238E27FC236}">
                <a16:creationId xmlns:a16="http://schemas.microsoft.com/office/drawing/2014/main" id="{B1654EB0-B701-46FA-DD99-EFC9FE752987}"/>
              </a:ext>
            </a:extLst>
          </p:cNvPr>
          <p:cNvSpPr>
            <a:spLocks noGrp="1"/>
          </p:cNvSpPr>
          <p:nvPr>
            <p:ph type="sldNum" sz="quarter" idx="5"/>
          </p:nvPr>
        </p:nvSpPr>
        <p:spPr/>
        <p:txBody>
          <a:bodyPr/>
          <a:lstStyle/>
          <a:p>
            <a:pPr>
              <a:defRPr/>
            </a:pPr>
            <a:fld id="{D3AE958E-36A2-44D2-AEAF-341C048FE60F}" type="slidenum">
              <a:rPr lang="fr-FR" smtClean="0"/>
              <a:t>7</a:t>
            </a:fld>
            <a:endParaRPr lang="fr-FR"/>
          </a:p>
        </p:txBody>
      </p:sp>
    </p:spTree>
    <p:extLst>
      <p:ext uri="{BB962C8B-B14F-4D97-AF65-F5344CB8AC3E}">
        <p14:creationId xmlns:p14="http://schemas.microsoft.com/office/powerpoint/2010/main" val="283030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a:t>Commençons donc par le versant des mécanismes.</a:t>
            </a:r>
            <a:endParaRPr/>
          </a:p>
        </p:txBody>
      </p:sp>
      <p:sp>
        <p:nvSpPr>
          <p:cNvPr id="5" name="Espace réservé du numéro de diapositive 4">
            <a:extLst>
              <a:ext uri="{FF2B5EF4-FFF2-40B4-BE49-F238E27FC236}">
                <a16:creationId xmlns:a16="http://schemas.microsoft.com/office/drawing/2014/main" id="{6C6FA30D-B233-3BC8-4109-4B6C3B437126}"/>
              </a:ext>
            </a:extLst>
          </p:cNvPr>
          <p:cNvSpPr>
            <a:spLocks noGrp="1"/>
          </p:cNvSpPr>
          <p:nvPr>
            <p:ph type="sldNum" sz="quarter" idx="5"/>
          </p:nvPr>
        </p:nvSpPr>
        <p:spPr/>
        <p:txBody>
          <a:bodyPr/>
          <a:lstStyle/>
          <a:p>
            <a:pPr>
              <a:defRPr/>
            </a:pPr>
            <a:fld id="{D3AE958E-36A2-44D2-AEAF-341C048FE60F}" type="slidenum">
              <a:rPr lang="fr-FR" smtClean="0"/>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sz="1400" b="1" dirty="0"/>
              <a:t>Le principe de l'imagerie TEP aux acides aminés consiste à administrer à un patient un radiotraceur qui se fixe aux cellules cancéreuses.</a:t>
            </a:r>
          </a:p>
          <a:p>
            <a:pPr>
              <a:defRPr/>
            </a:pPr>
            <a:endParaRPr lang="fr-FR" sz="1400" b="1" dirty="0"/>
          </a:p>
          <a:p>
            <a:pPr>
              <a:defRPr/>
            </a:pPr>
            <a:r>
              <a:rPr lang="fr-FR" sz="1400" b="1" dirty="0"/>
              <a:t>Le radiotraceur émet des positrons qui se désintègrent.  Ensuite un scanner est utilisé pour capturer les zones où le radiotraceur s'est accumulé. À partir des signaux détectés, un algorithme de reconstruction est utilisé pour créer des images 3D montrant la répartition du radiotraceur dans le corps.</a:t>
            </a:r>
          </a:p>
        </p:txBody>
      </p:sp>
      <p:sp>
        <p:nvSpPr>
          <p:cNvPr id="5" name="Espace réservé du numéro de diapositive 4">
            <a:extLst>
              <a:ext uri="{FF2B5EF4-FFF2-40B4-BE49-F238E27FC236}">
                <a16:creationId xmlns:a16="http://schemas.microsoft.com/office/drawing/2014/main" id="{16B6C907-9780-BE37-0A98-37455248EDA4}"/>
              </a:ext>
            </a:extLst>
          </p:cNvPr>
          <p:cNvSpPr>
            <a:spLocks noGrp="1"/>
          </p:cNvSpPr>
          <p:nvPr>
            <p:ph type="sldNum" sz="quarter" idx="5"/>
          </p:nvPr>
        </p:nvSpPr>
        <p:spPr/>
        <p:txBody>
          <a:bodyPr/>
          <a:lstStyle/>
          <a:p>
            <a:pPr>
              <a:defRPr/>
            </a:pPr>
            <a:fld id="{D3AE958E-36A2-44D2-AEAF-341C048FE60F}" type="slidenum">
              <a:rPr lang="fr-FR" smtClean="0"/>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Espace réservé de l'image des diapositives 1"/>
          <p:cNvSpPr>
            <a:spLocks noGrp="1" noRot="1" noChangeAspect="1"/>
          </p:cNvSpPr>
          <p:nvPr>
            <p:ph type="sldImg"/>
          </p:nvPr>
        </p:nvSpPr>
        <p:spPr bwMode="auto"/>
      </p:sp>
      <p:sp>
        <p:nvSpPr>
          <p:cNvPr id="3" name="Espace réservé des notes 2"/>
          <p:cNvSpPr>
            <a:spLocks noGrp="1"/>
          </p:cNvSpPr>
          <p:nvPr>
            <p:ph type="body" idx="1"/>
          </p:nvPr>
        </p:nvSpPr>
        <p:spPr bwMode="auto"/>
        <p:txBody>
          <a:bodyPr/>
          <a:lstStyle/>
          <a:p>
            <a:pPr>
              <a:defRPr/>
            </a:pPr>
            <a:r>
              <a:rPr lang="fr-FR" sz="1400" b="1" dirty="0"/>
              <a:t>TBR </a:t>
            </a:r>
            <a:r>
              <a:rPr lang="fr-FR" sz="1400" b="1" dirty="0" err="1"/>
              <a:t>tumor</a:t>
            </a:r>
            <a:r>
              <a:rPr lang="fr-FR" sz="1400" b="1" dirty="0"/>
              <a:t>-to-</a:t>
            </a:r>
            <a:r>
              <a:rPr lang="fr-FR" sz="1400" b="1" dirty="0" err="1"/>
              <a:t>brain</a:t>
            </a:r>
            <a:r>
              <a:rPr lang="fr-FR" sz="1400" b="1" dirty="0"/>
              <a:t> ratio</a:t>
            </a:r>
          </a:p>
          <a:p>
            <a:pPr>
              <a:defRPr/>
            </a:pPr>
            <a:endParaRPr lang="fr-FR" sz="1400" b="1" dirty="0"/>
          </a:p>
          <a:p>
            <a:pPr marL="0" marR="0" lvl="0" indent="0" algn="l" defTabSz="914400" eaLnBrk="1" fontAlgn="auto" latinLnBrk="0" hangingPunct="1">
              <a:lnSpc>
                <a:spcPct val="100000"/>
              </a:lnSpc>
              <a:spcBef>
                <a:spcPts val="0"/>
              </a:spcBef>
              <a:spcAft>
                <a:spcPts val="0"/>
              </a:spcAft>
              <a:buClrTx/>
              <a:buSzTx/>
              <a:buFontTx/>
              <a:buNone/>
              <a:tabLst/>
              <a:defRPr/>
            </a:pPr>
            <a:r>
              <a:rPr lang="fr-FR" sz="1400" b="1" dirty="0"/>
              <a:t>Plusieurs études ont été fait faites montrant les bonnes performances des paramètres statiques comme le TBR, notamment celles de Rozenblum et celle de </a:t>
            </a:r>
            <a:r>
              <a:rPr lang="fr-FR" sz="1400" b="1" dirty="0" err="1"/>
              <a:t>Shamimeh</a:t>
            </a:r>
            <a:r>
              <a:rPr lang="fr-FR" sz="1400" b="1" dirty="0"/>
              <a:t> qui ont montré que les </a:t>
            </a:r>
            <a:r>
              <a:rPr lang="fr-FR" sz="1400" b="1" dirty="0" err="1"/>
              <a:t>paramtres</a:t>
            </a:r>
            <a:r>
              <a:rPr lang="fr-FR" sz="1400" b="1" dirty="0"/>
              <a:t> statiques avec les </a:t>
            </a:r>
            <a:r>
              <a:rPr lang="fr-FR" sz="1400" b="1" dirty="0" err="1"/>
              <a:t>models</a:t>
            </a:r>
            <a:r>
              <a:rPr lang="fr-FR" sz="1400" b="1" dirty="0"/>
              <a:t> radiomiques marque légèrement bien par rapport à la méthode classique ce qui indique une valeur ajoutée marginale des </a:t>
            </a:r>
            <a:r>
              <a:rPr lang="fr-FR" sz="1400" b="1" dirty="0" err="1"/>
              <a:t>modeles</a:t>
            </a:r>
            <a:r>
              <a:rPr lang="fr-FR" sz="1400" b="1" dirty="0"/>
              <a:t> radiomiques </a:t>
            </a:r>
            <a:r>
              <a:rPr lang="fr-FR" sz="1400" b="1" i="0" dirty="0">
                <a:effectLst/>
                <a:latin typeface="__fkGroteskNeue_598ab8"/>
              </a:rPr>
              <a:t>Du coup on veut maintenant faire du Deep Learning pour voir si on atteindrait de meilleurs performances.</a:t>
            </a:r>
            <a:endParaRPr lang="fr-FR" sz="1050" b="1" dirty="0"/>
          </a:p>
          <a:p>
            <a:pPr>
              <a:defRPr/>
            </a:pPr>
            <a:endParaRPr lang="fr-FR" sz="1400" b="1" dirty="0"/>
          </a:p>
          <a:p>
            <a:pPr>
              <a:defRPr/>
            </a:pPr>
            <a:r>
              <a:rPr lang="fr-FR" sz="1400" b="1" dirty="0"/>
              <a:t> </a:t>
            </a:r>
            <a:r>
              <a:rPr lang="fr-FR" sz="2000" b="1" i="0" dirty="0">
                <a:effectLst/>
                <a:latin typeface="__fkGroteskNeue_598ab8"/>
              </a:rPr>
              <a:t>les modèles radiomiques ont une légère amélioration de performance  par rapport à la méthode classique basée sur les valeurs TBR, et cette </a:t>
            </a:r>
            <a:r>
              <a:rPr lang="fr-FR" sz="2000" b="1" i="0" dirty="0" err="1">
                <a:effectLst/>
                <a:latin typeface="__fkGroteskNeue_598ab8"/>
              </a:rPr>
              <a:t>dififérence</a:t>
            </a:r>
            <a:r>
              <a:rPr lang="fr-FR" sz="2000" b="1" i="0" dirty="0">
                <a:effectLst/>
                <a:latin typeface="__fkGroteskNeue_598ab8"/>
              </a:rPr>
              <a:t> est très </a:t>
            </a:r>
            <a:r>
              <a:rPr lang="fr-FR" sz="2000" b="1" i="0" dirty="0" err="1">
                <a:effectLst/>
                <a:latin typeface="__fkGroteskNeue_598ab8"/>
              </a:rPr>
              <a:t>pétite</a:t>
            </a:r>
            <a:r>
              <a:rPr lang="fr-FR" sz="2000" b="1" i="0" dirty="0">
                <a:effectLst/>
                <a:latin typeface="__fkGroteskNeue_598ab8"/>
              </a:rPr>
              <a:t> avec des scores AUC de 0,834 contre 0,792 , indiquant une valeur ajoutée marginale des analyses radiomiques </a:t>
            </a:r>
          </a:p>
        </p:txBody>
      </p:sp>
      <p:sp>
        <p:nvSpPr>
          <p:cNvPr id="5" name="Espace réservé du numéro de diapositive 4">
            <a:extLst>
              <a:ext uri="{FF2B5EF4-FFF2-40B4-BE49-F238E27FC236}">
                <a16:creationId xmlns:a16="http://schemas.microsoft.com/office/drawing/2014/main" id="{4313A2D7-B1F8-7BFF-CFDC-9DE47E5C27C1}"/>
              </a:ext>
            </a:extLst>
          </p:cNvPr>
          <p:cNvSpPr>
            <a:spLocks noGrp="1"/>
          </p:cNvSpPr>
          <p:nvPr>
            <p:ph type="sldNum" sz="quarter" idx="5"/>
          </p:nvPr>
        </p:nvSpPr>
        <p:spPr/>
        <p:txBody>
          <a:bodyPr/>
          <a:lstStyle/>
          <a:p>
            <a:pPr>
              <a:defRPr/>
            </a:pPr>
            <a:fld id="{D3AE958E-36A2-44D2-AEAF-341C048FE60F}" type="slidenum">
              <a:rPr lang="fr-FR" smtClean="0"/>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Diapositive de titre">
    <p:spTree>
      <p:nvGrpSpPr>
        <p:cNvPr id="1" name=""/>
        <p:cNvGrpSpPr/>
        <p:nvPr/>
      </p:nvGrpSpPr>
      <p:grpSpPr bwMode="auto">
        <a:xfrm>
          <a:off x="0" y="0"/>
          <a:ext cx="0" cy="0"/>
          <a:chOff x="0" y="0"/>
          <a:chExt cx="0" cy="0"/>
        </a:xfrm>
      </p:grpSpPr>
      <p:sp>
        <p:nvSpPr>
          <p:cNvPr id="2" name="Titre 1"/>
          <p:cNvSpPr>
            <a:spLocks noGrp="1"/>
          </p:cNvSpPr>
          <p:nvPr>
            <p:ph type="ctrTitle" hasCustomPrompt="1"/>
          </p:nvPr>
        </p:nvSpPr>
        <p:spPr bwMode="auto">
          <a:xfrm>
            <a:off x="914400" y="1627585"/>
            <a:ext cx="10360448" cy="2233463"/>
          </a:xfrm>
          <a:prstGeom prst="rect">
            <a:avLst/>
          </a:prstGeom>
        </p:spPr>
        <p:txBody>
          <a:bodyPr anchor="ctr"/>
          <a:lstStyle>
            <a:lvl1pPr>
              <a:defRPr sz="4400" b="1" cap="small"/>
            </a:lvl1pPr>
          </a:lstStyle>
          <a:p>
            <a:pPr>
              <a:defRPr/>
            </a:pPr>
            <a:r>
              <a:rPr lang="fr-FR"/>
              <a:t>Titre</a:t>
            </a:r>
            <a:endParaRPr/>
          </a:p>
        </p:txBody>
      </p:sp>
      <p:sp>
        <p:nvSpPr>
          <p:cNvPr id="7" name="Espace réservé du texte 6"/>
          <p:cNvSpPr>
            <a:spLocks noGrp="1"/>
          </p:cNvSpPr>
          <p:nvPr>
            <p:ph type="body" sz="quarter" idx="10" hasCustomPrompt="1"/>
          </p:nvPr>
        </p:nvSpPr>
        <p:spPr bwMode="auto">
          <a:xfrm>
            <a:off x="914400" y="4149079"/>
            <a:ext cx="10360448" cy="461665"/>
          </a:xfrm>
          <a:prstGeom prst="rect">
            <a:avLst/>
          </a:prstGeom>
        </p:spPr>
        <p:txBody>
          <a:bodyPr>
            <a:spAutoFit/>
          </a:bodyPr>
          <a:lstStyle>
            <a:lvl1pPr marL="0" marR="0" indent="0" algn="ctr" defTabSz="914400">
              <a:lnSpc>
                <a:spcPct val="100000"/>
              </a:lnSpc>
              <a:spcBef>
                <a:spcPts val="0"/>
              </a:spcBef>
              <a:spcAft>
                <a:spcPts val="0"/>
              </a:spcAft>
              <a:buClrTx/>
              <a:buSzTx/>
              <a:buFont typeface="Arial"/>
              <a:buNone/>
              <a:defRPr lang="fr-FR" sz="2400" b="1">
                <a:solidFill>
                  <a:schemeClr val="bg1">
                    <a:lumMod val="50000"/>
                  </a:schemeClr>
                </a:solidFill>
                <a:latin typeface="+mn-lt"/>
                <a:ea typeface="+mn-ea"/>
                <a:cs typeface="+mn-cs"/>
              </a:defRPr>
            </a:lvl1pPr>
          </a:lstStyle>
          <a:p>
            <a:pPr lvl="0">
              <a:defRPr/>
            </a:pPr>
            <a:r>
              <a:rPr lang="fr-FR"/>
              <a:t>Auteur</a:t>
            </a:r>
            <a:endParaRPr/>
          </a:p>
        </p:txBody>
      </p:sp>
      <p:pic>
        <p:nvPicPr>
          <p:cNvPr id="8" name="Image 7"/>
          <p:cNvPicPr>
            <a:picLocks noChangeAspect="1"/>
          </p:cNvPicPr>
          <p:nvPr/>
        </p:nvPicPr>
        <p:blipFill>
          <a:blip r:embed="rId2">
            <a:clrChange>
              <a:clrFrom>
                <a:srgbClr val="FFFFFF"/>
              </a:clrFrom>
              <a:clrTo>
                <a:srgbClr val="FFFFFF">
                  <a:alpha val="0"/>
                </a:srgbClr>
              </a:clrTo>
            </a:clrChange>
          </a:blip>
          <a:stretch/>
        </p:blipFill>
        <p:spPr bwMode="auto">
          <a:xfrm>
            <a:off x="9336359" y="134390"/>
            <a:ext cx="2232247" cy="988781"/>
          </a:xfrm>
          <a:prstGeom prst="rect">
            <a:avLst/>
          </a:prstGeom>
        </p:spPr>
      </p:pic>
      <p:pic>
        <p:nvPicPr>
          <p:cNvPr id="10" name="Image 9"/>
          <p:cNvPicPr>
            <a:picLocks noChangeAspect="1"/>
          </p:cNvPicPr>
          <p:nvPr userDrawn="1"/>
        </p:nvPicPr>
        <p:blipFill>
          <a:blip r:embed="rId3">
            <a:clrChange>
              <a:clrFrom>
                <a:srgbClr val="FFFFFF"/>
              </a:clrFrom>
              <a:clrTo>
                <a:srgbClr val="FFFFFF">
                  <a:alpha val="0"/>
                </a:srgbClr>
              </a:clrTo>
            </a:clrChange>
          </a:blip>
          <a:stretch/>
        </p:blipFill>
        <p:spPr bwMode="auto">
          <a:xfrm>
            <a:off x="8904312" y="6014089"/>
            <a:ext cx="1034046" cy="682633"/>
          </a:xfrm>
          <a:prstGeom prst="rect">
            <a:avLst/>
          </a:prstGeom>
        </p:spPr>
      </p:pic>
      <p:pic>
        <p:nvPicPr>
          <p:cNvPr id="13" name="Image 12"/>
          <p:cNvPicPr>
            <a:picLocks noChangeAspect="1"/>
          </p:cNvPicPr>
          <p:nvPr userDrawn="1"/>
        </p:nvPicPr>
        <p:blipFill>
          <a:blip r:embed="rId4"/>
          <a:srcRect t="23520" b="29441"/>
          <a:stretch/>
        </p:blipFill>
        <p:spPr bwMode="auto">
          <a:xfrm>
            <a:off x="10140517" y="6036323"/>
            <a:ext cx="1338070" cy="629420"/>
          </a:xfrm>
          <a:prstGeom prst="rect">
            <a:avLst/>
          </a:prstGeom>
        </p:spPr>
      </p:pic>
      <p:pic>
        <p:nvPicPr>
          <p:cNvPr id="15" name="Image 14"/>
          <p:cNvPicPr>
            <a:picLocks noChangeAspect="1"/>
          </p:cNvPicPr>
          <p:nvPr userDrawn="1"/>
        </p:nvPicPr>
        <p:blipFill>
          <a:blip r:embed="rId5">
            <a:clrChange>
              <a:clrFrom>
                <a:srgbClr val="FFFFFF"/>
              </a:clrFrom>
              <a:clrTo>
                <a:srgbClr val="FFFFFF">
                  <a:alpha val="0"/>
                </a:srgbClr>
              </a:clrTo>
            </a:clrChange>
          </a:blip>
          <a:stretch/>
        </p:blipFill>
        <p:spPr bwMode="auto">
          <a:xfrm>
            <a:off x="0" y="-8072"/>
            <a:ext cx="3045814" cy="1347625"/>
          </a:xfrm>
          <a:prstGeom prst="rect">
            <a:avLst/>
          </a:prstGeom>
        </p:spPr>
      </p:pic>
      <p:sp>
        <p:nvSpPr>
          <p:cNvPr id="17" name="Espace réservé du texte 6"/>
          <p:cNvSpPr>
            <a:spLocks noGrp="1"/>
          </p:cNvSpPr>
          <p:nvPr>
            <p:ph type="body" sz="quarter" idx="11" hasCustomPrompt="1"/>
          </p:nvPr>
        </p:nvSpPr>
        <p:spPr bwMode="auto">
          <a:xfrm>
            <a:off x="914400" y="4639047"/>
            <a:ext cx="10360448" cy="400110"/>
          </a:xfrm>
          <a:prstGeom prst="rect">
            <a:avLst/>
          </a:prstGeom>
        </p:spPr>
        <p:txBody>
          <a:bodyPr>
            <a:spAutoFit/>
          </a:bodyPr>
          <a:lstStyle>
            <a:lvl1pPr marL="0" marR="0" indent="0" algn="ctr" defTabSz="914400">
              <a:lnSpc>
                <a:spcPct val="100000"/>
              </a:lnSpc>
              <a:spcBef>
                <a:spcPts val="0"/>
              </a:spcBef>
              <a:spcAft>
                <a:spcPts val="0"/>
              </a:spcAft>
              <a:buClrTx/>
              <a:buSzTx/>
              <a:buFont typeface="Arial"/>
              <a:buNone/>
              <a:defRPr lang="fr-FR" sz="2000" b="0">
                <a:solidFill>
                  <a:schemeClr val="tx1">
                    <a:lumMod val="85000"/>
                    <a:lumOff val="15000"/>
                  </a:schemeClr>
                </a:solidFill>
                <a:latin typeface="+mn-lt"/>
                <a:ea typeface="+mn-ea"/>
                <a:cs typeface="+mn-cs"/>
              </a:defRPr>
            </a:lvl1pPr>
          </a:lstStyle>
          <a:p>
            <a:pPr lvl="0">
              <a:defRPr/>
            </a:pPr>
            <a:r>
              <a:rPr lang="fr-FR"/>
              <a:t>Contexte – Date </a:t>
            </a:r>
            <a:endParaRPr/>
          </a:p>
        </p:txBody>
      </p:sp>
      <p:pic>
        <p:nvPicPr>
          <p:cNvPr id="6" name="Image 5"/>
          <p:cNvPicPr>
            <a:picLocks noChangeAspect="1"/>
          </p:cNvPicPr>
          <p:nvPr userDrawn="1"/>
        </p:nvPicPr>
        <p:blipFill>
          <a:blip r:embed="rId6"/>
          <a:stretch/>
        </p:blipFill>
        <p:spPr bwMode="auto">
          <a:xfrm>
            <a:off x="407368" y="6009749"/>
            <a:ext cx="1237725" cy="6559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1_Diapositive de titre">
    <p:spTree>
      <p:nvGrpSpPr>
        <p:cNvPr id="1" name=""/>
        <p:cNvGrpSpPr/>
        <p:nvPr/>
      </p:nvGrpSpPr>
      <p:grpSpPr bwMode="auto">
        <a:xfrm>
          <a:off x="0" y="0"/>
          <a:ext cx="0" cy="0"/>
          <a:chOff x="0" y="0"/>
          <a:chExt cx="0" cy="0"/>
        </a:xfrm>
      </p:grpSpPr>
      <p:sp>
        <p:nvSpPr>
          <p:cNvPr id="11" name="Espace réservé du texte 10"/>
          <p:cNvSpPr>
            <a:spLocks noGrp="1"/>
          </p:cNvSpPr>
          <p:nvPr>
            <p:ph type="body" sz="quarter" idx="10"/>
          </p:nvPr>
        </p:nvSpPr>
        <p:spPr bwMode="auto">
          <a:xfrm>
            <a:off x="479376" y="1124744"/>
            <a:ext cx="11233199" cy="5399881"/>
          </a:xfrm>
          <a:prstGeom prst="rect">
            <a:avLst/>
          </a:prstGeom>
        </p:spPr>
        <p:txBody>
          <a:bodyPr>
            <a:normAutofit/>
          </a:bodyPr>
          <a:lstStyle>
            <a:lvl1pPr marL="514350" indent="-514350">
              <a:buClr>
                <a:srgbClr val="009DDF"/>
              </a:buClr>
              <a:buSzPct val="80000"/>
              <a:buFont typeface="Wingdings"/>
              <a:buChar char=""/>
              <a:defRPr sz="2400">
                <a:solidFill>
                  <a:srgbClr val="009DDF"/>
                </a:solidFill>
              </a:defRPr>
            </a:lvl1pPr>
            <a:lvl2pPr marL="742950" indent="-285750">
              <a:buClr>
                <a:srgbClr val="ABDA4D"/>
              </a:buClr>
              <a:buSzPct val="70000"/>
              <a:buFont typeface="Wingdings 2"/>
              <a:buChar char=""/>
              <a:defRPr sz="2000"/>
            </a:lvl2pPr>
            <a:lvl3pPr>
              <a:buClr>
                <a:schemeClr val="accent5"/>
              </a:buClr>
              <a:buSzPct val="120000"/>
              <a:defRPr sz="2000"/>
            </a:lvl3pPr>
            <a:lvl4pPr marL="1714500" indent="-342900">
              <a:buFont typeface="Wingdings"/>
              <a:buChar char="§"/>
              <a:defRPr/>
            </a:lvl4p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3" name="Espace réservé du texte 12"/>
          <p:cNvSpPr>
            <a:spLocks noGrp="1"/>
          </p:cNvSpPr>
          <p:nvPr>
            <p:ph type="body" sz="quarter" idx="11" hasCustomPrompt="1"/>
          </p:nvPr>
        </p:nvSpPr>
        <p:spPr bwMode="auto">
          <a:xfrm>
            <a:off x="479376" y="176771"/>
            <a:ext cx="10153650" cy="719137"/>
          </a:xfrm>
          <a:prstGeom prst="rect">
            <a:avLst/>
          </a:prstGeom>
        </p:spPr>
        <p:txBody>
          <a:bodyPr/>
          <a:lstStyle>
            <a:lvl1pPr marL="0" indent="0">
              <a:buNone/>
              <a:defRPr cap="small"/>
            </a:lvl1pPr>
          </a:lstStyle>
          <a:p>
            <a:pPr lvl="0">
              <a:defRPr/>
            </a:pPr>
            <a:r>
              <a:rPr lang="fr-FR"/>
              <a:t>Titre</a:t>
            </a:r>
            <a:endParaRPr/>
          </a:p>
        </p:txBody>
      </p:sp>
      <p:pic>
        <p:nvPicPr>
          <p:cNvPr id="10" name="Image 9"/>
          <p:cNvPicPr>
            <a:picLocks noChangeAspect="1"/>
          </p:cNvPicPr>
          <p:nvPr userDrawn="1"/>
        </p:nvPicPr>
        <p:blipFill>
          <a:blip r:embed="rId2">
            <a:clrChange>
              <a:clrFrom>
                <a:srgbClr val="FFFFFF"/>
              </a:clrFrom>
              <a:clrTo>
                <a:srgbClr val="FFFFFF">
                  <a:alpha val="0"/>
                </a:srgbClr>
              </a:clrTo>
            </a:clrChange>
          </a:blip>
          <a:srcRect t="-2593" r="58355" b="-2760"/>
          <a:stretch/>
        </p:blipFill>
        <p:spPr bwMode="auto">
          <a:xfrm>
            <a:off x="11478835" y="116632"/>
            <a:ext cx="449813" cy="504056"/>
          </a:xfrm>
          <a:prstGeom prst="rect">
            <a:avLst/>
          </a:prstGeom>
        </p:spPr>
      </p:pic>
      <p:pic>
        <p:nvPicPr>
          <p:cNvPr id="12" name="Image 11"/>
          <p:cNvPicPr>
            <a:picLocks noChangeAspect="1"/>
          </p:cNvPicPr>
          <p:nvPr userDrawn="1"/>
        </p:nvPicPr>
        <p:blipFill>
          <a:blip r:embed="rId3">
            <a:clrChange>
              <a:clrFrom>
                <a:srgbClr val="FFFFFF"/>
              </a:clrFrom>
              <a:clrTo>
                <a:srgbClr val="FFFFFF">
                  <a:alpha val="0"/>
                </a:srgbClr>
              </a:clrTo>
            </a:clrChange>
          </a:blip>
          <a:srcRect l="42003" b="-1393"/>
          <a:stretch/>
        </p:blipFill>
        <p:spPr bwMode="auto">
          <a:xfrm>
            <a:off x="10819792" y="79667"/>
            <a:ext cx="626441" cy="485109"/>
          </a:xfrm>
          <a:prstGeom prst="rect">
            <a:avLst/>
          </a:prstGeom>
        </p:spPr>
      </p:pic>
      <p:sp>
        <p:nvSpPr>
          <p:cNvPr id="7" name="ZoneTexte 6"/>
          <p:cNvSpPr txBox="1"/>
          <p:nvPr userDrawn="1"/>
        </p:nvSpPr>
        <p:spPr bwMode="auto">
          <a:xfrm>
            <a:off x="11136560" y="692696"/>
            <a:ext cx="856730" cy="338554"/>
          </a:xfrm>
          <a:prstGeom prst="rect">
            <a:avLst/>
          </a:prstGeom>
          <a:noFill/>
        </p:spPr>
        <p:txBody>
          <a:bodyPr wrap="square" rtlCol="0">
            <a:spAutoFit/>
          </a:bodyPr>
          <a:lstStyle/>
          <a:p>
            <a:pPr algn="r">
              <a:defRPr/>
            </a:pPr>
            <a:fld id="{2A07BE4E-F1AD-478C-A64D-8B0FEA79F1E0}" type="slidenum">
              <a:rPr lang="fr-FR" sz="1600" b="1">
                <a:solidFill>
                  <a:schemeClr val="accent5"/>
                </a:solidFill>
              </a:rPr>
              <a:t>‹N°›</a:t>
            </a:fld>
            <a:r>
              <a:rPr lang="fr-FR" sz="1600" b="1" dirty="0">
                <a:solidFill>
                  <a:schemeClr val="accent5"/>
                </a:solidFill>
              </a:rPr>
              <a:t>/48</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bwMode="auto">
        <a:xfrm>
          <a:off x="0" y="0"/>
          <a:ext cx="0" cy="0"/>
          <a:chOff x="0" y="0"/>
          <a:chExt cx="0" cy="0"/>
        </a:xfrm>
      </p:grpSpPr>
      <p:sp>
        <p:nvSpPr>
          <p:cNvPr id="10" name="Rectangle 9"/>
          <p:cNvSpPr/>
          <p:nvPr/>
        </p:nvSpPr>
        <p:spPr bwMode="auto">
          <a:xfrm rot="16199998">
            <a:off x="10961047" y="5602368"/>
            <a:ext cx="2361402" cy="149864"/>
          </a:xfrm>
          <a:prstGeom prst="rect">
            <a:avLst/>
          </a:prstGeom>
          <a:solidFill>
            <a:srgbClr val="5F6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800">
              <a:solidFill>
                <a:srgbClr val="72C4BA"/>
              </a:solidFill>
            </a:endParaRPr>
          </a:p>
        </p:txBody>
      </p:sp>
      <p:sp>
        <p:nvSpPr>
          <p:cNvPr id="11" name="Rectangle 10"/>
          <p:cNvSpPr/>
          <p:nvPr/>
        </p:nvSpPr>
        <p:spPr bwMode="auto">
          <a:xfrm rot="16199998">
            <a:off x="11007824" y="3191848"/>
            <a:ext cx="2267846" cy="149862"/>
          </a:xfrm>
          <a:prstGeom prst="rect">
            <a:avLst/>
          </a:prstGeom>
          <a:solidFill>
            <a:srgbClr val="B3C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800">
              <a:solidFill>
                <a:srgbClr val="72C4BA"/>
              </a:solidFill>
            </a:endParaRPr>
          </a:p>
        </p:txBody>
      </p:sp>
      <p:sp>
        <p:nvSpPr>
          <p:cNvPr id="5" name="Rectangle 4"/>
          <p:cNvSpPr/>
          <p:nvPr userDrawn="1"/>
        </p:nvSpPr>
        <p:spPr bwMode="auto">
          <a:xfrm rot="16199998">
            <a:off x="11116377" y="936658"/>
            <a:ext cx="2050741" cy="149863"/>
          </a:xfrm>
          <a:prstGeom prst="rect">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800">
              <a:solidFill>
                <a:srgbClr val="72C4BA"/>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jpg"/><Relationship Id="rId3" Type="http://schemas.openxmlformats.org/officeDocument/2006/relationships/notesSlide" Target="../notesSlides/notesSlide1.xml"/><Relationship Id="rId7" Type="http://schemas.openxmlformats.org/officeDocument/2006/relationships/image" Target="../media/image9.png"/><Relationship Id="rId12"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32.png"/><Relationship Id="rId18" Type="http://schemas.openxmlformats.org/officeDocument/2006/relationships/customXml" Target="../ink/ink15.xml"/><Relationship Id="rId26" Type="http://schemas.openxmlformats.org/officeDocument/2006/relationships/customXml" Target="../ink/ink21.xml"/><Relationship Id="rId3" Type="http://schemas.openxmlformats.org/officeDocument/2006/relationships/image" Target="../media/image23.png"/><Relationship Id="rId21"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customXml" Target="../ink/ink13.xml"/><Relationship Id="rId17" Type="http://schemas.openxmlformats.org/officeDocument/2006/relationships/image" Target="../media/image9.jpg"/><Relationship Id="rId25" Type="http://schemas.openxmlformats.org/officeDocument/2006/relationships/customXml" Target="../ink/ink20.xml"/><Relationship Id="rId2" Type="http://schemas.openxmlformats.org/officeDocument/2006/relationships/notesSlide" Target="../notesSlides/notesSlide14.xml"/><Relationship Id="rId16" Type="http://schemas.openxmlformats.org/officeDocument/2006/relationships/image" Target="../media/image10.jpeg"/><Relationship Id="rId20" Type="http://schemas.openxmlformats.org/officeDocument/2006/relationships/customXml" Target="../ink/ink16.xml"/><Relationship Id="rId29"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31.png"/><Relationship Id="rId24" Type="http://schemas.openxmlformats.org/officeDocument/2006/relationships/customXml" Target="../ink/ink19.xml"/><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customXml" Target="../ink/ink18.xml"/><Relationship Id="rId28" Type="http://schemas.openxmlformats.org/officeDocument/2006/relationships/customXml" Target="../ink/ink23.xml"/><Relationship Id="rId10" Type="http://schemas.openxmlformats.org/officeDocument/2006/relationships/customXml" Target="../ink/ink12.xml"/><Relationship Id="rId19" Type="http://schemas.openxmlformats.org/officeDocument/2006/relationships/image" Target="../media/image24.png"/><Relationship Id="rId4" Type="http://schemas.openxmlformats.org/officeDocument/2006/relationships/customXml" Target="../ink/ink9.xml"/><Relationship Id="rId9" Type="http://schemas.openxmlformats.org/officeDocument/2006/relationships/image" Target="../media/image30.png"/><Relationship Id="rId14" Type="http://schemas.openxmlformats.org/officeDocument/2006/relationships/customXml" Target="../ink/ink14.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9.jp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6" Type="http://schemas.openxmlformats.org/officeDocument/2006/relationships/customXml" Target="../ink/ink29.xml"/><Relationship Id="rId3" Type="http://schemas.openxmlformats.org/officeDocument/2006/relationships/customXml" Target="../ink/ink26.xml"/><Relationship Id="rId21" Type="http://schemas.openxmlformats.org/officeDocument/2006/relationships/image" Target="../media/image38.png"/><Relationship Id="rId25" Type="http://schemas.openxmlformats.org/officeDocument/2006/relationships/image" Target="../media/image40.png"/><Relationship Id="rId2" Type="http://schemas.openxmlformats.org/officeDocument/2006/relationships/notesSlide" Target="../notesSlides/notesSlide18.xml"/><Relationship Id="rId29" Type="http://schemas.openxmlformats.org/officeDocument/2006/relationships/image" Target="../media/image9.jpg"/><Relationship Id="rId1" Type="http://schemas.openxmlformats.org/officeDocument/2006/relationships/slideLayout" Target="../slideLayouts/slideLayout2.xml"/><Relationship Id="rId24" Type="http://schemas.openxmlformats.org/officeDocument/2006/relationships/customXml" Target="../ink/ink28.xml"/><Relationship Id="rId23" Type="http://schemas.openxmlformats.org/officeDocument/2006/relationships/image" Target="../media/image39.png"/><Relationship Id="rId28" Type="http://schemas.openxmlformats.org/officeDocument/2006/relationships/image" Target="../media/image10.jpeg"/><Relationship Id="rId22" Type="http://schemas.openxmlformats.org/officeDocument/2006/relationships/customXml" Target="../ink/ink27.xml"/><Relationship Id="rId27"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0.jpeg"/><Relationship Id="rId4" Type="http://schemas.openxmlformats.org/officeDocument/2006/relationships/image" Target="../media/image37.jp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0.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16.png"/><Relationship Id="rId3" Type="http://schemas.openxmlformats.org/officeDocument/2006/relationships/customXml" Target="../ink/ink5.xml"/><Relationship Id="rId12" Type="http://schemas.openxmlformats.org/officeDocument/2006/relationships/customXml" Target="../ink/ink7.xml"/><Relationship Id="rId17" Type="http://schemas.openxmlformats.org/officeDocument/2006/relationships/customXml" Target="../ink/ink8.xml"/><Relationship Id="rId2" Type="http://schemas.openxmlformats.org/officeDocument/2006/relationships/notesSlide" Target="../notesSlides/notesSlide6.xml"/><Relationship Id="rId16" Type="http://schemas.openxmlformats.org/officeDocument/2006/relationships/image" Target="../media/image15.jpg"/><Relationship Id="rId1" Type="http://schemas.openxmlformats.org/officeDocument/2006/relationships/slideLayout" Target="../slideLayouts/slideLayout2.xml"/><Relationship Id="rId11" Type="http://schemas.openxmlformats.org/officeDocument/2006/relationships/image" Target="../media/image21.png"/><Relationship Id="rId15" Type="http://schemas.openxmlformats.org/officeDocument/2006/relationships/image" Target="../media/image9.jpg"/><Relationship Id="rId10" Type="http://schemas.openxmlformats.org/officeDocument/2006/relationships/customXml" Target="../ink/ink6.xml"/><Relationship Id="rId9" Type="http://schemas.openxmlformats.org/officeDocument/2006/relationships/image" Target="../media/image20.png"/><Relationship Id="rId1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Espace réservé du texte 2"/>
          <p:cNvSpPr>
            <a:spLocks noGrp="1"/>
          </p:cNvSpPr>
          <p:nvPr>
            <p:ph type="body" sz="quarter" idx="10"/>
          </p:nvPr>
        </p:nvSpPr>
        <p:spPr bwMode="auto">
          <a:xfrm>
            <a:off x="914400" y="3420289"/>
            <a:ext cx="10360448" cy="584775"/>
          </a:xfrm>
        </p:spPr>
        <p:txBody>
          <a:bodyPr/>
          <a:lstStyle/>
          <a:p>
            <a:pPr>
              <a:defRPr/>
            </a:pPr>
            <a:r>
              <a:rPr lang="fr-FR" sz="1600" b="0" dirty="0">
                <a:solidFill>
                  <a:schemeClr val="tx1"/>
                </a:solidFill>
                <a:latin typeface="Times New Roman"/>
                <a:cs typeface="Times New Roman"/>
              </a:rPr>
              <a:t>Présenté le 23/09/2024</a:t>
            </a:r>
            <a:br>
              <a:rPr lang="fr-FR" sz="1600" b="0" dirty="0">
                <a:solidFill>
                  <a:schemeClr val="tx1"/>
                </a:solidFill>
                <a:latin typeface="Times New Roman"/>
                <a:cs typeface="Times New Roman"/>
              </a:rPr>
            </a:br>
            <a:r>
              <a:rPr lang="fr-FR" sz="1600" b="0" dirty="0">
                <a:solidFill>
                  <a:schemeClr val="tx1"/>
                </a:solidFill>
                <a:latin typeface="Times New Roman"/>
                <a:cs typeface="Times New Roman"/>
              </a:rPr>
              <a:t>Par </a:t>
            </a:r>
            <a:r>
              <a:rPr lang="fr-FR" sz="1600" dirty="0">
                <a:solidFill>
                  <a:schemeClr val="tx1"/>
                </a:solidFill>
                <a:latin typeface="Times New Roman"/>
                <a:cs typeface="Times New Roman"/>
              </a:rPr>
              <a:t>Vanga Gustave Hermann MOULO</a:t>
            </a:r>
            <a:endParaRPr lang="fr-FR" sz="1600" dirty="0"/>
          </a:p>
        </p:txBody>
      </p:sp>
      <p:sp>
        <p:nvSpPr>
          <p:cNvPr id="4" name="Espace réservé du texte 3"/>
          <p:cNvSpPr>
            <a:spLocks noGrp="1"/>
          </p:cNvSpPr>
          <p:nvPr>
            <p:ph type="body" sz="quarter" idx="11"/>
          </p:nvPr>
        </p:nvSpPr>
        <p:spPr bwMode="auto">
          <a:xfrm>
            <a:off x="297980" y="4489955"/>
            <a:ext cx="11593288" cy="954107"/>
          </a:xfrm>
        </p:spPr>
        <p:txBody>
          <a:bodyPr/>
          <a:lstStyle/>
          <a:p>
            <a:pPr algn="l">
              <a:tabLst>
                <a:tab pos="990600" algn="l"/>
                <a:tab pos="4749800" algn="l"/>
              </a:tabLst>
              <a:defRPr/>
            </a:pPr>
            <a:r>
              <a:rPr lang="fr-FR" sz="1400" b="1" dirty="0">
                <a:latin typeface="Times New Roman" panose="02020603050405020304" pitchFamily="18" charset="0"/>
                <a:cs typeface="Times New Roman" panose="02020603050405020304" pitchFamily="18" charset="0"/>
              </a:rPr>
              <a:t>Jury</a:t>
            </a:r>
            <a:r>
              <a:rPr lang="fr-FR" sz="1400" dirty="0">
                <a:latin typeface="Times New Roman" panose="02020603050405020304" pitchFamily="18" charset="0"/>
                <a:cs typeface="Times New Roman" panose="02020603050405020304" pitchFamily="18" charset="0"/>
              </a:rPr>
              <a:t>: 	M. Laurent </a:t>
            </a:r>
            <a:r>
              <a:rPr lang="fr-FR" sz="1400" b="1" dirty="0">
                <a:latin typeface="Times New Roman" panose="02020603050405020304" pitchFamily="18" charset="0"/>
                <a:cs typeface="Times New Roman" panose="02020603050405020304" pitchFamily="18" charset="0"/>
              </a:rPr>
              <a:t>BOUGRAIN</a:t>
            </a:r>
            <a:r>
              <a:rPr lang="fr-FR" sz="1400" u="sng"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Maître de conférences, Université de Lorraine,</a:t>
            </a:r>
            <a:r>
              <a:rPr lang="fr-FR" sz="1400" i="1" dirty="0">
                <a:latin typeface="Times New Roman" panose="02020603050405020304" pitchFamily="18" charset="0"/>
                <a:cs typeface="Times New Roman" panose="02020603050405020304" pitchFamily="18" charset="0"/>
              </a:rPr>
              <a:t> </a:t>
            </a:r>
            <a:r>
              <a:rPr lang="fr-FR" sz="1400" b="1" i="1" dirty="0">
                <a:latin typeface="Times New Roman" panose="02020603050405020304" pitchFamily="18" charset="0"/>
                <a:cs typeface="Times New Roman" panose="02020603050405020304" pitchFamily="18" charset="0"/>
              </a:rPr>
              <a:t>Tuteur universitaire</a:t>
            </a:r>
            <a:endParaRPr sz="1400" b="1" i="1" dirty="0">
              <a:latin typeface="Times New Roman" panose="02020603050405020304" pitchFamily="18" charset="0"/>
              <a:cs typeface="Times New Roman" panose="02020603050405020304" pitchFamily="18" charset="0"/>
            </a:endParaRPr>
          </a:p>
          <a:p>
            <a:pPr algn="l">
              <a:tabLst>
                <a:tab pos="990600" algn="l"/>
                <a:tab pos="4749800" algn="l"/>
              </a:tabLst>
              <a:defRPr/>
            </a:pPr>
            <a:r>
              <a:rPr lang="fr-FR" sz="1400" dirty="0">
                <a:latin typeface="Times New Roman" panose="02020603050405020304" pitchFamily="18" charset="0"/>
                <a:cs typeface="Times New Roman" panose="02020603050405020304" pitchFamily="18" charset="0"/>
              </a:rPr>
              <a:t>	M. Jean-François </a:t>
            </a:r>
            <a:r>
              <a:rPr lang="fr-FR" sz="1400" b="1" dirty="0">
                <a:latin typeface="Times New Roman" panose="02020603050405020304" pitchFamily="18" charset="0"/>
                <a:cs typeface="Times New Roman" panose="02020603050405020304" pitchFamily="18" charset="0"/>
              </a:rPr>
              <a:t>SCHEID</a:t>
            </a:r>
            <a:r>
              <a:rPr lang="fr-FR" sz="1400" u="sng"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Maître de conférences, Université de Lorraine</a:t>
            </a:r>
          </a:p>
          <a:p>
            <a:pPr algn="l">
              <a:tabLst>
                <a:tab pos="990600" algn="l"/>
                <a:tab pos="4749800" algn="l"/>
              </a:tabLst>
              <a:defRPr/>
            </a:pPr>
            <a:endParaRPr sz="1400" dirty="0">
              <a:latin typeface="Times New Roman" panose="02020603050405020304" pitchFamily="18" charset="0"/>
              <a:cs typeface="Times New Roman" panose="02020603050405020304" pitchFamily="18" charset="0"/>
            </a:endParaRPr>
          </a:p>
          <a:p>
            <a:pPr algn="l">
              <a:tabLst>
                <a:tab pos="990600" algn="l"/>
                <a:tab pos="4749800" algn="l"/>
              </a:tabLst>
              <a:defRPr/>
            </a:pPr>
            <a:r>
              <a:rPr lang="fr-FR" sz="1400" b="1" dirty="0">
                <a:latin typeface="Times New Roman" panose="02020603050405020304" pitchFamily="18" charset="0"/>
                <a:cs typeface="Times New Roman" panose="02020603050405020304" pitchFamily="18" charset="0"/>
              </a:rPr>
              <a:t>Encadrant</a:t>
            </a:r>
            <a:r>
              <a:rPr lang="fr-FR" sz="1400" dirty="0">
                <a:latin typeface="Times New Roman" panose="02020603050405020304" pitchFamily="18" charset="0"/>
                <a:cs typeface="Times New Roman" panose="02020603050405020304" pitchFamily="18" charset="0"/>
              </a:rPr>
              <a:t>:   M. Timothée </a:t>
            </a:r>
            <a:r>
              <a:rPr lang="fr-FR" sz="1400" b="1" dirty="0">
                <a:latin typeface="Times New Roman" panose="02020603050405020304" pitchFamily="18" charset="0"/>
                <a:cs typeface="Times New Roman" panose="02020603050405020304" pitchFamily="18" charset="0"/>
              </a:rPr>
              <a:t>ZARAGORI</a:t>
            </a:r>
            <a:r>
              <a:rPr lang="fr-FR" sz="1400" dirty="0">
                <a:latin typeface="Times New Roman" panose="02020603050405020304" pitchFamily="18" charset="0"/>
                <a:cs typeface="Times New Roman" panose="02020603050405020304" pitchFamily="18" charset="0"/>
              </a:rPr>
              <a:t> </a:t>
            </a:r>
            <a:r>
              <a:rPr lang="fr-FR" sz="1400" u="sng" dirty="0">
                <a:latin typeface="Times New Roman" panose="02020603050405020304" pitchFamily="18" charset="0"/>
                <a:cs typeface="Times New Roman" panose="02020603050405020304" pitchFamily="18" charset="0"/>
              </a:rPr>
              <a:t>	</a:t>
            </a:r>
            <a:r>
              <a:rPr lang="fr-FR" sz="1400" b="0" i="0" u="none" strike="noStrike" baseline="0" dirty="0">
                <a:latin typeface="Times New Roman" panose="02020603050405020304" pitchFamily="18" charset="0"/>
                <a:cs typeface="Times New Roman" panose="02020603050405020304" pitchFamily="18" charset="0"/>
              </a:rPr>
              <a:t>Ingénieur recherche au CIC-IT, CHRU de Nancy</a:t>
            </a:r>
            <a:endParaRPr sz="1400" dirty="0">
              <a:latin typeface="Times New Roman" panose="02020603050405020304" pitchFamily="18" charset="0"/>
              <a:cs typeface="Times New Roman" panose="02020603050405020304" pitchFamily="18" charset="0"/>
            </a:endParaRPr>
          </a:p>
        </p:txBody>
      </p:sp>
      <p:cxnSp>
        <p:nvCxnSpPr>
          <p:cNvPr id="9" name="Connecteur droit 8"/>
          <p:cNvCxnSpPr>
            <a:cxnSpLocks/>
          </p:cNvCxnSpPr>
          <p:nvPr/>
        </p:nvCxnSpPr>
        <p:spPr bwMode="auto">
          <a:xfrm>
            <a:off x="1775520" y="4005064"/>
            <a:ext cx="8928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space réservé du texte 2">
            <a:extLst>
              <a:ext uri="{FF2B5EF4-FFF2-40B4-BE49-F238E27FC236}">
                <a16:creationId xmlns:a16="http://schemas.microsoft.com/office/drawing/2014/main" id="{46818A62-128A-89AD-97C3-3B2ACB089560}"/>
              </a:ext>
            </a:extLst>
          </p:cNvPr>
          <p:cNvSpPr txBox="1">
            <a:spLocks/>
          </p:cNvSpPr>
          <p:nvPr/>
        </p:nvSpPr>
        <p:spPr bwMode="auto">
          <a:xfrm>
            <a:off x="800253" y="887063"/>
            <a:ext cx="10360448" cy="830997"/>
          </a:xfrm>
          <a:prstGeom prst="rect">
            <a:avLst/>
          </a:prstGeom>
        </p:spPr>
        <p:txBody>
          <a:bodyPr>
            <a:spAutoFit/>
          </a:bodyPr>
          <a:lstStyle>
            <a:lvl1pPr marL="0" marR="0" indent="0" algn="ctr" defTabSz="914400">
              <a:lnSpc>
                <a:spcPct val="100000"/>
              </a:lnSpc>
              <a:spcBef>
                <a:spcPts val="0"/>
              </a:spcBef>
              <a:spcAft>
                <a:spcPts val="0"/>
              </a:spcAft>
              <a:buClrTx/>
              <a:buSzTx/>
              <a:buFont typeface="Arial"/>
              <a:buNone/>
              <a:defRPr lang="fr-FR" sz="2400" b="1">
                <a:solidFill>
                  <a:schemeClr val="bg1">
                    <a:lumMod val="50000"/>
                  </a:schemeClr>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1600" dirty="0">
                <a:solidFill>
                  <a:schemeClr val="tx1"/>
                </a:solidFill>
                <a:latin typeface="Apex New Book"/>
                <a:cs typeface="Times New Roman"/>
              </a:rPr>
              <a:t>Master II </a:t>
            </a:r>
          </a:p>
          <a:p>
            <a:pPr>
              <a:defRPr/>
            </a:pPr>
            <a:r>
              <a:rPr lang="fr-FR" sz="1600" dirty="0">
                <a:solidFill>
                  <a:schemeClr val="tx1"/>
                </a:solidFill>
                <a:latin typeface="Apex New Book"/>
                <a:cs typeface="Times New Roman"/>
              </a:rPr>
              <a:t>Ingénierie Mathématiques pour la Science de Données (IMSD)</a:t>
            </a:r>
          </a:p>
          <a:p>
            <a:pPr>
              <a:defRPr/>
            </a:pPr>
            <a:r>
              <a:rPr lang="fr-FR" sz="1600" dirty="0">
                <a:solidFill>
                  <a:schemeClr val="tx1"/>
                </a:solidFill>
                <a:latin typeface="Apex New Book"/>
                <a:cs typeface="Times New Roman"/>
              </a:rPr>
              <a:t>Parcours Modélisation, Calcul et Aide à la Décision</a:t>
            </a:r>
            <a:endParaRPr lang="fr-FR" dirty="0">
              <a:latin typeface="Apex New Book"/>
            </a:endParaRPr>
          </a:p>
        </p:txBody>
      </p:sp>
      <p:sp>
        <p:nvSpPr>
          <p:cNvPr id="17" name="ZoneTexte 16">
            <a:extLst>
              <a:ext uri="{FF2B5EF4-FFF2-40B4-BE49-F238E27FC236}">
                <a16:creationId xmlns:a16="http://schemas.microsoft.com/office/drawing/2014/main" id="{A3DE8623-2C40-C09A-DE0E-6EE8824E6677}"/>
              </a:ext>
            </a:extLst>
          </p:cNvPr>
          <p:cNvSpPr txBox="1"/>
          <p:nvPr>
            <p:custDataLst>
              <p:tags r:id="rId1"/>
            </p:custDataLst>
          </p:nvPr>
        </p:nvSpPr>
        <p:spPr>
          <a:xfrm>
            <a:off x="1270088" y="1969010"/>
            <a:ext cx="9649072" cy="1200329"/>
          </a:xfrm>
          <a:prstGeom prst="rect">
            <a:avLst/>
          </a:prstGeom>
          <a:noFill/>
          <a:ln w="28575">
            <a:solidFill>
              <a:schemeClr val="accent1">
                <a:lumMod val="50000"/>
              </a:schemeClr>
            </a:solidFill>
          </a:ln>
        </p:spPr>
        <p:txBody>
          <a:bodyPr wrap="square" rtlCol="0">
            <a:spAutoFit/>
          </a:bodyPr>
          <a:lstStyle/>
          <a:p>
            <a:pPr algn="ctr"/>
            <a:r>
              <a:rPr lang="fr-FR"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DÉVELOPPEMENT ET TRANSLATION D'UN MODÈLE DE DEEP LEARNING POUR LA PRÉDICTION DE LA RÉCIDIVE DES GLIOMES</a:t>
            </a:r>
          </a:p>
        </p:txBody>
      </p:sp>
      <mc:AlternateContent xmlns:mc="http://schemas.openxmlformats.org/markup-compatibility/2006" xmlns:p14="http://schemas.microsoft.com/office/powerpoint/2010/main">
        <mc:Choice Requires="p14">
          <p:contentPart p14:bwMode="auto" r:id="rId4">
            <p14:nvContentPartPr>
              <p14:cNvPr id="25" name="Encre 24">
                <a:extLst>
                  <a:ext uri="{FF2B5EF4-FFF2-40B4-BE49-F238E27FC236}">
                    <a16:creationId xmlns:a16="http://schemas.microsoft.com/office/drawing/2014/main" id="{8E874896-5E2D-7DD5-0F23-283594A548AF}"/>
                  </a:ext>
                </a:extLst>
              </p14:cNvPr>
              <p14:cNvContentPartPr/>
              <p14:nvPr/>
            </p14:nvContentPartPr>
            <p14:xfrm>
              <a:off x="10523726" y="6109509"/>
              <a:ext cx="338400" cy="29880"/>
            </p14:xfrm>
          </p:contentPart>
        </mc:Choice>
        <mc:Fallback xmlns="">
          <p:pic>
            <p:nvPicPr>
              <p:cNvPr id="25" name="Encre 24">
                <a:extLst>
                  <a:ext uri="{FF2B5EF4-FFF2-40B4-BE49-F238E27FC236}">
                    <a16:creationId xmlns:a16="http://schemas.microsoft.com/office/drawing/2014/main" id="{8E874896-5E2D-7DD5-0F23-283594A548AF}"/>
                  </a:ext>
                </a:extLst>
              </p:cNvPr>
              <p:cNvPicPr/>
              <p:nvPr/>
            </p:nvPicPr>
            <p:blipFill>
              <a:blip r:embed="rId5"/>
              <a:stretch>
                <a:fillRect/>
              </a:stretch>
            </p:blipFill>
            <p:spPr>
              <a:xfrm>
                <a:off x="10460726" y="6046509"/>
                <a:ext cx="4640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Encre 27">
                <a:extLst>
                  <a:ext uri="{FF2B5EF4-FFF2-40B4-BE49-F238E27FC236}">
                    <a16:creationId xmlns:a16="http://schemas.microsoft.com/office/drawing/2014/main" id="{9D60A474-5C8E-0FF2-AD61-3FB888DA8476}"/>
                  </a:ext>
                </a:extLst>
              </p14:cNvPr>
              <p14:cNvContentPartPr/>
              <p14:nvPr/>
            </p14:nvContentPartPr>
            <p14:xfrm>
              <a:off x="10211606" y="6138669"/>
              <a:ext cx="1202760" cy="196560"/>
            </p14:xfrm>
          </p:contentPart>
        </mc:Choice>
        <mc:Fallback xmlns="">
          <p:pic>
            <p:nvPicPr>
              <p:cNvPr id="28" name="Encre 27">
                <a:extLst>
                  <a:ext uri="{FF2B5EF4-FFF2-40B4-BE49-F238E27FC236}">
                    <a16:creationId xmlns:a16="http://schemas.microsoft.com/office/drawing/2014/main" id="{9D60A474-5C8E-0FF2-AD61-3FB888DA8476}"/>
                  </a:ext>
                </a:extLst>
              </p:cNvPr>
              <p:cNvPicPr/>
              <p:nvPr/>
            </p:nvPicPr>
            <p:blipFill>
              <a:blip r:embed="rId7"/>
              <a:stretch>
                <a:fillRect/>
              </a:stretch>
            </p:blipFill>
            <p:spPr>
              <a:xfrm>
                <a:off x="10148966" y="6075669"/>
                <a:ext cx="13284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Encre 28">
                <a:extLst>
                  <a:ext uri="{FF2B5EF4-FFF2-40B4-BE49-F238E27FC236}">
                    <a16:creationId xmlns:a16="http://schemas.microsoft.com/office/drawing/2014/main" id="{9B12D19C-414F-4BAA-798B-2C57DC0CED0F}"/>
                  </a:ext>
                </a:extLst>
              </p14:cNvPr>
              <p14:cNvContentPartPr/>
              <p14:nvPr/>
            </p14:nvContentPartPr>
            <p14:xfrm>
              <a:off x="10703006" y="6244869"/>
              <a:ext cx="709560" cy="64800"/>
            </p14:xfrm>
          </p:contentPart>
        </mc:Choice>
        <mc:Fallback xmlns="">
          <p:pic>
            <p:nvPicPr>
              <p:cNvPr id="29" name="Encre 28">
                <a:extLst>
                  <a:ext uri="{FF2B5EF4-FFF2-40B4-BE49-F238E27FC236}">
                    <a16:creationId xmlns:a16="http://schemas.microsoft.com/office/drawing/2014/main" id="{9B12D19C-414F-4BAA-798B-2C57DC0CED0F}"/>
                  </a:ext>
                </a:extLst>
              </p:cNvPr>
              <p:cNvPicPr/>
              <p:nvPr/>
            </p:nvPicPr>
            <p:blipFill>
              <a:blip r:embed="rId9"/>
              <a:stretch>
                <a:fillRect/>
              </a:stretch>
            </p:blipFill>
            <p:spPr>
              <a:xfrm>
                <a:off x="10640006" y="6181869"/>
                <a:ext cx="8352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Encre 29">
                <a:extLst>
                  <a:ext uri="{FF2B5EF4-FFF2-40B4-BE49-F238E27FC236}">
                    <a16:creationId xmlns:a16="http://schemas.microsoft.com/office/drawing/2014/main" id="{168FBE63-9A80-80C6-106F-E8504934F981}"/>
                  </a:ext>
                </a:extLst>
              </p14:cNvPr>
              <p14:cNvContentPartPr/>
              <p14:nvPr/>
            </p14:nvContentPartPr>
            <p14:xfrm>
              <a:off x="10464326" y="6402909"/>
              <a:ext cx="973800" cy="203400"/>
            </p14:xfrm>
          </p:contentPart>
        </mc:Choice>
        <mc:Fallback xmlns="">
          <p:pic>
            <p:nvPicPr>
              <p:cNvPr id="30" name="Encre 29">
                <a:extLst>
                  <a:ext uri="{FF2B5EF4-FFF2-40B4-BE49-F238E27FC236}">
                    <a16:creationId xmlns:a16="http://schemas.microsoft.com/office/drawing/2014/main" id="{168FBE63-9A80-80C6-106F-E8504934F981}"/>
                  </a:ext>
                </a:extLst>
              </p:cNvPr>
              <p:cNvPicPr/>
              <p:nvPr/>
            </p:nvPicPr>
            <p:blipFill>
              <a:blip r:embed="rId11"/>
              <a:stretch>
                <a:fillRect/>
              </a:stretch>
            </p:blipFill>
            <p:spPr>
              <a:xfrm>
                <a:off x="10401326" y="6340269"/>
                <a:ext cx="1099440" cy="329040"/>
              </a:xfrm>
              <a:prstGeom prst="rect">
                <a:avLst/>
              </a:prstGeom>
            </p:spPr>
          </p:pic>
        </mc:Fallback>
      </mc:AlternateContent>
      <p:pic>
        <p:nvPicPr>
          <p:cNvPr id="32" name="Image 31" descr="Une image contenant texte, Police, logo, Graphique&#10;&#10;Description générée automatiquement">
            <a:extLst>
              <a:ext uri="{FF2B5EF4-FFF2-40B4-BE49-F238E27FC236}">
                <a16:creationId xmlns:a16="http://schemas.microsoft.com/office/drawing/2014/main" id="{8A626F95-DB89-DC13-BE37-7D632594FA9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479376" y="5970937"/>
            <a:ext cx="2218082" cy="706785"/>
          </a:xfrm>
          <a:prstGeom prst="rect">
            <a:avLst/>
          </a:prstGeom>
        </p:spPr>
      </p:pic>
      <p:pic>
        <p:nvPicPr>
          <p:cNvPr id="6" name="Image 5" descr="Une image contenant texte, Police, logo, Graphique&#10;&#10;Description générée automatiquement">
            <a:extLst>
              <a:ext uri="{FF2B5EF4-FFF2-40B4-BE49-F238E27FC236}">
                <a16:creationId xmlns:a16="http://schemas.microsoft.com/office/drawing/2014/main" id="{38FD7CB3-EF3B-29C6-9B4B-C6A300D327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44323" y="5981836"/>
            <a:ext cx="2149674" cy="706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0" name="Flèche : pentagone 39"/>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41" name="Flèche : chevron 40"/>
          <p:cNvSpPr/>
          <p:nvPr/>
        </p:nvSpPr>
        <p:spPr bwMode="auto">
          <a:xfrm>
            <a:off x="1793352" y="485782"/>
            <a:ext cx="5238752" cy="266666"/>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43" name="Flèche : chevron 42"/>
          <p:cNvSpPr/>
          <p:nvPr/>
        </p:nvSpPr>
        <p:spPr bwMode="auto">
          <a:xfrm>
            <a:off x="7054056" y="495642"/>
            <a:ext cx="3680389" cy="259110"/>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35" name="Espace réservé du texte 2"/>
          <p:cNvSpPr txBox="1"/>
          <p:nvPr/>
        </p:nvSpPr>
        <p:spPr bwMode="auto">
          <a:xfrm>
            <a:off x="58322" y="676612"/>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Paramètres statiques de la TEP à la 18F-FDOPA</a:t>
            </a:r>
          </a:p>
        </p:txBody>
      </p:sp>
      <p:sp>
        <p:nvSpPr>
          <p:cNvPr id="26" name="Flèche : chevron 33">
            <a:extLst>
              <a:ext uri="{FF2B5EF4-FFF2-40B4-BE49-F238E27FC236}">
                <a16:creationId xmlns:a16="http://schemas.microsoft.com/office/drawing/2014/main" id="{A768287F-7EC8-A85A-11B5-9F9F399A913B}"/>
              </a:ext>
            </a:extLst>
          </p:cNvPr>
          <p:cNvSpPr/>
          <p:nvPr/>
        </p:nvSpPr>
        <p:spPr bwMode="auto">
          <a:xfrm>
            <a:off x="863841" y="5992853"/>
            <a:ext cx="704153" cy="668890"/>
          </a:xfrm>
          <a:prstGeom prst="chevron">
            <a:avLst>
              <a:gd name="adj" fmla="val 50000"/>
            </a:avLst>
          </a:prstGeom>
          <a:solidFill>
            <a:srgbClr val="D9D9D9"/>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solidFill>
                <a:schemeClr val="tx1"/>
              </a:solidFill>
            </a:endParaRPr>
          </a:p>
        </p:txBody>
      </p:sp>
      <p:pic>
        <p:nvPicPr>
          <p:cNvPr id="28" name="Image 27">
            <a:extLst>
              <a:ext uri="{FF2B5EF4-FFF2-40B4-BE49-F238E27FC236}">
                <a16:creationId xmlns:a16="http://schemas.microsoft.com/office/drawing/2014/main" id="{385A5582-6DDA-A9F6-E1C8-BEA218AEEF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sp>
        <p:nvSpPr>
          <p:cNvPr id="29" name="Flèche : chevron 28">
            <a:extLst>
              <a:ext uri="{FF2B5EF4-FFF2-40B4-BE49-F238E27FC236}">
                <a16:creationId xmlns:a16="http://schemas.microsoft.com/office/drawing/2014/main" id="{52E9EDD1-49D6-BD75-99D1-DAFDB98D01D6}"/>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30" name="Flèche : chevron 29">
            <a:extLst>
              <a:ext uri="{FF2B5EF4-FFF2-40B4-BE49-F238E27FC236}">
                <a16:creationId xmlns:a16="http://schemas.microsoft.com/office/drawing/2014/main" id="{B55A7E98-80D6-6D15-ACBC-65234E4FE0AD}"/>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31" name="Flèche : chevron 30">
            <a:extLst>
              <a:ext uri="{FF2B5EF4-FFF2-40B4-BE49-F238E27FC236}">
                <a16:creationId xmlns:a16="http://schemas.microsoft.com/office/drawing/2014/main" id="{68269637-F7A5-B755-7B02-7226C82C17C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33" name="Flèche : chevron 32">
            <a:extLst>
              <a:ext uri="{FF2B5EF4-FFF2-40B4-BE49-F238E27FC236}">
                <a16:creationId xmlns:a16="http://schemas.microsoft.com/office/drawing/2014/main" id="{8894001A-5A88-7FC6-D8CE-8DE494BDDD04}"/>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34" name="Flèche : pentagone 33">
            <a:extLst>
              <a:ext uri="{FF2B5EF4-FFF2-40B4-BE49-F238E27FC236}">
                <a16:creationId xmlns:a16="http://schemas.microsoft.com/office/drawing/2014/main" id="{1AF2487C-8908-80F5-87DD-408CE247CDD6}"/>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2" name="Image 1" descr="Une image contenant texte, Police, logo, Graphique&#10;&#10;Description générée automatiquement">
            <a:extLst>
              <a:ext uri="{FF2B5EF4-FFF2-40B4-BE49-F238E27FC236}">
                <a16:creationId xmlns:a16="http://schemas.microsoft.com/office/drawing/2014/main" id="{E8D72865-1915-1A96-EBB9-A52090BD8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9FECBC14-2CF5-8EFD-7226-0783B35C0C3B}"/>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10/25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 coins arrondis 3">
            <a:extLst>
              <a:ext uri="{FF2B5EF4-FFF2-40B4-BE49-F238E27FC236}">
                <a16:creationId xmlns:a16="http://schemas.microsoft.com/office/drawing/2014/main" id="{CFC10C34-E199-7A11-6F97-DA708F059591}"/>
              </a:ext>
            </a:extLst>
          </p:cNvPr>
          <p:cNvSpPr/>
          <p:nvPr/>
        </p:nvSpPr>
        <p:spPr bwMode="auto">
          <a:xfrm>
            <a:off x="475699" y="1272568"/>
            <a:ext cx="10258398" cy="1481108"/>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i="0" dirty="0" err="1">
                <a:solidFill>
                  <a:schemeClr val="tx1"/>
                </a:solidFill>
                <a:effectLst/>
                <a:latin typeface="__fkGroteskNeue_598ab8"/>
              </a:rPr>
              <a:t>Zaragori</a:t>
            </a:r>
            <a:r>
              <a:rPr lang="fr-FR" sz="1800" b="1" i="0" dirty="0">
                <a:solidFill>
                  <a:schemeClr val="tx1"/>
                </a:solidFill>
                <a:effectLst/>
                <a:latin typeface="__fkGroteskNeue_598ab8"/>
              </a:rPr>
              <a:t> et al. 2020:</a:t>
            </a:r>
          </a:p>
          <a:p>
            <a:pPr>
              <a:buFont typeface="Wingdings" panose="05000000000000000000" pitchFamily="2" charset="2"/>
              <a:buChar char="§"/>
            </a:pPr>
            <a:r>
              <a:rPr lang="fr-FR" sz="1800" b="0" i="0" dirty="0">
                <a:solidFill>
                  <a:schemeClr val="tx1"/>
                </a:solidFill>
                <a:effectLst/>
                <a:latin typeface="__fkGroteskNeue_598ab8"/>
              </a:rPr>
              <a:t> Monocentrique</a:t>
            </a:r>
          </a:p>
          <a:p>
            <a:pPr algn="l">
              <a:buFont typeface="Wingdings" panose="05000000000000000000" pitchFamily="2" charset="2"/>
              <a:buChar char="§"/>
            </a:pPr>
            <a:r>
              <a:rPr lang="fr-FR" sz="1800" b="0" i="0" dirty="0">
                <a:solidFill>
                  <a:schemeClr val="tx1"/>
                </a:solidFill>
                <a:effectLst/>
                <a:latin typeface="__fkGroteskNeue_598ab8"/>
              </a:rPr>
              <a:t> Gliomes bas et haut grade</a:t>
            </a:r>
          </a:p>
          <a:p>
            <a:pPr algn="l">
              <a:buFont typeface="Wingdings" panose="05000000000000000000" pitchFamily="2" charset="2"/>
              <a:buChar char="§"/>
            </a:pPr>
            <a:r>
              <a:rPr lang="fr-FR" sz="1800" b="0" i="0" dirty="0">
                <a:solidFill>
                  <a:schemeClr val="tx1"/>
                </a:solidFill>
                <a:effectLst/>
                <a:latin typeface="__fkGroteskNeue_598ab8"/>
              </a:rPr>
              <a:t> Paramètres statiques (TBR) : précision jusqu'à 94%</a:t>
            </a:r>
          </a:p>
          <a:p>
            <a:pPr algn="l">
              <a:buFont typeface="Wingdings" panose="05000000000000000000" pitchFamily="2" charset="2"/>
              <a:buChar char="§"/>
            </a:pPr>
            <a:r>
              <a:rPr lang="fr-FR" sz="1800" b="0" i="0" dirty="0">
                <a:solidFill>
                  <a:schemeClr val="tx1"/>
                </a:solidFill>
                <a:effectLst/>
                <a:latin typeface="__fkGroteskNeue_598ab8"/>
              </a:rPr>
              <a:t> Limites : généralisation, peu de cas vérifiés histologiquement</a:t>
            </a:r>
            <a:endParaRPr lang="fr-FR" sz="1800" dirty="0">
              <a:solidFill>
                <a:schemeClr val="tx1"/>
              </a:solidFill>
            </a:endParaRPr>
          </a:p>
        </p:txBody>
      </p:sp>
      <p:sp>
        <p:nvSpPr>
          <p:cNvPr id="5" name="Rectangle : coins arrondis 4">
            <a:extLst>
              <a:ext uri="{FF2B5EF4-FFF2-40B4-BE49-F238E27FC236}">
                <a16:creationId xmlns:a16="http://schemas.microsoft.com/office/drawing/2014/main" id="{9CC497A6-CDC9-0195-2AFC-0E8DA62AC17B}"/>
              </a:ext>
            </a:extLst>
          </p:cNvPr>
          <p:cNvSpPr/>
          <p:nvPr/>
        </p:nvSpPr>
        <p:spPr bwMode="auto">
          <a:xfrm>
            <a:off x="475699" y="2911317"/>
            <a:ext cx="10258398" cy="2813516"/>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i="0" dirty="0" err="1">
                <a:solidFill>
                  <a:schemeClr val="tx1"/>
                </a:solidFill>
                <a:effectLst/>
                <a:latin typeface="__fkGroteskNeue_598ab8"/>
              </a:rPr>
              <a:t>Rozenblum</a:t>
            </a:r>
            <a:r>
              <a:rPr lang="fr-FR" sz="1800" b="1" i="0" dirty="0">
                <a:solidFill>
                  <a:schemeClr val="tx1"/>
                </a:solidFill>
                <a:effectLst/>
                <a:latin typeface="__fkGroteskNeue_598ab8"/>
              </a:rPr>
              <a:t> et al. 2023:</a:t>
            </a:r>
            <a:endParaRPr lang="fr-FR" sz="1800" b="0" i="0" dirty="0">
              <a:solidFill>
                <a:schemeClr val="tx1"/>
              </a:solidFill>
              <a:effectLst/>
              <a:latin typeface="__fkGroteskNeue_598ab8"/>
            </a:endParaRPr>
          </a:p>
          <a:p>
            <a:pPr algn="l">
              <a:buFont typeface="Wingdings" panose="05000000000000000000" pitchFamily="2" charset="2"/>
              <a:buChar char="§"/>
            </a:pPr>
            <a:r>
              <a:rPr lang="fr-FR" sz="1800" b="0" i="0" dirty="0">
                <a:solidFill>
                  <a:schemeClr val="tx1"/>
                </a:solidFill>
                <a:effectLst/>
                <a:latin typeface="__fkGroteskNeue_598ab8"/>
              </a:rPr>
              <a:t> Multicentrique</a:t>
            </a:r>
          </a:p>
          <a:p>
            <a:pPr>
              <a:buFont typeface="Wingdings" panose="05000000000000000000" pitchFamily="2" charset="2"/>
              <a:buChar char="§"/>
            </a:pPr>
            <a:r>
              <a:rPr lang="fr-FR" sz="1800" b="0" i="0" dirty="0">
                <a:solidFill>
                  <a:schemeClr val="tx1"/>
                </a:solidFill>
                <a:effectLst/>
                <a:latin typeface="__fkGroteskNeue_598ab8"/>
              </a:rPr>
              <a:t> Gliomes haut grade uniquement</a:t>
            </a:r>
          </a:p>
          <a:p>
            <a:pPr>
              <a:buFont typeface="Wingdings" panose="05000000000000000000" pitchFamily="2" charset="2"/>
              <a:buChar char="§"/>
            </a:pPr>
            <a:r>
              <a:rPr lang="fr-FR" dirty="0">
                <a:solidFill>
                  <a:schemeClr val="tx1"/>
                </a:solidFill>
                <a:latin typeface="__fkGroteskNeue_598ab8"/>
              </a:rPr>
              <a:t>S</a:t>
            </a:r>
            <a:r>
              <a:rPr lang="fr-FR" dirty="0">
                <a:solidFill>
                  <a:schemeClr val="tx1"/>
                </a:solidFill>
              </a:rPr>
              <a:t>ensibilité 82 %, spécificité 71 %</a:t>
            </a:r>
            <a:endParaRPr lang="fr-FR" sz="1800" b="0" i="0" dirty="0">
              <a:solidFill>
                <a:schemeClr val="tx1"/>
              </a:solidFill>
              <a:effectLst/>
              <a:latin typeface="__fkGroteskNeue_598ab8"/>
            </a:endParaRPr>
          </a:p>
          <a:p>
            <a:pPr algn="l">
              <a:buFont typeface="Wingdings" panose="05000000000000000000" pitchFamily="2" charset="2"/>
              <a:buChar char="§"/>
            </a:pPr>
            <a:endParaRPr lang="fr-FR" sz="1800" b="0" i="0" dirty="0">
              <a:solidFill>
                <a:schemeClr val="tx1"/>
              </a:solidFill>
              <a:effectLst/>
              <a:latin typeface="__fkGroteskNeue_598ab8"/>
            </a:endParaRPr>
          </a:p>
          <a:p>
            <a:pPr marL="0" indent="0" algn="l">
              <a:buNone/>
            </a:pPr>
            <a:r>
              <a:rPr lang="fr-FR" sz="1800" b="1" i="0" dirty="0" err="1">
                <a:solidFill>
                  <a:schemeClr val="tx1"/>
                </a:solidFill>
                <a:effectLst/>
                <a:latin typeface="__fkGroteskNeue_598ab8"/>
              </a:rPr>
              <a:t>Ahrari</a:t>
            </a:r>
            <a:r>
              <a:rPr lang="fr-FR" sz="1800" b="1" i="0" dirty="0">
                <a:solidFill>
                  <a:schemeClr val="tx1"/>
                </a:solidFill>
                <a:effectLst/>
                <a:latin typeface="__fkGroteskNeue_598ab8"/>
              </a:rPr>
              <a:t> et al. 2021</a:t>
            </a:r>
            <a:r>
              <a:rPr lang="fr-FR" sz="1800" b="0" i="0" dirty="0">
                <a:solidFill>
                  <a:schemeClr val="tx1"/>
                </a:solidFill>
                <a:effectLst/>
                <a:latin typeface="__fkGroteskNeue_598ab8"/>
              </a:rPr>
              <a:t>: </a:t>
            </a:r>
          </a:p>
          <a:p>
            <a:pPr algn="l">
              <a:buFont typeface="Wingdings" panose="05000000000000000000" pitchFamily="2" charset="2"/>
              <a:buChar char="§"/>
            </a:pPr>
            <a:r>
              <a:rPr lang="fr-FR" sz="1800" b="0" i="0" dirty="0">
                <a:solidFill>
                  <a:schemeClr val="tx1"/>
                </a:solidFill>
                <a:effectLst/>
                <a:latin typeface="__fkGroteskNeue_598ab8"/>
              </a:rPr>
              <a:t>Multicentrique, Gliomes haut grade uniquement</a:t>
            </a:r>
          </a:p>
          <a:p>
            <a:pPr>
              <a:buFont typeface="Wingdings" panose="05000000000000000000" pitchFamily="2" charset="2"/>
              <a:buChar char="§"/>
            </a:pPr>
            <a:r>
              <a:rPr lang="fr-FR" sz="1800" b="0" i="0" dirty="0">
                <a:solidFill>
                  <a:schemeClr val="tx1"/>
                </a:solidFill>
                <a:effectLst/>
                <a:latin typeface="__fkGroteskNeue_598ab8"/>
              </a:rPr>
              <a:t>Utilisation de modèles d'apprentissage automatique (régression logistique, </a:t>
            </a:r>
            <a:r>
              <a:rPr lang="fr-FR" sz="1800" b="0" i="0" dirty="0" err="1">
                <a:solidFill>
                  <a:schemeClr val="tx1"/>
                </a:solidFill>
                <a:effectLst/>
                <a:latin typeface="__fkGroteskNeue_598ab8"/>
              </a:rPr>
              <a:t>XGBoost</a:t>
            </a:r>
            <a:r>
              <a:rPr lang="fr-FR" sz="1800" b="0" i="0" dirty="0">
                <a:solidFill>
                  <a:schemeClr val="tx1"/>
                </a:solidFill>
                <a:effectLst/>
                <a:latin typeface="__fkGroteskNeue_598ab8"/>
              </a:rPr>
              <a:t>)</a:t>
            </a:r>
          </a:p>
          <a:p>
            <a:pPr algn="l">
              <a:buFont typeface="Wingdings" panose="05000000000000000000" pitchFamily="2" charset="2"/>
              <a:buChar char="§"/>
            </a:pPr>
            <a:r>
              <a:rPr lang="fr-FR" sz="1800" b="0" i="0" dirty="0">
                <a:solidFill>
                  <a:schemeClr val="tx1"/>
                </a:solidFill>
                <a:effectLst/>
                <a:latin typeface="__fkGroteskNeue_598ab8"/>
              </a:rPr>
              <a:t>AUC : 0,834 (modèles </a:t>
            </a:r>
            <a:r>
              <a:rPr lang="fr-FR" sz="1800" b="0" i="0" dirty="0" err="1">
                <a:solidFill>
                  <a:schemeClr val="tx1"/>
                </a:solidFill>
                <a:effectLst/>
                <a:latin typeface="__fkGroteskNeue_598ab8"/>
              </a:rPr>
              <a:t>radiomiques</a:t>
            </a:r>
            <a:r>
              <a:rPr lang="fr-FR" sz="1800" b="0" i="0" dirty="0">
                <a:solidFill>
                  <a:schemeClr val="tx1"/>
                </a:solidFill>
                <a:effectLst/>
                <a:latin typeface="__fkGroteskNeue_598ab8"/>
              </a:rPr>
              <a:t>) vs 0,792 (modèle TBR de référence)</a:t>
            </a:r>
          </a:p>
        </p:txBody>
      </p:sp>
      <p:sp>
        <p:nvSpPr>
          <p:cNvPr id="6" name="Rectangle : coins arrondis 5">
            <a:extLst>
              <a:ext uri="{FF2B5EF4-FFF2-40B4-BE49-F238E27FC236}">
                <a16:creationId xmlns:a16="http://schemas.microsoft.com/office/drawing/2014/main" id="{4C1BD16E-53DE-379F-9AF4-660170B16766}"/>
              </a:ext>
            </a:extLst>
          </p:cNvPr>
          <p:cNvSpPr/>
          <p:nvPr/>
        </p:nvSpPr>
        <p:spPr bwMode="auto">
          <a:xfrm>
            <a:off x="1681848" y="5882475"/>
            <a:ext cx="7942544" cy="86148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lang="fr-FR" sz="1800" i="0" dirty="0">
                <a:solidFill>
                  <a:schemeClr val="tx1"/>
                </a:solidFill>
                <a:effectLst/>
                <a:latin typeface="__fkGroteskNeue_598ab8"/>
              </a:rPr>
              <a:t>Le sujet de stage s’inscrit dans la continuité de </a:t>
            </a:r>
            <a:r>
              <a:rPr lang="fr-FR" i="0" dirty="0">
                <a:solidFill>
                  <a:schemeClr val="tx1"/>
                </a:solidFill>
                <a:effectLst/>
                <a:latin typeface="__fkGroteskNeue_598ab8"/>
              </a:rPr>
              <a:t>l’</a:t>
            </a:r>
            <a:r>
              <a:rPr lang="fr-FR" sz="1800" i="0" dirty="0">
                <a:solidFill>
                  <a:schemeClr val="tx1"/>
                </a:solidFill>
                <a:effectLst/>
                <a:latin typeface="__fkGroteskNeue_598ab8"/>
              </a:rPr>
              <a:t>étude </a:t>
            </a:r>
            <a:r>
              <a:rPr lang="fr-FR" dirty="0">
                <a:solidFill>
                  <a:schemeClr val="tx1"/>
                </a:solidFill>
                <a:latin typeface="__fkGroteskNeue_598ab8"/>
              </a:rPr>
              <a:t>de </a:t>
            </a:r>
            <a:r>
              <a:rPr lang="fr-FR" sz="1800" b="1" i="0" dirty="0" err="1">
                <a:solidFill>
                  <a:schemeClr val="tx1"/>
                </a:solidFill>
                <a:effectLst/>
                <a:latin typeface="__fkGroteskNeue_598ab8"/>
              </a:rPr>
              <a:t>Ahrari</a:t>
            </a:r>
            <a:r>
              <a:rPr lang="fr-FR" sz="1800" b="1" i="0" dirty="0">
                <a:solidFill>
                  <a:schemeClr val="tx1"/>
                </a:solidFill>
                <a:effectLst/>
                <a:latin typeface="__fkGroteskNeue_598ab8"/>
              </a:rPr>
              <a:t> et al. 2021 </a:t>
            </a:r>
            <a:r>
              <a:rPr lang="fr-FR" sz="1800" i="0" dirty="0">
                <a:solidFill>
                  <a:schemeClr val="tx1"/>
                </a:solidFill>
                <a:effectLst/>
                <a:latin typeface="__fkGroteskNeue_598ab8"/>
              </a:rPr>
              <a:t>mais en se concentrant sur tous les types de gliomes et sur les images statiques.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9771C712-4CF8-EFB0-A653-BBEA3B1C6D58}"/>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5" name="Flèche : chevron 4">
            <a:extLst>
              <a:ext uri="{FF2B5EF4-FFF2-40B4-BE49-F238E27FC236}">
                <a16:creationId xmlns:a16="http://schemas.microsoft.com/office/drawing/2014/main" id="{A0A5C556-EAFC-BF51-49E3-ECA6B1CF336F}"/>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6" name="Flèche : chevron 5">
            <a:extLst>
              <a:ext uri="{FF2B5EF4-FFF2-40B4-BE49-F238E27FC236}">
                <a16:creationId xmlns:a16="http://schemas.microsoft.com/office/drawing/2014/main" id="{D62A87F7-80F8-08DA-C0D6-E2D90CD59F4F}"/>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2" name="Flèche : pentagone 1">
            <a:extLst>
              <a:ext uri="{FF2B5EF4-FFF2-40B4-BE49-F238E27FC236}">
                <a16:creationId xmlns:a16="http://schemas.microsoft.com/office/drawing/2014/main" id="{2B649AAD-DE6B-1C0C-AA5B-A3E87DFA30B6}"/>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3" name="Flèche : chevron 2">
            <a:extLst>
              <a:ext uri="{FF2B5EF4-FFF2-40B4-BE49-F238E27FC236}">
                <a16:creationId xmlns:a16="http://schemas.microsoft.com/office/drawing/2014/main" id="{F47A7CB5-6AB0-5D01-E3CD-676711A4397D}"/>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11" name="Flèche : chevron 10">
            <a:extLst>
              <a:ext uri="{FF2B5EF4-FFF2-40B4-BE49-F238E27FC236}">
                <a16:creationId xmlns:a16="http://schemas.microsoft.com/office/drawing/2014/main" id="{EA2D7A3B-D553-3149-271E-7CA57E2A732D}"/>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16" name="Flèche : pentagone 15">
            <a:extLst>
              <a:ext uri="{FF2B5EF4-FFF2-40B4-BE49-F238E27FC236}">
                <a16:creationId xmlns:a16="http://schemas.microsoft.com/office/drawing/2014/main" id="{CACF3D4F-C388-50F5-5A03-038D06006046}"/>
              </a:ext>
            </a:extLst>
          </p:cNvPr>
          <p:cNvSpPr/>
          <p:nvPr/>
        </p:nvSpPr>
        <p:spPr bwMode="auto">
          <a:xfrm>
            <a:off x="75322" y="485781"/>
            <a:ext cx="1723851" cy="251367"/>
          </a:xfrm>
          <a:prstGeom prst="homePlate">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17" name="Espace réservé du texte 2">
            <a:extLst>
              <a:ext uri="{FF2B5EF4-FFF2-40B4-BE49-F238E27FC236}">
                <a16:creationId xmlns:a16="http://schemas.microsoft.com/office/drawing/2014/main" id="{3F6769CC-08A9-68DA-F509-FC1BE3E993AB}"/>
              </a:ext>
            </a:extLst>
          </p:cNvPr>
          <p:cNvSpPr txBox="1"/>
          <p:nvPr/>
        </p:nvSpPr>
        <p:spPr bwMode="auto">
          <a:xfrm>
            <a:off x="75322" y="814930"/>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Modélisation</a:t>
            </a:r>
          </a:p>
        </p:txBody>
      </p:sp>
      <p:sp>
        <p:nvSpPr>
          <p:cNvPr id="49" name="Flèche : chevron 48">
            <a:extLst>
              <a:ext uri="{FF2B5EF4-FFF2-40B4-BE49-F238E27FC236}">
                <a16:creationId xmlns:a16="http://schemas.microsoft.com/office/drawing/2014/main" id="{5052E419-DF01-0B9B-E29A-1E3F7A9703FB}"/>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50" name="Flèche : chevron 49">
            <a:extLst>
              <a:ext uri="{FF2B5EF4-FFF2-40B4-BE49-F238E27FC236}">
                <a16:creationId xmlns:a16="http://schemas.microsoft.com/office/drawing/2014/main" id="{0F8676A6-8CBD-9758-55A1-D7743993DB02}"/>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51" name="Flèche : chevron 50">
            <a:extLst>
              <a:ext uri="{FF2B5EF4-FFF2-40B4-BE49-F238E27FC236}">
                <a16:creationId xmlns:a16="http://schemas.microsoft.com/office/drawing/2014/main" id="{03F99967-4BFB-45B1-A65A-378897E7146E}"/>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52" name="Flèche : chevron 51">
            <a:extLst>
              <a:ext uri="{FF2B5EF4-FFF2-40B4-BE49-F238E27FC236}">
                <a16:creationId xmlns:a16="http://schemas.microsoft.com/office/drawing/2014/main" id="{072474E7-71FF-329D-750B-DB59767292F6}"/>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53" name="Flèche : pentagone 52">
            <a:extLst>
              <a:ext uri="{FF2B5EF4-FFF2-40B4-BE49-F238E27FC236}">
                <a16:creationId xmlns:a16="http://schemas.microsoft.com/office/drawing/2014/main" id="{28CB246E-9F0B-3198-955B-5C544A54583D}"/>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54" name="Rectangle 53">
            <a:extLst>
              <a:ext uri="{FF2B5EF4-FFF2-40B4-BE49-F238E27FC236}">
                <a16:creationId xmlns:a16="http://schemas.microsoft.com/office/drawing/2014/main" id="{0165D5CD-75B0-4B70-24D3-F44948E19BE4}"/>
              </a:ext>
            </a:extLst>
          </p:cNvPr>
          <p:cNvSpPr/>
          <p:nvPr/>
        </p:nvSpPr>
        <p:spPr bwMode="auto">
          <a:xfrm>
            <a:off x="259063" y="2187076"/>
            <a:ext cx="2814423" cy="497139"/>
          </a:xfrm>
          <a:prstGeom prst="rect">
            <a:avLst/>
          </a:prstGeom>
          <a:noFill/>
          <a:ln w="57150">
            <a:solidFill>
              <a:srgbClr val="A8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5" name="Espace réservé du texte 2">
            <a:extLst>
              <a:ext uri="{FF2B5EF4-FFF2-40B4-BE49-F238E27FC236}">
                <a16:creationId xmlns:a16="http://schemas.microsoft.com/office/drawing/2014/main" id="{206506DC-3D19-1B39-50CB-2C377089527B}"/>
              </a:ext>
            </a:extLst>
          </p:cNvPr>
          <p:cNvSpPr txBox="1"/>
          <p:nvPr/>
        </p:nvSpPr>
        <p:spPr bwMode="auto">
          <a:xfrm>
            <a:off x="312245" y="2210726"/>
            <a:ext cx="2708057"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Modèle de base: CNN3D</a:t>
            </a:r>
            <a:endParaRPr sz="1800" b="1" dirty="0"/>
          </a:p>
        </p:txBody>
      </p:sp>
      <p:sp>
        <p:nvSpPr>
          <p:cNvPr id="56" name="Rectangle 55">
            <a:extLst>
              <a:ext uri="{FF2B5EF4-FFF2-40B4-BE49-F238E27FC236}">
                <a16:creationId xmlns:a16="http://schemas.microsoft.com/office/drawing/2014/main" id="{C627843C-F4FB-7E37-B7A5-B699FC5A0C09}"/>
              </a:ext>
            </a:extLst>
          </p:cNvPr>
          <p:cNvSpPr/>
          <p:nvPr/>
        </p:nvSpPr>
        <p:spPr bwMode="auto">
          <a:xfrm>
            <a:off x="3228127" y="2180471"/>
            <a:ext cx="1355706" cy="497139"/>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7" name="Espace réservé du texte 2">
            <a:extLst>
              <a:ext uri="{FF2B5EF4-FFF2-40B4-BE49-F238E27FC236}">
                <a16:creationId xmlns:a16="http://schemas.microsoft.com/office/drawing/2014/main" id="{D9159EED-506E-3A76-10F7-B07EE519F64A}"/>
              </a:ext>
            </a:extLst>
          </p:cNvPr>
          <p:cNvSpPr txBox="1"/>
          <p:nvPr/>
        </p:nvSpPr>
        <p:spPr bwMode="auto">
          <a:xfrm>
            <a:off x="3281309" y="2204121"/>
            <a:ext cx="1248564"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VGG11</a:t>
            </a:r>
            <a:endParaRPr sz="1800" b="1" dirty="0"/>
          </a:p>
        </p:txBody>
      </p:sp>
      <p:sp>
        <p:nvSpPr>
          <p:cNvPr id="58" name="Rectangle 57">
            <a:extLst>
              <a:ext uri="{FF2B5EF4-FFF2-40B4-BE49-F238E27FC236}">
                <a16:creationId xmlns:a16="http://schemas.microsoft.com/office/drawing/2014/main" id="{38344801-0102-6973-233E-D788B4274D7D}"/>
              </a:ext>
            </a:extLst>
          </p:cNvPr>
          <p:cNvSpPr/>
          <p:nvPr/>
        </p:nvSpPr>
        <p:spPr bwMode="auto">
          <a:xfrm>
            <a:off x="4956143" y="2187076"/>
            <a:ext cx="1355706" cy="497139"/>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9" name="Espace réservé du texte 2">
            <a:extLst>
              <a:ext uri="{FF2B5EF4-FFF2-40B4-BE49-F238E27FC236}">
                <a16:creationId xmlns:a16="http://schemas.microsoft.com/office/drawing/2014/main" id="{889DF517-342E-F7BB-7AAC-19BEC1076F0C}"/>
              </a:ext>
            </a:extLst>
          </p:cNvPr>
          <p:cNvSpPr txBox="1"/>
          <p:nvPr/>
        </p:nvSpPr>
        <p:spPr bwMode="auto">
          <a:xfrm>
            <a:off x="5009325" y="2210726"/>
            <a:ext cx="1248564"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ResNet 10</a:t>
            </a:r>
            <a:endParaRPr sz="1800" b="1" dirty="0"/>
          </a:p>
        </p:txBody>
      </p:sp>
      <p:sp>
        <p:nvSpPr>
          <p:cNvPr id="61" name="Rectangle 60">
            <a:extLst>
              <a:ext uri="{FF2B5EF4-FFF2-40B4-BE49-F238E27FC236}">
                <a16:creationId xmlns:a16="http://schemas.microsoft.com/office/drawing/2014/main" id="{A000C134-0F50-6B09-F292-9305B991541A}"/>
              </a:ext>
            </a:extLst>
          </p:cNvPr>
          <p:cNvSpPr/>
          <p:nvPr/>
        </p:nvSpPr>
        <p:spPr bwMode="auto">
          <a:xfrm>
            <a:off x="6730033" y="2180471"/>
            <a:ext cx="1814239" cy="497139"/>
          </a:xfrm>
          <a:prstGeom prst="rect">
            <a:avLst/>
          </a:prstGeom>
          <a:noFill/>
          <a:ln w="57150">
            <a:solidFill>
              <a:srgbClr val="A8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2" name="Espace réservé du texte 2">
            <a:extLst>
              <a:ext uri="{FF2B5EF4-FFF2-40B4-BE49-F238E27FC236}">
                <a16:creationId xmlns:a16="http://schemas.microsoft.com/office/drawing/2014/main" id="{EA4CB4F5-B32F-1709-98A8-77101142EE86}"/>
              </a:ext>
            </a:extLst>
          </p:cNvPr>
          <p:cNvSpPr txBox="1"/>
          <p:nvPr/>
        </p:nvSpPr>
        <p:spPr bwMode="auto">
          <a:xfrm>
            <a:off x="6783215" y="2204121"/>
            <a:ext cx="1730039"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ACS-ResNet 18</a:t>
            </a:r>
            <a:endParaRPr sz="1800" b="1" dirty="0"/>
          </a:p>
        </p:txBody>
      </p:sp>
      <p:sp>
        <p:nvSpPr>
          <p:cNvPr id="64" name="Rectangle 63">
            <a:extLst>
              <a:ext uri="{FF2B5EF4-FFF2-40B4-BE49-F238E27FC236}">
                <a16:creationId xmlns:a16="http://schemas.microsoft.com/office/drawing/2014/main" id="{AA1BDB63-B182-0ADC-C3BE-4E6BD01FF6E4}"/>
              </a:ext>
            </a:extLst>
          </p:cNvPr>
          <p:cNvSpPr/>
          <p:nvPr/>
        </p:nvSpPr>
        <p:spPr bwMode="auto">
          <a:xfrm>
            <a:off x="8941486" y="2180471"/>
            <a:ext cx="1258970" cy="497139"/>
          </a:xfrm>
          <a:prstGeom prst="rect">
            <a:avLst/>
          </a:prstGeom>
          <a:noFill/>
          <a:ln w="57150">
            <a:solidFill>
              <a:srgbClr val="A8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5" name="Espace réservé du texte 2">
            <a:extLst>
              <a:ext uri="{FF2B5EF4-FFF2-40B4-BE49-F238E27FC236}">
                <a16:creationId xmlns:a16="http://schemas.microsoft.com/office/drawing/2014/main" id="{2BACD845-6777-D113-47E6-71832A434231}"/>
              </a:ext>
            </a:extLst>
          </p:cNvPr>
          <p:cNvSpPr txBox="1"/>
          <p:nvPr/>
        </p:nvSpPr>
        <p:spPr bwMode="auto">
          <a:xfrm>
            <a:off x="8994668" y="2204121"/>
            <a:ext cx="1133780"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SENet</a:t>
            </a:r>
            <a:endParaRPr sz="1800" b="1" dirty="0"/>
          </a:p>
        </p:txBody>
      </p:sp>
      <p:sp>
        <p:nvSpPr>
          <p:cNvPr id="66" name="Rectangle 65">
            <a:extLst>
              <a:ext uri="{FF2B5EF4-FFF2-40B4-BE49-F238E27FC236}">
                <a16:creationId xmlns:a16="http://schemas.microsoft.com/office/drawing/2014/main" id="{D6498B62-BDF1-49D2-55D8-810794130013}"/>
              </a:ext>
            </a:extLst>
          </p:cNvPr>
          <p:cNvSpPr/>
          <p:nvPr/>
        </p:nvSpPr>
        <p:spPr bwMode="auto">
          <a:xfrm>
            <a:off x="10481743" y="2187076"/>
            <a:ext cx="1451194" cy="497139"/>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7" name="Espace réservé du texte 2">
            <a:extLst>
              <a:ext uri="{FF2B5EF4-FFF2-40B4-BE49-F238E27FC236}">
                <a16:creationId xmlns:a16="http://schemas.microsoft.com/office/drawing/2014/main" id="{0CE7FD48-0D14-1029-C199-8048AD521A47}"/>
              </a:ext>
            </a:extLst>
          </p:cNvPr>
          <p:cNvSpPr txBox="1"/>
          <p:nvPr/>
        </p:nvSpPr>
        <p:spPr bwMode="auto">
          <a:xfrm>
            <a:off x="10534925" y="2210726"/>
            <a:ext cx="1344830" cy="449837"/>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b="1" dirty="0"/>
              <a:t>SqueezeNet</a:t>
            </a:r>
            <a:endParaRPr sz="1800" b="1" dirty="0"/>
          </a:p>
        </p:txBody>
      </p:sp>
      <p:pic>
        <p:nvPicPr>
          <p:cNvPr id="68" name="Image 67">
            <a:extLst>
              <a:ext uri="{FF2B5EF4-FFF2-40B4-BE49-F238E27FC236}">
                <a16:creationId xmlns:a16="http://schemas.microsoft.com/office/drawing/2014/main" id="{4FED6D51-B5C7-B16A-7E78-48F3642FA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7" name="Image 6" descr="Une image contenant texte, Police, logo, Graphique&#10;&#10;Description générée automatiquement">
            <a:extLst>
              <a:ext uri="{FF2B5EF4-FFF2-40B4-BE49-F238E27FC236}">
                <a16:creationId xmlns:a16="http://schemas.microsoft.com/office/drawing/2014/main" id="{83BF8BDF-A6A7-2504-3275-522BEBD7D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8" name="Espace réservé du texte 2">
            <a:extLst>
              <a:ext uri="{FF2B5EF4-FFF2-40B4-BE49-F238E27FC236}">
                <a16:creationId xmlns:a16="http://schemas.microsoft.com/office/drawing/2014/main" id="{513A574C-D6E0-9A0A-5D43-3BD1CAD5E68D}"/>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11/25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2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9771C712-4CF8-EFB0-A653-BBEA3B1C6D58}"/>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5" name="Flèche : chevron 4">
            <a:extLst>
              <a:ext uri="{FF2B5EF4-FFF2-40B4-BE49-F238E27FC236}">
                <a16:creationId xmlns:a16="http://schemas.microsoft.com/office/drawing/2014/main" id="{A0A5C556-EAFC-BF51-49E3-ECA6B1CF336F}"/>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6" name="Flèche : chevron 5">
            <a:extLst>
              <a:ext uri="{FF2B5EF4-FFF2-40B4-BE49-F238E27FC236}">
                <a16:creationId xmlns:a16="http://schemas.microsoft.com/office/drawing/2014/main" id="{D62A87F7-80F8-08DA-C0D6-E2D90CD59F4F}"/>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17" name="Flèche : pentagone 16">
            <a:extLst>
              <a:ext uri="{FF2B5EF4-FFF2-40B4-BE49-F238E27FC236}">
                <a16:creationId xmlns:a16="http://schemas.microsoft.com/office/drawing/2014/main" id="{11EA871D-54C6-4452-9699-C7E0002E3B59}"/>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pic>
        <p:nvPicPr>
          <p:cNvPr id="36" name="Image 35" descr="Une image contenant capture d’écran, horloge, texte, conception&#10;&#10;Description générée automatiquement">
            <a:extLst>
              <a:ext uri="{FF2B5EF4-FFF2-40B4-BE49-F238E27FC236}">
                <a16:creationId xmlns:a16="http://schemas.microsoft.com/office/drawing/2014/main" id="{39506206-689E-902F-4EDF-944EEC700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799429"/>
            <a:ext cx="10156921" cy="4248472"/>
          </a:xfrm>
          <a:prstGeom prst="rect">
            <a:avLst/>
          </a:prstGeom>
        </p:spPr>
      </p:pic>
      <p:sp>
        <p:nvSpPr>
          <p:cNvPr id="37" name="Espace réservé du texte 2">
            <a:extLst>
              <a:ext uri="{FF2B5EF4-FFF2-40B4-BE49-F238E27FC236}">
                <a16:creationId xmlns:a16="http://schemas.microsoft.com/office/drawing/2014/main" id="{86F19CAD-DF32-C5C0-9B6E-552E79DAA52B}"/>
              </a:ext>
            </a:extLst>
          </p:cNvPr>
          <p:cNvSpPr txBox="1"/>
          <p:nvPr/>
        </p:nvSpPr>
        <p:spPr bwMode="auto">
          <a:xfrm>
            <a:off x="100893" y="908720"/>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Modèle de base: CNN3D</a:t>
            </a:r>
          </a:p>
        </p:txBody>
      </p:sp>
      <p:pic>
        <p:nvPicPr>
          <p:cNvPr id="38" name="Image 37">
            <a:extLst>
              <a:ext uri="{FF2B5EF4-FFF2-40B4-BE49-F238E27FC236}">
                <a16:creationId xmlns:a16="http://schemas.microsoft.com/office/drawing/2014/main" id="{D2777D27-6AC4-663D-EF1B-170837C3AD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sp>
        <p:nvSpPr>
          <p:cNvPr id="39" name="Flèche : chevron 38">
            <a:extLst>
              <a:ext uri="{FF2B5EF4-FFF2-40B4-BE49-F238E27FC236}">
                <a16:creationId xmlns:a16="http://schemas.microsoft.com/office/drawing/2014/main" id="{B813F78E-FDE5-F31D-EEBD-0D3D9B5F35E1}"/>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40" name="Flèche : chevron 39">
            <a:extLst>
              <a:ext uri="{FF2B5EF4-FFF2-40B4-BE49-F238E27FC236}">
                <a16:creationId xmlns:a16="http://schemas.microsoft.com/office/drawing/2014/main" id="{8BD72BD5-9F51-E561-A942-D888CED28CFF}"/>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41" name="Flèche : chevron 40">
            <a:extLst>
              <a:ext uri="{FF2B5EF4-FFF2-40B4-BE49-F238E27FC236}">
                <a16:creationId xmlns:a16="http://schemas.microsoft.com/office/drawing/2014/main" id="{DE365216-9584-3668-8AC4-13067D1A4F7A}"/>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42" name="Flèche : chevron 41">
            <a:extLst>
              <a:ext uri="{FF2B5EF4-FFF2-40B4-BE49-F238E27FC236}">
                <a16:creationId xmlns:a16="http://schemas.microsoft.com/office/drawing/2014/main" id="{81811D8A-A8AF-2198-AA9C-E2C4E7AB396C}"/>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43" name="Flèche : pentagone 42">
            <a:extLst>
              <a:ext uri="{FF2B5EF4-FFF2-40B4-BE49-F238E27FC236}">
                <a16:creationId xmlns:a16="http://schemas.microsoft.com/office/drawing/2014/main" id="{E310892A-1151-9173-106A-3C44F0572646}"/>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2" name="Image 1" descr="Une image contenant texte, Police, logo, Graphique&#10;&#10;Description générée automatiquement">
            <a:extLst>
              <a:ext uri="{FF2B5EF4-FFF2-40B4-BE49-F238E27FC236}">
                <a16:creationId xmlns:a16="http://schemas.microsoft.com/office/drawing/2014/main" id="{DE826315-E5D3-3D8D-F137-8824A4D7C4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A450ED1B-AD33-D462-98CA-B3A81302AD82}"/>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12/25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40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C873A2-DFC0-1D0D-A0EC-2F13183D6486}"/>
              </a:ext>
            </a:extLst>
          </p:cNvPr>
          <p:cNvSpPr/>
          <p:nvPr/>
        </p:nvSpPr>
        <p:spPr>
          <a:xfrm>
            <a:off x="237783" y="2971744"/>
            <a:ext cx="4735773" cy="2410540"/>
          </a:xfrm>
          <a:prstGeom prst="rect">
            <a:avLst/>
          </a:prstGeom>
          <a:solidFill>
            <a:srgbClr val="FFFFFF"/>
          </a:solidFill>
          <a:ln w="3810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pentagone 3">
            <a:extLst>
              <a:ext uri="{FF2B5EF4-FFF2-40B4-BE49-F238E27FC236}">
                <a16:creationId xmlns:a16="http://schemas.microsoft.com/office/drawing/2014/main" id="{9771C712-4CF8-EFB0-A653-BBEA3B1C6D58}"/>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5" name="Flèche : chevron 4">
            <a:extLst>
              <a:ext uri="{FF2B5EF4-FFF2-40B4-BE49-F238E27FC236}">
                <a16:creationId xmlns:a16="http://schemas.microsoft.com/office/drawing/2014/main" id="{A0A5C556-EAFC-BF51-49E3-ECA6B1CF336F}"/>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6" name="Flèche : chevron 5">
            <a:extLst>
              <a:ext uri="{FF2B5EF4-FFF2-40B4-BE49-F238E27FC236}">
                <a16:creationId xmlns:a16="http://schemas.microsoft.com/office/drawing/2014/main" id="{D62A87F7-80F8-08DA-C0D6-E2D90CD59F4F}"/>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2" name="Flèche : pentagone 1">
            <a:extLst>
              <a:ext uri="{FF2B5EF4-FFF2-40B4-BE49-F238E27FC236}">
                <a16:creationId xmlns:a16="http://schemas.microsoft.com/office/drawing/2014/main" id="{561CE6D5-B676-9D89-5039-261A138DBBCB}"/>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3" name="Flèche : chevron 2">
            <a:extLst>
              <a:ext uri="{FF2B5EF4-FFF2-40B4-BE49-F238E27FC236}">
                <a16:creationId xmlns:a16="http://schemas.microsoft.com/office/drawing/2014/main" id="{DB99D9F4-DBC8-0170-19D2-5F6A3B9B1CD3}"/>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11" name="Flèche : chevron 10">
            <a:extLst>
              <a:ext uri="{FF2B5EF4-FFF2-40B4-BE49-F238E27FC236}">
                <a16:creationId xmlns:a16="http://schemas.microsoft.com/office/drawing/2014/main" id="{9EA3A340-3C17-ABB4-34B3-DAE2E8173F9D}"/>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16" name="Flèche : pentagone 15">
            <a:extLst>
              <a:ext uri="{FF2B5EF4-FFF2-40B4-BE49-F238E27FC236}">
                <a16:creationId xmlns:a16="http://schemas.microsoft.com/office/drawing/2014/main" id="{E80C53DF-9A35-B6DE-87EC-F8102B506DC2}"/>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17" name="Flèche : chevron 16">
            <a:extLst>
              <a:ext uri="{FF2B5EF4-FFF2-40B4-BE49-F238E27FC236}">
                <a16:creationId xmlns:a16="http://schemas.microsoft.com/office/drawing/2014/main" id="{0E5724A6-4498-82B9-6096-7AD293E22604}"/>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18" name="Flèche : chevron 17">
            <a:extLst>
              <a:ext uri="{FF2B5EF4-FFF2-40B4-BE49-F238E27FC236}">
                <a16:creationId xmlns:a16="http://schemas.microsoft.com/office/drawing/2014/main" id="{C363B8D9-1A87-DE76-1475-E391C2945850}"/>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23" name="Flèche : pentagone 22">
            <a:extLst>
              <a:ext uri="{FF2B5EF4-FFF2-40B4-BE49-F238E27FC236}">
                <a16:creationId xmlns:a16="http://schemas.microsoft.com/office/drawing/2014/main" id="{5D24CFFB-E018-1511-DDEE-C8D4879811EA}"/>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36" name="Espace réservé du texte 2">
            <a:extLst>
              <a:ext uri="{FF2B5EF4-FFF2-40B4-BE49-F238E27FC236}">
                <a16:creationId xmlns:a16="http://schemas.microsoft.com/office/drawing/2014/main" id="{E194B9C6-3BF7-6B2C-CB45-DC9FAA737926}"/>
              </a:ext>
            </a:extLst>
          </p:cNvPr>
          <p:cNvSpPr txBox="1"/>
          <p:nvPr/>
        </p:nvSpPr>
        <p:spPr bwMode="auto">
          <a:xfrm>
            <a:off x="75322" y="689342"/>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ACS Convolutions</a:t>
            </a:r>
          </a:p>
        </p:txBody>
      </p:sp>
      <p:sp>
        <p:nvSpPr>
          <p:cNvPr id="48" name="Flèche : chevron 47">
            <a:extLst>
              <a:ext uri="{FF2B5EF4-FFF2-40B4-BE49-F238E27FC236}">
                <a16:creationId xmlns:a16="http://schemas.microsoft.com/office/drawing/2014/main" id="{0C1CA5FB-BA97-22AB-9660-08669E4AA074}"/>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49" name="Flèche : chevron 48">
            <a:extLst>
              <a:ext uri="{FF2B5EF4-FFF2-40B4-BE49-F238E27FC236}">
                <a16:creationId xmlns:a16="http://schemas.microsoft.com/office/drawing/2014/main" id="{10E08C63-8371-39B1-8F69-D84EF563A900}"/>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50" name="Flèche : chevron 49">
            <a:extLst>
              <a:ext uri="{FF2B5EF4-FFF2-40B4-BE49-F238E27FC236}">
                <a16:creationId xmlns:a16="http://schemas.microsoft.com/office/drawing/2014/main" id="{A95D699B-70C5-5764-7B15-83B4B8B2499D}"/>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51" name="Flèche : chevron 50">
            <a:extLst>
              <a:ext uri="{FF2B5EF4-FFF2-40B4-BE49-F238E27FC236}">
                <a16:creationId xmlns:a16="http://schemas.microsoft.com/office/drawing/2014/main" id="{A529EEC7-CE32-F4E2-DCDC-1A0CBFAF87A8}"/>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52" name="Flèche : pentagone 51">
            <a:extLst>
              <a:ext uri="{FF2B5EF4-FFF2-40B4-BE49-F238E27FC236}">
                <a16:creationId xmlns:a16="http://schemas.microsoft.com/office/drawing/2014/main" id="{A6D2FFE9-383D-0435-946E-FCEC65931FAF}"/>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53" name="Image 52">
            <a:extLst>
              <a:ext uri="{FF2B5EF4-FFF2-40B4-BE49-F238E27FC236}">
                <a16:creationId xmlns:a16="http://schemas.microsoft.com/office/drawing/2014/main" id="{C48911A9-1A38-9687-DA7B-AA45E707BA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7" name="Image 6" descr="Une image contenant texte, Police, logo, Graphique&#10;&#10;Description générée automatiquement">
            <a:extLst>
              <a:ext uri="{FF2B5EF4-FFF2-40B4-BE49-F238E27FC236}">
                <a16:creationId xmlns:a16="http://schemas.microsoft.com/office/drawing/2014/main" id="{A21BEEA0-6DB9-739C-1344-7ABE7AE58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8" name="Espace réservé du texte 2">
            <a:extLst>
              <a:ext uri="{FF2B5EF4-FFF2-40B4-BE49-F238E27FC236}">
                <a16:creationId xmlns:a16="http://schemas.microsoft.com/office/drawing/2014/main" id="{13580D9C-DC86-AEA0-2A7B-C83099AA51A4}"/>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13/25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pic>
        <p:nvPicPr>
          <p:cNvPr id="14" name="Image 13" descr="Une image contenant texte, Police, capture d’écran&#10;&#10;Description générée automatiquement">
            <a:extLst>
              <a:ext uri="{FF2B5EF4-FFF2-40B4-BE49-F238E27FC236}">
                <a16:creationId xmlns:a16="http://schemas.microsoft.com/office/drawing/2014/main" id="{C9F8BD54-2968-4777-8A66-C1BE1B0A5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92" y="4321121"/>
            <a:ext cx="4663472" cy="941338"/>
          </a:xfrm>
          <a:prstGeom prst="rect">
            <a:avLst/>
          </a:prstGeom>
        </p:spPr>
      </p:pic>
      <p:pic>
        <p:nvPicPr>
          <p:cNvPr id="19" name="Image 18" descr="Une image contenant texte, capture d’écran, Police, ligne&#10;&#10;Description générée automatiquement">
            <a:extLst>
              <a:ext uri="{FF2B5EF4-FFF2-40B4-BE49-F238E27FC236}">
                <a16:creationId xmlns:a16="http://schemas.microsoft.com/office/drawing/2014/main" id="{4F204F8D-F2EB-3C57-3FD1-E6A4600173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359" y="3103476"/>
            <a:ext cx="4637799" cy="1217645"/>
          </a:xfrm>
          <a:prstGeom prst="rect">
            <a:avLst/>
          </a:prstGeom>
        </p:spPr>
      </p:pic>
      <p:sp>
        <p:nvSpPr>
          <p:cNvPr id="9" name="Rectangle : coins arrondis 8">
            <a:extLst>
              <a:ext uri="{FF2B5EF4-FFF2-40B4-BE49-F238E27FC236}">
                <a16:creationId xmlns:a16="http://schemas.microsoft.com/office/drawing/2014/main" id="{3516E7B0-B092-54D5-7CF6-C8DC69731DE3}"/>
              </a:ext>
            </a:extLst>
          </p:cNvPr>
          <p:cNvSpPr/>
          <p:nvPr/>
        </p:nvSpPr>
        <p:spPr bwMode="auto">
          <a:xfrm>
            <a:off x="767408" y="1396740"/>
            <a:ext cx="7961297" cy="1009546"/>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lang="fr-FR" sz="1800" i="0" dirty="0">
                <a:solidFill>
                  <a:schemeClr val="tx1"/>
                </a:solidFill>
                <a:effectLst/>
                <a:latin typeface="Times New Roman" panose="02020603050405020304" pitchFamily="18" charset="0"/>
                <a:cs typeface="Times New Roman" panose="02020603050405020304" pitchFamily="18" charset="0"/>
              </a:rPr>
              <a:t>Utiliser les poids pré-entraînés sur des ensembles de données 2D aux données 3D</a:t>
            </a:r>
          </a:p>
        </p:txBody>
      </p:sp>
      <p:sp>
        <p:nvSpPr>
          <p:cNvPr id="10" name="Rectangle : coins arrondis 9">
            <a:extLst>
              <a:ext uri="{FF2B5EF4-FFF2-40B4-BE49-F238E27FC236}">
                <a16:creationId xmlns:a16="http://schemas.microsoft.com/office/drawing/2014/main" id="{FBAB5C2E-F767-3DEF-6259-708F7D95846A}"/>
              </a:ext>
            </a:extLst>
          </p:cNvPr>
          <p:cNvSpPr/>
          <p:nvPr/>
        </p:nvSpPr>
        <p:spPr bwMode="auto">
          <a:xfrm>
            <a:off x="5186204" y="3284984"/>
            <a:ext cx="6768013" cy="161845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latin typeface="Times New Roman" panose="02020603050405020304" pitchFamily="18" charset="0"/>
                <a:cs typeface="Times New Roman" panose="02020603050405020304" pitchFamily="18" charset="0"/>
              </a:rPr>
              <a:t>Pour une entrée 3D,  Xi de dimensions Ci × Di × Hi × Wi, les noyaux 2D sont réorganisés en trois sous-ensembles de noyaux ACS :</a:t>
            </a:r>
          </a:p>
          <a:p>
            <a:pPr marL="285750" indent="-285750">
              <a:buFont typeface="Wingdings" panose="05000000000000000000" pitchFamily="2" charset="2"/>
              <a:buChar char="§"/>
            </a:pPr>
            <a:r>
              <a:rPr lang="fr-FR" dirty="0">
                <a:solidFill>
                  <a:schemeClr val="tx1"/>
                </a:solidFill>
                <a:latin typeface="Times New Roman" panose="02020603050405020304" pitchFamily="18" charset="0"/>
                <a:cs typeface="Times New Roman" panose="02020603050405020304" pitchFamily="18" charset="0"/>
              </a:rPr>
              <a:t>Wa pour la vue axiale (K × K × 1),</a:t>
            </a:r>
          </a:p>
          <a:p>
            <a:pPr marL="285750" indent="-285750">
              <a:buFont typeface="Wingdings" panose="05000000000000000000" pitchFamily="2" charset="2"/>
              <a:buChar char="§"/>
            </a:pPr>
            <a:r>
              <a:rPr lang="fr-FR" dirty="0" err="1">
                <a:solidFill>
                  <a:schemeClr val="tx1"/>
                </a:solidFill>
                <a:latin typeface="Times New Roman" panose="02020603050405020304" pitchFamily="18" charset="0"/>
                <a:cs typeface="Times New Roman" panose="02020603050405020304" pitchFamily="18" charset="0"/>
              </a:rPr>
              <a:t>Wc</a:t>
            </a:r>
            <a:r>
              <a:rPr lang="fr-FR" dirty="0">
                <a:solidFill>
                  <a:schemeClr val="tx1"/>
                </a:solidFill>
                <a:latin typeface="Times New Roman" panose="02020603050405020304" pitchFamily="18" charset="0"/>
                <a:cs typeface="Times New Roman" panose="02020603050405020304" pitchFamily="18" charset="0"/>
              </a:rPr>
              <a:t> pour la vue coronale (K × 1 × K),</a:t>
            </a:r>
          </a:p>
          <a:p>
            <a:pPr marL="285750" indent="-285750">
              <a:buFont typeface="Wingdings" panose="05000000000000000000" pitchFamily="2" charset="2"/>
              <a:buChar char="§"/>
            </a:pPr>
            <a:r>
              <a:rPr lang="fr-FR" dirty="0" err="1">
                <a:solidFill>
                  <a:schemeClr val="tx1"/>
                </a:solidFill>
                <a:latin typeface="Times New Roman" panose="02020603050405020304" pitchFamily="18" charset="0"/>
                <a:cs typeface="Times New Roman" panose="02020603050405020304" pitchFamily="18" charset="0"/>
              </a:rPr>
              <a:t>Ws</a:t>
            </a:r>
            <a:r>
              <a:rPr lang="fr-FR" dirty="0">
                <a:solidFill>
                  <a:schemeClr val="tx1"/>
                </a:solidFill>
                <a:latin typeface="Times New Roman" panose="02020603050405020304" pitchFamily="18" charset="0"/>
                <a:cs typeface="Times New Roman" panose="02020603050405020304" pitchFamily="18" charset="0"/>
              </a:rPr>
              <a:t> pour la vue sagittale (1 × K × K).</a:t>
            </a:r>
          </a:p>
        </p:txBody>
      </p:sp>
    </p:spTree>
    <p:extLst>
      <p:ext uri="{BB962C8B-B14F-4D97-AF65-F5344CB8AC3E}">
        <p14:creationId xmlns:p14="http://schemas.microsoft.com/office/powerpoint/2010/main" val="90776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98F3DD-CDF9-FAB4-9AA3-9D2EB5E79231}"/>
              </a:ext>
            </a:extLst>
          </p:cNvPr>
          <p:cNvSpPr/>
          <p:nvPr/>
        </p:nvSpPr>
        <p:spPr>
          <a:xfrm>
            <a:off x="1861991" y="2729291"/>
            <a:ext cx="8122442" cy="2054126"/>
          </a:xfrm>
          <a:prstGeom prst="rect">
            <a:avLst/>
          </a:prstGeom>
          <a:solidFill>
            <a:srgbClr val="FFFFFF"/>
          </a:solidFill>
          <a:ln w="3810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pentagone 3">
            <a:extLst>
              <a:ext uri="{FF2B5EF4-FFF2-40B4-BE49-F238E27FC236}">
                <a16:creationId xmlns:a16="http://schemas.microsoft.com/office/drawing/2014/main" id="{9771C712-4CF8-EFB0-A653-BBEA3B1C6D58}"/>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5" name="Flèche : chevron 4">
            <a:extLst>
              <a:ext uri="{FF2B5EF4-FFF2-40B4-BE49-F238E27FC236}">
                <a16:creationId xmlns:a16="http://schemas.microsoft.com/office/drawing/2014/main" id="{A0A5C556-EAFC-BF51-49E3-ECA6B1CF336F}"/>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6" name="Flèche : chevron 5">
            <a:extLst>
              <a:ext uri="{FF2B5EF4-FFF2-40B4-BE49-F238E27FC236}">
                <a16:creationId xmlns:a16="http://schemas.microsoft.com/office/drawing/2014/main" id="{D62A87F7-80F8-08DA-C0D6-E2D90CD59F4F}"/>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18" name="Flèche : pentagone 17">
            <a:extLst>
              <a:ext uri="{FF2B5EF4-FFF2-40B4-BE49-F238E27FC236}">
                <a16:creationId xmlns:a16="http://schemas.microsoft.com/office/drawing/2014/main" id="{F3A87ABB-1477-14E8-510E-95D7CE3BAAE6}"/>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19" name="Flèche : chevron 18">
            <a:extLst>
              <a:ext uri="{FF2B5EF4-FFF2-40B4-BE49-F238E27FC236}">
                <a16:creationId xmlns:a16="http://schemas.microsoft.com/office/drawing/2014/main" id="{97D7980D-16CA-BC5C-D3C6-46185A4D8D9B}"/>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20" name="Flèche : chevron 19">
            <a:extLst>
              <a:ext uri="{FF2B5EF4-FFF2-40B4-BE49-F238E27FC236}">
                <a16:creationId xmlns:a16="http://schemas.microsoft.com/office/drawing/2014/main" id="{A1D801BA-57BE-6DF9-561E-DB3463115DC7}"/>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25" name="Flèche : pentagone 24">
            <a:extLst>
              <a:ext uri="{FF2B5EF4-FFF2-40B4-BE49-F238E27FC236}">
                <a16:creationId xmlns:a16="http://schemas.microsoft.com/office/drawing/2014/main" id="{F86948F1-5B79-F8AD-FFAC-405439A2B1E1}"/>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26" name="Flèche : chevron 25">
            <a:extLst>
              <a:ext uri="{FF2B5EF4-FFF2-40B4-BE49-F238E27FC236}">
                <a16:creationId xmlns:a16="http://schemas.microsoft.com/office/drawing/2014/main" id="{8E484C53-7CE9-ACA8-6EB0-3128ED6BF66E}"/>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27" name="Flèche : chevron 26">
            <a:extLst>
              <a:ext uri="{FF2B5EF4-FFF2-40B4-BE49-F238E27FC236}">
                <a16:creationId xmlns:a16="http://schemas.microsoft.com/office/drawing/2014/main" id="{6D8AEE96-3891-0A46-1969-A8D38C1D6E23}"/>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32" name="Flèche : pentagone 31">
            <a:extLst>
              <a:ext uri="{FF2B5EF4-FFF2-40B4-BE49-F238E27FC236}">
                <a16:creationId xmlns:a16="http://schemas.microsoft.com/office/drawing/2014/main" id="{473BB58C-EDEA-ED09-A8F2-F753DBD48E12}"/>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33" name="Flèche : chevron 32">
            <a:extLst>
              <a:ext uri="{FF2B5EF4-FFF2-40B4-BE49-F238E27FC236}">
                <a16:creationId xmlns:a16="http://schemas.microsoft.com/office/drawing/2014/main" id="{65EEB305-8C40-6734-D30D-E2F20C3C9F12}"/>
              </a:ext>
            </a:extLst>
          </p:cNvPr>
          <p:cNvSpPr/>
          <p:nvPr/>
        </p:nvSpPr>
        <p:spPr bwMode="auto">
          <a:xfrm>
            <a:off x="7125286" y="493825"/>
            <a:ext cx="3742527" cy="238874"/>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34" name="Flèche : chevron 33">
            <a:extLst>
              <a:ext uri="{FF2B5EF4-FFF2-40B4-BE49-F238E27FC236}">
                <a16:creationId xmlns:a16="http://schemas.microsoft.com/office/drawing/2014/main" id="{E585B22C-2A0C-B9FB-9AF4-7CAFFE00D97A}"/>
              </a:ext>
            </a:extLst>
          </p:cNvPr>
          <p:cNvSpPr/>
          <p:nvPr/>
        </p:nvSpPr>
        <p:spPr bwMode="auto">
          <a:xfrm>
            <a:off x="1783482" y="493825"/>
            <a:ext cx="5341804" cy="238874"/>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39" name="Flèche : pentagone 38">
            <a:extLst>
              <a:ext uri="{FF2B5EF4-FFF2-40B4-BE49-F238E27FC236}">
                <a16:creationId xmlns:a16="http://schemas.microsoft.com/office/drawing/2014/main" id="{880B9699-14DD-35FB-7414-A6262AA66120}"/>
              </a:ext>
            </a:extLst>
          </p:cNvPr>
          <p:cNvSpPr/>
          <p:nvPr/>
        </p:nvSpPr>
        <p:spPr bwMode="auto">
          <a:xfrm>
            <a:off x="75322" y="485781"/>
            <a:ext cx="1723851" cy="251367"/>
          </a:xfrm>
          <a:prstGeom prst="homePlate">
            <a:avLst>
              <a:gd name="adj" fmla="val 50000"/>
            </a:avLst>
          </a:prstGeom>
          <a:solidFill>
            <a:srgbClr val="DF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p>
        </p:txBody>
      </p:sp>
      <p:sp>
        <p:nvSpPr>
          <p:cNvPr id="40" name="Espace réservé du texte 2">
            <a:extLst>
              <a:ext uri="{FF2B5EF4-FFF2-40B4-BE49-F238E27FC236}">
                <a16:creationId xmlns:a16="http://schemas.microsoft.com/office/drawing/2014/main" id="{87370827-CBDA-7CDF-FCD7-2AF03B9791C6}"/>
              </a:ext>
            </a:extLst>
          </p:cNvPr>
          <p:cNvSpPr txBox="1"/>
          <p:nvPr/>
        </p:nvSpPr>
        <p:spPr bwMode="auto">
          <a:xfrm>
            <a:off x="75322" y="689342"/>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SENet (Squeeze-and-Excitation Networks)</a:t>
            </a:r>
          </a:p>
        </p:txBody>
      </p:sp>
      <p:pic>
        <p:nvPicPr>
          <p:cNvPr id="53" name="Image 52" descr="Une image contenant diagramme, ligne, Plan, Dessin technique&#10;&#10;Description générée automatiquement">
            <a:extLst>
              <a:ext uri="{FF2B5EF4-FFF2-40B4-BE49-F238E27FC236}">
                <a16:creationId xmlns:a16="http://schemas.microsoft.com/office/drawing/2014/main" id="{9B8CBBFE-433F-A82E-6F94-49B6302EB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7903" y="2805190"/>
            <a:ext cx="7998780" cy="1944216"/>
          </a:xfrm>
          <a:prstGeom prst="rect">
            <a:avLst/>
          </a:prstGeom>
        </p:spPr>
      </p:pic>
      <p:sp>
        <p:nvSpPr>
          <p:cNvPr id="54" name="Flèche : chevron 53">
            <a:extLst>
              <a:ext uri="{FF2B5EF4-FFF2-40B4-BE49-F238E27FC236}">
                <a16:creationId xmlns:a16="http://schemas.microsoft.com/office/drawing/2014/main" id="{B1174475-F351-8327-AEE1-6AFBEF4A3C34}"/>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55" name="Flèche : chevron 54">
            <a:extLst>
              <a:ext uri="{FF2B5EF4-FFF2-40B4-BE49-F238E27FC236}">
                <a16:creationId xmlns:a16="http://schemas.microsoft.com/office/drawing/2014/main" id="{3A6A797A-F46F-949B-53B8-B1BFC8C7A309}"/>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56" name="Flèche : chevron 55">
            <a:extLst>
              <a:ext uri="{FF2B5EF4-FFF2-40B4-BE49-F238E27FC236}">
                <a16:creationId xmlns:a16="http://schemas.microsoft.com/office/drawing/2014/main" id="{6DD4DD1A-50AB-E11D-F2C1-BF65CC9D948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57" name="Flèche : chevron 56">
            <a:extLst>
              <a:ext uri="{FF2B5EF4-FFF2-40B4-BE49-F238E27FC236}">
                <a16:creationId xmlns:a16="http://schemas.microsoft.com/office/drawing/2014/main" id="{674835E4-C682-D25D-4C7E-4FEEFFEAED9C}"/>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58" name="Flèche : pentagone 57">
            <a:extLst>
              <a:ext uri="{FF2B5EF4-FFF2-40B4-BE49-F238E27FC236}">
                <a16:creationId xmlns:a16="http://schemas.microsoft.com/office/drawing/2014/main" id="{E9340398-5E9E-C05E-8B08-44D7CCA0997C}"/>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59" name="Image 58">
            <a:extLst>
              <a:ext uri="{FF2B5EF4-FFF2-40B4-BE49-F238E27FC236}">
                <a16:creationId xmlns:a16="http://schemas.microsoft.com/office/drawing/2014/main" id="{BE49C5C3-E03A-24AF-D63D-585299047C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FFAA28A9-6490-E877-9E94-DB35039C31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8AC40C21-1F75-D42F-E52A-70D757445C04}"/>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14/25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 coins arrondis 6">
            <a:extLst>
              <a:ext uri="{FF2B5EF4-FFF2-40B4-BE49-F238E27FC236}">
                <a16:creationId xmlns:a16="http://schemas.microsoft.com/office/drawing/2014/main" id="{FADA24CA-CD1C-0AA9-3B7E-94676F9A3C12}"/>
              </a:ext>
            </a:extLst>
          </p:cNvPr>
          <p:cNvSpPr/>
          <p:nvPr/>
        </p:nvSpPr>
        <p:spPr bwMode="auto">
          <a:xfrm>
            <a:off x="1324474" y="1408479"/>
            <a:ext cx="9380038" cy="1009546"/>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latin typeface="Times New Roman" panose="02020603050405020304" pitchFamily="18" charset="0"/>
                <a:cs typeface="Times New Roman" panose="02020603050405020304" pitchFamily="18" charset="0"/>
              </a:rPr>
              <a:t>Introduction d’un mécanisme appelé blocs </a:t>
            </a:r>
            <a:r>
              <a:rPr lang="fr-FR" b="1" i="1" dirty="0">
                <a:solidFill>
                  <a:schemeClr val="tx1"/>
                </a:solidFill>
                <a:latin typeface="Times New Roman" panose="02020603050405020304" pitchFamily="18" charset="0"/>
                <a:cs typeface="Times New Roman" panose="02020603050405020304" pitchFamily="18" charset="0"/>
              </a:rPr>
              <a:t>Squeeze-and-Excitation (SE) </a:t>
            </a:r>
            <a:r>
              <a:rPr lang="fr-FR" dirty="0">
                <a:solidFill>
                  <a:schemeClr val="tx1"/>
                </a:solidFill>
                <a:latin typeface="Times New Roman" panose="02020603050405020304" pitchFamily="18" charset="0"/>
                <a:cs typeface="Times New Roman" panose="02020603050405020304" pitchFamily="18" charset="0"/>
              </a:rPr>
              <a:t>qui fixe automatiquement les </a:t>
            </a:r>
            <a:r>
              <a:rPr lang="fr-FR" dirty="0" err="1">
                <a:solidFill>
                  <a:schemeClr val="tx1"/>
                </a:solidFill>
                <a:latin typeface="Times New Roman" panose="02020603050405020304" pitchFamily="18" charset="0"/>
                <a:cs typeface="Times New Roman" panose="02020603050405020304" pitchFamily="18" charset="0"/>
              </a:rPr>
              <a:t>features</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map</a:t>
            </a:r>
            <a:r>
              <a:rPr lang="fr-FR" dirty="0">
                <a:solidFill>
                  <a:schemeClr val="tx1"/>
                </a:solidFill>
                <a:latin typeface="Times New Roman" panose="02020603050405020304" pitchFamily="18" charset="0"/>
                <a:cs typeface="Times New Roman" panose="02020603050405020304" pitchFamily="18" charset="0"/>
              </a:rPr>
              <a:t> pertinentes en augmentant leur poids  </a:t>
            </a:r>
          </a:p>
        </p:txBody>
      </p:sp>
    </p:spTree>
    <p:extLst>
      <p:ext uri="{BB962C8B-B14F-4D97-AF65-F5344CB8AC3E}">
        <p14:creationId xmlns:p14="http://schemas.microsoft.com/office/powerpoint/2010/main" val="390765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9E2BBE-80A6-FDED-8484-4407D19399F9}"/>
              </a:ext>
            </a:extLst>
          </p:cNvPr>
          <p:cNvSpPr/>
          <p:nvPr/>
        </p:nvSpPr>
        <p:spPr bwMode="auto">
          <a:xfrm>
            <a:off x="2315580" y="2243351"/>
            <a:ext cx="7560840" cy="1656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 name="Espace réservé du texte 2">
            <a:extLst>
              <a:ext uri="{FF2B5EF4-FFF2-40B4-BE49-F238E27FC236}">
                <a16:creationId xmlns:a16="http://schemas.microsoft.com/office/drawing/2014/main" id="{666EE110-28DF-4511-BE81-6363A42EDE7D}"/>
              </a:ext>
            </a:extLst>
          </p:cNvPr>
          <p:cNvSpPr txBox="1">
            <a:spLocks/>
          </p:cNvSpPr>
          <p:nvPr/>
        </p:nvSpPr>
        <p:spPr bwMode="auto">
          <a:xfrm>
            <a:off x="1019174" y="2636175"/>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4800" dirty="0"/>
              <a:t>Matériels et Méthodes</a:t>
            </a:r>
            <a:endParaRPr lang="fr-FR" dirty="0"/>
          </a:p>
        </p:txBody>
      </p:sp>
      <p:sp>
        <p:nvSpPr>
          <p:cNvPr id="6" name="Rectangle 5">
            <a:extLst>
              <a:ext uri="{FF2B5EF4-FFF2-40B4-BE49-F238E27FC236}">
                <a16:creationId xmlns:a16="http://schemas.microsoft.com/office/drawing/2014/main" id="{37AF2488-0260-5B52-E4B9-FEB3F56136C9}"/>
              </a:ext>
            </a:extLst>
          </p:cNvPr>
          <p:cNvSpPr/>
          <p:nvPr/>
        </p:nvSpPr>
        <p:spPr bwMode="auto">
          <a:xfrm>
            <a:off x="1955540" y="2493367"/>
            <a:ext cx="8280919" cy="1152128"/>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7" name="Image 6">
            <a:extLst>
              <a:ext uri="{FF2B5EF4-FFF2-40B4-BE49-F238E27FC236}">
                <a16:creationId xmlns:a16="http://schemas.microsoft.com/office/drawing/2014/main" id="{4A51A851-6880-DE3B-1411-5F065CE6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FD81A862-AFC3-E64B-EA13-07CB9BAFA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8" name="Espace réservé du texte 2">
            <a:extLst>
              <a:ext uri="{FF2B5EF4-FFF2-40B4-BE49-F238E27FC236}">
                <a16:creationId xmlns:a16="http://schemas.microsoft.com/office/drawing/2014/main" id="{1396C4C4-069E-B603-3DC4-C257F202B53D}"/>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15/25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084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9771C712-4CF8-EFB0-A653-BBEA3B1C6D58}"/>
              </a:ext>
            </a:extLst>
          </p:cNvPr>
          <p:cNvSpPr/>
          <p:nvPr/>
        </p:nvSpPr>
        <p:spPr bwMode="auto">
          <a:xfrm>
            <a:off x="105879" y="499396"/>
            <a:ext cx="1729541" cy="239333"/>
          </a:xfrm>
          <a:prstGeom prst="homePlate">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7" name="Flèche : pentagone 6">
            <a:extLst>
              <a:ext uri="{FF2B5EF4-FFF2-40B4-BE49-F238E27FC236}">
                <a16:creationId xmlns:a16="http://schemas.microsoft.com/office/drawing/2014/main" id="{3F4A3315-3C75-0912-CE27-1C64BDC036DA}"/>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atin typeface="Arial"/>
                <a:cs typeface="Arial"/>
              </a:rPr>
              <a:t>Introduction</a:t>
            </a:r>
            <a:endParaRPr/>
          </a:p>
        </p:txBody>
      </p:sp>
      <p:sp>
        <p:nvSpPr>
          <p:cNvPr id="8" name="Flèche : chevron 7">
            <a:extLst>
              <a:ext uri="{FF2B5EF4-FFF2-40B4-BE49-F238E27FC236}">
                <a16:creationId xmlns:a16="http://schemas.microsoft.com/office/drawing/2014/main" id="{8DFD151A-6519-BCD6-E115-19BFB82246C5}"/>
              </a:ext>
            </a:extLst>
          </p:cNvPr>
          <p:cNvSpPr/>
          <p:nvPr/>
        </p:nvSpPr>
        <p:spPr bwMode="auto">
          <a:xfrm>
            <a:off x="3128075" y="107921"/>
            <a:ext cx="2679894"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9" name="Flèche : chevron 8">
            <a:extLst>
              <a:ext uri="{FF2B5EF4-FFF2-40B4-BE49-F238E27FC236}">
                <a16:creationId xmlns:a16="http://schemas.microsoft.com/office/drawing/2014/main" id="{F573D45F-29BE-F301-B61C-D21E87D253FC}"/>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10" name="Flèche : chevron 9">
            <a:extLst>
              <a:ext uri="{FF2B5EF4-FFF2-40B4-BE49-F238E27FC236}">
                <a16:creationId xmlns:a16="http://schemas.microsoft.com/office/drawing/2014/main" id="{9BE05612-F1CD-D0D2-2168-B0A78F689D19}"/>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 name="Flèche : chevron 1">
            <a:extLst>
              <a:ext uri="{FF2B5EF4-FFF2-40B4-BE49-F238E27FC236}">
                <a16:creationId xmlns:a16="http://schemas.microsoft.com/office/drawing/2014/main" id="{E077AA62-802D-2919-2FDF-A417375180D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11" name="Flèche : chevron 10">
            <a:extLst>
              <a:ext uri="{FF2B5EF4-FFF2-40B4-BE49-F238E27FC236}">
                <a16:creationId xmlns:a16="http://schemas.microsoft.com/office/drawing/2014/main" id="{FF610383-3737-3336-F680-5FB423F69F15}"/>
              </a:ext>
            </a:extLst>
          </p:cNvPr>
          <p:cNvSpPr/>
          <p:nvPr/>
        </p:nvSpPr>
        <p:spPr bwMode="auto">
          <a:xfrm>
            <a:off x="5154092" y="509968"/>
            <a:ext cx="2962936"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800" dirty="0"/>
              <a:t>Entrainement et validation</a:t>
            </a:r>
          </a:p>
        </p:txBody>
      </p:sp>
      <p:sp>
        <p:nvSpPr>
          <p:cNvPr id="12" name="Flèche : chevron 11">
            <a:extLst>
              <a:ext uri="{FF2B5EF4-FFF2-40B4-BE49-F238E27FC236}">
                <a16:creationId xmlns:a16="http://schemas.microsoft.com/office/drawing/2014/main" id="{24FD3535-EC1C-8EF4-6351-6BC8EF30598E}"/>
              </a:ext>
            </a:extLst>
          </p:cNvPr>
          <p:cNvSpPr/>
          <p:nvPr/>
        </p:nvSpPr>
        <p:spPr bwMode="auto">
          <a:xfrm>
            <a:off x="8117028" y="505633"/>
            <a:ext cx="2736389"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Métriques d’évaluation</a:t>
            </a:r>
            <a:endParaRPr lang="fr-FR" sz="1800" dirty="0"/>
          </a:p>
        </p:txBody>
      </p:sp>
      <p:sp>
        <p:nvSpPr>
          <p:cNvPr id="13" name="Flèche : chevron 12">
            <a:extLst>
              <a:ext uri="{FF2B5EF4-FFF2-40B4-BE49-F238E27FC236}">
                <a16:creationId xmlns:a16="http://schemas.microsoft.com/office/drawing/2014/main" id="{AD4B14DE-ED8D-3F40-3F89-2145CF63A887}"/>
              </a:ext>
            </a:extLst>
          </p:cNvPr>
          <p:cNvSpPr/>
          <p:nvPr/>
        </p:nvSpPr>
        <p:spPr bwMode="auto">
          <a:xfrm>
            <a:off x="1835420" y="509968"/>
            <a:ext cx="3312368"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800" dirty="0"/>
              <a:t>Prétraitement et augmentation</a:t>
            </a:r>
          </a:p>
        </p:txBody>
      </p:sp>
      <p:sp>
        <p:nvSpPr>
          <p:cNvPr id="14" name="Espace réservé du texte 2">
            <a:extLst>
              <a:ext uri="{FF2B5EF4-FFF2-40B4-BE49-F238E27FC236}">
                <a16:creationId xmlns:a16="http://schemas.microsoft.com/office/drawing/2014/main" id="{362F888A-2697-BBAB-0287-5A41940123FD}"/>
              </a:ext>
            </a:extLst>
          </p:cNvPr>
          <p:cNvSpPr txBox="1"/>
          <p:nvPr/>
        </p:nvSpPr>
        <p:spPr bwMode="auto">
          <a:xfrm>
            <a:off x="100893" y="943201"/>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Description de la base de données</a:t>
            </a:r>
            <a:endParaRPr dirty="0"/>
          </a:p>
        </p:txBody>
      </p:sp>
      <p:sp>
        <p:nvSpPr>
          <p:cNvPr id="22" name="Rectangle 21">
            <a:extLst>
              <a:ext uri="{FF2B5EF4-FFF2-40B4-BE49-F238E27FC236}">
                <a16:creationId xmlns:a16="http://schemas.microsoft.com/office/drawing/2014/main" id="{D0681C3B-F793-A44C-6360-CB6A23D8F8F2}"/>
              </a:ext>
            </a:extLst>
          </p:cNvPr>
          <p:cNvSpPr/>
          <p:nvPr/>
        </p:nvSpPr>
        <p:spPr bwMode="auto">
          <a:xfrm>
            <a:off x="141552" y="1662338"/>
            <a:ext cx="3946030" cy="3778729"/>
          </a:xfrm>
          <a:prstGeom prst="rect">
            <a:avLst/>
          </a:prstGeom>
          <a:noFill/>
          <a:ln w="38100">
            <a:solidFill>
              <a:srgbClr val="009D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2" name="Espace réservé du texte 2">
            <a:extLst>
              <a:ext uri="{FF2B5EF4-FFF2-40B4-BE49-F238E27FC236}">
                <a16:creationId xmlns:a16="http://schemas.microsoft.com/office/drawing/2014/main" id="{B61C58EA-5472-19D4-5B0F-BB5088776932}"/>
              </a:ext>
            </a:extLst>
          </p:cNvPr>
          <p:cNvSpPr txBox="1"/>
          <p:nvPr/>
        </p:nvSpPr>
        <p:spPr bwMode="auto">
          <a:xfrm>
            <a:off x="185976" y="1710495"/>
            <a:ext cx="3878517" cy="434145"/>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2000" dirty="0"/>
              <a:t>              </a:t>
            </a:r>
            <a:r>
              <a:rPr lang="fr-FR" sz="2400" b="1" dirty="0"/>
              <a:t>CHRU de NANCY</a:t>
            </a:r>
            <a:endParaRPr sz="2000" b="1" dirty="0"/>
          </a:p>
        </p:txBody>
      </p:sp>
      <p:sp>
        <p:nvSpPr>
          <p:cNvPr id="33" name="ZoneTexte 32">
            <a:extLst>
              <a:ext uri="{FF2B5EF4-FFF2-40B4-BE49-F238E27FC236}">
                <a16:creationId xmlns:a16="http://schemas.microsoft.com/office/drawing/2014/main" id="{83E295A4-D6BB-BEAD-3848-911AD1623912}"/>
              </a:ext>
            </a:extLst>
          </p:cNvPr>
          <p:cNvSpPr txBox="1"/>
          <p:nvPr/>
        </p:nvSpPr>
        <p:spPr bwMode="auto">
          <a:xfrm>
            <a:off x="115572" y="2134886"/>
            <a:ext cx="4147030" cy="830997"/>
          </a:xfrm>
          <a:prstGeom prst="rect">
            <a:avLst/>
          </a:prstGeom>
          <a:noFill/>
        </p:spPr>
        <p:txBody>
          <a:bodyPr wrap="square" rtlCol="0">
            <a:spAutoFit/>
          </a:bodyPr>
          <a:lstStyle/>
          <a:p>
            <a:pPr marL="342900" indent="-342900">
              <a:buFont typeface="Wingdings" panose="05000000000000000000" pitchFamily="2" charset="2"/>
              <a:buChar char="Ø"/>
              <a:defRPr/>
            </a:pPr>
            <a:r>
              <a:rPr lang="fr-FR" sz="1600" dirty="0">
                <a:cs typeface="Calibri"/>
              </a:rPr>
              <a:t>Système d’imagerie: Biograph64 et </a:t>
            </a:r>
            <a:r>
              <a:rPr lang="fr-FR" sz="1600" dirty="0" err="1">
                <a:cs typeface="Calibri"/>
              </a:rPr>
              <a:t>Vereos</a:t>
            </a:r>
            <a:endParaRPr lang="fr-FR" sz="1600" dirty="0">
              <a:cs typeface="Calibri"/>
            </a:endParaRPr>
          </a:p>
          <a:p>
            <a:pPr marL="342900" indent="-342900">
              <a:buFont typeface="Wingdings" panose="05000000000000000000" pitchFamily="2" charset="2"/>
              <a:buChar char="Ø"/>
              <a:defRPr/>
            </a:pPr>
            <a:r>
              <a:rPr lang="fr-FR" sz="1600" dirty="0">
                <a:cs typeface="Calibri"/>
              </a:rPr>
              <a:t>Utiliser pour l’entrainement</a:t>
            </a:r>
          </a:p>
          <a:p>
            <a:pPr marL="342900" indent="-342900">
              <a:buFont typeface="Wingdings" panose="05000000000000000000" pitchFamily="2" charset="2"/>
              <a:buChar char="Ø"/>
              <a:defRPr/>
            </a:pPr>
            <a:r>
              <a:rPr lang="fr-FR" sz="1600" dirty="0">
                <a:cs typeface="Calibri"/>
              </a:rPr>
              <a:t>164 Patients</a:t>
            </a:r>
            <a:endParaRPr sz="1400" dirty="0"/>
          </a:p>
        </p:txBody>
      </p:sp>
      <p:sp>
        <p:nvSpPr>
          <p:cNvPr id="36" name="Espace réservé du texte 2">
            <a:extLst>
              <a:ext uri="{FF2B5EF4-FFF2-40B4-BE49-F238E27FC236}">
                <a16:creationId xmlns:a16="http://schemas.microsoft.com/office/drawing/2014/main" id="{E5401C0D-529E-C2E7-C4C3-7C2F503721C9}"/>
              </a:ext>
            </a:extLst>
          </p:cNvPr>
          <p:cNvSpPr txBox="1"/>
          <p:nvPr/>
        </p:nvSpPr>
        <p:spPr bwMode="auto">
          <a:xfrm>
            <a:off x="179010" y="3121705"/>
            <a:ext cx="3885484" cy="434145"/>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r>
              <a:rPr lang="fr-FR" sz="2000" b="1" dirty="0"/>
              <a:t>Hôpital de la Pitié-Salpêtrière Paris</a:t>
            </a:r>
          </a:p>
        </p:txBody>
      </p:sp>
      <p:sp>
        <p:nvSpPr>
          <p:cNvPr id="37" name="ZoneTexte 36">
            <a:extLst>
              <a:ext uri="{FF2B5EF4-FFF2-40B4-BE49-F238E27FC236}">
                <a16:creationId xmlns:a16="http://schemas.microsoft.com/office/drawing/2014/main" id="{63E93279-86D6-C2C6-946D-AC5A0FAAD541}"/>
              </a:ext>
            </a:extLst>
          </p:cNvPr>
          <p:cNvSpPr txBox="1"/>
          <p:nvPr/>
        </p:nvSpPr>
        <p:spPr bwMode="auto">
          <a:xfrm>
            <a:off x="115572" y="3570424"/>
            <a:ext cx="4120782" cy="1077218"/>
          </a:xfrm>
          <a:prstGeom prst="rect">
            <a:avLst/>
          </a:prstGeom>
          <a:noFill/>
        </p:spPr>
        <p:txBody>
          <a:bodyPr wrap="square" rtlCol="0">
            <a:spAutoFit/>
          </a:bodyPr>
          <a:lstStyle/>
          <a:p>
            <a:pPr marL="342900" indent="-342900">
              <a:buFont typeface="Wingdings" panose="05000000000000000000" pitchFamily="2" charset="2"/>
              <a:buChar char="Ø"/>
              <a:defRPr/>
            </a:pPr>
            <a:r>
              <a:rPr lang="fr-FR" sz="1600" dirty="0">
                <a:cs typeface="Calibri"/>
              </a:rPr>
              <a:t>Système d’imagerie: </a:t>
            </a:r>
            <a:r>
              <a:rPr lang="fr-FR" sz="1600" dirty="0" err="1">
                <a:cs typeface="Calibri"/>
              </a:rPr>
              <a:t>Biograph</a:t>
            </a:r>
            <a:r>
              <a:rPr lang="fr-FR" sz="1600" dirty="0">
                <a:cs typeface="Calibri"/>
              </a:rPr>
              <a:t> </a:t>
            </a:r>
            <a:r>
              <a:rPr lang="fr-FR" sz="1600" dirty="0" err="1">
                <a:cs typeface="Calibri"/>
              </a:rPr>
              <a:t>mCT</a:t>
            </a:r>
            <a:r>
              <a:rPr lang="fr-FR" sz="1600" dirty="0">
                <a:cs typeface="Calibri"/>
              </a:rPr>
              <a:t> Flow </a:t>
            </a:r>
          </a:p>
          <a:p>
            <a:pPr>
              <a:defRPr/>
            </a:pPr>
            <a:r>
              <a:rPr lang="fr-FR" sz="1600" dirty="0">
                <a:cs typeface="Calibri"/>
              </a:rPr>
              <a:t>   et Signa</a:t>
            </a:r>
          </a:p>
          <a:p>
            <a:pPr marL="342900" indent="-342900">
              <a:buFont typeface="Wingdings" panose="05000000000000000000" pitchFamily="2" charset="2"/>
              <a:buChar char="Ø"/>
              <a:defRPr/>
            </a:pPr>
            <a:r>
              <a:rPr lang="fr-FR" sz="1600" dirty="0">
                <a:cs typeface="Calibri"/>
              </a:rPr>
              <a:t>Utiliser pour une validation externe</a:t>
            </a:r>
          </a:p>
          <a:p>
            <a:pPr marL="342900" indent="-342900">
              <a:buFont typeface="Wingdings" panose="05000000000000000000" pitchFamily="2" charset="2"/>
              <a:buChar char="Ø"/>
              <a:defRPr/>
            </a:pPr>
            <a:r>
              <a:rPr lang="fr-FR" sz="1600" dirty="0">
                <a:cs typeface="Calibri"/>
              </a:rPr>
              <a:t>32 Patients</a:t>
            </a:r>
            <a:endParaRPr sz="1400" dirty="0"/>
          </a:p>
        </p:txBody>
      </p:sp>
      <p:sp>
        <p:nvSpPr>
          <p:cNvPr id="39" name="ZoneTexte 38">
            <a:extLst>
              <a:ext uri="{FF2B5EF4-FFF2-40B4-BE49-F238E27FC236}">
                <a16:creationId xmlns:a16="http://schemas.microsoft.com/office/drawing/2014/main" id="{B5B7F3C9-2F11-F955-F20C-FC3721E057B2}"/>
              </a:ext>
            </a:extLst>
          </p:cNvPr>
          <p:cNvSpPr txBox="1"/>
          <p:nvPr/>
        </p:nvSpPr>
        <p:spPr bwMode="auto">
          <a:xfrm>
            <a:off x="4252604" y="2211969"/>
            <a:ext cx="3931060" cy="1077218"/>
          </a:xfrm>
          <a:prstGeom prst="rect">
            <a:avLst/>
          </a:prstGeom>
          <a:noFill/>
        </p:spPr>
        <p:txBody>
          <a:bodyPr wrap="square" rtlCol="0">
            <a:spAutoFit/>
          </a:bodyPr>
          <a:lstStyle/>
          <a:p>
            <a:pPr marL="285750" indent="-285750">
              <a:buFont typeface="Wingdings" panose="05000000000000000000" pitchFamily="2" charset="2"/>
              <a:buChar char="Ø"/>
              <a:defRPr/>
            </a:pPr>
            <a:r>
              <a:rPr lang="fr-FR" sz="1600" dirty="0">
                <a:cs typeface="Calibri"/>
              </a:rPr>
              <a:t>Diagnostics finaux déterminés soit pendant la période de suivi de 6 mois, selon les critères du groupe de travail RANO</a:t>
            </a:r>
            <a:endParaRPr sz="1400" dirty="0"/>
          </a:p>
        </p:txBody>
      </p:sp>
      <p:sp>
        <p:nvSpPr>
          <p:cNvPr id="40" name="ZoneTexte 39">
            <a:extLst>
              <a:ext uri="{FF2B5EF4-FFF2-40B4-BE49-F238E27FC236}">
                <a16:creationId xmlns:a16="http://schemas.microsoft.com/office/drawing/2014/main" id="{42161AC5-4BB3-BCC2-A3FA-E3C8C82C97F8}"/>
              </a:ext>
            </a:extLst>
          </p:cNvPr>
          <p:cNvSpPr txBox="1"/>
          <p:nvPr/>
        </p:nvSpPr>
        <p:spPr bwMode="auto">
          <a:xfrm>
            <a:off x="4238473" y="3187538"/>
            <a:ext cx="3864424" cy="1077218"/>
          </a:xfrm>
          <a:prstGeom prst="rect">
            <a:avLst/>
          </a:prstGeom>
          <a:noFill/>
        </p:spPr>
        <p:txBody>
          <a:bodyPr wrap="square" rtlCol="0">
            <a:spAutoFit/>
          </a:bodyPr>
          <a:lstStyle/>
          <a:p>
            <a:pPr marL="342900" indent="-342900">
              <a:buFont typeface="Wingdings" panose="05000000000000000000" pitchFamily="2" charset="2"/>
              <a:buChar char="Ø"/>
              <a:defRPr/>
            </a:pPr>
            <a:r>
              <a:rPr lang="fr-FR" sz="1600" b="1" dirty="0">
                <a:cs typeface="Calibri"/>
              </a:rPr>
              <a:t>Récidive: </a:t>
            </a:r>
            <a:r>
              <a:rPr lang="fr-FR" sz="1600" dirty="0">
                <a:cs typeface="Calibri"/>
              </a:rPr>
              <a:t>Patients pour lesquels le diagnostic a révélé une progression tumorale dans les 6 mois suivant le traitement</a:t>
            </a:r>
          </a:p>
        </p:txBody>
      </p:sp>
      <p:sp>
        <p:nvSpPr>
          <p:cNvPr id="41" name="Rectangle 40">
            <a:extLst>
              <a:ext uri="{FF2B5EF4-FFF2-40B4-BE49-F238E27FC236}">
                <a16:creationId xmlns:a16="http://schemas.microsoft.com/office/drawing/2014/main" id="{C9164BB4-EBE2-1D16-8AF9-1456E1F6508B}"/>
              </a:ext>
            </a:extLst>
          </p:cNvPr>
          <p:cNvSpPr/>
          <p:nvPr/>
        </p:nvSpPr>
        <p:spPr bwMode="auto">
          <a:xfrm>
            <a:off x="4232053" y="1666497"/>
            <a:ext cx="3972818" cy="3778728"/>
          </a:xfrm>
          <a:prstGeom prst="rect">
            <a:avLst/>
          </a:prstGeom>
          <a:noFill/>
          <a:ln w="38100">
            <a:solidFill>
              <a:srgbClr val="B3CC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pic>
        <p:nvPicPr>
          <p:cNvPr id="44" name="Image 43" descr="Une image contenant texte, capture d’écran, diagramme, Rectangle&#10;&#10;Description générée automatiquement">
            <a:extLst>
              <a:ext uri="{FF2B5EF4-FFF2-40B4-BE49-F238E27FC236}">
                <a16:creationId xmlns:a16="http://schemas.microsoft.com/office/drawing/2014/main" id="{D52D8E2C-8892-48BF-11DC-B247D096C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342" y="1850031"/>
            <a:ext cx="3656682" cy="3593295"/>
          </a:xfrm>
          <a:prstGeom prst="rect">
            <a:avLst/>
          </a:prstGeom>
        </p:spPr>
      </p:pic>
      <p:sp>
        <p:nvSpPr>
          <p:cNvPr id="45" name="Rectangle 44">
            <a:extLst>
              <a:ext uri="{FF2B5EF4-FFF2-40B4-BE49-F238E27FC236}">
                <a16:creationId xmlns:a16="http://schemas.microsoft.com/office/drawing/2014/main" id="{31C38874-3D90-607F-BB0C-E2DBD741A7AC}"/>
              </a:ext>
            </a:extLst>
          </p:cNvPr>
          <p:cNvSpPr/>
          <p:nvPr/>
        </p:nvSpPr>
        <p:spPr bwMode="auto">
          <a:xfrm>
            <a:off x="8325073" y="1662338"/>
            <a:ext cx="3687918" cy="3802669"/>
          </a:xfrm>
          <a:prstGeom prst="rect">
            <a:avLst/>
          </a:prstGeom>
          <a:noFill/>
          <a:ln w="38100">
            <a:solidFill>
              <a:srgbClr val="5F60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sp>
        <p:nvSpPr>
          <p:cNvPr id="46" name="Espace réservé du texte 2">
            <a:extLst>
              <a:ext uri="{FF2B5EF4-FFF2-40B4-BE49-F238E27FC236}">
                <a16:creationId xmlns:a16="http://schemas.microsoft.com/office/drawing/2014/main" id="{A0E30C73-AED3-6A2F-C4A2-2630793EE02C}"/>
              </a:ext>
            </a:extLst>
          </p:cNvPr>
          <p:cNvSpPr txBox="1"/>
          <p:nvPr/>
        </p:nvSpPr>
        <p:spPr bwMode="auto">
          <a:xfrm>
            <a:off x="4258503" y="1724933"/>
            <a:ext cx="3925161" cy="434145"/>
          </a:xfrm>
          <a:prstGeom prst="rect">
            <a:avLst/>
          </a:prstGeom>
          <a:solidFill>
            <a:schemeClr val="accent3">
              <a:lumMod val="60000"/>
              <a:lumOff val="40000"/>
            </a:schemeClr>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r>
              <a:rPr lang="fr-FR" sz="2000" dirty="0"/>
              <a:t>           </a:t>
            </a:r>
            <a:r>
              <a:rPr lang="fr-FR" sz="2400" b="1" dirty="0"/>
              <a:t>Répartition des patients</a:t>
            </a:r>
            <a:endParaRPr lang="fr-FR" sz="2000" b="1" dirty="0"/>
          </a:p>
        </p:txBody>
      </p:sp>
      <p:sp>
        <p:nvSpPr>
          <p:cNvPr id="47" name="ZoneTexte 46">
            <a:extLst>
              <a:ext uri="{FF2B5EF4-FFF2-40B4-BE49-F238E27FC236}">
                <a16:creationId xmlns:a16="http://schemas.microsoft.com/office/drawing/2014/main" id="{3B789957-469F-FA90-DF2A-1011E01C12AB}"/>
              </a:ext>
            </a:extLst>
          </p:cNvPr>
          <p:cNvSpPr txBox="1"/>
          <p:nvPr/>
        </p:nvSpPr>
        <p:spPr bwMode="auto">
          <a:xfrm>
            <a:off x="4252604" y="4264756"/>
            <a:ext cx="3864424" cy="1077218"/>
          </a:xfrm>
          <a:prstGeom prst="rect">
            <a:avLst/>
          </a:prstGeom>
          <a:noFill/>
        </p:spPr>
        <p:txBody>
          <a:bodyPr wrap="square" rtlCol="0">
            <a:spAutoFit/>
          </a:bodyPr>
          <a:lstStyle/>
          <a:p>
            <a:pPr marL="342900" indent="-342900">
              <a:buFont typeface="Wingdings" panose="05000000000000000000" pitchFamily="2" charset="2"/>
              <a:buChar char="Ø"/>
              <a:defRPr/>
            </a:pPr>
            <a:r>
              <a:rPr lang="fr-FR" sz="1600" b="1" dirty="0">
                <a:cs typeface="Calibri"/>
              </a:rPr>
              <a:t>TRC: </a:t>
            </a:r>
            <a:r>
              <a:rPr lang="fr-FR" sz="1600" dirty="0">
                <a:cs typeface="Calibri"/>
              </a:rPr>
              <a:t>Patients chez qui les changements observés sont attribuables aux effets du traitement plutôt qu’à une progression tumorale</a:t>
            </a:r>
          </a:p>
        </p:txBody>
      </p:sp>
      <mc:AlternateContent xmlns:mc="http://schemas.openxmlformats.org/markup-compatibility/2006" xmlns:p14="http://schemas.microsoft.com/office/powerpoint/2010/main">
        <mc:Choice Requires="p14">
          <p:contentPart p14:bwMode="auto" r:id="rId4">
            <p14:nvContentPartPr>
              <p14:cNvPr id="48" name="Encre 47">
                <a:extLst>
                  <a:ext uri="{FF2B5EF4-FFF2-40B4-BE49-F238E27FC236}">
                    <a16:creationId xmlns:a16="http://schemas.microsoft.com/office/drawing/2014/main" id="{476A80EA-45FC-D8B9-7E64-A2EDDBDD28D7}"/>
                  </a:ext>
                </a:extLst>
              </p14:cNvPr>
              <p14:cNvContentPartPr/>
              <p14:nvPr/>
            </p14:nvContentPartPr>
            <p14:xfrm>
              <a:off x="9854126" y="2056269"/>
              <a:ext cx="1253520" cy="9000"/>
            </p14:xfrm>
          </p:contentPart>
        </mc:Choice>
        <mc:Fallback xmlns="">
          <p:pic>
            <p:nvPicPr>
              <p:cNvPr id="48" name="Encre 47">
                <a:extLst>
                  <a:ext uri="{FF2B5EF4-FFF2-40B4-BE49-F238E27FC236}">
                    <a16:creationId xmlns:a16="http://schemas.microsoft.com/office/drawing/2014/main" id="{476A80EA-45FC-D8B9-7E64-A2EDDBDD28D7}"/>
                  </a:ext>
                </a:extLst>
              </p:cNvPr>
              <p:cNvPicPr/>
              <p:nvPr/>
            </p:nvPicPr>
            <p:blipFill>
              <a:blip r:embed="rId5"/>
              <a:stretch>
                <a:fillRect/>
              </a:stretch>
            </p:blipFill>
            <p:spPr>
              <a:xfrm>
                <a:off x="9791126" y="1993629"/>
                <a:ext cx="13791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Encre 48">
                <a:extLst>
                  <a:ext uri="{FF2B5EF4-FFF2-40B4-BE49-F238E27FC236}">
                    <a16:creationId xmlns:a16="http://schemas.microsoft.com/office/drawing/2014/main" id="{5363F58A-DC7A-BF5E-92D3-E31AE200D011}"/>
                  </a:ext>
                </a:extLst>
              </p14:cNvPr>
              <p14:cNvContentPartPr/>
              <p14:nvPr/>
            </p14:nvContentPartPr>
            <p14:xfrm>
              <a:off x="8612846" y="3126549"/>
              <a:ext cx="360" cy="360"/>
            </p14:xfrm>
          </p:contentPart>
        </mc:Choice>
        <mc:Fallback xmlns="">
          <p:pic>
            <p:nvPicPr>
              <p:cNvPr id="49" name="Encre 48">
                <a:extLst>
                  <a:ext uri="{FF2B5EF4-FFF2-40B4-BE49-F238E27FC236}">
                    <a16:creationId xmlns:a16="http://schemas.microsoft.com/office/drawing/2014/main" id="{5363F58A-DC7A-BF5E-92D3-E31AE200D011}"/>
                  </a:ext>
                </a:extLst>
              </p:cNvPr>
              <p:cNvPicPr/>
              <p:nvPr/>
            </p:nvPicPr>
            <p:blipFill>
              <a:blip r:embed="rId7"/>
              <a:stretch>
                <a:fillRect/>
              </a:stretch>
            </p:blipFill>
            <p:spPr>
              <a:xfrm>
                <a:off x="8549846" y="306390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Encre 49">
                <a:extLst>
                  <a:ext uri="{FF2B5EF4-FFF2-40B4-BE49-F238E27FC236}">
                    <a16:creationId xmlns:a16="http://schemas.microsoft.com/office/drawing/2014/main" id="{22852267-F342-089F-E62D-5B9BF35A7B44}"/>
                  </a:ext>
                </a:extLst>
              </p14:cNvPr>
              <p14:cNvContentPartPr/>
              <p14:nvPr/>
            </p14:nvContentPartPr>
            <p14:xfrm>
              <a:off x="8604206" y="3126549"/>
              <a:ext cx="9360" cy="923040"/>
            </p14:xfrm>
          </p:contentPart>
        </mc:Choice>
        <mc:Fallback xmlns="">
          <p:pic>
            <p:nvPicPr>
              <p:cNvPr id="50" name="Encre 49">
                <a:extLst>
                  <a:ext uri="{FF2B5EF4-FFF2-40B4-BE49-F238E27FC236}">
                    <a16:creationId xmlns:a16="http://schemas.microsoft.com/office/drawing/2014/main" id="{22852267-F342-089F-E62D-5B9BF35A7B44}"/>
                  </a:ext>
                </a:extLst>
              </p:cNvPr>
              <p:cNvPicPr/>
              <p:nvPr/>
            </p:nvPicPr>
            <p:blipFill>
              <a:blip r:embed="rId9"/>
              <a:stretch>
                <a:fillRect/>
              </a:stretch>
            </p:blipFill>
            <p:spPr>
              <a:xfrm>
                <a:off x="8541206" y="3063909"/>
                <a:ext cx="135000" cy="1048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Encre 51">
                <a:extLst>
                  <a:ext uri="{FF2B5EF4-FFF2-40B4-BE49-F238E27FC236}">
                    <a16:creationId xmlns:a16="http://schemas.microsoft.com/office/drawing/2014/main" id="{F70BE651-B3A4-A9A3-2788-9DC205432B82}"/>
                  </a:ext>
                </a:extLst>
              </p14:cNvPr>
              <p14:cNvContentPartPr/>
              <p14:nvPr/>
            </p14:nvContentPartPr>
            <p14:xfrm>
              <a:off x="9405206" y="5151189"/>
              <a:ext cx="204480" cy="360"/>
            </p14:xfrm>
          </p:contentPart>
        </mc:Choice>
        <mc:Fallback xmlns="">
          <p:pic>
            <p:nvPicPr>
              <p:cNvPr id="52" name="Encre 51">
                <a:extLst>
                  <a:ext uri="{FF2B5EF4-FFF2-40B4-BE49-F238E27FC236}">
                    <a16:creationId xmlns:a16="http://schemas.microsoft.com/office/drawing/2014/main" id="{F70BE651-B3A4-A9A3-2788-9DC205432B82}"/>
                  </a:ext>
                </a:extLst>
              </p:cNvPr>
              <p:cNvPicPr/>
              <p:nvPr/>
            </p:nvPicPr>
            <p:blipFill>
              <a:blip r:embed="rId11"/>
              <a:stretch>
                <a:fillRect/>
              </a:stretch>
            </p:blipFill>
            <p:spPr>
              <a:xfrm>
                <a:off x="9342206" y="5088549"/>
                <a:ext cx="3301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Encre 52">
                <a:extLst>
                  <a:ext uri="{FF2B5EF4-FFF2-40B4-BE49-F238E27FC236}">
                    <a16:creationId xmlns:a16="http://schemas.microsoft.com/office/drawing/2014/main" id="{83BA4E1E-DDA7-688A-B464-DCDA5D369DBB}"/>
                  </a:ext>
                </a:extLst>
              </p14:cNvPr>
              <p14:cNvContentPartPr/>
              <p14:nvPr/>
            </p14:nvContentPartPr>
            <p14:xfrm>
              <a:off x="10172366" y="5265669"/>
              <a:ext cx="82800" cy="17280"/>
            </p14:xfrm>
          </p:contentPart>
        </mc:Choice>
        <mc:Fallback xmlns="">
          <p:pic>
            <p:nvPicPr>
              <p:cNvPr id="53" name="Encre 52">
                <a:extLst>
                  <a:ext uri="{FF2B5EF4-FFF2-40B4-BE49-F238E27FC236}">
                    <a16:creationId xmlns:a16="http://schemas.microsoft.com/office/drawing/2014/main" id="{83BA4E1E-DDA7-688A-B464-DCDA5D369DBB}"/>
                  </a:ext>
                </a:extLst>
              </p:cNvPr>
              <p:cNvPicPr/>
              <p:nvPr/>
            </p:nvPicPr>
            <p:blipFill>
              <a:blip r:embed="rId13"/>
              <a:stretch>
                <a:fillRect/>
              </a:stretch>
            </p:blipFill>
            <p:spPr>
              <a:xfrm>
                <a:off x="10109366" y="5203029"/>
                <a:ext cx="2084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Encre 54">
                <a:extLst>
                  <a:ext uri="{FF2B5EF4-FFF2-40B4-BE49-F238E27FC236}">
                    <a16:creationId xmlns:a16="http://schemas.microsoft.com/office/drawing/2014/main" id="{DD9C1001-0618-8E43-BFD9-EE3B266E5956}"/>
                  </a:ext>
                </a:extLst>
              </p14:cNvPr>
              <p14:cNvContentPartPr/>
              <p14:nvPr/>
            </p14:nvContentPartPr>
            <p14:xfrm>
              <a:off x="10793006" y="5142909"/>
              <a:ext cx="242280" cy="36720"/>
            </p14:xfrm>
          </p:contentPart>
        </mc:Choice>
        <mc:Fallback xmlns="">
          <p:pic>
            <p:nvPicPr>
              <p:cNvPr id="55" name="Encre 54">
                <a:extLst>
                  <a:ext uri="{FF2B5EF4-FFF2-40B4-BE49-F238E27FC236}">
                    <a16:creationId xmlns:a16="http://schemas.microsoft.com/office/drawing/2014/main" id="{DD9C1001-0618-8E43-BFD9-EE3B266E5956}"/>
                  </a:ext>
                </a:extLst>
              </p:cNvPr>
              <p:cNvPicPr/>
              <p:nvPr/>
            </p:nvPicPr>
            <p:blipFill>
              <a:blip r:embed="rId15"/>
              <a:stretch>
                <a:fillRect/>
              </a:stretch>
            </p:blipFill>
            <p:spPr>
              <a:xfrm>
                <a:off x="10730006" y="5079909"/>
                <a:ext cx="367920" cy="162360"/>
              </a:xfrm>
              <a:prstGeom prst="rect">
                <a:avLst/>
              </a:prstGeom>
            </p:spPr>
          </p:pic>
        </mc:Fallback>
      </mc:AlternateContent>
      <p:sp>
        <p:nvSpPr>
          <p:cNvPr id="57" name="Espace réservé du texte 2">
            <a:extLst>
              <a:ext uri="{FF2B5EF4-FFF2-40B4-BE49-F238E27FC236}">
                <a16:creationId xmlns:a16="http://schemas.microsoft.com/office/drawing/2014/main" id="{94F1020D-551B-B0E2-6376-346B46D3ED98}"/>
              </a:ext>
            </a:extLst>
          </p:cNvPr>
          <p:cNvSpPr txBox="1"/>
          <p:nvPr/>
        </p:nvSpPr>
        <p:spPr bwMode="auto">
          <a:xfrm>
            <a:off x="10369630" y="4988967"/>
            <a:ext cx="1253520" cy="434145"/>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2000" b="1" dirty="0">
                <a:solidFill>
                  <a:schemeClr val="accent1">
                    <a:lumMod val="50000"/>
                  </a:schemeClr>
                </a:solidFill>
              </a:rPr>
              <a:t>1: Récidive</a:t>
            </a:r>
            <a:endParaRPr sz="2000" b="1" dirty="0">
              <a:solidFill>
                <a:schemeClr val="accent1">
                  <a:lumMod val="50000"/>
                </a:schemeClr>
              </a:solidFill>
            </a:endParaRPr>
          </a:p>
        </p:txBody>
      </p:sp>
      <p:sp>
        <p:nvSpPr>
          <p:cNvPr id="58" name="Espace réservé du texte 2">
            <a:extLst>
              <a:ext uri="{FF2B5EF4-FFF2-40B4-BE49-F238E27FC236}">
                <a16:creationId xmlns:a16="http://schemas.microsoft.com/office/drawing/2014/main" id="{DD4C8C77-888B-9A0F-B40E-97514103B556}"/>
              </a:ext>
            </a:extLst>
          </p:cNvPr>
          <p:cNvSpPr txBox="1"/>
          <p:nvPr/>
        </p:nvSpPr>
        <p:spPr bwMode="auto">
          <a:xfrm>
            <a:off x="9124653" y="4978589"/>
            <a:ext cx="1016477" cy="434145"/>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2000" b="1" dirty="0">
                <a:solidFill>
                  <a:schemeClr val="accent1">
                    <a:lumMod val="50000"/>
                  </a:schemeClr>
                </a:solidFill>
              </a:rPr>
              <a:t>0: TRC</a:t>
            </a:r>
            <a:endParaRPr sz="2000" b="1" dirty="0">
              <a:solidFill>
                <a:schemeClr val="accent1">
                  <a:lumMod val="50000"/>
                </a:schemeClr>
              </a:solidFill>
            </a:endParaRPr>
          </a:p>
        </p:txBody>
      </p:sp>
      <p:pic>
        <p:nvPicPr>
          <p:cNvPr id="59" name="Image 58">
            <a:extLst>
              <a:ext uri="{FF2B5EF4-FFF2-40B4-BE49-F238E27FC236}">
                <a16:creationId xmlns:a16="http://schemas.microsoft.com/office/drawing/2014/main" id="{2F8EE6CC-925E-4513-3848-5E600E905ED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3" name="Image 2" descr="Une image contenant texte, Police, logo, Graphique&#10;&#10;Description générée automatiquement">
            <a:extLst>
              <a:ext uri="{FF2B5EF4-FFF2-40B4-BE49-F238E27FC236}">
                <a16:creationId xmlns:a16="http://schemas.microsoft.com/office/drawing/2014/main" id="{BCBB1C64-9674-C010-5085-77717B91BC5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5" name="Espace réservé du texte 2">
            <a:extLst>
              <a:ext uri="{FF2B5EF4-FFF2-40B4-BE49-F238E27FC236}">
                <a16:creationId xmlns:a16="http://schemas.microsoft.com/office/drawing/2014/main" id="{CAC0702E-9B21-C0BF-AB9F-7E9301B75D3E}"/>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16/25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5" name="Espace réservé du texte 2">
            <a:extLst>
              <a:ext uri="{FF2B5EF4-FFF2-40B4-BE49-F238E27FC236}">
                <a16:creationId xmlns:a16="http://schemas.microsoft.com/office/drawing/2014/main" id="{26100B88-E3AD-EBD2-D767-96C962F51EE0}"/>
              </a:ext>
            </a:extLst>
          </p:cNvPr>
          <p:cNvSpPr txBox="1">
            <a:spLocks/>
          </p:cNvSpPr>
          <p:nvPr/>
        </p:nvSpPr>
        <p:spPr bwMode="auto">
          <a:xfrm>
            <a:off x="8887164" y="4360987"/>
            <a:ext cx="1304552" cy="345325"/>
          </a:xfrm>
          <a:prstGeom prst="rect">
            <a:avLst/>
          </a:prstGeom>
          <a:no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400" dirty="0">
                <a:solidFill>
                  <a:srgbClr val="5F6065"/>
                </a:solidFill>
                <a:latin typeface="Tahoma" panose="020B0604030504040204" pitchFamily="34" charset="0"/>
                <a:ea typeface="Tahoma" panose="020B0604030504040204" pitchFamily="34" charset="0"/>
                <a:cs typeface="Tahoma" panose="020B0604030504040204" pitchFamily="34" charset="0"/>
              </a:rPr>
              <a:t>46 (28%)</a:t>
            </a:r>
            <a:endParaRPr lang="fr-FR" sz="10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6" name="Espace réservé du texte 2">
            <a:extLst>
              <a:ext uri="{FF2B5EF4-FFF2-40B4-BE49-F238E27FC236}">
                <a16:creationId xmlns:a16="http://schemas.microsoft.com/office/drawing/2014/main" id="{8000BEBE-943D-AD54-1684-76056AB22A58}"/>
              </a:ext>
            </a:extLst>
          </p:cNvPr>
          <p:cNvSpPr txBox="1">
            <a:spLocks/>
          </p:cNvSpPr>
          <p:nvPr/>
        </p:nvSpPr>
        <p:spPr bwMode="auto">
          <a:xfrm>
            <a:off x="10292353" y="4354500"/>
            <a:ext cx="1304552" cy="345325"/>
          </a:xfrm>
          <a:prstGeom prst="rect">
            <a:avLst/>
          </a:prstGeom>
          <a:no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400" dirty="0">
                <a:solidFill>
                  <a:srgbClr val="5F6065"/>
                </a:solidFill>
                <a:latin typeface="Tahoma" panose="020B0604030504040204" pitchFamily="34" charset="0"/>
                <a:ea typeface="Tahoma" panose="020B0604030504040204" pitchFamily="34" charset="0"/>
                <a:cs typeface="Tahoma" panose="020B0604030504040204" pitchFamily="34" charset="0"/>
              </a:rPr>
              <a:t>118 (72%)</a:t>
            </a:r>
            <a:endParaRPr lang="fr-FR" sz="10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p14="http://schemas.microsoft.com/office/powerpoint/2010/main">
        <mc:Choice Requires="p14">
          <p:contentPart p14:bwMode="auto" r:id="rId18">
            <p14:nvContentPartPr>
              <p14:cNvPr id="26" name="Encre 25">
                <a:extLst>
                  <a:ext uri="{FF2B5EF4-FFF2-40B4-BE49-F238E27FC236}">
                    <a16:creationId xmlns:a16="http://schemas.microsoft.com/office/drawing/2014/main" id="{E2C61F17-5BE7-3C3B-C168-8BC754853FC7}"/>
                  </a:ext>
                </a:extLst>
              </p14:cNvPr>
              <p14:cNvContentPartPr/>
              <p14:nvPr/>
            </p14:nvContentPartPr>
            <p14:xfrm>
              <a:off x="9337589" y="3951055"/>
              <a:ext cx="331560" cy="11160"/>
            </p14:xfrm>
          </p:contentPart>
        </mc:Choice>
        <mc:Fallback xmlns="">
          <p:pic>
            <p:nvPicPr>
              <p:cNvPr id="26" name="Encre 25">
                <a:extLst>
                  <a:ext uri="{FF2B5EF4-FFF2-40B4-BE49-F238E27FC236}">
                    <a16:creationId xmlns:a16="http://schemas.microsoft.com/office/drawing/2014/main" id="{E2C61F17-5BE7-3C3B-C168-8BC754853FC7}"/>
                  </a:ext>
                </a:extLst>
              </p:cNvPr>
              <p:cNvPicPr/>
              <p:nvPr/>
            </p:nvPicPr>
            <p:blipFill>
              <a:blip r:embed="rId19"/>
              <a:stretch>
                <a:fillRect/>
              </a:stretch>
            </p:blipFill>
            <p:spPr>
              <a:xfrm>
                <a:off x="9301589" y="3915415"/>
                <a:ext cx="4032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Encre 26">
                <a:extLst>
                  <a:ext uri="{FF2B5EF4-FFF2-40B4-BE49-F238E27FC236}">
                    <a16:creationId xmlns:a16="http://schemas.microsoft.com/office/drawing/2014/main" id="{628D347D-D781-50BE-5BED-4E70C2B2AF3E}"/>
                  </a:ext>
                </a:extLst>
              </p14:cNvPr>
              <p14:cNvContentPartPr/>
              <p14:nvPr/>
            </p14:nvContentPartPr>
            <p14:xfrm>
              <a:off x="9688589" y="3961855"/>
              <a:ext cx="360" cy="360"/>
            </p14:xfrm>
          </p:contentPart>
        </mc:Choice>
        <mc:Fallback xmlns="">
          <p:pic>
            <p:nvPicPr>
              <p:cNvPr id="27" name="Encre 26">
                <a:extLst>
                  <a:ext uri="{FF2B5EF4-FFF2-40B4-BE49-F238E27FC236}">
                    <a16:creationId xmlns:a16="http://schemas.microsoft.com/office/drawing/2014/main" id="{628D347D-D781-50BE-5BED-4E70C2B2AF3E}"/>
                  </a:ext>
                </a:extLst>
              </p:cNvPr>
              <p:cNvPicPr/>
              <p:nvPr/>
            </p:nvPicPr>
            <p:blipFill>
              <a:blip r:embed="rId21"/>
              <a:stretch>
                <a:fillRect/>
              </a:stretch>
            </p:blipFill>
            <p:spPr>
              <a:xfrm>
                <a:off x="9652949" y="392621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4" name="Encre 63">
                <a:extLst>
                  <a:ext uri="{FF2B5EF4-FFF2-40B4-BE49-F238E27FC236}">
                    <a16:creationId xmlns:a16="http://schemas.microsoft.com/office/drawing/2014/main" id="{0A2AD639-D022-22FE-36A0-92435F749666}"/>
                  </a:ext>
                </a:extLst>
              </p14:cNvPr>
              <p14:cNvContentPartPr/>
              <p14:nvPr/>
            </p14:nvContentPartPr>
            <p14:xfrm>
              <a:off x="11083229" y="2354815"/>
              <a:ext cx="360" cy="360"/>
            </p14:xfrm>
          </p:contentPart>
        </mc:Choice>
        <mc:Fallback xmlns="">
          <p:pic>
            <p:nvPicPr>
              <p:cNvPr id="64" name="Encre 63">
                <a:extLst>
                  <a:ext uri="{FF2B5EF4-FFF2-40B4-BE49-F238E27FC236}">
                    <a16:creationId xmlns:a16="http://schemas.microsoft.com/office/drawing/2014/main" id="{0A2AD639-D022-22FE-36A0-92435F749666}"/>
                  </a:ext>
                </a:extLst>
              </p:cNvPr>
              <p:cNvPicPr/>
              <p:nvPr/>
            </p:nvPicPr>
            <p:blipFill>
              <a:blip r:embed="rId21"/>
              <a:stretch>
                <a:fillRect/>
              </a:stretch>
            </p:blipFill>
            <p:spPr>
              <a:xfrm>
                <a:off x="11047589" y="2319175"/>
                <a:ext cx="72000" cy="72000"/>
              </a:xfrm>
              <a:prstGeom prst="rect">
                <a:avLst/>
              </a:prstGeom>
            </p:spPr>
          </p:pic>
        </mc:Fallback>
      </mc:AlternateContent>
      <p:grpSp>
        <p:nvGrpSpPr>
          <p:cNvPr id="67" name="Groupe 66">
            <a:extLst>
              <a:ext uri="{FF2B5EF4-FFF2-40B4-BE49-F238E27FC236}">
                <a16:creationId xmlns:a16="http://schemas.microsoft.com/office/drawing/2014/main" id="{06248C99-B95D-E28D-590C-28F6A439D7FF}"/>
              </a:ext>
            </a:extLst>
          </p:cNvPr>
          <p:cNvGrpSpPr/>
          <p:nvPr/>
        </p:nvGrpSpPr>
        <p:grpSpPr>
          <a:xfrm>
            <a:off x="10722869" y="2354815"/>
            <a:ext cx="397800" cy="9720"/>
            <a:chOff x="10722869" y="2354815"/>
            <a:chExt cx="397800" cy="9720"/>
          </a:xfrm>
        </p:grpSpPr>
        <mc:AlternateContent xmlns:mc="http://schemas.openxmlformats.org/markup-compatibility/2006" xmlns:p14="http://schemas.microsoft.com/office/powerpoint/2010/main">
          <mc:Choice Requires="p14">
            <p:contentPart p14:bwMode="auto" r:id="rId23">
              <p14:nvContentPartPr>
                <p14:cNvPr id="28" name="Encre 27">
                  <a:extLst>
                    <a:ext uri="{FF2B5EF4-FFF2-40B4-BE49-F238E27FC236}">
                      <a16:creationId xmlns:a16="http://schemas.microsoft.com/office/drawing/2014/main" id="{67249C1A-9F48-73ED-FA2C-89BA437EBEAE}"/>
                    </a:ext>
                  </a:extLst>
                </p14:cNvPr>
                <p14:cNvContentPartPr/>
                <p14:nvPr/>
              </p14:nvContentPartPr>
              <p14:xfrm>
                <a:off x="10722869" y="2364175"/>
                <a:ext cx="360" cy="360"/>
              </p14:xfrm>
            </p:contentPart>
          </mc:Choice>
          <mc:Fallback xmlns="">
            <p:pic>
              <p:nvPicPr>
                <p:cNvPr id="28" name="Encre 27">
                  <a:extLst>
                    <a:ext uri="{FF2B5EF4-FFF2-40B4-BE49-F238E27FC236}">
                      <a16:creationId xmlns:a16="http://schemas.microsoft.com/office/drawing/2014/main" id="{67249C1A-9F48-73ED-FA2C-89BA437EBEAE}"/>
                    </a:ext>
                  </a:extLst>
                </p:cNvPr>
                <p:cNvPicPr/>
                <p:nvPr/>
              </p:nvPicPr>
              <p:blipFill>
                <a:blip r:embed="rId21"/>
                <a:stretch>
                  <a:fillRect/>
                </a:stretch>
              </p:blipFill>
              <p:spPr>
                <a:xfrm>
                  <a:off x="1068722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Encre 28">
                  <a:extLst>
                    <a:ext uri="{FF2B5EF4-FFF2-40B4-BE49-F238E27FC236}">
                      <a16:creationId xmlns:a16="http://schemas.microsoft.com/office/drawing/2014/main" id="{4B102A5F-16A5-18D9-0D5C-59852E47C29A}"/>
                    </a:ext>
                  </a:extLst>
                </p14:cNvPr>
                <p14:cNvContentPartPr/>
                <p14:nvPr/>
              </p14:nvContentPartPr>
              <p14:xfrm>
                <a:off x="10750949" y="2364175"/>
                <a:ext cx="360" cy="360"/>
              </p14:xfrm>
            </p:contentPart>
          </mc:Choice>
          <mc:Fallback xmlns="">
            <p:pic>
              <p:nvPicPr>
                <p:cNvPr id="29" name="Encre 28">
                  <a:extLst>
                    <a:ext uri="{FF2B5EF4-FFF2-40B4-BE49-F238E27FC236}">
                      <a16:creationId xmlns:a16="http://schemas.microsoft.com/office/drawing/2014/main" id="{4B102A5F-16A5-18D9-0D5C-59852E47C29A}"/>
                    </a:ext>
                  </a:extLst>
                </p:cNvPr>
                <p:cNvPicPr/>
                <p:nvPr/>
              </p:nvPicPr>
              <p:blipFill>
                <a:blip r:embed="rId21"/>
                <a:stretch>
                  <a:fillRect/>
                </a:stretch>
              </p:blipFill>
              <p:spPr>
                <a:xfrm>
                  <a:off x="1071494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Encre 30">
                  <a:extLst>
                    <a:ext uri="{FF2B5EF4-FFF2-40B4-BE49-F238E27FC236}">
                      <a16:creationId xmlns:a16="http://schemas.microsoft.com/office/drawing/2014/main" id="{D50650B4-5496-0B2B-4B4B-161CE907CE0E}"/>
                    </a:ext>
                  </a:extLst>
                </p14:cNvPr>
                <p14:cNvContentPartPr/>
                <p14:nvPr/>
              </p14:nvContentPartPr>
              <p14:xfrm>
                <a:off x="10806389" y="2354815"/>
                <a:ext cx="360" cy="360"/>
              </p14:xfrm>
            </p:contentPart>
          </mc:Choice>
          <mc:Fallback xmlns="">
            <p:pic>
              <p:nvPicPr>
                <p:cNvPr id="31" name="Encre 30">
                  <a:extLst>
                    <a:ext uri="{FF2B5EF4-FFF2-40B4-BE49-F238E27FC236}">
                      <a16:creationId xmlns:a16="http://schemas.microsoft.com/office/drawing/2014/main" id="{D50650B4-5496-0B2B-4B4B-161CE907CE0E}"/>
                    </a:ext>
                  </a:extLst>
                </p:cNvPr>
                <p:cNvPicPr/>
                <p:nvPr/>
              </p:nvPicPr>
              <p:blipFill>
                <a:blip r:embed="rId21"/>
                <a:stretch>
                  <a:fillRect/>
                </a:stretch>
              </p:blipFill>
              <p:spPr>
                <a:xfrm>
                  <a:off x="10770389" y="2319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Encre 34">
                  <a:extLst>
                    <a:ext uri="{FF2B5EF4-FFF2-40B4-BE49-F238E27FC236}">
                      <a16:creationId xmlns:a16="http://schemas.microsoft.com/office/drawing/2014/main" id="{E0150135-D28A-3E20-34E3-A182D47C2D7F}"/>
                    </a:ext>
                  </a:extLst>
                </p14:cNvPr>
                <p14:cNvContentPartPr/>
                <p14:nvPr/>
              </p14:nvContentPartPr>
              <p14:xfrm>
                <a:off x="10852469" y="2364175"/>
                <a:ext cx="360" cy="360"/>
              </p14:xfrm>
            </p:contentPart>
          </mc:Choice>
          <mc:Fallback xmlns="">
            <p:pic>
              <p:nvPicPr>
                <p:cNvPr id="35" name="Encre 34">
                  <a:extLst>
                    <a:ext uri="{FF2B5EF4-FFF2-40B4-BE49-F238E27FC236}">
                      <a16:creationId xmlns:a16="http://schemas.microsoft.com/office/drawing/2014/main" id="{E0150135-D28A-3E20-34E3-A182D47C2D7F}"/>
                    </a:ext>
                  </a:extLst>
                </p:cNvPr>
                <p:cNvPicPr/>
                <p:nvPr/>
              </p:nvPicPr>
              <p:blipFill>
                <a:blip r:embed="rId21"/>
                <a:stretch>
                  <a:fillRect/>
                </a:stretch>
              </p:blipFill>
              <p:spPr>
                <a:xfrm>
                  <a:off x="1081682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Encre 41">
                  <a:extLst>
                    <a:ext uri="{FF2B5EF4-FFF2-40B4-BE49-F238E27FC236}">
                      <a16:creationId xmlns:a16="http://schemas.microsoft.com/office/drawing/2014/main" id="{182FE7DE-F205-0509-2128-7D11B6740CE7}"/>
                    </a:ext>
                  </a:extLst>
                </p14:cNvPr>
                <p14:cNvContentPartPr/>
                <p14:nvPr/>
              </p14:nvContentPartPr>
              <p14:xfrm>
                <a:off x="10944629" y="2364175"/>
                <a:ext cx="360" cy="360"/>
              </p14:xfrm>
            </p:contentPart>
          </mc:Choice>
          <mc:Fallback xmlns="">
            <p:pic>
              <p:nvPicPr>
                <p:cNvPr id="42" name="Encre 41">
                  <a:extLst>
                    <a:ext uri="{FF2B5EF4-FFF2-40B4-BE49-F238E27FC236}">
                      <a16:creationId xmlns:a16="http://schemas.microsoft.com/office/drawing/2014/main" id="{182FE7DE-F205-0509-2128-7D11B6740CE7}"/>
                    </a:ext>
                  </a:extLst>
                </p:cNvPr>
                <p:cNvPicPr/>
                <p:nvPr/>
              </p:nvPicPr>
              <p:blipFill>
                <a:blip r:embed="rId21"/>
                <a:stretch>
                  <a:fillRect/>
                </a:stretch>
              </p:blipFill>
              <p:spPr>
                <a:xfrm>
                  <a:off x="1090862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Encre 42">
                  <a:extLst>
                    <a:ext uri="{FF2B5EF4-FFF2-40B4-BE49-F238E27FC236}">
                      <a16:creationId xmlns:a16="http://schemas.microsoft.com/office/drawing/2014/main" id="{10B68CED-4A91-ADE2-13B3-F49AFF085E18}"/>
                    </a:ext>
                  </a:extLst>
                </p14:cNvPr>
                <p14:cNvContentPartPr/>
                <p14:nvPr/>
              </p14:nvContentPartPr>
              <p14:xfrm>
                <a:off x="11027789" y="2364175"/>
                <a:ext cx="360" cy="360"/>
              </p14:xfrm>
            </p:contentPart>
          </mc:Choice>
          <mc:Fallback xmlns="">
            <p:pic>
              <p:nvPicPr>
                <p:cNvPr id="43" name="Encre 42">
                  <a:extLst>
                    <a:ext uri="{FF2B5EF4-FFF2-40B4-BE49-F238E27FC236}">
                      <a16:creationId xmlns:a16="http://schemas.microsoft.com/office/drawing/2014/main" id="{10B68CED-4A91-ADE2-13B3-F49AFF085E18}"/>
                    </a:ext>
                  </a:extLst>
                </p:cNvPr>
                <p:cNvPicPr/>
                <p:nvPr/>
              </p:nvPicPr>
              <p:blipFill>
                <a:blip r:embed="rId21"/>
                <a:stretch>
                  <a:fillRect/>
                </a:stretch>
              </p:blipFill>
              <p:spPr>
                <a:xfrm>
                  <a:off x="1099214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4" name="Encre 53">
                  <a:extLst>
                    <a:ext uri="{FF2B5EF4-FFF2-40B4-BE49-F238E27FC236}">
                      <a16:creationId xmlns:a16="http://schemas.microsoft.com/office/drawing/2014/main" id="{696D5DD0-4C80-3B79-C02D-AEEA53FAD2B6}"/>
                    </a:ext>
                  </a:extLst>
                </p14:cNvPr>
                <p14:cNvContentPartPr/>
                <p14:nvPr/>
              </p14:nvContentPartPr>
              <p14:xfrm>
                <a:off x="10963349" y="2364175"/>
                <a:ext cx="360" cy="360"/>
              </p14:xfrm>
            </p:contentPart>
          </mc:Choice>
          <mc:Fallback xmlns="">
            <p:pic>
              <p:nvPicPr>
                <p:cNvPr id="54" name="Encre 53">
                  <a:extLst>
                    <a:ext uri="{FF2B5EF4-FFF2-40B4-BE49-F238E27FC236}">
                      <a16:creationId xmlns:a16="http://schemas.microsoft.com/office/drawing/2014/main" id="{696D5DD0-4C80-3B79-C02D-AEEA53FAD2B6}"/>
                    </a:ext>
                  </a:extLst>
                </p:cNvPr>
                <p:cNvPicPr/>
                <p:nvPr/>
              </p:nvPicPr>
              <p:blipFill>
                <a:blip r:embed="rId21"/>
                <a:stretch>
                  <a:fillRect/>
                </a:stretch>
              </p:blipFill>
              <p:spPr>
                <a:xfrm>
                  <a:off x="10927349" y="232817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6" name="Encre 65">
                  <a:extLst>
                    <a:ext uri="{FF2B5EF4-FFF2-40B4-BE49-F238E27FC236}">
                      <a16:creationId xmlns:a16="http://schemas.microsoft.com/office/drawing/2014/main" id="{0675C7AD-E75D-2A2E-6BD5-5CD53D3F071C}"/>
                    </a:ext>
                  </a:extLst>
                </p14:cNvPr>
                <p14:cNvContentPartPr/>
                <p14:nvPr/>
              </p14:nvContentPartPr>
              <p14:xfrm>
                <a:off x="11120309" y="2354815"/>
                <a:ext cx="360" cy="360"/>
              </p14:xfrm>
            </p:contentPart>
          </mc:Choice>
          <mc:Fallback xmlns="">
            <p:pic>
              <p:nvPicPr>
                <p:cNvPr id="66" name="Encre 65">
                  <a:extLst>
                    <a:ext uri="{FF2B5EF4-FFF2-40B4-BE49-F238E27FC236}">
                      <a16:creationId xmlns:a16="http://schemas.microsoft.com/office/drawing/2014/main" id="{0675C7AD-E75D-2A2E-6BD5-5CD53D3F071C}"/>
                    </a:ext>
                  </a:extLst>
                </p:cNvPr>
                <p:cNvPicPr/>
                <p:nvPr/>
              </p:nvPicPr>
              <p:blipFill>
                <a:blip r:embed="rId21"/>
                <a:stretch>
                  <a:fillRect/>
                </a:stretch>
              </p:blipFill>
              <p:spPr>
                <a:xfrm>
                  <a:off x="11084669" y="2319175"/>
                  <a:ext cx="72000" cy="72000"/>
                </a:xfrm>
                <a:prstGeom prst="rect">
                  <a:avLst/>
                </a:prstGeom>
              </p:spPr>
            </p:pic>
          </mc:Fallback>
        </mc:AlternateContent>
      </p:grpSp>
      <p:sp>
        <p:nvSpPr>
          <p:cNvPr id="6" name="Espace réservé du texte 2">
            <a:extLst>
              <a:ext uri="{FF2B5EF4-FFF2-40B4-BE49-F238E27FC236}">
                <a16:creationId xmlns:a16="http://schemas.microsoft.com/office/drawing/2014/main" id="{05A13396-5604-80EA-2B73-A4346CB62A1C}"/>
              </a:ext>
            </a:extLst>
          </p:cNvPr>
          <p:cNvSpPr txBox="1">
            <a:spLocks/>
          </p:cNvSpPr>
          <p:nvPr/>
        </p:nvSpPr>
        <p:spPr bwMode="auto">
          <a:xfrm>
            <a:off x="8409856" y="1993537"/>
            <a:ext cx="3462548" cy="256432"/>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endParaRPr lang="fr-FR" sz="10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7" name="Espace réservé du texte 2">
            <a:extLst>
              <a:ext uri="{FF2B5EF4-FFF2-40B4-BE49-F238E27FC236}">
                <a16:creationId xmlns:a16="http://schemas.microsoft.com/office/drawing/2014/main" id="{EEF81382-E7A1-34C2-D9B2-E0F5B3B7B076}"/>
              </a:ext>
            </a:extLst>
          </p:cNvPr>
          <p:cNvSpPr txBox="1"/>
          <p:nvPr/>
        </p:nvSpPr>
        <p:spPr bwMode="auto">
          <a:xfrm>
            <a:off x="8409856" y="1706052"/>
            <a:ext cx="3596168" cy="434145"/>
          </a:xfrm>
          <a:prstGeom prst="rect">
            <a:avLst/>
          </a:prstGeom>
          <a:solidFill>
            <a:schemeClr val="accent5">
              <a:lumMod val="40000"/>
              <a:lumOff val="60000"/>
            </a:schemeClr>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r>
              <a:rPr lang="fr-FR" sz="2000" dirty="0"/>
              <a:t>               </a:t>
            </a:r>
            <a:r>
              <a:rPr lang="fr-FR" sz="1400" b="1" dirty="0">
                <a:latin typeface="Times New Roman" panose="02020603050405020304" pitchFamily="18" charset="0"/>
                <a:cs typeface="Times New Roman" panose="02020603050405020304" pitchFamily="18" charset="0"/>
              </a:rPr>
              <a:t>Labels d’entrainement</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78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33" grpId="0"/>
      <p:bldP spid="36" grpId="0" animBg="1"/>
      <p:bldP spid="37" grpId="0"/>
      <p:bldP spid="39" grpId="0"/>
      <p:bldP spid="40" grpId="0"/>
      <p:bldP spid="41" grpId="0" animBg="1"/>
      <p:bldP spid="45" grpId="0" animBg="1"/>
      <p:bldP spid="46" grpId="0" animBg="1"/>
      <p:bldP spid="47" grpId="0"/>
      <p:bldP spid="57" grpId="0"/>
      <p:bldP spid="58" grpId="0"/>
      <p:bldP spid="15" grpId="0"/>
      <p:bldP spid="16" grpId="0"/>
      <p:bldP spid="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9771C712-4CF8-EFB0-A653-BBEA3B1C6D58}"/>
              </a:ext>
            </a:extLst>
          </p:cNvPr>
          <p:cNvSpPr/>
          <p:nvPr/>
        </p:nvSpPr>
        <p:spPr bwMode="auto">
          <a:xfrm>
            <a:off x="105879" y="499396"/>
            <a:ext cx="1729541" cy="239333"/>
          </a:xfrm>
          <a:prstGeom prst="homePlate">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7" name="Flèche : pentagone 6">
            <a:extLst>
              <a:ext uri="{FF2B5EF4-FFF2-40B4-BE49-F238E27FC236}">
                <a16:creationId xmlns:a16="http://schemas.microsoft.com/office/drawing/2014/main" id="{3F4A3315-3C75-0912-CE27-1C64BDC036DA}"/>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atin typeface="Arial"/>
                <a:cs typeface="Arial"/>
              </a:rPr>
              <a:t>Introduction</a:t>
            </a:r>
            <a:endParaRPr/>
          </a:p>
        </p:txBody>
      </p:sp>
      <p:sp>
        <p:nvSpPr>
          <p:cNvPr id="8" name="Flèche : chevron 7">
            <a:extLst>
              <a:ext uri="{FF2B5EF4-FFF2-40B4-BE49-F238E27FC236}">
                <a16:creationId xmlns:a16="http://schemas.microsoft.com/office/drawing/2014/main" id="{8DFD151A-6519-BCD6-E115-19BFB82246C5}"/>
              </a:ext>
            </a:extLst>
          </p:cNvPr>
          <p:cNvSpPr/>
          <p:nvPr/>
        </p:nvSpPr>
        <p:spPr bwMode="auto">
          <a:xfrm>
            <a:off x="3128075" y="107921"/>
            <a:ext cx="2679894"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9" name="Flèche : chevron 8">
            <a:extLst>
              <a:ext uri="{FF2B5EF4-FFF2-40B4-BE49-F238E27FC236}">
                <a16:creationId xmlns:a16="http://schemas.microsoft.com/office/drawing/2014/main" id="{F573D45F-29BE-F301-B61C-D21E87D253FC}"/>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10" name="Flèche : chevron 9">
            <a:extLst>
              <a:ext uri="{FF2B5EF4-FFF2-40B4-BE49-F238E27FC236}">
                <a16:creationId xmlns:a16="http://schemas.microsoft.com/office/drawing/2014/main" id="{9BE05612-F1CD-D0D2-2168-B0A78F689D19}"/>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 name="Flèche : chevron 1">
            <a:extLst>
              <a:ext uri="{FF2B5EF4-FFF2-40B4-BE49-F238E27FC236}">
                <a16:creationId xmlns:a16="http://schemas.microsoft.com/office/drawing/2014/main" id="{E077AA62-802D-2919-2FDF-A417375180D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11" name="Flèche : chevron 10">
            <a:extLst>
              <a:ext uri="{FF2B5EF4-FFF2-40B4-BE49-F238E27FC236}">
                <a16:creationId xmlns:a16="http://schemas.microsoft.com/office/drawing/2014/main" id="{FF610383-3737-3336-F680-5FB423F69F15}"/>
              </a:ext>
            </a:extLst>
          </p:cNvPr>
          <p:cNvSpPr/>
          <p:nvPr/>
        </p:nvSpPr>
        <p:spPr bwMode="auto">
          <a:xfrm>
            <a:off x="5154092" y="509968"/>
            <a:ext cx="2962936"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800" dirty="0"/>
              <a:t>Entrainement et validation</a:t>
            </a:r>
          </a:p>
        </p:txBody>
      </p:sp>
      <p:sp>
        <p:nvSpPr>
          <p:cNvPr id="12" name="Flèche : chevron 11">
            <a:extLst>
              <a:ext uri="{FF2B5EF4-FFF2-40B4-BE49-F238E27FC236}">
                <a16:creationId xmlns:a16="http://schemas.microsoft.com/office/drawing/2014/main" id="{24FD3535-EC1C-8EF4-6351-6BC8EF30598E}"/>
              </a:ext>
            </a:extLst>
          </p:cNvPr>
          <p:cNvSpPr/>
          <p:nvPr/>
        </p:nvSpPr>
        <p:spPr bwMode="auto">
          <a:xfrm>
            <a:off x="8117028" y="505633"/>
            <a:ext cx="2736389"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Métriques d’évaluation</a:t>
            </a:r>
            <a:endParaRPr lang="fr-FR" sz="1800" dirty="0"/>
          </a:p>
        </p:txBody>
      </p:sp>
      <p:sp>
        <p:nvSpPr>
          <p:cNvPr id="3" name="Espace réservé du texte 2">
            <a:extLst>
              <a:ext uri="{FF2B5EF4-FFF2-40B4-BE49-F238E27FC236}">
                <a16:creationId xmlns:a16="http://schemas.microsoft.com/office/drawing/2014/main" id="{B87D79B5-7778-22AD-9FBE-BFD51402E914}"/>
              </a:ext>
            </a:extLst>
          </p:cNvPr>
          <p:cNvSpPr txBox="1"/>
          <p:nvPr/>
        </p:nvSpPr>
        <p:spPr bwMode="auto">
          <a:xfrm>
            <a:off x="100893" y="943201"/>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Prétraitement des images </a:t>
            </a:r>
            <a:endParaRPr dirty="0"/>
          </a:p>
        </p:txBody>
      </p:sp>
      <p:pic>
        <p:nvPicPr>
          <p:cNvPr id="6" name="Image 5" descr="Une image contenant capture d’écran&#10;&#10;Description générée automatiquement">
            <a:extLst>
              <a:ext uri="{FF2B5EF4-FFF2-40B4-BE49-F238E27FC236}">
                <a16:creationId xmlns:a16="http://schemas.microsoft.com/office/drawing/2014/main" id="{45E7D07B-5FF2-6995-1B9A-AE2676AD7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59" y="1484783"/>
            <a:ext cx="7056785" cy="5259175"/>
          </a:xfrm>
          <a:prstGeom prst="rect">
            <a:avLst/>
          </a:prstGeom>
        </p:spPr>
      </p:pic>
      <p:sp>
        <p:nvSpPr>
          <p:cNvPr id="15" name="Flèche : chevron 14">
            <a:extLst>
              <a:ext uri="{FF2B5EF4-FFF2-40B4-BE49-F238E27FC236}">
                <a16:creationId xmlns:a16="http://schemas.microsoft.com/office/drawing/2014/main" id="{64D82B15-2531-7222-2D57-7242857D2BEA}"/>
              </a:ext>
            </a:extLst>
          </p:cNvPr>
          <p:cNvSpPr/>
          <p:nvPr/>
        </p:nvSpPr>
        <p:spPr bwMode="auto">
          <a:xfrm>
            <a:off x="1835421" y="503848"/>
            <a:ext cx="3318672" cy="234881"/>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600" dirty="0"/>
              <a:t>Prétraitement et augmentation</a:t>
            </a:r>
          </a:p>
        </p:txBody>
      </p:sp>
      <p:pic>
        <p:nvPicPr>
          <p:cNvPr id="17" name="Image 16">
            <a:extLst>
              <a:ext uri="{FF2B5EF4-FFF2-40B4-BE49-F238E27FC236}">
                <a16:creationId xmlns:a16="http://schemas.microsoft.com/office/drawing/2014/main" id="{4D577E72-9906-2E68-E869-177298FB4B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5" name="Image 4" descr="Une image contenant texte, Police, logo, Graphique&#10;&#10;Description générée automatiquement">
            <a:extLst>
              <a:ext uri="{FF2B5EF4-FFF2-40B4-BE49-F238E27FC236}">
                <a16:creationId xmlns:a16="http://schemas.microsoft.com/office/drawing/2014/main" id="{09AA3C3A-845E-B351-1C2C-879F7F84D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13" name="Espace réservé du texte 2">
            <a:extLst>
              <a:ext uri="{FF2B5EF4-FFF2-40B4-BE49-F238E27FC236}">
                <a16:creationId xmlns:a16="http://schemas.microsoft.com/office/drawing/2014/main" id="{3FE4023E-D3B8-C4DA-8FA2-9CC0DFED1806}"/>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17/25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5924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43B0E0F-13DA-0205-0AA7-6E4E0E54AE33}"/>
              </a:ext>
            </a:extLst>
          </p:cNvPr>
          <p:cNvSpPr/>
          <p:nvPr/>
        </p:nvSpPr>
        <p:spPr>
          <a:xfrm>
            <a:off x="623392" y="2026570"/>
            <a:ext cx="5659955" cy="3274637"/>
          </a:xfrm>
          <a:prstGeom prst="rect">
            <a:avLst/>
          </a:prstGeom>
          <a:solidFill>
            <a:srgbClr val="FFFFFF"/>
          </a:solidFill>
          <a:ln w="38100">
            <a:solidFill>
              <a:schemeClr val="accent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pentagone 3">
            <a:extLst>
              <a:ext uri="{FF2B5EF4-FFF2-40B4-BE49-F238E27FC236}">
                <a16:creationId xmlns:a16="http://schemas.microsoft.com/office/drawing/2014/main" id="{9771C712-4CF8-EFB0-A653-BBEA3B1C6D58}"/>
              </a:ext>
            </a:extLst>
          </p:cNvPr>
          <p:cNvSpPr/>
          <p:nvPr/>
        </p:nvSpPr>
        <p:spPr bwMode="auto">
          <a:xfrm>
            <a:off x="105879" y="499396"/>
            <a:ext cx="1729541" cy="239333"/>
          </a:xfrm>
          <a:prstGeom prst="homePlate">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7" name="Flèche : pentagone 6">
            <a:extLst>
              <a:ext uri="{FF2B5EF4-FFF2-40B4-BE49-F238E27FC236}">
                <a16:creationId xmlns:a16="http://schemas.microsoft.com/office/drawing/2014/main" id="{3F4A3315-3C75-0912-CE27-1C64BDC036DA}"/>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atin typeface="Arial"/>
                <a:cs typeface="Arial"/>
              </a:rPr>
              <a:t>Introduction</a:t>
            </a:r>
            <a:endParaRPr/>
          </a:p>
        </p:txBody>
      </p:sp>
      <p:sp>
        <p:nvSpPr>
          <p:cNvPr id="8" name="Flèche : chevron 7">
            <a:extLst>
              <a:ext uri="{FF2B5EF4-FFF2-40B4-BE49-F238E27FC236}">
                <a16:creationId xmlns:a16="http://schemas.microsoft.com/office/drawing/2014/main" id="{8DFD151A-6519-BCD6-E115-19BFB82246C5}"/>
              </a:ext>
            </a:extLst>
          </p:cNvPr>
          <p:cNvSpPr/>
          <p:nvPr/>
        </p:nvSpPr>
        <p:spPr bwMode="auto">
          <a:xfrm>
            <a:off x="3128075" y="107921"/>
            <a:ext cx="2679894"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9" name="Flèche : chevron 8">
            <a:extLst>
              <a:ext uri="{FF2B5EF4-FFF2-40B4-BE49-F238E27FC236}">
                <a16:creationId xmlns:a16="http://schemas.microsoft.com/office/drawing/2014/main" id="{F573D45F-29BE-F301-B61C-D21E87D253FC}"/>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10" name="Flèche : chevron 9">
            <a:extLst>
              <a:ext uri="{FF2B5EF4-FFF2-40B4-BE49-F238E27FC236}">
                <a16:creationId xmlns:a16="http://schemas.microsoft.com/office/drawing/2014/main" id="{9BE05612-F1CD-D0D2-2168-B0A78F689D19}"/>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 name="Flèche : chevron 1">
            <a:extLst>
              <a:ext uri="{FF2B5EF4-FFF2-40B4-BE49-F238E27FC236}">
                <a16:creationId xmlns:a16="http://schemas.microsoft.com/office/drawing/2014/main" id="{E077AA62-802D-2919-2FDF-A417375180D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11" name="Flèche : chevron 10">
            <a:extLst>
              <a:ext uri="{FF2B5EF4-FFF2-40B4-BE49-F238E27FC236}">
                <a16:creationId xmlns:a16="http://schemas.microsoft.com/office/drawing/2014/main" id="{FF610383-3737-3336-F680-5FB423F69F15}"/>
              </a:ext>
            </a:extLst>
          </p:cNvPr>
          <p:cNvSpPr/>
          <p:nvPr/>
        </p:nvSpPr>
        <p:spPr bwMode="auto">
          <a:xfrm>
            <a:off x="1832005" y="505633"/>
            <a:ext cx="3312368"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800" dirty="0"/>
              <a:t>Prétraitement et augmentation</a:t>
            </a:r>
          </a:p>
        </p:txBody>
      </p:sp>
      <p:sp>
        <p:nvSpPr>
          <p:cNvPr id="12" name="Flèche : chevron 11">
            <a:extLst>
              <a:ext uri="{FF2B5EF4-FFF2-40B4-BE49-F238E27FC236}">
                <a16:creationId xmlns:a16="http://schemas.microsoft.com/office/drawing/2014/main" id="{24FD3535-EC1C-8EF4-6351-6BC8EF30598E}"/>
              </a:ext>
            </a:extLst>
          </p:cNvPr>
          <p:cNvSpPr/>
          <p:nvPr/>
        </p:nvSpPr>
        <p:spPr bwMode="auto">
          <a:xfrm>
            <a:off x="8117028" y="505633"/>
            <a:ext cx="2736389"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Métriques d’évaluation</a:t>
            </a:r>
            <a:endParaRPr lang="fr-FR" sz="1800" dirty="0"/>
          </a:p>
        </p:txBody>
      </p:sp>
      <p:sp>
        <p:nvSpPr>
          <p:cNvPr id="3" name="Flèche : pentagone 2">
            <a:extLst>
              <a:ext uri="{FF2B5EF4-FFF2-40B4-BE49-F238E27FC236}">
                <a16:creationId xmlns:a16="http://schemas.microsoft.com/office/drawing/2014/main" id="{6E0400D6-C936-D7A9-BB2E-4EA3E41DB178}"/>
              </a:ext>
            </a:extLst>
          </p:cNvPr>
          <p:cNvSpPr/>
          <p:nvPr/>
        </p:nvSpPr>
        <p:spPr bwMode="auto">
          <a:xfrm>
            <a:off x="105879" y="499396"/>
            <a:ext cx="1729541" cy="239333"/>
          </a:xfrm>
          <a:prstGeom prst="homePlate">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6" name="Flèche : chevron 5">
            <a:extLst>
              <a:ext uri="{FF2B5EF4-FFF2-40B4-BE49-F238E27FC236}">
                <a16:creationId xmlns:a16="http://schemas.microsoft.com/office/drawing/2014/main" id="{E8851BAD-F882-EC93-1C0D-1EAB94795D18}"/>
              </a:ext>
            </a:extLst>
          </p:cNvPr>
          <p:cNvSpPr/>
          <p:nvPr/>
        </p:nvSpPr>
        <p:spPr bwMode="auto">
          <a:xfrm>
            <a:off x="8117028" y="505633"/>
            <a:ext cx="2736389"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Métriques d’évaluation</a:t>
            </a:r>
            <a:endParaRPr lang="fr-FR" sz="1800" dirty="0"/>
          </a:p>
        </p:txBody>
      </p:sp>
      <p:sp>
        <p:nvSpPr>
          <p:cNvPr id="14" name="Espace réservé du texte 2">
            <a:extLst>
              <a:ext uri="{FF2B5EF4-FFF2-40B4-BE49-F238E27FC236}">
                <a16:creationId xmlns:a16="http://schemas.microsoft.com/office/drawing/2014/main" id="{50698DBA-2088-8107-3BDF-95A0B1B9C51D}"/>
              </a:ext>
            </a:extLst>
          </p:cNvPr>
          <p:cNvSpPr txBox="1"/>
          <p:nvPr/>
        </p:nvSpPr>
        <p:spPr bwMode="auto">
          <a:xfrm>
            <a:off x="100893" y="943201"/>
            <a:ext cx="397888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Validation Croisée</a:t>
            </a:r>
            <a:endParaRPr dirty="0"/>
          </a:p>
        </p:txBody>
      </p:sp>
      <p:sp>
        <p:nvSpPr>
          <p:cNvPr id="16" name="Flèche : chevron 15">
            <a:extLst>
              <a:ext uri="{FF2B5EF4-FFF2-40B4-BE49-F238E27FC236}">
                <a16:creationId xmlns:a16="http://schemas.microsoft.com/office/drawing/2014/main" id="{8BD2D866-9761-9815-2D52-A253AAD304A7}"/>
              </a:ext>
            </a:extLst>
          </p:cNvPr>
          <p:cNvSpPr/>
          <p:nvPr/>
        </p:nvSpPr>
        <p:spPr bwMode="auto">
          <a:xfrm>
            <a:off x="5132186" y="513233"/>
            <a:ext cx="2978537" cy="226565"/>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600" dirty="0"/>
              <a:t>Entrainement et validation</a:t>
            </a:r>
          </a:p>
        </p:txBody>
      </p:sp>
      <p:pic>
        <p:nvPicPr>
          <p:cNvPr id="28" name="Image 27">
            <a:extLst>
              <a:ext uri="{FF2B5EF4-FFF2-40B4-BE49-F238E27FC236}">
                <a16:creationId xmlns:a16="http://schemas.microsoft.com/office/drawing/2014/main" id="{E5E857A9-F6AD-D851-BA2D-BD9CDAAA6C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5" name="Image 4" descr="Une image contenant texte, Police, logo, Graphique&#10;&#10;Description générée automatiquement">
            <a:extLst>
              <a:ext uri="{FF2B5EF4-FFF2-40B4-BE49-F238E27FC236}">
                <a16:creationId xmlns:a16="http://schemas.microsoft.com/office/drawing/2014/main" id="{06D19AC0-7988-7330-E150-998E23370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13" name="Espace réservé du texte 2">
            <a:extLst>
              <a:ext uri="{FF2B5EF4-FFF2-40B4-BE49-F238E27FC236}">
                <a16:creationId xmlns:a16="http://schemas.microsoft.com/office/drawing/2014/main" id="{938F0889-47B1-8491-503B-60F185A62083}"/>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18/25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 coins arrondis 14">
            <a:extLst>
              <a:ext uri="{FF2B5EF4-FFF2-40B4-BE49-F238E27FC236}">
                <a16:creationId xmlns:a16="http://schemas.microsoft.com/office/drawing/2014/main" id="{DA5BD0CE-D44A-6206-E388-D1AA2722026B}"/>
              </a:ext>
            </a:extLst>
          </p:cNvPr>
          <p:cNvSpPr/>
          <p:nvPr/>
        </p:nvSpPr>
        <p:spPr bwMode="auto">
          <a:xfrm>
            <a:off x="6463817" y="2885501"/>
            <a:ext cx="5392823" cy="129230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accent1">
                    <a:lumMod val="50000"/>
                  </a:schemeClr>
                </a:solidFill>
              </a:rPr>
              <a:t>Validation croisée stratifiée à 10 plis</a:t>
            </a:r>
            <a:r>
              <a:rPr lang="fr-FR" dirty="0"/>
              <a:t>: </a:t>
            </a:r>
          </a:p>
          <a:p>
            <a:r>
              <a:rPr lang="fr-FR" dirty="0">
                <a:solidFill>
                  <a:schemeClr val="tx1"/>
                </a:solidFill>
              </a:rPr>
              <a:t>Maintenir une répartition proportionnelle des classes dans chaque pli, minimisant ainsi le risque de biais. </a:t>
            </a:r>
          </a:p>
        </p:txBody>
      </p:sp>
      <p:pic>
        <p:nvPicPr>
          <p:cNvPr id="22" name="Image 21" descr="Une image contenant capture d’écran, ligne, diagramme, Tracé&#10;&#10;Description générée automatiquement">
            <a:extLst>
              <a:ext uri="{FF2B5EF4-FFF2-40B4-BE49-F238E27FC236}">
                <a16:creationId xmlns:a16="http://schemas.microsoft.com/office/drawing/2014/main" id="{518B4356-690B-B9D3-3C10-96514BBFD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1" y="2092518"/>
            <a:ext cx="5474977" cy="3136681"/>
          </a:xfrm>
          <a:prstGeom prst="rect">
            <a:avLst/>
          </a:prstGeom>
        </p:spPr>
      </p:pic>
    </p:spTree>
    <p:extLst>
      <p:ext uri="{BB962C8B-B14F-4D97-AF65-F5344CB8AC3E}">
        <p14:creationId xmlns:p14="http://schemas.microsoft.com/office/powerpoint/2010/main" val="271886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9771C712-4CF8-EFB0-A653-BBEA3B1C6D58}"/>
              </a:ext>
            </a:extLst>
          </p:cNvPr>
          <p:cNvSpPr/>
          <p:nvPr/>
        </p:nvSpPr>
        <p:spPr bwMode="auto">
          <a:xfrm>
            <a:off x="105879" y="499396"/>
            <a:ext cx="1729541" cy="239333"/>
          </a:xfrm>
          <a:prstGeom prst="homePlate">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7" name="Flèche : pentagone 6">
            <a:extLst>
              <a:ext uri="{FF2B5EF4-FFF2-40B4-BE49-F238E27FC236}">
                <a16:creationId xmlns:a16="http://schemas.microsoft.com/office/drawing/2014/main" id="{3F4A3315-3C75-0912-CE27-1C64BDC036DA}"/>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atin typeface="Arial"/>
                <a:cs typeface="Arial"/>
              </a:rPr>
              <a:t>Introduction</a:t>
            </a:r>
            <a:endParaRPr/>
          </a:p>
        </p:txBody>
      </p:sp>
      <p:sp>
        <p:nvSpPr>
          <p:cNvPr id="8" name="Flèche : chevron 7">
            <a:extLst>
              <a:ext uri="{FF2B5EF4-FFF2-40B4-BE49-F238E27FC236}">
                <a16:creationId xmlns:a16="http://schemas.microsoft.com/office/drawing/2014/main" id="{8DFD151A-6519-BCD6-E115-19BFB82246C5}"/>
              </a:ext>
            </a:extLst>
          </p:cNvPr>
          <p:cNvSpPr/>
          <p:nvPr/>
        </p:nvSpPr>
        <p:spPr bwMode="auto">
          <a:xfrm>
            <a:off x="3128075" y="107921"/>
            <a:ext cx="2679894"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9" name="Flèche : chevron 8">
            <a:extLst>
              <a:ext uri="{FF2B5EF4-FFF2-40B4-BE49-F238E27FC236}">
                <a16:creationId xmlns:a16="http://schemas.microsoft.com/office/drawing/2014/main" id="{F573D45F-29BE-F301-B61C-D21E87D253FC}"/>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10" name="Flèche : chevron 9">
            <a:extLst>
              <a:ext uri="{FF2B5EF4-FFF2-40B4-BE49-F238E27FC236}">
                <a16:creationId xmlns:a16="http://schemas.microsoft.com/office/drawing/2014/main" id="{9BE05612-F1CD-D0D2-2168-B0A78F689D19}"/>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 name="Flèche : chevron 1">
            <a:extLst>
              <a:ext uri="{FF2B5EF4-FFF2-40B4-BE49-F238E27FC236}">
                <a16:creationId xmlns:a16="http://schemas.microsoft.com/office/drawing/2014/main" id="{E077AA62-802D-2919-2FDF-A417375180DF}"/>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11" name="Flèche : chevron 10">
            <a:extLst>
              <a:ext uri="{FF2B5EF4-FFF2-40B4-BE49-F238E27FC236}">
                <a16:creationId xmlns:a16="http://schemas.microsoft.com/office/drawing/2014/main" id="{FF610383-3737-3336-F680-5FB423F69F15}"/>
              </a:ext>
            </a:extLst>
          </p:cNvPr>
          <p:cNvSpPr/>
          <p:nvPr/>
        </p:nvSpPr>
        <p:spPr bwMode="auto">
          <a:xfrm>
            <a:off x="1832005" y="505633"/>
            <a:ext cx="3312368" cy="233096"/>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800" dirty="0"/>
              <a:t>Prétraitement et augmentation</a:t>
            </a:r>
          </a:p>
        </p:txBody>
      </p:sp>
      <p:sp>
        <p:nvSpPr>
          <p:cNvPr id="3" name="Flèche : pentagone 2">
            <a:extLst>
              <a:ext uri="{FF2B5EF4-FFF2-40B4-BE49-F238E27FC236}">
                <a16:creationId xmlns:a16="http://schemas.microsoft.com/office/drawing/2014/main" id="{6E0400D6-C936-D7A9-BB2E-4EA3E41DB178}"/>
              </a:ext>
            </a:extLst>
          </p:cNvPr>
          <p:cNvSpPr/>
          <p:nvPr/>
        </p:nvSpPr>
        <p:spPr bwMode="auto">
          <a:xfrm>
            <a:off x="105879" y="499396"/>
            <a:ext cx="1729541" cy="239333"/>
          </a:xfrm>
          <a:prstGeom prst="homePlate">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Base de données</a:t>
            </a:r>
          </a:p>
        </p:txBody>
      </p:sp>
      <p:sp>
        <p:nvSpPr>
          <p:cNvPr id="16" name="Flèche : chevron 15">
            <a:extLst>
              <a:ext uri="{FF2B5EF4-FFF2-40B4-BE49-F238E27FC236}">
                <a16:creationId xmlns:a16="http://schemas.microsoft.com/office/drawing/2014/main" id="{8BD2D866-9761-9815-2D52-A253AAD304A7}"/>
              </a:ext>
            </a:extLst>
          </p:cNvPr>
          <p:cNvSpPr/>
          <p:nvPr/>
        </p:nvSpPr>
        <p:spPr bwMode="auto">
          <a:xfrm>
            <a:off x="5132186" y="513233"/>
            <a:ext cx="2978537" cy="226565"/>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600" dirty="0"/>
              <a:t>Entrainement et validation</a:t>
            </a:r>
          </a:p>
        </p:txBody>
      </p:sp>
      <p:sp>
        <p:nvSpPr>
          <p:cNvPr id="5" name="Espace réservé du texte 2">
            <a:extLst>
              <a:ext uri="{FF2B5EF4-FFF2-40B4-BE49-F238E27FC236}">
                <a16:creationId xmlns:a16="http://schemas.microsoft.com/office/drawing/2014/main" id="{949307AC-AD7C-8F03-548A-ABE4F4074215}"/>
              </a:ext>
            </a:extLst>
          </p:cNvPr>
          <p:cNvSpPr txBox="1"/>
          <p:nvPr/>
        </p:nvSpPr>
        <p:spPr bwMode="auto">
          <a:xfrm>
            <a:off x="487044" y="808544"/>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Hyperparamètres - prédiction – Métriques d’évaluation </a:t>
            </a:r>
            <a:endParaRPr dirty="0"/>
          </a:p>
        </p:txBody>
      </p:sp>
      <p:sp>
        <p:nvSpPr>
          <p:cNvPr id="13" name="Rectangle 12">
            <a:extLst>
              <a:ext uri="{FF2B5EF4-FFF2-40B4-BE49-F238E27FC236}">
                <a16:creationId xmlns:a16="http://schemas.microsoft.com/office/drawing/2014/main" id="{66AD4760-8ABF-B462-F07A-84477509B4E8}"/>
              </a:ext>
            </a:extLst>
          </p:cNvPr>
          <p:cNvSpPr/>
          <p:nvPr/>
        </p:nvSpPr>
        <p:spPr bwMode="auto">
          <a:xfrm>
            <a:off x="323091" y="2187074"/>
            <a:ext cx="3783219" cy="3778729"/>
          </a:xfrm>
          <a:prstGeom prst="rect">
            <a:avLst/>
          </a:prstGeom>
          <a:noFill/>
          <a:ln w="38100">
            <a:solidFill>
              <a:srgbClr val="009D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5" name="Espace réservé du texte 2">
            <a:extLst>
              <a:ext uri="{FF2B5EF4-FFF2-40B4-BE49-F238E27FC236}">
                <a16:creationId xmlns:a16="http://schemas.microsoft.com/office/drawing/2014/main" id="{C05C2BED-68C4-84D5-0D49-A89EA99EAD89}"/>
              </a:ext>
            </a:extLst>
          </p:cNvPr>
          <p:cNvSpPr txBox="1"/>
          <p:nvPr/>
        </p:nvSpPr>
        <p:spPr bwMode="auto">
          <a:xfrm>
            <a:off x="355783" y="2236483"/>
            <a:ext cx="3678519" cy="434145"/>
          </a:xfrm>
          <a:prstGeom prst="rect">
            <a:avLst/>
          </a:prstGeom>
          <a:solidFill>
            <a:srgbClr val="DEEBF7"/>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400" b="1" dirty="0"/>
              <a:t>Hyperparamètres</a:t>
            </a:r>
            <a:endParaRPr sz="2000" b="1" dirty="0"/>
          </a:p>
        </p:txBody>
      </p:sp>
      <p:sp>
        <p:nvSpPr>
          <p:cNvPr id="17" name="ZoneTexte 16">
            <a:extLst>
              <a:ext uri="{FF2B5EF4-FFF2-40B4-BE49-F238E27FC236}">
                <a16:creationId xmlns:a16="http://schemas.microsoft.com/office/drawing/2014/main" id="{7D105612-F0F3-1AAE-1A1F-3C138996AEB8}"/>
              </a:ext>
            </a:extLst>
          </p:cNvPr>
          <p:cNvSpPr txBox="1"/>
          <p:nvPr/>
        </p:nvSpPr>
        <p:spPr bwMode="auto">
          <a:xfrm>
            <a:off x="433902" y="2827391"/>
            <a:ext cx="3384376" cy="2308324"/>
          </a:xfrm>
          <a:prstGeom prst="rect">
            <a:avLst/>
          </a:prstGeom>
          <a:noFill/>
        </p:spPr>
        <p:txBody>
          <a:bodyPr wrap="square" rtlCol="0">
            <a:spAutoFit/>
          </a:bodyPr>
          <a:lstStyle/>
          <a:p>
            <a:pPr marL="342900" indent="-342900">
              <a:buFont typeface="Wingdings" panose="05000000000000000000" pitchFamily="2" charset="2"/>
              <a:buChar char="Ø"/>
              <a:defRPr/>
            </a:pPr>
            <a:r>
              <a:rPr lang="fr-FR" dirty="0">
                <a:solidFill>
                  <a:schemeClr val="accent1">
                    <a:lumMod val="50000"/>
                  </a:schemeClr>
                </a:solidFill>
                <a:cs typeface="Calibri"/>
              </a:rPr>
              <a:t>Batch size : 10</a:t>
            </a:r>
          </a:p>
          <a:p>
            <a:pPr marL="342900" indent="-342900">
              <a:buFont typeface="Wingdings" panose="05000000000000000000" pitchFamily="2" charset="2"/>
              <a:buChar char="Ø"/>
              <a:defRPr/>
            </a:pPr>
            <a:r>
              <a:rPr lang="fr-FR" dirty="0">
                <a:solidFill>
                  <a:schemeClr val="accent1">
                    <a:lumMod val="50000"/>
                  </a:schemeClr>
                </a:solidFill>
                <a:cs typeface="Calibri"/>
              </a:rPr>
              <a:t>Nombre d’</a:t>
            </a:r>
            <a:r>
              <a:rPr lang="fr-FR" dirty="0" err="1">
                <a:solidFill>
                  <a:schemeClr val="accent1">
                    <a:lumMod val="50000"/>
                  </a:schemeClr>
                </a:solidFill>
                <a:cs typeface="Calibri"/>
              </a:rPr>
              <a:t>epochs</a:t>
            </a:r>
            <a:r>
              <a:rPr lang="fr-FR" dirty="0">
                <a:solidFill>
                  <a:schemeClr val="accent1">
                    <a:lumMod val="50000"/>
                  </a:schemeClr>
                </a:solidFill>
                <a:cs typeface="Calibri"/>
              </a:rPr>
              <a:t> : 150</a:t>
            </a:r>
          </a:p>
          <a:p>
            <a:pPr marL="342900" indent="-342900">
              <a:buFont typeface="Wingdings" panose="05000000000000000000" pitchFamily="2" charset="2"/>
              <a:buChar char="Ø"/>
              <a:defRPr/>
            </a:pPr>
            <a:r>
              <a:rPr lang="fr-FR" dirty="0">
                <a:solidFill>
                  <a:schemeClr val="accent1">
                    <a:lumMod val="50000"/>
                  </a:schemeClr>
                </a:solidFill>
                <a:cs typeface="Calibri"/>
              </a:rPr>
              <a:t>Taux d’apprentissage : 1e-4</a:t>
            </a:r>
          </a:p>
          <a:p>
            <a:pPr marL="342900" indent="-342900">
              <a:buFont typeface="Wingdings" panose="05000000000000000000" pitchFamily="2" charset="2"/>
              <a:buChar char="Ø"/>
              <a:defRPr/>
            </a:pPr>
            <a:r>
              <a:rPr lang="fr-FR" dirty="0">
                <a:solidFill>
                  <a:schemeClr val="accent1">
                    <a:lumMod val="50000"/>
                  </a:schemeClr>
                </a:solidFill>
                <a:cs typeface="Calibri"/>
              </a:rPr>
              <a:t>Décroissance du poids : 1e-3</a:t>
            </a:r>
          </a:p>
          <a:p>
            <a:pPr marL="342900" indent="-342900">
              <a:buFont typeface="Wingdings" panose="05000000000000000000" pitchFamily="2" charset="2"/>
              <a:buChar char="Ø"/>
              <a:defRPr/>
            </a:pPr>
            <a:r>
              <a:rPr lang="fr-FR" dirty="0">
                <a:solidFill>
                  <a:schemeClr val="accent1">
                    <a:lumMod val="50000"/>
                  </a:schemeClr>
                </a:solidFill>
                <a:cs typeface="Calibri"/>
              </a:rPr>
              <a:t>Optimiseur Adam</a:t>
            </a:r>
          </a:p>
          <a:p>
            <a:pPr marL="342900" indent="-342900">
              <a:buFont typeface="Wingdings" panose="05000000000000000000" pitchFamily="2" charset="2"/>
              <a:buChar char="Ø"/>
              <a:defRPr/>
            </a:pPr>
            <a:r>
              <a:rPr lang="fr-FR" dirty="0">
                <a:solidFill>
                  <a:schemeClr val="accent1">
                    <a:lumMod val="50000"/>
                  </a:schemeClr>
                </a:solidFill>
                <a:cs typeface="Calibri"/>
              </a:rPr>
              <a:t>Fonction de perte: </a:t>
            </a:r>
          </a:p>
          <a:p>
            <a:pPr marL="742950" lvl="1" indent="-285750">
              <a:buFont typeface="Wingdings" panose="05000000000000000000" pitchFamily="2" charset="2"/>
              <a:buChar char="q"/>
              <a:defRPr/>
            </a:pPr>
            <a:r>
              <a:rPr lang="fr-FR" dirty="0">
                <a:solidFill>
                  <a:schemeClr val="accent1">
                    <a:lumMod val="50000"/>
                  </a:schemeClr>
                </a:solidFill>
                <a:cs typeface="Calibri"/>
              </a:rPr>
              <a:t> Binary Cross Entropy </a:t>
            </a:r>
          </a:p>
          <a:p>
            <a:pPr marL="742950" lvl="1" indent="-285750">
              <a:buFont typeface="Wingdings" panose="05000000000000000000" pitchFamily="2" charset="2"/>
              <a:buChar char="q"/>
              <a:defRPr/>
            </a:pPr>
            <a:r>
              <a:rPr lang="fr-FR" dirty="0">
                <a:solidFill>
                  <a:schemeClr val="accent1">
                    <a:lumMod val="50000"/>
                  </a:schemeClr>
                </a:solidFill>
                <a:cs typeface="Calibri"/>
              </a:rPr>
              <a:t> Symmetric Cross Entropy</a:t>
            </a:r>
            <a:endParaRPr sz="1600" dirty="0">
              <a:solidFill>
                <a:schemeClr val="accent1">
                  <a:lumMod val="50000"/>
                </a:schemeClr>
              </a:solidFill>
            </a:endParaRPr>
          </a:p>
        </p:txBody>
      </p:sp>
      <p:sp>
        <p:nvSpPr>
          <p:cNvPr id="29" name="Rectangle 28">
            <a:extLst>
              <a:ext uri="{FF2B5EF4-FFF2-40B4-BE49-F238E27FC236}">
                <a16:creationId xmlns:a16="http://schemas.microsoft.com/office/drawing/2014/main" id="{4D36E4E3-8EC4-36AE-2621-F9429B472FEC}"/>
              </a:ext>
            </a:extLst>
          </p:cNvPr>
          <p:cNvSpPr/>
          <p:nvPr/>
        </p:nvSpPr>
        <p:spPr bwMode="auto">
          <a:xfrm>
            <a:off x="4242089" y="2187074"/>
            <a:ext cx="3783219" cy="3778729"/>
          </a:xfrm>
          <a:prstGeom prst="rect">
            <a:avLst/>
          </a:prstGeom>
          <a:noFill/>
          <a:ln w="38100">
            <a:solidFill>
              <a:srgbClr val="B3CC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0" name="Espace réservé du texte 2">
            <a:extLst>
              <a:ext uri="{FF2B5EF4-FFF2-40B4-BE49-F238E27FC236}">
                <a16:creationId xmlns:a16="http://schemas.microsoft.com/office/drawing/2014/main" id="{AAB8FCF1-A987-BADF-3E27-8127B65E1804}"/>
              </a:ext>
            </a:extLst>
          </p:cNvPr>
          <p:cNvSpPr txBox="1"/>
          <p:nvPr/>
        </p:nvSpPr>
        <p:spPr bwMode="auto">
          <a:xfrm>
            <a:off x="4274781" y="2236483"/>
            <a:ext cx="3678519" cy="434145"/>
          </a:xfrm>
          <a:prstGeom prst="rect">
            <a:avLst/>
          </a:prstGeom>
          <a:solidFill>
            <a:schemeClr val="accent3">
              <a:lumMod val="60000"/>
              <a:lumOff val="40000"/>
            </a:schemeClr>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400" b="1" dirty="0"/>
              <a:t>Prédiction</a:t>
            </a:r>
            <a:endParaRPr sz="2000" b="1" dirty="0"/>
          </a:p>
        </p:txBody>
      </p:sp>
      <p:sp>
        <p:nvSpPr>
          <p:cNvPr id="31" name="ZoneTexte 30">
            <a:extLst>
              <a:ext uri="{FF2B5EF4-FFF2-40B4-BE49-F238E27FC236}">
                <a16:creationId xmlns:a16="http://schemas.microsoft.com/office/drawing/2014/main" id="{8B124B4A-A3EA-CF88-7EEA-21AF51B401D7}"/>
              </a:ext>
            </a:extLst>
          </p:cNvPr>
          <p:cNvSpPr txBox="1"/>
          <p:nvPr/>
        </p:nvSpPr>
        <p:spPr bwMode="auto">
          <a:xfrm>
            <a:off x="4274781" y="2670628"/>
            <a:ext cx="3600400" cy="2585323"/>
          </a:xfrm>
          <a:prstGeom prst="rect">
            <a:avLst/>
          </a:prstGeom>
          <a:noFill/>
        </p:spPr>
        <p:txBody>
          <a:bodyPr wrap="square" rtlCol="0">
            <a:spAutoFit/>
          </a:bodyPr>
          <a:lstStyle/>
          <a:p>
            <a:pPr marL="342900" indent="-342900">
              <a:buFont typeface="Wingdings" panose="05000000000000000000" pitchFamily="2" charset="2"/>
              <a:buChar char="Ø"/>
              <a:defRPr/>
            </a:pPr>
            <a:r>
              <a:rPr lang="fr-FR" dirty="0">
                <a:solidFill>
                  <a:schemeClr val="accent1">
                    <a:lumMod val="50000"/>
                  </a:schemeClr>
                </a:solidFill>
                <a:cs typeface="Calibri"/>
              </a:rPr>
              <a:t>Prédictions calculées individuellement sur chaque pli lors de la CV.  </a:t>
            </a:r>
          </a:p>
          <a:p>
            <a:pPr marL="342900" indent="-342900">
              <a:buFont typeface="Wingdings" panose="05000000000000000000" pitchFamily="2" charset="2"/>
              <a:buChar char="Ø"/>
              <a:defRPr/>
            </a:pPr>
            <a:r>
              <a:rPr lang="fr-FR" dirty="0">
                <a:solidFill>
                  <a:schemeClr val="accent1">
                    <a:lumMod val="50000"/>
                  </a:schemeClr>
                </a:solidFill>
              </a:rPr>
              <a:t>Prédictions d’ensemble sur le test</a:t>
            </a:r>
            <a:endParaRPr lang="fr-FR" dirty="0">
              <a:solidFill>
                <a:schemeClr val="accent1">
                  <a:lumMod val="50000"/>
                </a:schemeClr>
              </a:solidFill>
              <a:cs typeface="Calibri"/>
            </a:endParaRPr>
          </a:p>
          <a:p>
            <a:pPr marL="342900" indent="-342900">
              <a:buFont typeface="Wingdings" panose="05000000000000000000" pitchFamily="2" charset="2"/>
              <a:buChar char="Ø"/>
              <a:defRPr/>
            </a:pPr>
            <a:r>
              <a:rPr lang="fr-FR" dirty="0">
                <a:solidFill>
                  <a:schemeClr val="accent1">
                    <a:lumMod val="50000"/>
                  </a:schemeClr>
                </a:solidFill>
                <a:cs typeface="Calibri"/>
              </a:rPr>
              <a:t>Calcul des quatre métriques sur l’ensemble de ces prédictions agrégées.</a:t>
            </a:r>
          </a:p>
          <a:p>
            <a:pPr marL="342900" indent="-342900">
              <a:buFont typeface="Wingdings" panose="05000000000000000000" pitchFamily="2" charset="2"/>
              <a:buChar char="Ø"/>
              <a:defRPr/>
            </a:pPr>
            <a:endParaRPr lang="fr-FR" dirty="0">
              <a:solidFill>
                <a:schemeClr val="accent1">
                  <a:lumMod val="50000"/>
                </a:schemeClr>
              </a:solidFill>
              <a:cs typeface="Calibri"/>
            </a:endParaRPr>
          </a:p>
        </p:txBody>
      </p:sp>
      <p:sp>
        <p:nvSpPr>
          <p:cNvPr id="32" name="Rectangle 31">
            <a:extLst>
              <a:ext uri="{FF2B5EF4-FFF2-40B4-BE49-F238E27FC236}">
                <a16:creationId xmlns:a16="http://schemas.microsoft.com/office/drawing/2014/main" id="{A227ECD1-F97B-17B0-23F4-48E277CC878E}"/>
              </a:ext>
            </a:extLst>
          </p:cNvPr>
          <p:cNvSpPr/>
          <p:nvPr/>
        </p:nvSpPr>
        <p:spPr bwMode="auto">
          <a:xfrm>
            <a:off x="8150087" y="2187074"/>
            <a:ext cx="3783219" cy="3778729"/>
          </a:xfrm>
          <a:prstGeom prst="rect">
            <a:avLst/>
          </a:prstGeom>
          <a:noFill/>
          <a:ln w="38100">
            <a:solidFill>
              <a:srgbClr val="5F60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3" name="Espace réservé du texte 2">
            <a:extLst>
              <a:ext uri="{FF2B5EF4-FFF2-40B4-BE49-F238E27FC236}">
                <a16:creationId xmlns:a16="http://schemas.microsoft.com/office/drawing/2014/main" id="{81635038-185E-64D3-29A0-5871ABB83C86}"/>
              </a:ext>
            </a:extLst>
          </p:cNvPr>
          <p:cNvSpPr txBox="1"/>
          <p:nvPr/>
        </p:nvSpPr>
        <p:spPr bwMode="auto">
          <a:xfrm>
            <a:off x="8219979" y="2236483"/>
            <a:ext cx="3678519" cy="434145"/>
          </a:xfrm>
          <a:prstGeom prst="rect">
            <a:avLst/>
          </a:prstGeom>
          <a:solidFill>
            <a:schemeClr val="tx2">
              <a:lumMod val="40000"/>
              <a:lumOff val="60000"/>
            </a:schemeClr>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400" b="1" dirty="0"/>
              <a:t>Métriques d’évaluation</a:t>
            </a:r>
            <a:endParaRPr sz="2000" b="1" dirty="0"/>
          </a:p>
        </p:txBody>
      </p:sp>
      <p:sp>
        <p:nvSpPr>
          <p:cNvPr id="34" name="ZoneTexte 33">
            <a:extLst>
              <a:ext uri="{FF2B5EF4-FFF2-40B4-BE49-F238E27FC236}">
                <a16:creationId xmlns:a16="http://schemas.microsoft.com/office/drawing/2014/main" id="{97454F15-705E-D2D9-FD6D-BAD812544A76}"/>
              </a:ext>
            </a:extLst>
          </p:cNvPr>
          <p:cNvSpPr txBox="1"/>
          <p:nvPr/>
        </p:nvSpPr>
        <p:spPr bwMode="auto">
          <a:xfrm>
            <a:off x="8367051" y="2840015"/>
            <a:ext cx="3384376" cy="1200329"/>
          </a:xfrm>
          <a:prstGeom prst="rect">
            <a:avLst/>
          </a:prstGeom>
          <a:noFill/>
        </p:spPr>
        <p:txBody>
          <a:bodyPr wrap="square" rtlCol="0">
            <a:spAutoFit/>
          </a:bodyPr>
          <a:lstStyle/>
          <a:p>
            <a:pPr marL="342900" indent="-342900">
              <a:buFont typeface="Wingdings" panose="05000000000000000000" pitchFamily="2" charset="2"/>
              <a:buChar char="Ø"/>
              <a:defRPr/>
            </a:pPr>
            <a:r>
              <a:rPr lang="fr-FR" dirty="0">
                <a:solidFill>
                  <a:schemeClr val="accent1">
                    <a:lumMod val="50000"/>
                  </a:schemeClr>
                </a:solidFill>
                <a:cs typeface="Calibri"/>
              </a:rPr>
              <a:t>Accuracy</a:t>
            </a:r>
          </a:p>
          <a:p>
            <a:pPr marL="342900" indent="-342900">
              <a:buFont typeface="Wingdings" panose="05000000000000000000" pitchFamily="2" charset="2"/>
              <a:buChar char="Ø"/>
              <a:defRPr/>
            </a:pPr>
            <a:r>
              <a:rPr lang="fr-FR" dirty="0">
                <a:solidFill>
                  <a:schemeClr val="accent1">
                    <a:lumMod val="50000"/>
                  </a:schemeClr>
                </a:solidFill>
                <a:cs typeface="Calibri"/>
              </a:rPr>
              <a:t>Balanced Accuracy</a:t>
            </a:r>
          </a:p>
          <a:p>
            <a:pPr marL="342900" indent="-342900">
              <a:buFont typeface="Wingdings" panose="05000000000000000000" pitchFamily="2" charset="2"/>
              <a:buChar char="Ø"/>
              <a:defRPr/>
            </a:pPr>
            <a:r>
              <a:rPr lang="en-US" dirty="0">
                <a:solidFill>
                  <a:schemeClr val="accent1">
                    <a:lumMod val="50000"/>
                  </a:schemeClr>
                </a:solidFill>
                <a:cs typeface="Calibri"/>
              </a:rPr>
              <a:t>AUC (Area Under the Curve),</a:t>
            </a:r>
            <a:endParaRPr lang="fr-FR" dirty="0">
              <a:solidFill>
                <a:schemeClr val="accent1">
                  <a:lumMod val="50000"/>
                </a:schemeClr>
              </a:solidFill>
              <a:cs typeface="Calibri"/>
            </a:endParaRPr>
          </a:p>
          <a:p>
            <a:pPr marL="342900" indent="-342900">
              <a:buFont typeface="Wingdings" panose="05000000000000000000" pitchFamily="2" charset="2"/>
              <a:buChar char="Ø"/>
              <a:defRPr/>
            </a:pPr>
            <a:r>
              <a:rPr lang="fr-FR" dirty="0">
                <a:solidFill>
                  <a:schemeClr val="accent1">
                    <a:lumMod val="50000"/>
                  </a:schemeClr>
                </a:solidFill>
                <a:cs typeface="Calibri"/>
              </a:rPr>
              <a:t>Average Precision (AP)</a:t>
            </a:r>
            <a:endParaRPr sz="1600" dirty="0">
              <a:solidFill>
                <a:schemeClr val="accent1">
                  <a:lumMod val="50000"/>
                </a:schemeClr>
              </a:solidFill>
            </a:endParaRPr>
          </a:p>
        </p:txBody>
      </p:sp>
      <p:sp>
        <p:nvSpPr>
          <p:cNvPr id="35" name="Flèche : chevron 34">
            <a:extLst>
              <a:ext uri="{FF2B5EF4-FFF2-40B4-BE49-F238E27FC236}">
                <a16:creationId xmlns:a16="http://schemas.microsoft.com/office/drawing/2014/main" id="{03975FA2-11E0-8AAF-8459-16781F19BF0E}"/>
              </a:ext>
            </a:extLst>
          </p:cNvPr>
          <p:cNvSpPr/>
          <p:nvPr/>
        </p:nvSpPr>
        <p:spPr bwMode="auto">
          <a:xfrm>
            <a:off x="8110723" y="508898"/>
            <a:ext cx="2529971" cy="217063"/>
          </a:xfrm>
          <a:prstGeom prst="chevron">
            <a:avLst>
              <a:gd name="adj"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600" dirty="0"/>
              <a:t>Métriques d’évaluation</a:t>
            </a:r>
          </a:p>
        </p:txBody>
      </p:sp>
      <p:pic>
        <p:nvPicPr>
          <p:cNvPr id="36" name="Image 35">
            <a:extLst>
              <a:ext uri="{FF2B5EF4-FFF2-40B4-BE49-F238E27FC236}">
                <a16:creationId xmlns:a16="http://schemas.microsoft.com/office/drawing/2014/main" id="{B62BBF6E-D717-1867-F70A-882FB4C9D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6" name="Image 5" descr="Une image contenant texte, Police, logo, Graphique&#10;&#10;Description générée automatiquement">
            <a:extLst>
              <a:ext uri="{FF2B5EF4-FFF2-40B4-BE49-F238E27FC236}">
                <a16:creationId xmlns:a16="http://schemas.microsoft.com/office/drawing/2014/main" id="{44D96895-5EDF-0654-7B39-9F67F48F5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12" name="Espace réservé du texte 2">
            <a:extLst>
              <a:ext uri="{FF2B5EF4-FFF2-40B4-BE49-F238E27FC236}">
                <a16:creationId xmlns:a16="http://schemas.microsoft.com/office/drawing/2014/main" id="{557BE51D-A061-A38F-46C3-734A9A22F1EB}"/>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19/25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55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p:bldP spid="29" grpId="0" animBg="1"/>
      <p:bldP spid="30" grpId="0" animBg="1"/>
      <p:bldP spid="31" grpId="0"/>
      <p:bldP spid="32" grpId="0" animBg="1"/>
      <p:bldP spid="33"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9;p35">
            <a:hlinkClick r:id="rId22" action="ppaction://hlinksldjump"/>
            <a:extLst>
              <a:ext uri="{FF2B5EF4-FFF2-40B4-BE49-F238E27FC236}">
                <a16:creationId xmlns:a16="http://schemas.microsoft.com/office/drawing/2014/main" id="{6C8CE2A9-5248-6921-0F92-D80C9688F50E}"/>
              </a:ext>
            </a:extLst>
          </p:cNvPr>
          <p:cNvSpPr txBox="1">
            <a:spLocks/>
          </p:cNvSpPr>
          <p:nvPr>
            <p:custDataLst>
              <p:tags r:id="rId1"/>
            </p:custDataLst>
          </p:nvPr>
        </p:nvSpPr>
        <p:spPr>
          <a:xfrm>
            <a:off x="6539833" y="1193310"/>
            <a:ext cx="46311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18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marL="0" marR="0" lvl="0" indent="0" algn="r" defTabSz="914400" rtl="0" eaLnBrk="1" fontAlgn="auto" latinLnBrk="0" hangingPunct="1">
              <a:lnSpc>
                <a:spcPct val="100000"/>
              </a:lnSpc>
              <a:spcBef>
                <a:spcPts val="0"/>
              </a:spcBef>
              <a:spcAft>
                <a:spcPts val="0"/>
              </a:spcAft>
              <a:buClr>
                <a:srgbClr val="434343"/>
              </a:buClr>
              <a:buSzPts val="2400"/>
              <a:buFont typeface="Barlow Semi Condensed SemiBold"/>
              <a:buNone/>
              <a:tabLst/>
              <a:defRPr/>
            </a:pPr>
            <a:r>
              <a:rPr kumimoji="0" lang="fr-CI" sz="3600" b="0" i="0" strike="noStrike" kern="0" cap="none" spc="0" normalizeH="0" baseline="0" noProof="0" dirty="0">
                <a:ln>
                  <a:noFill/>
                </a:ln>
                <a:solidFill>
                  <a:schemeClr val="accent1">
                    <a:lumMod val="75000"/>
                  </a:schemeClr>
                </a:solidFill>
                <a:effectLst/>
                <a:uLnTx/>
                <a:uFillTx/>
                <a:latin typeface="Barlow Semi Condensed SemiBold" panose="00000706000000000000" pitchFamily="2" charset="0"/>
                <a:cs typeface="Times New Roman" panose="02020603050405020304" pitchFamily="18" charset="0"/>
                <a:sym typeface="Barlow Semi Condensed SemiBold"/>
              </a:rPr>
              <a:t>INTRODUCTION</a:t>
            </a:r>
          </a:p>
        </p:txBody>
      </p:sp>
      <p:sp>
        <p:nvSpPr>
          <p:cNvPr id="6" name="Google Shape;500;p35">
            <a:extLst>
              <a:ext uri="{FF2B5EF4-FFF2-40B4-BE49-F238E27FC236}">
                <a16:creationId xmlns:a16="http://schemas.microsoft.com/office/drawing/2014/main" id="{97372E8D-881C-CA1F-30DB-A3335CCB34B4}"/>
              </a:ext>
            </a:extLst>
          </p:cNvPr>
          <p:cNvSpPr txBox="1">
            <a:spLocks/>
          </p:cNvSpPr>
          <p:nvPr>
            <p:custDataLst>
              <p:tags r:id="rId2"/>
            </p:custDataLst>
          </p:nvPr>
        </p:nvSpPr>
        <p:spPr>
          <a:xfrm>
            <a:off x="11208568" y="1076183"/>
            <a:ext cx="1125900"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arlow Semi Condensed SemiBold"/>
              <a:buNone/>
              <a:defRPr sz="6000" b="0" i="0" u="none" strike="noStrike" cap="none">
                <a:solidFill>
                  <a:srgbClr val="F3F3F3"/>
                </a:solidFill>
                <a:latin typeface="Barlow Semi Condensed SemiBold"/>
                <a:ea typeface="Barlow Semi Condensed SemiBold"/>
                <a:cs typeface="Barlow Semi Condensed SemiBold"/>
                <a:sym typeface="Barlow Semi Condensed SemiBold"/>
              </a:defRPr>
            </a:lvl1pPr>
            <a:lvl2pPr marR="0" lvl="1"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F3F3F3"/>
              </a:buClr>
              <a:buSzPts val="3600"/>
              <a:buFont typeface="Barlow Semi Condensed SemiBold"/>
              <a:buNone/>
              <a:tabLst/>
              <a:defRPr/>
            </a:pPr>
            <a:r>
              <a:rPr kumimoji="0" lang="en" sz="4800" b="0" i="0" u="none" strike="noStrike" kern="0" cap="none" spc="0" normalizeH="0" baseline="0" noProof="0" dirty="0">
                <a:ln>
                  <a:noFill/>
                </a:ln>
                <a:solidFill>
                  <a:srgbClr val="009DDF"/>
                </a:solidFill>
                <a:effectLst/>
                <a:uLnTx/>
                <a:uFillTx/>
                <a:sym typeface="Barlow Semi Condensed SemiBold"/>
              </a:rPr>
              <a:t>01</a:t>
            </a:r>
          </a:p>
        </p:txBody>
      </p:sp>
      <p:sp>
        <p:nvSpPr>
          <p:cNvPr id="7" name="Google Shape;501;p35">
            <a:extLst>
              <a:ext uri="{FF2B5EF4-FFF2-40B4-BE49-F238E27FC236}">
                <a16:creationId xmlns:a16="http://schemas.microsoft.com/office/drawing/2014/main" id="{1045FDF3-7854-BE30-A6A5-0A0F87D24C08}"/>
              </a:ext>
            </a:extLst>
          </p:cNvPr>
          <p:cNvSpPr txBox="1">
            <a:spLocks/>
          </p:cNvSpPr>
          <p:nvPr>
            <p:custDataLst>
              <p:tags r:id="rId3"/>
            </p:custDataLst>
          </p:nvPr>
        </p:nvSpPr>
        <p:spPr>
          <a:xfrm>
            <a:off x="11156628" y="1909925"/>
            <a:ext cx="1125900"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arlow Semi Condensed SemiBold"/>
              <a:buNone/>
              <a:defRPr sz="6000" b="0" i="0" u="none" strike="noStrike" cap="none">
                <a:solidFill>
                  <a:srgbClr val="F3F3F3"/>
                </a:solidFill>
                <a:latin typeface="Barlow Semi Condensed SemiBold"/>
                <a:ea typeface="Barlow Semi Condensed SemiBold"/>
                <a:cs typeface="Barlow Semi Condensed SemiBold"/>
                <a:sym typeface="Barlow Semi Condensed SemiBold"/>
              </a:defRPr>
            </a:lvl1pPr>
            <a:lvl2pPr marR="0" lvl="1"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F3F3F3"/>
              </a:buClr>
              <a:buSzPts val="3600"/>
              <a:buFont typeface="Barlow Semi Condensed SemiBold"/>
              <a:buNone/>
              <a:tabLst/>
              <a:defRPr/>
            </a:pPr>
            <a:r>
              <a:rPr kumimoji="0" lang="en" sz="4800" b="0" i="0" u="none" strike="noStrike" kern="0" cap="none" spc="0" normalizeH="0" baseline="0" noProof="0" dirty="0">
                <a:ln>
                  <a:noFill/>
                </a:ln>
                <a:solidFill>
                  <a:srgbClr val="009DDF"/>
                </a:solidFill>
                <a:effectLst/>
                <a:uLnTx/>
                <a:uFillTx/>
                <a:sym typeface="Barlow Semi Condensed SemiBold"/>
              </a:rPr>
              <a:t>02</a:t>
            </a:r>
          </a:p>
        </p:txBody>
      </p:sp>
      <p:sp>
        <p:nvSpPr>
          <p:cNvPr id="8" name="Google Shape;502;p35">
            <a:extLst>
              <a:ext uri="{FF2B5EF4-FFF2-40B4-BE49-F238E27FC236}">
                <a16:creationId xmlns:a16="http://schemas.microsoft.com/office/drawing/2014/main" id="{810DDC8F-13FB-3402-2664-0EC4560380C3}"/>
              </a:ext>
            </a:extLst>
          </p:cNvPr>
          <p:cNvSpPr txBox="1">
            <a:spLocks/>
          </p:cNvSpPr>
          <p:nvPr>
            <p:custDataLst>
              <p:tags r:id="rId4"/>
            </p:custDataLst>
          </p:nvPr>
        </p:nvSpPr>
        <p:spPr>
          <a:xfrm>
            <a:off x="5188518" y="2983529"/>
            <a:ext cx="6035571" cy="6362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18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defRPr/>
            </a:pPr>
            <a:r>
              <a:rPr kumimoji="0" lang="fr-CI" sz="3600" b="0" i="0" strike="noStrike" kern="0" cap="none" spc="0" normalizeH="0" baseline="0" noProof="0" dirty="0">
                <a:ln>
                  <a:noFill/>
                </a:ln>
                <a:solidFill>
                  <a:schemeClr val="accent1">
                    <a:lumMod val="75000"/>
                  </a:schemeClr>
                </a:solidFill>
                <a:effectLst/>
                <a:uLnTx/>
                <a:uFillTx/>
                <a:sym typeface="Barlow Semi Condensed SemiBold"/>
              </a:rPr>
              <a:t>MATÉRIEL ET MÉTHODES</a:t>
            </a:r>
          </a:p>
        </p:txBody>
      </p:sp>
      <p:sp>
        <p:nvSpPr>
          <p:cNvPr id="9" name="Google Shape;503;p35">
            <a:extLst>
              <a:ext uri="{FF2B5EF4-FFF2-40B4-BE49-F238E27FC236}">
                <a16:creationId xmlns:a16="http://schemas.microsoft.com/office/drawing/2014/main" id="{87C561BE-0565-DC81-41AF-986BD1CFDEE8}"/>
              </a:ext>
            </a:extLst>
          </p:cNvPr>
          <p:cNvSpPr txBox="1">
            <a:spLocks/>
          </p:cNvSpPr>
          <p:nvPr>
            <p:custDataLst>
              <p:tags r:id="rId5"/>
            </p:custDataLst>
          </p:nvPr>
        </p:nvSpPr>
        <p:spPr>
          <a:xfrm>
            <a:off x="11170932" y="2913868"/>
            <a:ext cx="1125900"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arlow Semi Condensed SemiBold"/>
              <a:buNone/>
              <a:defRPr sz="6000" b="0" i="0" u="none" strike="noStrike" cap="none">
                <a:solidFill>
                  <a:srgbClr val="F3F3F3"/>
                </a:solidFill>
                <a:latin typeface="Barlow Semi Condensed SemiBold"/>
                <a:ea typeface="Barlow Semi Condensed SemiBold"/>
                <a:cs typeface="Barlow Semi Condensed SemiBold"/>
                <a:sym typeface="Barlow Semi Condensed SemiBold"/>
              </a:defRPr>
            </a:lvl1pPr>
            <a:lvl2pPr marR="0" lvl="1"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F3F3F3"/>
              </a:buClr>
              <a:buSzPts val="3600"/>
              <a:buFont typeface="Barlow Semi Condensed SemiBold"/>
              <a:buNone/>
              <a:tabLst/>
              <a:defRPr/>
            </a:pPr>
            <a:r>
              <a:rPr kumimoji="0" lang="en" sz="4800" b="0" i="0" u="none" strike="noStrike" kern="0" cap="none" spc="0" normalizeH="0" baseline="0" noProof="0" dirty="0">
                <a:ln>
                  <a:noFill/>
                </a:ln>
                <a:solidFill>
                  <a:srgbClr val="009DDF"/>
                </a:solidFill>
                <a:effectLst/>
                <a:uLnTx/>
                <a:uFillTx/>
                <a:sym typeface="Barlow Semi Condensed SemiBold"/>
              </a:rPr>
              <a:t>03</a:t>
            </a:r>
          </a:p>
        </p:txBody>
      </p:sp>
      <p:sp>
        <p:nvSpPr>
          <p:cNvPr id="10" name="Google Shape;504;p35">
            <a:extLst>
              <a:ext uri="{FF2B5EF4-FFF2-40B4-BE49-F238E27FC236}">
                <a16:creationId xmlns:a16="http://schemas.microsoft.com/office/drawing/2014/main" id="{80F2CCF6-8E0A-D576-100F-F0E0FED9F0DF}"/>
              </a:ext>
            </a:extLst>
          </p:cNvPr>
          <p:cNvSpPr txBox="1">
            <a:spLocks/>
          </p:cNvSpPr>
          <p:nvPr>
            <p:custDataLst>
              <p:tags r:id="rId6"/>
            </p:custDataLst>
          </p:nvPr>
        </p:nvSpPr>
        <p:spPr>
          <a:xfrm>
            <a:off x="5628868" y="4020426"/>
            <a:ext cx="5608223" cy="58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18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defRPr/>
            </a:pPr>
            <a:r>
              <a:rPr kumimoji="0" lang="fr-CI" sz="3600" b="0" i="0" strike="noStrike" kern="0" cap="none" spc="0" normalizeH="0" baseline="0" noProof="0" dirty="0">
                <a:ln>
                  <a:noFill/>
                </a:ln>
                <a:solidFill>
                  <a:schemeClr val="accent1">
                    <a:lumMod val="75000"/>
                  </a:schemeClr>
                </a:solidFill>
                <a:effectLst/>
                <a:uLnTx/>
                <a:uFillTx/>
                <a:sym typeface="Barlow Semi Condensed SemiBold"/>
              </a:rPr>
              <a:t>RÉSULTATS ET DISCUSSION</a:t>
            </a:r>
          </a:p>
        </p:txBody>
      </p:sp>
      <p:sp>
        <p:nvSpPr>
          <p:cNvPr id="11" name="Google Shape;505;p35">
            <a:extLst>
              <a:ext uri="{FF2B5EF4-FFF2-40B4-BE49-F238E27FC236}">
                <a16:creationId xmlns:a16="http://schemas.microsoft.com/office/drawing/2014/main" id="{2FC28712-EF76-AA59-DE59-7B10E8099FE6}"/>
              </a:ext>
            </a:extLst>
          </p:cNvPr>
          <p:cNvSpPr txBox="1">
            <a:spLocks/>
          </p:cNvSpPr>
          <p:nvPr>
            <p:custDataLst>
              <p:tags r:id="rId7"/>
            </p:custDataLst>
          </p:nvPr>
        </p:nvSpPr>
        <p:spPr>
          <a:xfrm>
            <a:off x="11156628" y="3926349"/>
            <a:ext cx="1125900"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arlow Semi Condensed SemiBold"/>
              <a:buNone/>
              <a:defRPr sz="6000" b="0" i="0" u="none" strike="noStrike" cap="none">
                <a:solidFill>
                  <a:srgbClr val="F3F3F3"/>
                </a:solidFill>
                <a:latin typeface="Barlow Semi Condensed SemiBold"/>
                <a:ea typeface="Barlow Semi Condensed SemiBold"/>
                <a:cs typeface="Barlow Semi Condensed SemiBold"/>
                <a:sym typeface="Barlow Semi Condensed SemiBold"/>
              </a:defRPr>
            </a:lvl1pPr>
            <a:lvl2pPr marR="0" lvl="1"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F3F3F3"/>
              </a:buClr>
              <a:buSzPts val="3600"/>
              <a:buFont typeface="Barlow Semi Condensed SemiBold"/>
              <a:buNone/>
              <a:tabLst/>
              <a:defRPr/>
            </a:pPr>
            <a:r>
              <a:rPr kumimoji="0" lang="en" sz="4800" b="0" i="0" u="none" strike="noStrike" kern="0" cap="none" spc="0" normalizeH="0" baseline="0" noProof="0" dirty="0">
                <a:ln>
                  <a:noFill/>
                </a:ln>
                <a:solidFill>
                  <a:srgbClr val="009DDF"/>
                </a:solidFill>
                <a:effectLst/>
                <a:uLnTx/>
                <a:uFillTx/>
                <a:sym typeface="Barlow Semi Condensed SemiBold"/>
              </a:rPr>
              <a:t>04</a:t>
            </a:r>
          </a:p>
        </p:txBody>
      </p:sp>
      <p:sp>
        <p:nvSpPr>
          <p:cNvPr id="12" name="Google Shape;509;p35">
            <a:extLst>
              <a:ext uri="{FF2B5EF4-FFF2-40B4-BE49-F238E27FC236}">
                <a16:creationId xmlns:a16="http://schemas.microsoft.com/office/drawing/2014/main" id="{F5CF97F1-67D7-B093-540B-5CA467946593}"/>
              </a:ext>
            </a:extLst>
          </p:cNvPr>
          <p:cNvSpPr txBox="1">
            <a:spLocks/>
          </p:cNvSpPr>
          <p:nvPr>
            <p:custDataLst>
              <p:tags r:id="rId8"/>
            </p:custDataLst>
          </p:nvPr>
        </p:nvSpPr>
        <p:spPr>
          <a:xfrm flipH="1">
            <a:off x="6312024" y="1560060"/>
            <a:ext cx="4896544" cy="4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marL="0" marR="0" lvl="0" indent="0" algn="r" defTabSz="914400" rtl="0" eaLnBrk="1" fontAlgn="auto" latinLnBrk="0" hangingPunct="1">
              <a:lnSpc>
                <a:spcPct val="100000"/>
              </a:lnSpc>
              <a:spcBef>
                <a:spcPts val="0"/>
              </a:spcBef>
              <a:spcAft>
                <a:spcPts val="0"/>
              </a:spcAft>
              <a:buClr>
                <a:srgbClr val="434343"/>
              </a:buClr>
              <a:buSzPts val="1400"/>
              <a:buFont typeface="Roboto Condensed Light"/>
              <a:buNone/>
              <a:tabLst/>
              <a:defRPr/>
            </a:pPr>
            <a:r>
              <a:rPr lang="fr-FR" sz="1600" b="1" dirty="0">
                <a:solidFill>
                  <a:srgbClr val="5F6065"/>
                </a:solidFill>
              </a:rPr>
              <a:t>Organisme d’accueil et contexte et objectif du stage</a:t>
            </a:r>
            <a:endParaRPr kumimoji="0" lang="fr-FR" sz="1600" b="1" i="0" u="none" strike="noStrike" kern="0" cap="none" spc="0" normalizeH="0" baseline="0" dirty="0">
              <a:ln>
                <a:noFill/>
              </a:ln>
              <a:solidFill>
                <a:srgbClr val="5F6065"/>
              </a:solidFill>
              <a:effectLst/>
              <a:uLnTx/>
              <a:uFillTx/>
              <a:sym typeface="Roboto Condensed Light"/>
            </a:endParaRPr>
          </a:p>
        </p:txBody>
      </p:sp>
      <p:sp>
        <p:nvSpPr>
          <p:cNvPr id="13" name="Espace réservé du numéro de diapositive 3">
            <a:extLst>
              <a:ext uri="{FF2B5EF4-FFF2-40B4-BE49-F238E27FC236}">
                <a16:creationId xmlns:a16="http://schemas.microsoft.com/office/drawing/2014/main" id="{DCF12A99-46C1-9D75-BFAA-28DF35EE99F6}"/>
              </a:ext>
            </a:extLst>
          </p:cNvPr>
          <p:cNvSpPr txBox="1">
            <a:spLocks/>
          </p:cNvSpPr>
          <p:nvPr>
            <p:custDataLst>
              <p:tags r:id="rId9"/>
            </p:custDataLst>
          </p:nvPr>
        </p:nvSpPr>
        <p:spPr>
          <a:xfrm>
            <a:off x="8610600" y="6356350"/>
            <a:ext cx="2743200" cy="365125"/>
          </a:xfrm>
          <a:prstGeom prst="rect">
            <a:avLst/>
          </a:prstGeom>
        </p:spPr>
        <p:txBody>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fld id="{ECA7127E-564B-4AD3-A6A6-B5923E39D4FB}" type="slidenum">
              <a:rPr lang="fr-CI" b="1" smtClean="0">
                <a:solidFill>
                  <a:schemeClr val="bg1"/>
                </a:solidFill>
              </a:rPr>
              <a:pPr/>
              <a:t>2</a:t>
            </a:fld>
            <a:endParaRPr lang="fr-CI" b="1" dirty="0">
              <a:solidFill>
                <a:schemeClr val="bg1"/>
              </a:solidFill>
            </a:endParaRPr>
          </a:p>
        </p:txBody>
      </p:sp>
      <p:sp>
        <p:nvSpPr>
          <p:cNvPr id="14" name="Google Shape;504;p35">
            <a:extLst>
              <a:ext uri="{FF2B5EF4-FFF2-40B4-BE49-F238E27FC236}">
                <a16:creationId xmlns:a16="http://schemas.microsoft.com/office/drawing/2014/main" id="{982C2E0F-1035-501E-8ED8-1A3DBB784532}"/>
              </a:ext>
            </a:extLst>
          </p:cNvPr>
          <p:cNvSpPr txBox="1">
            <a:spLocks/>
          </p:cNvSpPr>
          <p:nvPr>
            <p:custDataLst>
              <p:tags r:id="rId10"/>
            </p:custDataLst>
          </p:nvPr>
        </p:nvSpPr>
        <p:spPr>
          <a:xfrm>
            <a:off x="5203682" y="5095670"/>
            <a:ext cx="6035571" cy="58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18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defRPr/>
            </a:pPr>
            <a:r>
              <a:rPr kumimoji="0" lang="fr-CI" sz="3600" b="0" i="0" strike="noStrike" kern="0" cap="none" spc="0" normalizeH="0" baseline="0" noProof="0" dirty="0">
                <a:ln>
                  <a:noFill/>
                </a:ln>
                <a:solidFill>
                  <a:schemeClr val="accent1">
                    <a:lumMod val="75000"/>
                  </a:schemeClr>
                </a:solidFill>
                <a:effectLst/>
                <a:uLnTx/>
                <a:uFillTx/>
                <a:sym typeface="Barlow Semi Condensed SemiBold"/>
              </a:rPr>
              <a:t>CONCLUSION</a:t>
            </a:r>
          </a:p>
        </p:txBody>
      </p:sp>
      <p:cxnSp>
        <p:nvCxnSpPr>
          <p:cNvPr id="15" name="Connecteur droit 14">
            <a:extLst>
              <a:ext uri="{FF2B5EF4-FFF2-40B4-BE49-F238E27FC236}">
                <a16:creationId xmlns:a16="http://schemas.microsoft.com/office/drawing/2014/main" id="{947E95E8-7550-8E7B-CA17-841DF3C3DE8E}"/>
              </a:ext>
            </a:extLst>
          </p:cNvPr>
          <p:cNvCxnSpPr>
            <a:cxnSpLocks/>
          </p:cNvCxnSpPr>
          <p:nvPr>
            <p:custDataLst>
              <p:tags r:id="rId11"/>
            </p:custDataLst>
          </p:nvPr>
        </p:nvCxnSpPr>
        <p:spPr>
          <a:xfrm>
            <a:off x="0" y="0"/>
            <a:ext cx="2783632" cy="2588518"/>
          </a:xfrm>
          <a:prstGeom prst="line">
            <a:avLst/>
          </a:prstGeom>
          <a:ln w="38100">
            <a:solidFill>
              <a:srgbClr val="009DDF"/>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F7D8A5DE-6686-3F0B-A86E-7ED6B0776FE9}"/>
              </a:ext>
            </a:extLst>
          </p:cNvPr>
          <p:cNvCxnSpPr>
            <a:cxnSpLocks/>
          </p:cNvCxnSpPr>
          <p:nvPr>
            <p:custDataLst>
              <p:tags r:id="rId12"/>
            </p:custDataLst>
          </p:nvPr>
        </p:nvCxnSpPr>
        <p:spPr>
          <a:xfrm flipV="1">
            <a:off x="2137466" y="2585642"/>
            <a:ext cx="642250" cy="1910368"/>
          </a:xfrm>
          <a:prstGeom prst="line">
            <a:avLst/>
          </a:prstGeom>
          <a:ln w="38100">
            <a:solidFill>
              <a:srgbClr val="B3CC3A"/>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50986E21-C283-B9F1-0D0C-A185BF20CE2A}"/>
              </a:ext>
            </a:extLst>
          </p:cNvPr>
          <p:cNvCxnSpPr>
            <a:cxnSpLocks/>
          </p:cNvCxnSpPr>
          <p:nvPr>
            <p:custDataLst>
              <p:tags r:id="rId13"/>
            </p:custDataLst>
          </p:nvPr>
        </p:nvCxnSpPr>
        <p:spPr>
          <a:xfrm flipV="1">
            <a:off x="0" y="4496010"/>
            <a:ext cx="2137466" cy="1343720"/>
          </a:xfrm>
          <a:prstGeom prst="line">
            <a:avLst/>
          </a:prstGeom>
          <a:ln w="38100">
            <a:solidFill>
              <a:srgbClr val="5F6065"/>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80EBA774-0301-B120-F520-EF36D538EDF8}"/>
              </a:ext>
            </a:extLst>
          </p:cNvPr>
          <p:cNvSpPr txBox="1"/>
          <p:nvPr>
            <p:custDataLst>
              <p:tags r:id="rId14"/>
            </p:custDataLst>
          </p:nvPr>
        </p:nvSpPr>
        <p:spPr>
          <a:xfrm>
            <a:off x="181425" y="2984781"/>
            <a:ext cx="1517716" cy="769441"/>
          </a:xfrm>
          <a:prstGeom prst="rect">
            <a:avLst/>
          </a:prstGeom>
          <a:noFill/>
        </p:spPr>
        <p:txBody>
          <a:bodyPr wrap="square" rtlCol="0">
            <a:spAutoFit/>
          </a:bodyPr>
          <a:lstStyle/>
          <a:p>
            <a:r>
              <a:rPr lang="fr-FR" sz="4400" u="sng" dirty="0">
                <a:solidFill>
                  <a:schemeClr val="accent1">
                    <a:lumMod val="75000"/>
                  </a:schemeClr>
                </a:solidFill>
                <a:latin typeface="Barlow Semi Condensed SemiBold" panose="00000706000000000000" pitchFamily="2" charset="0"/>
              </a:rPr>
              <a:t>PLAN</a:t>
            </a:r>
          </a:p>
        </p:txBody>
      </p:sp>
      <p:sp>
        <p:nvSpPr>
          <p:cNvPr id="19" name="Google Shape;509;p35">
            <a:extLst>
              <a:ext uri="{FF2B5EF4-FFF2-40B4-BE49-F238E27FC236}">
                <a16:creationId xmlns:a16="http://schemas.microsoft.com/office/drawing/2014/main" id="{2B4D93F2-568D-E025-C800-64ACC580207C}"/>
              </a:ext>
            </a:extLst>
          </p:cNvPr>
          <p:cNvSpPr txBox="1">
            <a:spLocks/>
          </p:cNvSpPr>
          <p:nvPr>
            <p:custDataLst>
              <p:tags r:id="rId15"/>
            </p:custDataLst>
          </p:nvPr>
        </p:nvSpPr>
        <p:spPr>
          <a:xfrm flipH="1">
            <a:off x="2783632" y="3397408"/>
            <a:ext cx="8424936" cy="4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marL="0" indent="0">
              <a:defRPr/>
            </a:pPr>
            <a:r>
              <a:rPr kumimoji="0" lang="fr-FR" sz="1600" b="1" i="0" u="none" strike="noStrike" cap="none" spc="0" normalizeH="0" baseline="0" dirty="0">
                <a:ln>
                  <a:noFill/>
                </a:ln>
                <a:solidFill>
                  <a:srgbClr val="5F6065"/>
                </a:solidFill>
                <a:effectLst/>
                <a:uLnTx/>
                <a:uFillTx/>
                <a:sym typeface="Roboto Condensed Light"/>
              </a:rPr>
              <a:t>Base de données - </a:t>
            </a:r>
            <a:r>
              <a:rPr lang="fr-FR" sz="1600" b="1" dirty="0">
                <a:solidFill>
                  <a:srgbClr val="5F6065"/>
                </a:solidFill>
              </a:rPr>
              <a:t>Prétraitement et augmentation - Entrainement et validation Métriques d’évaluation</a:t>
            </a:r>
          </a:p>
          <a:p>
            <a:pPr marL="0" marR="0" lvl="0" indent="0" algn="r" defTabSz="914400" rtl="0" eaLnBrk="1" fontAlgn="auto" latinLnBrk="0" hangingPunct="1">
              <a:lnSpc>
                <a:spcPct val="100000"/>
              </a:lnSpc>
              <a:spcBef>
                <a:spcPts val="0"/>
              </a:spcBef>
              <a:spcAft>
                <a:spcPts val="0"/>
              </a:spcAft>
              <a:buClr>
                <a:srgbClr val="434343"/>
              </a:buClr>
              <a:buSzPts val="1400"/>
              <a:buFont typeface="Roboto Condensed Light"/>
              <a:buNone/>
              <a:tabLst/>
              <a:defRPr/>
            </a:pPr>
            <a:r>
              <a:rPr kumimoji="0" lang="fr-FR" sz="1800" b="1" i="0" u="none" strike="noStrike" cap="none" spc="0" normalizeH="0" baseline="0" dirty="0">
                <a:ln>
                  <a:noFill/>
                </a:ln>
                <a:solidFill>
                  <a:srgbClr val="5F6065"/>
                </a:solidFill>
                <a:effectLst/>
                <a:uLnTx/>
                <a:uFillTx/>
                <a:sym typeface="Roboto Condensed Light"/>
              </a:rPr>
              <a:t> </a:t>
            </a:r>
            <a:r>
              <a:rPr kumimoji="0" lang="fr-FR" sz="1800" b="1" i="0" u="none" strike="noStrike" kern="0" cap="none" spc="0" normalizeH="0" baseline="0" dirty="0">
                <a:ln>
                  <a:noFill/>
                </a:ln>
                <a:solidFill>
                  <a:srgbClr val="5F6065"/>
                </a:solidFill>
                <a:effectLst/>
                <a:uLnTx/>
                <a:uFillTx/>
                <a:sym typeface="Roboto Condensed Light"/>
              </a:rPr>
              <a:t>   </a:t>
            </a:r>
          </a:p>
        </p:txBody>
      </p:sp>
      <p:sp>
        <p:nvSpPr>
          <p:cNvPr id="20" name="Google Shape;509;p35">
            <a:extLst>
              <a:ext uri="{FF2B5EF4-FFF2-40B4-BE49-F238E27FC236}">
                <a16:creationId xmlns:a16="http://schemas.microsoft.com/office/drawing/2014/main" id="{B91D2868-CA21-38FC-3516-EB1CD130B373}"/>
              </a:ext>
            </a:extLst>
          </p:cNvPr>
          <p:cNvSpPr txBox="1">
            <a:spLocks/>
          </p:cNvSpPr>
          <p:nvPr>
            <p:custDataLst>
              <p:tags r:id="rId16"/>
            </p:custDataLst>
          </p:nvPr>
        </p:nvSpPr>
        <p:spPr>
          <a:xfrm flipH="1">
            <a:off x="6271118" y="4425392"/>
            <a:ext cx="4965973" cy="4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algn="ctr">
              <a:defRPr/>
            </a:pPr>
            <a:r>
              <a:rPr lang="fr-FR" sz="1600" b="1" dirty="0">
                <a:solidFill>
                  <a:schemeClr val="accent1">
                    <a:lumMod val="75000"/>
                  </a:schemeClr>
                </a:solidFill>
              </a:rPr>
              <a:t>                   </a:t>
            </a:r>
            <a:r>
              <a:rPr lang="fr-FR" sz="1600" b="1" dirty="0">
                <a:solidFill>
                  <a:srgbClr val="5F6065"/>
                </a:solidFill>
              </a:rPr>
              <a:t>Performances des modèles -  Limites de l’étude</a:t>
            </a:r>
          </a:p>
        </p:txBody>
      </p:sp>
      <p:sp>
        <p:nvSpPr>
          <p:cNvPr id="21" name="Google Shape;505;p35">
            <a:extLst>
              <a:ext uri="{FF2B5EF4-FFF2-40B4-BE49-F238E27FC236}">
                <a16:creationId xmlns:a16="http://schemas.microsoft.com/office/drawing/2014/main" id="{C9649575-010B-1B5E-AEC2-C4810F69A9BF}"/>
              </a:ext>
            </a:extLst>
          </p:cNvPr>
          <p:cNvSpPr txBox="1">
            <a:spLocks/>
          </p:cNvSpPr>
          <p:nvPr>
            <p:custDataLst>
              <p:tags r:id="rId17"/>
            </p:custDataLst>
          </p:nvPr>
        </p:nvSpPr>
        <p:spPr>
          <a:xfrm>
            <a:off x="11158636" y="4938830"/>
            <a:ext cx="1125900" cy="90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arlow Semi Condensed SemiBold"/>
              <a:buNone/>
              <a:defRPr sz="6000" b="0" i="0" u="none" strike="noStrike" cap="none">
                <a:solidFill>
                  <a:srgbClr val="F3F3F3"/>
                </a:solidFill>
                <a:latin typeface="Barlow Semi Condensed SemiBold"/>
                <a:ea typeface="Barlow Semi Condensed SemiBold"/>
                <a:cs typeface="Barlow Semi Condensed SemiBold"/>
                <a:sym typeface="Barlow Semi Condensed SemiBold"/>
              </a:defRPr>
            </a:lvl1pPr>
            <a:lvl2pPr marR="0" lvl="1"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1"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F3F3F3"/>
              </a:buClr>
              <a:buSzPts val="3600"/>
              <a:buFont typeface="Barlow Semi Condensed SemiBold"/>
              <a:buNone/>
              <a:tabLst/>
              <a:defRPr/>
            </a:pPr>
            <a:r>
              <a:rPr kumimoji="0" lang="en" sz="4800" b="0" i="0" u="none" strike="noStrike" kern="0" cap="none" spc="0" normalizeH="0" baseline="0" noProof="0" dirty="0">
                <a:ln>
                  <a:noFill/>
                </a:ln>
                <a:solidFill>
                  <a:srgbClr val="009DDF"/>
                </a:solidFill>
                <a:effectLst/>
                <a:uLnTx/>
                <a:uFillTx/>
                <a:sym typeface="Barlow Semi Condensed SemiBold"/>
              </a:rPr>
              <a:t>05</a:t>
            </a:r>
          </a:p>
        </p:txBody>
      </p:sp>
      <p:sp>
        <p:nvSpPr>
          <p:cNvPr id="22" name="Google Shape;499;p35">
            <a:hlinkClick r:id="rId22" action="ppaction://hlinksldjump"/>
            <a:extLst>
              <a:ext uri="{FF2B5EF4-FFF2-40B4-BE49-F238E27FC236}">
                <a16:creationId xmlns:a16="http://schemas.microsoft.com/office/drawing/2014/main" id="{D84C37A9-D009-D24E-2CB8-2894D9CBB565}"/>
              </a:ext>
            </a:extLst>
          </p:cNvPr>
          <p:cNvSpPr txBox="1">
            <a:spLocks/>
          </p:cNvSpPr>
          <p:nvPr>
            <p:custDataLst>
              <p:tags r:id="rId18"/>
            </p:custDataLst>
          </p:nvPr>
        </p:nvSpPr>
        <p:spPr>
          <a:xfrm>
            <a:off x="6577468" y="2010718"/>
            <a:ext cx="46311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18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marL="0" marR="0" lvl="0" indent="0" algn="r" defTabSz="914400" rtl="0" eaLnBrk="1" fontAlgn="auto" latinLnBrk="0" hangingPunct="1">
              <a:lnSpc>
                <a:spcPct val="100000"/>
              </a:lnSpc>
              <a:spcBef>
                <a:spcPts val="0"/>
              </a:spcBef>
              <a:spcAft>
                <a:spcPts val="0"/>
              </a:spcAft>
              <a:buClr>
                <a:srgbClr val="434343"/>
              </a:buClr>
              <a:buSzPts val="2400"/>
              <a:buFont typeface="Barlow Semi Condensed SemiBold"/>
              <a:buNone/>
              <a:tabLst/>
              <a:defRPr/>
            </a:pPr>
            <a:r>
              <a:rPr kumimoji="0" lang="fr-CI" sz="3600" b="0" i="0" strike="noStrike" kern="0" cap="none" spc="0" normalizeH="0" baseline="0" noProof="0" dirty="0">
                <a:ln>
                  <a:noFill/>
                </a:ln>
                <a:solidFill>
                  <a:schemeClr val="accent1">
                    <a:lumMod val="75000"/>
                  </a:schemeClr>
                </a:solidFill>
                <a:effectLst/>
                <a:uLnTx/>
                <a:uFillTx/>
                <a:sym typeface="Barlow Semi Condensed SemiBold"/>
              </a:rPr>
              <a:t>É</a:t>
            </a:r>
            <a:r>
              <a:rPr lang="fr-CI" sz="3600" dirty="0">
                <a:solidFill>
                  <a:schemeClr val="accent1">
                    <a:lumMod val="75000"/>
                  </a:schemeClr>
                </a:solidFill>
                <a:latin typeface="Barlow Semi Condensed SemiBold" panose="00000706000000000000" pitchFamily="2" charset="0"/>
                <a:cs typeface="Times New Roman" panose="02020603050405020304" pitchFamily="18" charset="0"/>
              </a:rPr>
              <a:t>TAT DE L’ART</a:t>
            </a:r>
            <a:endParaRPr kumimoji="0" lang="fr-CI" sz="3600" b="0" i="0" strike="noStrike" kern="0" cap="none" spc="0" normalizeH="0" baseline="0" noProof="0" dirty="0">
              <a:ln>
                <a:noFill/>
              </a:ln>
              <a:solidFill>
                <a:schemeClr val="accent1">
                  <a:lumMod val="75000"/>
                </a:schemeClr>
              </a:solidFill>
              <a:effectLst/>
              <a:uLnTx/>
              <a:uFillTx/>
              <a:latin typeface="Barlow Semi Condensed SemiBold" panose="00000706000000000000" pitchFamily="2" charset="0"/>
              <a:cs typeface="Times New Roman" panose="02020603050405020304" pitchFamily="18" charset="0"/>
              <a:sym typeface="Barlow Semi Condensed SemiBold"/>
            </a:endParaRPr>
          </a:p>
        </p:txBody>
      </p:sp>
      <p:sp>
        <p:nvSpPr>
          <p:cNvPr id="23" name="Google Shape;509;p35">
            <a:extLst>
              <a:ext uri="{FF2B5EF4-FFF2-40B4-BE49-F238E27FC236}">
                <a16:creationId xmlns:a16="http://schemas.microsoft.com/office/drawing/2014/main" id="{7EE30B27-C70A-5C34-12D0-FEFF0D6A43A1}"/>
              </a:ext>
            </a:extLst>
          </p:cNvPr>
          <p:cNvSpPr txBox="1">
            <a:spLocks/>
          </p:cNvSpPr>
          <p:nvPr>
            <p:custDataLst>
              <p:tags r:id="rId19"/>
            </p:custDataLst>
          </p:nvPr>
        </p:nvSpPr>
        <p:spPr>
          <a:xfrm flipH="1">
            <a:off x="3503712" y="2397590"/>
            <a:ext cx="7667220" cy="4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434343"/>
              </a:buClr>
              <a:buSzPts val="14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9pPr>
          </a:lstStyle>
          <a:p>
            <a:pPr marL="0" indent="0">
              <a:defRPr/>
            </a:pPr>
            <a:r>
              <a:rPr lang="fr-FR" sz="1600" b="1" dirty="0">
                <a:solidFill>
                  <a:srgbClr val="5F6065"/>
                </a:solidFill>
                <a:latin typeface="Roboto Condensed Light" panose="02000000000000000000" pitchFamily="2" charset="0"/>
                <a:ea typeface="Roboto Condensed Light" panose="02000000000000000000" pitchFamily="2" charset="0"/>
                <a:cs typeface="Roboto Condensed Light" panose="02000000000000000000" pitchFamily="2" charset="0"/>
              </a:rPr>
              <a:t>Imagerie TEP – Prédiction de la Récidive/Récurrence en TEP à la 18F-FDOPA – Deep Learning</a:t>
            </a:r>
            <a:endParaRPr kumimoji="0" lang="fr-FR" sz="1600" b="1" i="0" u="none" strike="noStrike" kern="0" cap="none" spc="0" normalizeH="0" baseline="0" dirty="0">
              <a:ln>
                <a:noFill/>
              </a:ln>
              <a:solidFill>
                <a:srgbClr val="5F6065"/>
              </a:solidFill>
              <a:effectLst/>
              <a:uLnTx/>
              <a:uFillTx/>
              <a:latin typeface="Roboto Condensed Light" panose="02000000000000000000" pitchFamily="2" charset="0"/>
              <a:ea typeface="Roboto Condensed Light" panose="02000000000000000000" pitchFamily="2" charset="0"/>
              <a:cs typeface="Roboto Condensed Light" panose="02000000000000000000" pitchFamily="2" charset="0"/>
              <a:sym typeface="Roboto Condensed Light"/>
            </a:endParaRPr>
          </a:p>
        </p:txBody>
      </p:sp>
      <p:pic>
        <p:nvPicPr>
          <p:cNvPr id="2" name="Image 1" descr="Une image contenant texte, Police, logo, Graphique&#10;&#10;Description générée automatiquement">
            <a:extLst>
              <a:ext uri="{FF2B5EF4-FFF2-40B4-BE49-F238E27FC236}">
                <a16:creationId xmlns:a16="http://schemas.microsoft.com/office/drawing/2014/main" id="{90F54AE9-3A78-EDC4-D034-910A0E9DC2D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bwMode="auto">
          <a:xfrm>
            <a:off x="9844323" y="5996570"/>
            <a:ext cx="2149674" cy="724905"/>
          </a:xfrm>
          <a:prstGeom prst="rect">
            <a:avLst/>
          </a:prstGeom>
        </p:spPr>
      </p:pic>
      <p:sp>
        <p:nvSpPr>
          <p:cNvPr id="3" name="Espace réservé du texte 2">
            <a:extLst>
              <a:ext uri="{FF2B5EF4-FFF2-40B4-BE49-F238E27FC236}">
                <a16:creationId xmlns:a16="http://schemas.microsoft.com/office/drawing/2014/main" id="{369EFD71-ACF2-323D-6B51-AB98498FEBBD}"/>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438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4ABCE-6E8F-955A-2301-794695FD1021}"/>
              </a:ext>
            </a:extLst>
          </p:cNvPr>
          <p:cNvSpPr/>
          <p:nvPr/>
        </p:nvSpPr>
        <p:spPr bwMode="auto">
          <a:xfrm>
            <a:off x="2315580" y="2243351"/>
            <a:ext cx="7560840" cy="1656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 name="Espace réservé du texte 2">
            <a:extLst>
              <a:ext uri="{FF2B5EF4-FFF2-40B4-BE49-F238E27FC236}">
                <a16:creationId xmlns:a16="http://schemas.microsoft.com/office/drawing/2014/main" id="{4C394D00-B53A-C1C3-0096-0F72EDA14919}"/>
              </a:ext>
            </a:extLst>
          </p:cNvPr>
          <p:cNvSpPr txBox="1">
            <a:spLocks/>
          </p:cNvSpPr>
          <p:nvPr/>
        </p:nvSpPr>
        <p:spPr bwMode="auto">
          <a:xfrm>
            <a:off x="1019174" y="2636175"/>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4800" dirty="0"/>
              <a:t>Résultats et Discussion</a:t>
            </a:r>
            <a:endParaRPr lang="fr-FR" dirty="0"/>
          </a:p>
        </p:txBody>
      </p:sp>
      <p:sp>
        <p:nvSpPr>
          <p:cNvPr id="6" name="Rectangle 5">
            <a:extLst>
              <a:ext uri="{FF2B5EF4-FFF2-40B4-BE49-F238E27FC236}">
                <a16:creationId xmlns:a16="http://schemas.microsoft.com/office/drawing/2014/main" id="{20EBA3DD-F215-1C91-1D80-098D9510C4C3}"/>
              </a:ext>
            </a:extLst>
          </p:cNvPr>
          <p:cNvSpPr/>
          <p:nvPr/>
        </p:nvSpPr>
        <p:spPr bwMode="auto">
          <a:xfrm>
            <a:off x="1955540" y="2493367"/>
            <a:ext cx="8280919" cy="1152128"/>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7" name="Image 6">
            <a:extLst>
              <a:ext uri="{FF2B5EF4-FFF2-40B4-BE49-F238E27FC236}">
                <a16:creationId xmlns:a16="http://schemas.microsoft.com/office/drawing/2014/main" id="{A55D75E6-03FF-BFDF-2B55-49FC4839F5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DB91DD84-56C0-44C6-D33C-1526D50B5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941B33A6-0BE9-77D9-67B4-DE99707DDAD8}"/>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20/25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186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èche : pentagone 4">
            <a:extLst>
              <a:ext uri="{FF2B5EF4-FFF2-40B4-BE49-F238E27FC236}">
                <a16:creationId xmlns:a16="http://schemas.microsoft.com/office/drawing/2014/main" id="{13E622C8-9B82-0B0A-038E-191AA67041E3}"/>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latin typeface="Arial"/>
                <a:cs typeface="Arial"/>
              </a:rPr>
              <a:t>Introduction</a:t>
            </a:r>
            <a:endParaRPr/>
          </a:p>
        </p:txBody>
      </p:sp>
      <p:sp>
        <p:nvSpPr>
          <p:cNvPr id="6" name="Flèche : chevron 5">
            <a:extLst>
              <a:ext uri="{FF2B5EF4-FFF2-40B4-BE49-F238E27FC236}">
                <a16:creationId xmlns:a16="http://schemas.microsoft.com/office/drawing/2014/main" id="{D41F2C2C-2E42-DE4D-9B93-406E9C82F9D4}"/>
              </a:ext>
            </a:extLst>
          </p:cNvPr>
          <p:cNvSpPr/>
          <p:nvPr/>
        </p:nvSpPr>
        <p:spPr bwMode="auto">
          <a:xfrm>
            <a:off x="5763071" y="131748"/>
            <a:ext cx="2776252"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Résultats et discussion</a:t>
            </a:r>
            <a:endParaRPr lang="fr-FR" dirty="0">
              <a:solidFill>
                <a:schemeClr val="tx1"/>
              </a:solidFill>
            </a:endParaRPr>
          </a:p>
        </p:txBody>
      </p:sp>
      <p:sp>
        <p:nvSpPr>
          <p:cNvPr id="7" name="Flèche : chevron 6">
            <a:extLst>
              <a:ext uri="{FF2B5EF4-FFF2-40B4-BE49-F238E27FC236}">
                <a16:creationId xmlns:a16="http://schemas.microsoft.com/office/drawing/2014/main" id="{81C5CD09-3DA0-DD1C-CFC0-510F051971E8}"/>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8" name="Flèche : chevron 7">
            <a:extLst>
              <a:ext uri="{FF2B5EF4-FFF2-40B4-BE49-F238E27FC236}">
                <a16:creationId xmlns:a16="http://schemas.microsoft.com/office/drawing/2014/main" id="{1AC913AB-C328-8E92-50BC-13697FB8AD41}"/>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9" name="Flèche : chevron 8">
            <a:extLst>
              <a:ext uri="{FF2B5EF4-FFF2-40B4-BE49-F238E27FC236}">
                <a16:creationId xmlns:a16="http://schemas.microsoft.com/office/drawing/2014/main" id="{DB80710C-4773-B3C6-B012-9BC729484593}"/>
              </a:ext>
            </a:extLst>
          </p:cNvPr>
          <p:cNvSpPr/>
          <p:nvPr/>
        </p:nvSpPr>
        <p:spPr bwMode="auto">
          <a:xfrm>
            <a:off x="3143673" y="122872"/>
            <a:ext cx="2664296"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 </a:t>
            </a:r>
            <a:endParaRPr lang="fr-FR" dirty="0">
              <a:solidFill>
                <a:schemeClr val="tx1"/>
              </a:solidFill>
            </a:endParaRPr>
          </a:p>
        </p:txBody>
      </p:sp>
      <p:sp>
        <p:nvSpPr>
          <p:cNvPr id="10" name="Flèche : chevron 9">
            <a:extLst>
              <a:ext uri="{FF2B5EF4-FFF2-40B4-BE49-F238E27FC236}">
                <a16:creationId xmlns:a16="http://schemas.microsoft.com/office/drawing/2014/main" id="{54FC6F95-8EA4-E7CF-8999-EAAAD2CF80CF}"/>
              </a:ext>
            </a:extLst>
          </p:cNvPr>
          <p:cNvSpPr/>
          <p:nvPr/>
        </p:nvSpPr>
        <p:spPr bwMode="auto">
          <a:xfrm>
            <a:off x="2997176" y="542994"/>
            <a:ext cx="2376264" cy="241879"/>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Discussion</a:t>
            </a:r>
            <a:endParaRPr lang="fr-FR" sz="1800" dirty="0"/>
          </a:p>
        </p:txBody>
      </p:sp>
      <p:sp>
        <p:nvSpPr>
          <p:cNvPr id="11" name="Flèche : pentagone 10">
            <a:extLst>
              <a:ext uri="{FF2B5EF4-FFF2-40B4-BE49-F238E27FC236}">
                <a16:creationId xmlns:a16="http://schemas.microsoft.com/office/drawing/2014/main" id="{535DFFAB-3D2F-B51C-52EF-AF5142DEED1A}"/>
              </a:ext>
            </a:extLst>
          </p:cNvPr>
          <p:cNvSpPr/>
          <p:nvPr/>
        </p:nvSpPr>
        <p:spPr bwMode="auto">
          <a:xfrm>
            <a:off x="103399" y="549114"/>
            <a:ext cx="2893777" cy="239333"/>
          </a:xfrm>
          <a:prstGeom prst="homePlate">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Performances des modèles</a:t>
            </a:r>
          </a:p>
        </p:txBody>
      </p:sp>
      <mc:AlternateContent xmlns:mc="http://schemas.openxmlformats.org/markup-compatibility/2006" xmlns:p14="http://schemas.microsoft.com/office/powerpoint/2010/main">
        <mc:Choice Requires="p14">
          <p:contentPart p14:bwMode="auto" r:id="rId3">
            <p14:nvContentPartPr>
              <p14:cNvPr id="54" name="Encre 53">
                <a:extLst>
                  <a:ext uri="{FF2B5EF4-FFF2-40B4-BE49-F238E27FC236}">
                    <a16:creationId xmlns:a16="http://schemas.microsoft.com/office/drawing/2014/main" id="{D96147ED-3F7A-4D0A-6984-289FFFFB91AF}"/>
                  </a:ext>
                </a:extLst>
              </p14:cNvPr>
              <p14:cNvContentPartPr/>
              <p14:nvPr/>
            </p14:nvContentPartPr>
            <p14:xfrm>
              <a:off x="3395726" y="1175349"/>
              <a:ext cx="6279480" cy="64440"/>
            </p14:xfrm>
          </p:contentPart>
        </mc:Choice>
        <mc:Fallback xmlns="">
          <p:pic>
            <p:nvPicPr>
              <p:cNvPr id="54" name="Encre 53">
                <a:extLst>
                  <a:ext uri="{FF2B5EF4-FFF2-40B4-BE49-F238E27FC236}">
                    <a16:creationId xmlns:a16="http://schemas.microsoft.com/office/drawing/2014/main" id="{D96147ED-3F7A-4D0A-6984-289FFFFB91AF}"/>
                  </a:ext>
                </a:extLst>
              </p:cNvPr>
              <p:cNvPicPr/>
              <p:nvPr/>
            </p:nvPicPr>
            <p:blipFill>
              <a:blip r:embed="rId21"/>
              <a:stretch>
                <a:fillRect/>
              </a:stretch>
            </p:blipFill>
            <p:spPr>
              <a:xfrm>
                <a:off x="3332726" y="1112349"/>
                <a:ext cx="64051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5" name="Encre 54">
                <a:extLst>
                  <a:ext uri="{FF2B5EF4-FFF2-40B4-BE49-F238E27FC236}">
                    <a16:creationId xmlns:a16="http://schemas.microsoft.com/office/drawing/2014/main" id="{E2598FDB-33E5-02C1-924D-58F0F7E91E55}"/>
                  </a:ext>
                </a:extLst>
              </p14:cNvPr>
              <p14:cNvContentPartPr/>
              <p14:nvPr/>
            </p14:nvContentPartPr>
            <p14:xfrm>
              <a:off x="5363486" y="4080549"/>
              <a:ext cx="2538000" cy="92160"/>
            </p14:xfrm>
          </p:contentPart>
        </mc:Choice>
        <mc:Fallback xmlns="">
          <p:pic>
            <p:nvPicPr>
              <p:cNvPr id="55" name="Encre 54">
                <a:extLst>
                  <a:ext uri="{FF2B5EF4-FFF2-40B4-BE49-F238E27FC236}">
                    <a16:creationId xmlns:a16="http://schemas.microsoft.com/office/drawing/2014/main" id="{E2598FDB-33E5-02C1-924D-58F0F7E91E55}"/>
                  </a:ext>
                </a:extLst>
              </p:cNvPr>
              <p:cNvPicPr/>
              <p:nvPr/>
            </p:nvPicPr>
            <p:blipFill>
              <a:blip r:embed="rId23"/>
              <a:stretch>
                <a:fillRect/>
              </a:stretch>
            </p:blipFill>
            <p:spPr>
              <a:xfrm>
                <a:off x="5300846" y="4017549"/>
                <a:ext cx="2663640" cy="217800"/>
              </a:xfrm>
              <a:prstGeom prst="rect">
                <a:avLst/>
              </a:prstGeom>
            </p:spPr>
          </p:pic>
        </mc:Fallback>
      </mc:AlternateContent>
      <p:grpSp>
        <p:nvGrpSpPr>
          <p:cNvPr id="59" name="Groupe 58">
            <a:extLst>
              <a:ext uri="{FF2B5EF4-FFF2-40B4-BE49-F238E27FC236}">
                <a16:creationId xmlns:a16="http://schemas.microsoft.com/office/drawing/2014/main" id="{591AEC99-18EC-D692-E446-4C7A1277EEAA}"/>
              </a:ext>
            </a:extLst>
          </p:cNvPr>
          <p:cNvGrpSpPr/>
          <p:nvPr/>
        </p:nvGrpSpPr>
        <p:grpSpPr bwMode="auto">
          <a:xfrm rot="9144288">
            <a:off x="2169631" y="2987992"/>
            <a:ext cx="1947813" cy="2877021"/>
            <a:chOff x="2167009" y="2579776"/>
            <a:chExt cx="1947813" cy="1328628"/>
          </a:xfrm>
        </p:grpSpPr>
        <p:sp>
          <p:nvSpPr>
            <p:cNvPr id="60" name="Arc 59">
              <a:extLst>
                <a:ext uri="{FF2B5EF4-FFF2-40B4-BE49-F238E27FC236}">
                  <a16:creationId xmlns:a16="http://schemas.microsoft.com/office/drawing/2014/main" id="{E834F14D-A617-F57F-D4C5-6543BC1B8465}"/>
                </a:ext>
              </a:extLst>
            </p:cNvPr>
            <p:cNvSpPr/>
            <p:nvPr/>
          </p:nvSpPr>
          <p:spPr bwMode="auto">
            <a:xfrm rot="10800000" flipH="1">
              <a:off x="2167009" y="2579776"/>
              <a:ext cx="1927155" cy="1328628"/>
            </a:xfrm>
            <a:prstGeom prst="arc">
              <a:avLst>
                <a:gd name="adj1" fmla="val 15992758"/>
                <a:gd name="adj2" fmla="val 20739618"/>
              </a:avLst>
            </a:prstGeom>
            <a:ln w="38100" cap="flat" cmpd="sng" algn="ctr">
              <a:solidFill>
                <a:schemeClr val="accent2">
                  <a:lumMod val="75000"/>
                </a:schemeClr>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dirty="0"/>
            </a:p>
          </p:txBody>
        </p:sp>
        <p:sp>
          <p:nvSpPr>
            <p:cNvPr id="61" name="Arc 60">
              <a:extLst>
                <a:ext uri="{FF2B5EF4-FFF2-40B4-BE49-F238E27FC236}">
                  <a16:creationId xmlns:a16="http://schemas.microsoft.com/office/drawing/2014/main" id="{EC01D7D7-8646-EF54-292F-93B000DE9607}"/>
                </a:ext>
              </a:extLst>
            </p:cNvPr>
            <p:cNvSpPr/>
            <p:nvPr/>
          </p:nvSpPr>
          <p:spPr bwMode="auto">
            <a:xfrm rot="10800000" flipH="1" flipV="1">
              <a:off x="2187667" y="2579776"/>
              <a:ext cx="1927155" cy="1328628"/>
            </a:xfrm>
            <a:prstGeom prst="arc">
              <a:avLst>
                <a:gd name="adj1" fmla="val 15992758"/>
                <a:gd name="adj2" fmla="val 20739618"/>
              </a:avLst>
            </a:prstGeom>
            <a:ln w="38100" cap="flat" cmpd="sng" algn="ctr">
              <a:solidFill>
                <a:schemeClr val="accent2">
                  <a:lumMod val="75000"/>
                </a:schemeClr>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a:p>
          </p:txBody>
        </p:sp>
      </p:grpSp>
      <p:sp>
        <p:nvSpPr>
          <p:cNvPr id="67" name="ZoneTexte 66">
            <a:extLst>
              <a:ext uri="{FF2B5EF4-FFF2-40B4-BE49-F238E27FC236}">
                <a16:creationId xmlns:a16="http://schemas.microsoft.com/office/drawing/2014/main" id="{269B0F99-1CF0-0512-2C3A-BA381894A946}"/>
              </a:ext>
            </a:extLst>
          </p:cNvPr>
          <p:cNvSpPr txBox="1"/>
          <p:nvPr/>
        </p:nvSpPr>
        <p:spPr>
          <a:xfrm rot="20141990">
            <a:off x="22120" y="4814477"/>
            <a:ext cx="3942444" cy="369332"/>
          </a:xfrm>
          <a:prstGeom prst="rect">
            <a:avLst/>
          </a:prstGeom>
          <a:solidFill>
            <a:schemeClr val="accent2">
              <a:lumMod val="60000"/>
              <a:lumOff val="40000"/>
            </a:schemeClr>
          </a:solidFill>
          <a:ln w="28575">
            <a:solidFill>
              <a:schemeClr val="accent2">
                <a:lumMod val="50000"/>
              </a:schemeClr>
            </a:solidFill>
          </a:ln>
        </p:spPr>
        <p:txBody>
          <a:bodyPr wrap="square">
            <a:spAutoFit/>
          </a:bodyPr>
          <a:lstStyle/>
          <a:p>
            <a:r>
              <a:rPr lang="fr-FR" dirty="0">
                <a:latin typeface="Times New Roman" panose="02020603050405020304" pitchFamily="18" charset="0"/>
                <a:cs typeface="Times New Roman" panose="02020603050405020304" pitchFamily="18" charset="0"/>
              </a:rPr>
              <a:t>Le meilleur modèle sur le test est SENet</a:t>
            </a:r>
          </a:p>
        </p:txBody>
      </p:sp>
      <mc:AlternateContent xmlns:mc="http://schemas.openxmlformats.org/markup-compatibility/2006" xmlns:p14="http://schemas.microsoft.com/office/powerpoint/2010/main">
        <mc:Choice Requires="p14">
          <p:contentPart p14:bwMode="auto" r:id="rId24">
            <p14:nvContentPartPr>
              <p14:cNvPr id="68" name="Encre 67">
                <a:extLst>
                  <a:ext uri="{FF2B5EF4-FFF2-40B4-BE49-F238E27FC236}">
                    <a16:creationId xmlns:a16="http://schemas.microsoft.com/office/drawing/2014/main" id="{88F23A06-5927-0774-18C4-48E61F169264}"/>
                  </a:ext>
                </a:extLst>
              </p14:cNvPr>
              <p14:cNvContentPartPr/>
              <p14:nvPr/>
            </p14:nvContentPartPr>
            <p14:xfrm>
              <a:off x="3355046" y="1239429"/>
              <a:ext cx="6548760" cy="50400"/>
            </p14:xfrm>
          </p:contentPart>
        </mc:Choice>
        <mc:Fallback xmlns="">
          <p:pic>
            <p:nvPicPr>
              <p:cNvPr id="68" name="Encre 67">
                <a:extLst>
                  <a:ext uri="{FF2B5EF4-FFF2-40B4-BE49-F238E27FC236}">
                    <a16:creationId xmlns:a16="http://schemas.microsoft.com/office/drawing/2014/main" id="{88F23A06-5927-0774-18C4-48E61F169264}"/>
                  </a:ext>
                </a:extLst>
              </p:cNvPr>
              <p:cNvPicPr/>
              <p:nvPr/>
            </p:nvPicPr>
            <p:blipFill>
              <a:blip r:embed="rId25"/>
              <a:stretch>
                <a:fillRect/>
              </a:stretch>
            </p:blipFill>
            <p:spPr>
              <a:xfrm>
                <a:off x="3292406" y="1176789"/>
                <a:ext cx="66744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9" name="Encre 68">
                <a:extLst>
                  <a:ext uri="{FF2B5EF4-FFF2-40B4-BE49-F238E27FC236}">
                    <a16:creationId xmlns:a16="http://schemas.microsoft.com/office/drawing/2014/main" id="{C8729789-F549-A717-D340-71AAF45AD607}"/>
                  </a:ext>
                </a:extLst>
              </p14:cNvPr>
              <p14:cNvContentPartPr/>
              <p14:nvPr/>
            </p14:nvContentPartPr>
            <p14:xfrm>
              <a:off x="3051206" y="1240509"/>
              <a:ext cx="165600" cy="9360"/>
            </p14:xfrm>
          </p:contentPart>
        </mc:Choice>
        <mc:Fallback xmlns="">
          <p:pic>
            <p:nvPicPr>
              <p:cNvPr id="69" name="Encre 68">
                <a:extLst>
                  <a:ext uri="{FF2B5EF4-FFF2-40B4-BE49-F238E27FC236}">
                    <a16:creationId xmlns:a16="http://schemas.microsoft.com/office/drawing/2014/main" id="{C8729789-F549-A717-D340-71AAF45AD607}"/>
                  </a:ext>
                </a:extLst>
              </p:cNvPr>
              <p:cNvPicPr/>
              <p:nvPr/>
            </p:nvPicPr>
            <p:blipFill>
              <a:blip r:embed="rId27"/>
              <a:stretch>
                <a:fillRect/>
              </a:stretch>
            </p:blipFill>
            <p:spPr>
              <a:xfrm>
                <a:off x="2988206" y="1177509"/>
                <a:ext cx="291240" cy="135000"/>
              </a:xfrm>
              <a:prstGeom prst="rect">
                <a:avLst/>
              </a:prstGeom>
            </p:spPr>
          </p:pic>
        </mc:Fallback>
      </mc:AlternateContent>
      <p:sp>
        <p:nvSpPr>
          <p:cNvPr id="71" name="ZoneTexte 70">
            <a:extLst>
              <a:ext uri="{FF2B5EF4-FFF2-40B4-BE49-F238E27FC236}">
                <a16:creationId xmlns:a16="http://schemas.microsoft.com/office/drawing/2014/main" id="{987B1BCF-CBF2-7EC7-8639-59725F0BF331}"/>
              </a:ext>
            </a:extLst>
          </p:cNvPr>
          <p:cNvSpPr txBox="1"/>
          <p:nvPr/>
        </p:nvSpPr>
        <p:spPr>
          <a:xfrm>
            <a:off x="3003136" y="755977"/>
            <a:ext cx="6903025"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Résultats des sur l'ensemble de validation avec intervalles de confiance.</a:t>
            </a:r>
          </a:p>
        </p:txBody>
      </p:sp>
      <p:pic>
        <p:nvPicPr>
          <p:cNvPr id="72" name="Image 71">
            <a:extLst>
              <a:ext uri="{FF2B5EF4-FFF2-40B4-BE49-F238E27FC236}">
                <a16:creationId xmlns:a16="http://schemas.microsoft.com/office/drawing/2014/main" id="{C5EC9640-A4AF-5569-7B88-BB4EFF7EAC0D}"/>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5D92CD27-426B-6145-C4AA-657DC733ACD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3C2466AE-C9F8-1E15-F487-8DD7C9189C02}"/>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21/25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 name="Tableau 11">
            <a:extLst>
              <a:ext uri="{FF2B5EF4-FFF2-40B4-BE49-F238E27FC236}">
                <a16:creationId xmlns:a16="http://schemas.microsoft.com/office/drawing/2014/main" id="{FE40CE08-B1B3-3629-2168-8BA7638ED11C}"/>
              </a:ext>
            </a:extLst>
          </p:cNvPr>
          <p:cNvGraphicFramePr>
            <a:graphicFrameLocks noGrp="1"/>
          </p:cNvGraphicFramePr>
          <p:nvPr>
            <p:extLst>
              <p:ext uri="{D42A27DB-BD31-4B8C-83A1-F6EECF244321}">
                <p14:modId xmlns:p14="http://schemas.microsoft.com/office/powerpoint/2010/main" val="1874915598"/>
              </p:ext>
            </p:extLst>
          </p:nvPr>
        </p:nvGraphicFramePr>
        <p:xfrm>
          <a:off x="2644906" y="1150075"/>
          <a:ext cx="8728878" cy="2438400"/>
        </p:xfrm>
        <a:graphic>
          <a:graphicData uri="http://schemas.openxmlformats.org/drawingml/2006/table">
            <a:tbl>
              <a:tblPr firstRow="1" bandRow="1">
                <a:tableStyleId>{7DF18680-E054-41AD-8BC1-D1AEF772440D}</a:tableStyleId>
              </a:tblPr>
              <a:tblGrid>
                <a:gridCol w="1742941">
                  <a:extLst>
                    <a:ext uri="{9D8B030D-6E8A-4147-A177-3AD203B41FA5}">
                      <a16:colId xmlns:a16="http://schemas.microsoft.com/office/drawing/2014/main" val="2067300296"/>
                    </a:ext>
                  </a:extLst>
                </a:gridCol>
                <a:gridCol w="1728192">
                  <a:extLst>
                    <a:ext uri="{9D8B030D-6E8A-4147-A177-3AD203B41FA5}">
                      <a16:colId xmlns:a16="http://schemas.microsoft.com/office/drawing/2014/main" val="2479295400"/>
                    </a:ext>
                  </a:extLst>
                </a:gridCol>
                <a:gridCol w="1944216">
                  <a:extLst>
                    <a:ext uri="{9D8B030D-6E8A-4147-A177-3AD203B41FA5}">
                      <a16:colId xmlns:a16="http://schemas.microsoft.com/office/drawing/2014/main" val="985391043"/>
                    </a:ext>
                  </a:extLst>
                </a:gridCol>
                <a:gridCol w="1584176">
                  <a:extLst>
                    <a:ext uri="{9D8B030D-6E8A-4147-A177-3AD203B41FA5}">
                      <a16:colId xmlns:a16="http://schemas.microsoft.com/office/drawing/2014/main" val="2715059193"/>
                    </a:ext>
                  </a:extLst>
                </a:gridCol>
                <a:gridCol w="1729353">
                  <a:extLst>
                    <a:ext uri="{9D8B030D-6E8A-4147-A177-3AD203B41FA5}">
                      <a16:colId xmlns:a16="http://schemas.microsoft.com/office/drawing/2014/main" val="315590132"/>
                    </a:ext>
                  </a:extLst>
                </a:gridCol>
              </a:tblGrid>
              <a:tr h="291303">
                <a:tc>
                  <a:txBody>
                    <a:bodyPr/>
                    <a:lstStyle/>
                    <a:p>
                      <a:pPr algn="ctr"/>
                      <a:r>
                        <a:rPr lang="fr-FR" sz="1400" dirty="0">
                          <a:solidFill>
                            <a:schemeClr val="bg1"/>
                          </a:solidFill>
                          <a:latin typeface="Tahoma" panose="020B0604030504040204" pitchFamily="34" charset="0"/>
                          <a:ea typeface="Tahoma" panose="020B0604030504040204" pitchFamily="34" charset="0"/>
                          <a:cs typeface="Tahoma" panose="020B0604030504040204" pitchFamily="34" charset="0"/>
                        </a:rPr>
                        <a:t>Modèle</a:t>
                      </a:r>
                    </a:p>
                  </a:txBody>
                  <a:tcPr/>
                </a:tc>
                <a:tc>
                  <a:txBody>
                    <a:bodyPr/>
                    <a:lstStyle/>
                    <a:p>
                      <a:pPr algn="ctr"/>
                      <a:r>
                        <a:rPr lang="fr-FR" sz="1400" dirty="0" err="1">
                          <a:solidFill>
                            <a:schemeClr val="bg1"/>
                          </a:solidFill>
                          <a:latin typeface="Tahoma" panose="020B0604030504040204" pitchFamily="34" charset="0"/>
                          <a:ea typeface="Tahoma" panose="020B0604030504040204" pitchFamily="34" charset="0"/>
                          <a:cs typeface="Tahoma" panose="020B0604030504040204" pitchFamily="34" charset="0"/>
                        </a:rPr>
                        <a:t>Accuracy</a:t>
                      </a:r>
                      <a:endParaRPr lang="fr-F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400" dirty="0" err="1">
                          <a:solidFill>
                            <a:schemeClr val="bg1"/>
                          </a:solidFill>
                          <a:latin typeface="Tahoma" panose="020B0604030504040204" pitchFamily="34" charset="0"/>
                          <a:ea typeface="Tahoma" panose="020B0604030504040204" pitchFamily="34" charset="0"/>
                          <a:cs typeface="Tahoma" panose="020B0604030504040204" pitchFamily="34" charset="0"/>
                        </a:rPr>
                        <a:t>Balanced</a:t>
                      </a:r>
                      <a:r>
                        <a:rPr lang="fr-FR" sz="1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fr-FR" sz="1400" dirty="0" err="1">
                          <a:solidFill>
                            <a:schemeClr val="bg1"/>
                          </a:solidFill>
                          <a:latin typeface="Tahoma" panose="020B0604030504040204" pitchFamily="34" charset="0"/>
                          <a:ea typeface="Tahoma" panose="020B0604030504040204" pitchFamily="34" charset="0"/>
                          <a:cs typeface="Tahoma" panose="020B0604030504040204" pitchFamily="34" charset="0"/>
                        </a:rPr>
                        <a:t>Accuracy</a:t>
                      </a:r>
                      <a:endParaRPr lang="fr-F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400" dirty="0">
                          <a:solidFill>
                            <a:schemeClr val="bg1"/>
                          </a:solidFill>
                          <a:latin typeface="Tahoma" panose="020B0604030504040204" pitchFamily="34" charset="0"/>
                          <a:ea typeface="Tahoma" panose="020B0604030504040204" pitchFamily="34" charset="0"/>
                          <a:cs typeface="Tahoma" panose="020B0604030504040204" pitchFamily="34" charset="0"/>
                        </a:rPr>
                        <a:t>AUC</a:t>
                      </a:r>
                    </a:p>
                  </a:txBody>
                  <a:tcPr/>
                </a:tc>
                <a:tc>
                  <a:txBody>
                    <a:bodyPr/>
                    <a:lstStyle/>
                    <a:p>
                      <a:pPr algn="ctr"/>
                      <a:r>
                        <a:rPr lang="fr-FR" sz="1400" dirty="0">
                          <a:solidFill>
                            <a:schemeClr val="bg1"/>
                          </a:solidFill>
                          <a:latin typeface="Tahoma" panose="020B0604030504040204" pitchFamily="34" charset="0"/>
                          <a:ea typeface="Tahoma" panose="020B0604030504040204" pitchFamily="34" charset="0"/>
                          <a:cs typeface="Tahoma" panose="020B0604030504040204" pitchFamily="34" charset="0"/>
                        </a:rPr>
                        <a:t>AP</a:t>
                      </a:r>
                    </a:p>
                  </a:txBody>
                  <a:tcPr/>
                </a:tc>
                <a:extLst>
                  <a:ext uri="{0D108BD9-81ED-4DB2-BD59-A6C34878D82A}">
                    <a16:rowId xmlns:a16="http://schemas.microsoft.com/office/drawing/2014/main" val="1562320277"/>
                  </a:ext>
                </a:extLst>
              </a:tr>
              <a:tr h="117017">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CNN3D</a:t>
                      </a:r>
                    </a:p>
                  </a:txBody>
                  <a:tcPr>
                    <a:solidFill>
                      <a:srgbClr val="D2D2D3"/>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0.78  [0.72, 0.84]</a:t>
                      </a:r>
                    </a:p>
                  </a:txBody>
                  <a:tcPr>
                    <a:solidFill>
                      <a:srgbClr val="D2D2D3"/>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0.72  [0.64, 0.80]</a:t>
                      </a:r>
                    </a:p>
                  </a:txBody>
                  <a:tcPr>
                    <a:solidFill>
                      <a:srgbClr val="D2D2D3"/>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0.84  [0.77, 0.90]</a:t>
                      </a:r>
                    </a:p>
                  </a:txBody>
                  <a:tcPr>
                    <a:solidFill>
                      <a:srgbClr val="D2D2D3"/>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0.93  [0.89, 0.96]</a:t>
                      </a:r>
                    </a:p>
                  </a:txBody>
                  <a:tcPr>
                    <a:solidFill>
                      <a:srgbClr val="D2D2D3"/>
                    </a:solidFill>
                  </a:tcPr>
                </a:tc>
                <a:extLst>
                  <a:ext uri="{0D108BD9-81ED-4DB2-BD59-A6C34878D82A}">
                    <a16:rowId xmlns:a16="http://schemas.microsoft.com/office/drawing/2014/main" val="1250622357"/>
                  </a:ext>
                </a:extLst>
              </a:tr>
              <a:tr h="187392">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CNN3D (DA)</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0.85  [0.80, 0.90]</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0.82  [0.76, 0.89]</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0.92  [0.87, 0.96]</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0.97  [0.94, 0.99]</a:t>
                      </a:r>
                    </a:p>
                  </a:txBody>
                  <a:tcPr>
                    <a:solidFill>
                      <a:srgbClr val="EAEAEA"/>
                    </a:solidFill>
                  </a:tcPr>
                </a:tc>
                <a:extLst>
                  <a:ext uri="{0D108BD9-81ED-4DB2-BD59-A6C34878D82A}">
                    <a16:rowId xmlns:a16="http://schemas.microsoft.com/office/drawing/2014/main" val="3995648022"/>
                  </a:ext>
                </a:extLst>
              </a:tr>
              <a:tr h="0">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VGG11</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0.83  [0.77, 0.89]</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0.79  [0.72, 0.87]</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0.87  [0.80, 0.93]</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0.94  [0.90, 0.97]</a:t>
                      </a:r>
                    </a:p>
                  </a:txBody>
                  <a:tcPr/>
                </a:tc>
                <a:extLst>
                  <a:ext uri="{0D108BD9-81ED-4DB2-BD59-A6C34878D82A}">
                    <a16:rowId xmlns:a16="http://schemas.microsoft.com/office/drawing/2014/main" val="2212294760"/>
                  </a:ext>
                </a:extLst>
              </a:tr>
              <a:tr h="161537">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ResNet10</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0.77  [0.71, 0.84]</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0.76  [0.68, 0.83]</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0.83  [0.76, 0.90]</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0.93  [0.88, 0.96]</a:t>
                      </a:r>
                    </a:p>
                  </a:txBody>
                  <a:tcPr/>
                </a:tc>
                <a:extLst>
                  <a:ext uri="{0D108BD9-81ED-4DB2-BD59-A6C34878D82A}">
                    <a16:rowId xmlns:a16="http://schemas.microsoft.com/office/drawing/2014/main" val="1019592654"/>
                  </a:ext>
                </a:extLst>
              </a:tr>
              <a:tr h="137088">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ACS ResNet18</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0.80  [0.73, 0.86]</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0.75  [0.67, 0.82]</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0.87  [0.80, 0.92]</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0.93  [0.88, 0.97]</a:t>
                      </a:r>
                    </a:p>
                  </a:txBody>
                  <a:tcPr/>
                </a:tc>
                <a:extLst>
                  <a:ext uri="{0D108BD9-81ED-4DB2-BD59-A6C34878D82A}">
                    <a16:rowId xmlns:a16="http://schemas.microsoft.com/office/drawing/2014/main" val="484306414"/>
                  </a:ext>
                </a:extLst>
              </a:tr>
              <a:tr h="192328">
                <a:tc>
                  <a:txBody>
                    <a:bodyPr/>
                    <a:lstStyle/>
                    <a:p>
                      <a:pPr algn="ctr"/>
                      <a:r>
                        <a:rPr lang="fr-FR" sz="1400" dirty="0" err="1">
                          <a:solidFill>
                            <a:schemeClr val="tx1"/>
                          </a:solidFill>
                          <a:latin typeface="Tahoma" panose="020B0604030504040204" pitchFamily="34" charset="0"/>
                          <a:ea typeface="Tahoma" panose="020B0604030504040204" pitchFamily="34" charset="0"/>
                          <a:cs typeface="Tahoma" panose="020B0604030504040204" pitchFamily="34" charset="0"/>
                        </a:rPr>
                        <a:t>SENet</a:t>
                      </a:r>
                      <a:endParaRPr lang="fr-F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0.80  [0.74, 0.86]</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0.76  [0.70, 0.84]</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0.86  [0.80, 0.92]</a:t>
                      </a:r>
                    </a:p>
                  </a:txBody>
                  <a:tcPr>
                    <a:solidFill>
                      <a:srgbClr val="EAEAEA"/>
                    </a:solidFill>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0.94  [0.90, 0.97]</a:t>
                      </a:r>
                    </a:p>
                  </a:txBody>
                  <a:tcPr>
                    <a:solidFill>
                      <a:srgbClr val="EAEAEA"/>
                    </a:solidFill>
                  </a:tcPr>
                </a:tc>
                <a:extLst>
                  <a:ext uri="{0D108BD9-81ED-4DB2-BD59-A6C34878D82A}">
                    <a16:rowId xmlns:a16="http://schemas.microsoft.com/office/drawing/2014/main" val="1995812063"/>
                  </a:ext>
                </a:extLst>
              </a:tr>
              <a:tr h="261065">
                <a:tc>
                  <a:txBody>
                    <a:bodyPr/>
                    <a:lstStyle/>
                    <a:p>
                      <a:pPr algn="ctr"/>
                      <a:r>
                        <a:rPr lang="fr-FR" sz="1400" dirty="0" err="1">
                          <a:solidFill>
                            <a:schemeClr val="tx1"/>
                          </a:solidFill>
                          <a:latin typeface="Tahoma" panose="020B0604030504040204" pitchFamily="34" charset="0"/>
                          <a:ea typeface="Tahoma" panose="020B0604030504040204" pitchFamily="34" charset="0"/>
                          <a:cs typeface="Tahoma" panose="020B0604030504040204" pitchFamily="34" charset="0"/>
                        </a:rPr>
                        <a:t>SqueezeNet</a:t>
                      </a:r>
                      <a:endParaRPr lang="fr-FR"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0.84  [0.79, 0.90]</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0.80  [0.73, 0.88]</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0.86  [0.79, 0.93]</a:t>
                      </a:r>
                    </a:p>
                  </a:txBody>
                  <a:tcPr/>
                </a:tc>
                <a:tc>
                  <a:txBody>
                    <a:bodyPr/>
                    <a:lstStyle/>
                    <a:p>
                      <a:pPr algn="ctr"/>
                      <a:r>
                        <a:rPr lang="fr-FR" sz="1400" dirty="0">
                          <a:solidFill>
                            <a:schemeClr val="tx1"/>
                          </a:solidFill>
                          <a:latin typeface="Tahoma" panose="020B0604030504040204" pitchFamily="34" charset="0"/>
                          <a:ea typeface="Tahoma" panose="020B0604030504040204" pitchFamily="34" charset="0"/>
                          <a:cs typeface="Tahoma" panose="020B0604030504040204" pitchFamily="34" charset="0"/>
                        </a:rPr>
                        <a:t>0.92  [0.87, 0.97]</a:t>
                      </a:r>
                    </a:p>
                  </a:txBody>
                  <a:tcPr/>
                </a:tc>
                <a:extLst>
                  <a:ext uri="{0D108BD9-81ED-4DB2-BD59-A6C34878D82A}">
                    <a16:rowId xmlns:a16="http://schemas.microsoft.com/office/drawing/2014/main" val="1609981309"/>
                  </a:ext>
                </a:extLst>
              </a:tr>
            </a:tbl>
          </a:graphicData>
        </a:graphic>
      </p:graphicFrame>
      <p:graphicFrame>
        <p:nvGraphicFramePr>
          <p:cNvPr id="15" name="Tableau 14">
            <a:extLst>
              <a:ext uri="{FF2B5EF4-FFF2-40B4-BE49-F238E27FC236}">
                <a16:creationId xmlns:a16="http://schemas.microsoft.com/office/drawing/2014/main" id="{BBC31926-6C84-C0AD-E6FB-5F8F2DED9B66}"/>
              </a:ext>
            </a:extLst>
          </p:cNvPr>
          <p:cNvGraphicFramePr>
            <a:graphicFrameLocks noGrp="1"/>
          </p:cNvGraphicFramePr>
          <p:nvPr>
            <p:extLst>
              <p:ext uri="{D42A27DB-BD31-4B8C-83A1-F6EECF244321}">
                <p14:modId xmlns:p14="http://schemas.microsoft.com/office/powerpoint/2010/main" val="2782388579"/>
              </p:ext>
            </p:extLst>
          </p:nvPr>
        </p:nvGraphicFramePr>
        <p:xfrm>
          <a:off x="3905319" y="3732892"/>
          <a:ext cx="6208052" cy="2316480"/>
        </p:xfrm>
        <a:graphic>
          <a:graphicData uri="http://schemas.openxmlformats.org/drawingml/2006/table">
            <a:tbl>
              <a:tblPr firstRow="1" bandRow="1">
                <a:tableStyleId>{7DF18680-E054-41AD-8BC1-D1AEF772440D}</a:tableStyleId>
              </a:tblPr>
              <a:tblGrid>
                <a:gridCol w="1322444">
                  <a:extLst>
                    <a:ext uri="{9D8B030D-6E8A-4147-A177-3AD203B41FA5}">
                      <a16:colId xmlns:a16="http://schemas.microsoft.com/office/drawing/2014/main" val="527806204"/>
                    </a:ext>
                  </a:extLst>
                </a:gridCol>
                <a:gridCol w="1035576">
                  <a:extLst>
                    <a:ext uri="{9D8B030D-6E8A-4147-A177-3AD203B41FA5}">
                      <a16:colId xmlns:a16="http://schemas.microsoft.com/office/drawing/2014/main" val="2324231029"/>
                    </a:ext>
                  </a:extLst>
                </a:gridCol>
                <a:gridCol w="1872208">
                  <a:extLst>
                    <a:ext uri="{9D8B030D-6E8A-4147-A177-3AD203B41FA5}">
                      <a16:colId xmlns:a16="http://schemas.microsoft.com/office/drawing/2014/main" val="4011716453"/>
                    </a:ext>
                  </a:extLst>
                </a:gridCol>
                <a:gridCol w="882340">
                  <a:extLst>
                    <a:ext uri="{9D8B030D-6E8A-4147-A177-3AD203B41FA5}">
                      <a16:colId xmlns:a16="http://schemas.microsoft.com/office/drawing/2014/main" val="3577445333"/>
                    </a:ext>
                  </a:extLst>
                </a:gridCol>
                <a:gridCol w="1095484">
                  <a:extLst>
                    <a:ext uri="{9D8B030D-6E8A-4147-A177-3AD203B41FA5}">
                      <a16:colId xmlns:a16="http://schemas.microsoft.com/office/drawing/2014/main" val="535226079"/>
                    </a:ext>
                  </a:extLst>
                </a:gridCol>
              </a:tblGrid>
              <a:tr h="248189">
                <a:tc>
                  <a:txBody>
                    <a:bodyPr/>
                    <a:lstStyle/>
                    <a:p>
                      <a:pPr algn="ctr"/>
                      <a:r>
                        <a:rPr lang="fr-FR" sz="1300" dirty="0" err="1">
                          <a:latin typeface="Tahoma" panose="020B0604030504040204" pitchFamily="34" charset="0"/>
                          <a:ea typeface="Tahoma" panose="020B0604030504040204" pitchFamily="34" charset="0"/>
                          <a:cs typeface="Tahoma" panose="020B0604030504040204" pitchFamily="34" charset="0"/>
                        </a:rPr>
                        <a:t>Modele</a:t>
                      </a:r>
                      <a:endParaRPr lang="fr-FR" sz="13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300" dirty="0" err="1">
                          <a:latin typeface="Tahoma" panose="020B0604030504040204" pitchFamily="34" charset="0"/>
                          <a:ea typeface="Tahoma" panose="020B0604030504040204" pitchFamily="34" charset="0"/>
                          <a:cs typeface="Tahoma" panose="020B0604030504040204" pitchFamily="34" charset="0"/>
                        </a:rPr>
                        <a:t>Accuracy</a:t>
                      </a:r>
                      <a:endParaRPr lang="fr-FR" sz="13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300" dirty="0" err="1">
                          <a:latin typeface="Tahoma" panose="020B0604030504040204" pitchFamily="34" charset="0"/>
                          <a:ea typeface="Tahoma" panose="020B0604030504040204" pitchFamily="34" charset="0"/>
                          <a:cs typeface="Tahoma" panose="020B0604030504040204" pitchFamily="34" charset="0"/>
                        </a:rPr>
                        <a:t>Balanced</a:t>
                      </a:r>
                      <a:r>
                        <a:rPr lang="fr-FR" sz="1300" dirty="0">
                          <a:latin typeface="Tahoma" panose="020B0604030504040204" pitchFamily="34" charset="0"/>
                          <a:ea typeface="Tahoma" panose="020B0604030504040204" pitchFamily="34" charset="0"/>
                          <a:cs typeface="Tahoma" panose="020B0604030504040204" pitchFamily="34" charset="0"/>
                        </a:rPr>
                        <a:t> </a:t>
                      </a:r>
                      <a:r>
                        <a:rPr lang="fr-FR" sz="1300" dirty="0" err="1">
                          <a:latin typeface="Tahoma" panose="020B0604030504040204" pitchFamily="34" charset="0"/>
                          <a:ea typeface="Tahoma" panose="020B0604030504040204" pitchFamily="34" charset="0"/>
                          <a:cs typeface="Tahoma" panose="020B0604030504040204" pitchFamily="34" charset="0"/>
                        </a:rPr>
                        <a:t>Accuracy</a:t>
                      </a:r>
                      <a:endParaRPr lang="fr-FR" sz="13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AUC</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AP</a:t>
                      </a:r>
                    </a:p>
                  </a:txBody>
                  <a:tcPr/>
                </a:tc>
                <a:extLst>
                  <a:ext uri="{0D108BD9-81ED-4DB2-BD59-A6C34878D82A}">
                    <a16:rowId xmlns:a16="http://schemas.microsoft.com/office/drawing/2014/main" val="2064712585"/>
                  </a:ext>
                </a:extLst>
              </a:tr>
              <a:tr h="137841">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CNN3D</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0.69</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0.68</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0.70</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0.89</a:t>
                      </a:r>
                    </a:p>
                  </a:txBody>
                  <a:tcPr/>
                </a:tc>
                <a:extLst>
                  <a:ext uri="{0D108BD9-81ED-4DB2-BD59-A6C34878D82A}">
                    <a16:rowId xmlns:a16="http://schemas.microsoft.com/office/drawing/2014/main" val="1087367723"/>
                  </a:ext>
                </a:extLst>
              </a:tr>
              <a:tr h="0">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CNN3D (DA)</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0.75</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0.60</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0.59</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0.86</a:t>
                      </a:r>
                    </a:p>
                  </a:txBody>
                  <a:tcPr/>
                </a:tc>
                <a:extLst>
                  <a:ext uri="{0D108BD9-81ED-4DB2-BD59-A6C34878D82A}">
                    <a16:rowId xmlns:a16="http://schemas.microsoft.com/office/drawing/2014/main" val="4157951224"/>
                  </a:ext>
                </a:extLst>
              </a:tr>
              <a:tr h="248189">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VGG11</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0.65</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0.66</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0.73</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0.93</a:t>
                      </a:r>
                    </a:p>
                  </a:txBody>
                  <a:tcPr/>
                </a:tc>
                <a:extLst>
                  <a:ext uri="{0D108BD9-81ED-4DB2-BD59-A6C34878D82A}">
                    <a16:rowId xmlns:a16="http://schemas.microsoft.com/office/drawing/2014/main" val="370861196"/>
                  </a:ext>
                </a:extLst>
              </a:tr>
              <a:tr h="248189">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ResNet10</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0.78</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0.48</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0.75</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0.94</a:t>
                      </a:r>
                    </a:p>
                  </a:txBody>
                  <a:tcPr/>
                </a:tc>
                <a:extLst>
                  <a:ext uri="{0D108BD9-81ED-4DB2-BD59-A6C34878D82A}">
                    <a16:rowId xmlns:a16="http://schemas.microsoft.com/office/drawing/2014/main" val="3982787559"/>
                  </a:ext>
                </a:extLst>
              </a:tr>
              <a:tr h="248189">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ACS ResNet18</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0.65</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0.66</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0.76</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0.94</a:t>
                      </a:r>
                    </a:p>
                  </a:txBody>
                  <a:tcPr/>
                </a:tc>
                <a:extLst>
                  <a:ext uri="{0D108BD9-81ED-4DB2-BD59-A6C34878D82A}">
                    <a16:rowId xmlns:a16="http://schemas.microsoft.com/office/drawing/2014/main" val="2713559811"/>
                  </a:ext>
                </a:extLst>
              </a:tr>
              <a:tr h="248189">
                <a:tc>
                  <a:txBody>
                    <a:bodyPr/>
                    <a:lstStyle/>
                    <a:p>
                      <a:pPr algn="ctr"/>
                      <a:r>
                        <a:rPr lang="fr-FR" sz="1300" dirty="0" err="1">
                          <a:latin typeface="Tahoma" panose="020B0604030504040204" pitchFamily="34" charset="0"/>
                          <a:ea typeface="Tahoma" panose="020B0604030504040204" pitchFamily="34" charset="0"/>
                          <a:cs typeface="Tahoma" panose="020B0604030504040204" pitchFamily="34" charset="0"/>
                        </a:rPr>
                        <a:t>SENet</a:t>
                      </a:r>
                      <a:endParaRPr lang="fr-FR" sz="1300" dirty="0">
                        <a:latin typeface="Tahoma" panose="020B0604030504040204" pitchFamily="34" charset="0"/>
                        <a:ea typeface="Tahoma" panose="020B0604030504040204" pitchFamily="34" charset="0"/>
                        <a:cs typeface="Tahoma" panose="020B0604030504040204" pitchFamily="34" charset="0"/>
                      </a:endParaRPr>
                    </a:p>
                  </a:txBody>
                  <a:tcPr>
                    <a:solidFill>
                      <a:srgbClr val="EAEAEA"/>
                    </a:solidFill>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0.84</a:t>
                      </a:r>
                    </a:p>
                  </a:txBody>
                  <a:tcPr>
                    <a:solidFill>
                      <a:srgbClr val="EAEAEA"/>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300" dirty="0">
                          <a:latin typeface="Tahoma" panose="020B0604030504040204" pitchFamily="34" charset="0"/>
                          <a:ea typeface="Tahoma" panose="020B0604030504040204" pitchFamily="34" charset="0"/>
                          <a:cs typeface="Tahoma" panose="020B0604030504040204" pitchFamily="34" charset="0"/>
                        </a:rPr>
                        <a:t>0.84</a:t>
                      </a:r>
                    </a:p>
                  </a:txBody>
                  <a:tcPr>
                    <a:solidFill>
                      <a:srgbClr val="EAEAEA"/>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300" dirty="0">
                          <a:latin typeface="Tahoma" panose="020B0604030504040204" pitchFamily="34" charset="0"/>
                          <a:ea typeface="Tahoma" panose="020B0604030504040204" pitchFamily="34" charset="0"/>
                          <a:cs typeface="Tahoma" panose="020B0604030504040204" pitchFamily="34" charset="0"/>
                        </a:rPr>
                        <a:t>0.82</a:t>
                      </a:r>
                    </a:p>
                  </a:txBody>
                  <a:tcPr>
                    <a:solidFill>
                      <a:srgbClr val="EAEAEA"/>
                    </a:solidFill>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0.95</a:t>
                      </a:r>
                    </a:p>
                  </a:txBody>
                  <a:tcPr>
                    <a:solidFill>
                      <a:srgbClr val="EAEAEA"/>
                    </a:solidFill>
                  </a:tcPr>
                </a:tc>
                <a:extLst>
                  <a:ext uri="{0D108BD9-81ED-4DB2-BD59-A6C34878D82A}">
                    <a16:rowId xmlns:a16="http://schemas.microsoft.com/office/drawing/2014/main" val="752521526"/>
                  </a:ext>
                </a:extLst>
              </a:tr>
              <a:tr h="248189">
                <a:tc>
                  <a:txBody>
                    <a:bodyPr/>
                    <a:lstStyle/>
                    <a:p>
                      <a:pPr algn="ctr"/>
                      <a:r>
                        <a:rPr lang="fr-FR" sz="1300" dirty="0" err="1">
                          <a:latin typeface="Tahoma" panose="020B0604030504040204" pitchFamily="34" charset="0"/>
                          <a:ea typeface="Tahoma" panose="020B0604030504040204" pitchFamily="34" charset="0"/>
                          <a:cs typeface="Tahoma" panose="020B0604030504040204" pitchFamily="34" charset="0"/>
                        </a:rPr>
                        <a:t>SqueezeNet</a:t>
                      </a:r>
                      <a:endParaRPr lang="fr-FR" sz="13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0.72</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0.63</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0.65</a:t>
                      </a:r>
                    </a:p>
                  </a:txBody>
                  <a:tcPr/>
                </a:tc>
                <a:tc>
                  <a:txBody>
                    <a:bodyPr/>
                    <a:lstStyle/>
                    <a:p>
                      <a:pPr algn="ctr"/>
                      <a:r>
                        <a:rPr lang="fr-FR" sz="1300" dirty="0">
                          <a:latin typeface="Tahoma" panose="020B0604030504040204" pitchFamily="34" charset="0"/>
                          <a:ea typeface="Tahoma" panose="020B0604030504040204" pitchFamily="34" charset="0"/>
                          <a:cs typeface="Tahoma" panose="020B0604030504040204" pitchFamily="34" charset="0"/>
                        </a:rPr>
                        <a:t>0.90</a:t>
                      </a:r>
                    </a:p>
                  </a:txBody>
                  <a:tcPr/>
                </a:tc>
                <a:extLst>
                  <a:ext uri="{0D108BD9-81ED-4DB2-BD59-A6C34878D82A}">
                    <a16:rowId xmlns:a16="http://schemas.microsoft.com/office/drawing/2014/main" val="1928183027"/>
                  </a:ext>
                </a:extLst>
              </a:tr>
            </a:tbl>
          </a:graphicData>
        </a:graphic>
      </p:graphicFrame>
      <p:sp>
        <p:nvSpPr>
          <p:cNvPr id="17" name="Rectangle 16">
            <a:extLst>
              <a:ext uri="{FF2B5EF4-FFF2-40B4-BE49-F238E27FC236}">
                <a16:creationId xmlns:a16="http://schemas.microsoft.com/office/drawing/2014/main" id="{24A5478A-FAB3-1138-DC3C-8409E1D49B39}"/>
              </a:ext>
            </a:extLst>
          </p:cNvPr>
          <p:cNvSpPr/>
          <p:nvPr/>
        </p:nvSpPr>
        <p:spPr>
          <a:xfrm>
            <a:off x="3915992" y="5483539"/>
            <a:ext cx="6197379" cy="321725"/>
          </a:xfrm>
          <a:prstGeom prst="rect">
            <a:avLst/>
          </a:prstGeom>
          <a:noFill/>
          <a:ln w="57150">
            <a:solidFill>
              <a:srgbClr val="147E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D207E972-B6C7-18A2-5CD9-11AF40D079F8}"/>
              </a:ext>
            </a:extLst>
          </p:cNvPr>
          <p:cNvSpPr txBox="1"/>
          <p:nvPr/>
        </p:nvSpPr>
        <p:spPr>
          <a:xfrm>
            <a:off x="5635401" y="6049372"/>
            <a:ext cx="3813902"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Résultats sur l'ensemble de test</a:t>
            </a:r>
          </a:p>
        </p:txBody>
      </p:sp>
      <p:sp>
        <p:nvSpPr>
          <p:cNvPr id="18" name="Rectangle 17">
            <a:extLst>
              <a:ext uri="{FF2B5EF4-FFF2-40B4-BE49-F238E27FC236}">
                <a16:creationId xmlns:a16="http://schemas.microsoft.com/office/drawing/2014/main" id="{561C93AE-027C-87B8-7F26-3BB815A1441F}"/>
              </a:ext>
            </a:extLst>
          </p:cNvPr>
          <p:cNvSpPr/>
          <p:nvPr/>
        </p:nvSpPr>
        <p:spPr>
          <a:xfrm>
            <a:off x="2660816" y="1782810"/>
            <a:ext cx="8712968" cy="279293"/>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F16C529B-985F-DA15-3CD2-297B5093D05C}"/>
              </a:ext>
            </a:extLst>
          </p:cNvPr>
          <p:cNvSpPr/>
          <p:nvPr/>
        </p:nvSpPr>
        <p:spPr>
          <a:xfrm>
            <a:off x="2657672" y="1471311"/>
            <a:ext cx="8712968" cy="279293"/>
          </a:xfrm>
          <a:prstGeom prst="rect">
            <a:avLst/>
          </a:prstGeom>
          <a:no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0874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27D09643-3D49-7EC8-20A8-83983952F75F}"/>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5" name="Flèche : chevron 4">
            <a:extLst>
              <a:ext uri="{FF2B5EF4-FFF2-40B4-BE49-F238E27FC236}">
                <a16:creationId xmlns:a16="http://schemas.microsoft.com/office/drawing/2014/main" id="{D2991C15-6CD5-B96A-AF62-33A7BEEA809D}"/>
              </a:ext>
            </a:extLst>
          </p:cNvPr>
          <p:cNvSpPr/>
          <p:nvPr/>
        </p:nvSpPr>
        <p:spPr bwMode="auto">
          <a:xfrm>
            <a:off x="5763071" y="131748"/>
            <a:ext cx="2776252"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Résultats et discussion</a:t>
            </a:r>
            <a:endParaRPr lang="fr-FR" dirty="0">
              <a:solidFill>
                <a:schemeClr val="tx1"/>
              </a:solidFill>
            </a:endParaRPr>
          </a:p>
        </p:txBody>
      </p:sp>
      <p:sp>
        <p:nvSpPr>
          <p:cNvPr id="6" name="Flèche : chevron 5">
            <a:extLst>
              <a:ext uri="{FF2B5EF4-FFF2-40B4-BE49-F238E27FC236}">
                <a16:creationId xmlns:a16="http://schemas.microsoft.com/office/drawing/2014/main" id="{C8A57093-59AA-ABC3-FBD4-E8DAD3387E33}"/>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7" name="Flèche : chevron 6">
            <a:extLst>
              <a:ext uri="{FF2B5EF4-FFF2-40B4-BE49-F238E27FC236}">
                <a16:creationId xmlns:a16="http://schemas.microsoft.com/office/drawing/2014/main" id="{1B922C9D-8ABA-AA37-CC34-D74FC8245071}"/>
              </a:ext>
            </a:extLst>
          </p:cNvPr>
          <p:cNvSpPr/>
          <p:nvPr/>
        </p:nvSpPr>
        <p:spPr bwMode="auto">
          <a:xfrm>
            <a:off x="8517789" y="140624"/>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Conclusion</a:t>
            </a:r>
            <a:endParaRPr lang="fr-FR" dirty="0">
              <a:solidFill>
                <a:schemeClr val="tx1"/>
              </a:solidFill>
            </a:endParaRPr>
          </a:p>
        </p:txBody>
      </p:sp>
      <p:sp>
        <p:nvSpPr>
          <p:cNvPr id="8" name="Flèche : chevron 7">
            <a:extLst>
              <a:ext uri="{FF2B5EF4-FFF2-40B4-BE49-F238E27FC236}">
                <a16:creationId xmlns:a16="http://schemas.microsoft.com/office/drawing/2014/main" id="{93DEFB21-FC05-6AB6-1AB7-A826A6A9F9A3}"/>
              </a:ext>
            </a:extLst>
          </p:cNvPr>
          <p:cNvSpPr/>
          <p:nvPr/>
        </p:nvSpPr>
        <p:spPr bwMode="auto">
          <a:xfrm>
            <a:off x="3143673" y="122872"/>
            <a:ext cx="2664296"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 </a:t>
            </a:r>
            <a:endParaRPr lang="fr-FR" dirty="0">
              <a:solidFill>
                <a:schemeClr val="tx1"/>
              </a:solidFill>
            </a:endParaRPr>
          </a:p>
        </p:txBody>
      </p:sp>
      <p:sp>
        <p:nvSpPr>
          <p:cNvPr id="9" name="Flèche : chevron 8">
            <a:extLst>
              <a:ext uri="{FF2B5EF4-FFF2-40B4-BE49-F238E27FC236}">
                <a16:creationId xmlns:a16="http://schemas.microsoft.com/office/drawing/2014/main" id="{787691B1-D592-8E7C-C7F1-EA5239F5B99A}"/>
              </a:ext>
            </a:extLst>
          </p:cNvPr>
          <p:cNvSpPr/>
          <p:nvPr/>
        </p:nvSpPr>
        <p:spPr bwMode="auto">
          <a:xfrm>
            <a:off x="2997176" y="542994"/>
            <a:ext cx="2376264" cy="241879"/>
          </a:xfrm>
          <a:prstGeom prst="chevron">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t>Discussion</a:t>
            </a:r>
            <a:endParaRPr lang="fr-FR" sz="1800" dirty="0"/>
          </a:p>
        </p:txBody>
      </p:sp>
      <p:sp>
        <p:nvSpPr>
          <p:cNvPr id="10" name="Flèche : pentagone 9">
            <a:extLst>
              <a:ext uri="{FF2B5EF4-FFF2-40B4-BE49-F238E27FC236}">
                <a16:creationId xmlns:a16="http://schemas.microsoft.com/office/drawing/2014/main" id="{C366C939-258D-F01F-2A5D-5F0A8D969816}"/>
              </a:ext>
            </a:extLst>
          </p:cNvPr>
          <p:cNvSpPr/>
          <p:nvPr/>
        </p:nvSpPr>
        <p:spPr bwMode="auto">
          <a:xfrm>
            <a:off x="103399" y="549114"/>
            <a:ext cx="2893777" cy="239333"/>
          </a:xfrm>
          <a:prstGeom prst="homePlate">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solidFill>
                  <a:schemeClr val="bg1"/>
                </a:solidFill>
              </a:rPr>
              <a:t>Performances des modèles</a:t>
            </a:r>
          </a:p>
        </p:txBody>
      </p:sp>
      <p:pic>
        <p:nvPicPr>
          <p:cNvPr id="12" name="Image 11" descr="Une image contenant ligne, diagramme, Tracé, texte&#10;&#10;Description générée automatiquement">
            <a:extLst>
              <a:ext uri="{FF2B5EF4-FFF2-40B4-BE49-F238E27FC236}">
                <a16:creationId xmlns:a16="http://schemas.microsoft.com/office/drawing/2014/main" id="{F8FD7F63-9AE4-75D5-7639-24A57F6A2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654" y="1007658"/>
            <a:ext cx="9625111" cy="4562162"/>
          </a:xfrm>
          <a:prstGeom prst="rect">
            <a:avLst/>
          </a:prstGeom>
        </p:spPr>
      </p:pic>
      <p:sp>
        <p:nvSpPr>
          <p:cNvPr id="14" name="ZoneTexte 13">
            <a:extLst>
              <a:ext uri="{FF2B5EF4-FFF2-40B4-BE49-F238E27FC236}">
                <a16:creationId xmlns:a16="http://schemas.microsoft.com/office/drawing/2014/main" id="{CA955C9F-380F-94BD-26EE-CC412D9222C5}"/>
              </a:ext>
            </a:extLst>
          </p:cNvPr>
          <p:cNvSpPr txBox="1"/>
          <p:nvPr/>
        </p:nvSpPr>
        <p:spPr>
          <a:xfrm>
            <a:off x="1359901" y="1016534"/>
            <a:ext cx="9985151" cy="369332"/>
          </a:xfrm>
          <a:prstGeom prst="rect">
            <a:avLst/>
          </a:prstGeom>
          <a:noFill/>
        </p:spPr>
        <p:txBody>
          <a:bodyPr wrap="square">
            <a:spAutoFit/>
          </a:bodyPr>
          <a:lstStyle/>
          <a:p>
            <a:r>
              <a:rPr lang="fr-FR" b="1" dirty="0"/>
              <a:t>Analyse comparative des performances des modèles sur le test en fonction du nombre de paramètres</a:t>
            </a:r>
          </a:p>
        </p:txBody>
      </p:sp>
      <p:pic>
        <p:nvPicPr>
          <p:cNvPr id="17" name="Image 16">
            <a:extLst>
              <a:ext uri="{FF2B5EF4-FFF2-40B4-BE49-F238E27FC236}">
                <a16:creationId xmlns:a16="http://schemas.microsoft.com/office/drawing/2014/main" id="{559F5BE1-4E12-0F17-8067-0AD9D66896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90704B6B-7934-7C0A-385A-5B2E4688FC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2A49FD0F-EC3C-11D6-9148-AC21C9768699}"/>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22/25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 coins arrondis 10">
            <a:extLst>
              <a:ext uri="{FF2B5EF4-FFF2-40B4-BE49-F238E27FC236}">
                <a16:creationId xmlns:a16="http://schemas.microsoft.com/office/drawing/2014/main" id="{AAE5D914-0F8A-2BB5-F16C-CA1BFADE1E9E}"/>
              </a:ext>
            </a:extLst>
          </p:cNvPr>
          <p:cNvSpPr/>
          <p:nvPr/>
        </p:nvSpPr>
        <p:spPr bwMode="auto">
          <a:xfrm>
            <a:off x="767408" y="5824180"/>
            <a:ext cx="8788064" cy="514796"/>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accent1">
                    <a:lumMod val="50000"/>
                  </a:schemeClr>
                </a:solidFill>
              </a:rPr>
              <a:t>Le modèle </a:t>
            </a:r>
            <a:r>
              <a:rPr lang="fr-FR" dirty="0" err="1">
                <a:solidFill>
                  <a:schemeClr val="accent1">
                    <a:lumMod val="50000"/>
                  </a:schemeClr>
                </a:solidFill>
              </a:rPr>
              <a:t>SENet</a:t>
            </a:r>
            <a:r>
              <a:rPr lang="fr-FR" dirty="0">
                <a:solidFill>
                  <a:schemeClr val="accent1">
                    <a:lumMod val="50000"/>
                  </a:schemeClr>
                </a:solidFill>
              </a:rPr>
              <a:t> avec le plus grand nombre de paramètres a les meilleures performances</a:t>
            </a:r>
          </a:p>
        </p:txBody>
      </p:sp>
    </p:spTree>
    <p:extLst>
      <p:ext uri="{BB962C8B-B14F-4D97-AF65-F5344CB8AC3E}">
        <p14:creationId xmlns:p14="http://schemas.microsoft.com/office/powerpoint/2010/main" val="408722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26D5701E-218D-B36F-FD1B-54A1B986D3F8}"/>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5" name="Flèche : chevron 4">
            <a:extLst>
              <a:ext uri="{FF2B5EF4-FFF2-40B4-BE49-F238E27FC236}">
                <a16:creationId xmlns:a16="http://schemas.microsoft.com/office/drawing/2014/main" id="{ACA5E291-F564-8D59-39CE-66280268CEDA}"/>
              </a:ext>
            </a:extLst>
          </p:cNvPr>
          <p:cNvSpPr/>
          <p:nvPr/>
        </p:nvSpPr>
        <p:spPr bwMode="auto">
          <a:xfrm>
            <a:off x="5763071" y="131748"/>
            <a:ext cx="2776252"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Résultats et discussion</a:t>
            </a:r>
            <a:endParaRPr lang="fr-FR" dirty="0">
              <a:solidFill>
                <a:schemeClr val="tx1"/>
              </a:solidFill>
            </a:endParaRPr>
          </a:p>
        </p:txBody>
      </p:sp>
      <p:sp>
        <p:nvSpPr>
          <p:cNvPr id="6" name="Flèche : chevron 5">
            <a:extLst>
              <a:ext uri="{FF2B5EF4-FFF2-40B4-BE49-F238E27FC236}">
                <a16:creationId xmlns:a16="http://schemas.microsoft.com/office/drawing/2014/main" id="{7AFCC4F3-7A05-96F9-C3CE-17D4675A6FCA}"/>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7" name="Flèche : chevron 6">
            <a:extLst>
              <a:ext uri="{FF2B5EF4-FFF2-40B4-BE49-F238E27FC236}">
                <a16:creationId xmlns:a16="http://schemas.microsoft.com/office/drawing/2014/main" id="{45F3B6E7-9241-3D61-CD07-55FD196F817C}"/>
              </a:ext>
            </a:extLst>
          </p:cNvPr>
          <p:cNvSpPr/>
          <p:nvPr/>
        </p:nvSpPr>
        <p:spPr bwMode="auto">
          <a:xfrm>
            <a:off x="8517789" y="140624"/>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Conclusion</a:t>
            </a:r>
            <a:endParaRPr lang="fr-FR" dirty="0">
              <a:solidFill>
                <a:schemeClr val="tx1"/>
              </a:solidFill>
            </a:endParaRPr>
          </a:p>
        </p:txBody>
      </p:sp>
      <p:sp>
        <p:nvSpPr>
          <p:cNvPr id="8" name="Flèche : chevron 7">
            <a:extLst>
              <a:ext uri="{FF2B5EF4-FFF2-40B4-BE49-F238E27FC236}">
                <a16:creationId xmlns:a16="http://schemas.microsoft.com/office/drawing/2014/main" id="{1306CB06-2D9B-2952-275E-605FEFBF5186}"/>
              </a:ext>
            </a:extLst>
          </p:cNvPr>
          <p:cNvSpPr/>
          <p:nvPr/>
        </p:nvSpPr>
        <p:spPr bwMode="auto">
          <a:xfrm>
            <a:off x="3143673" y="122872"/>
            <a:ext cx="2664296"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 </a:t>
            </a:r>
            <a:endParaRPr lang="fr-FR" dirty="0">
              <a:solidFill>
                <a:schemeClr val="tx1"/>
              </a:solidFill>
            </a:endParaRPr>
          </a:p>
        </p:txBody>
      </p:sp>
      <p:sp>
        <p:nvSpPr>
          <p:cNvPr id="11" name="Flèche : chevron 10">
            <a:extLst>
              <a:ext uri="{FF2B5EF4-FFF2-40B4-BE49-F238E27FC236}">
                <a16:creationId xmlns:a16="http://schemas.microsoft.com/office/drawing/2014/main" id="{001A5321-8080-D1DE-ED36-7AA47B00FEFC}"/>
              </a:ext>
            </a:extLst>
          </p:cNvPr>
          <p:cNvSpPr/>
          <p:nvPr/>
        </p:nvSpPr>
        <p:spPr bwMode="auto">
          <a:xfrm>
            <a:off x="3001351" y="563910"/>
            <a:ext cx="2369351" cy="241879"/>
          </a:xfrm>
          <a:prstGeom prst="chevron">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Discussion</a:t>
            </a:r>
            <a:endParaRPr lang="fr-FR" dirty="0">
              <a:solidFill>
                <a:schemeClr val="tx1"/>
              </a:solidFill>
            </a:endParaRPr>
          </a:p>
        </p:txBody>
      </p:sp>
      <p:sp>
        <p:nvSpPr>
          <p:cNvPr id="12" name="Flèche : pentagone 11">
            <a:extLst>
              <a:ext uri="{FF2B5EF4-FFF2-40B4-BE49-F238E27FC236}">
                <a16:creationId xmlns:a16="http://schemas.microsoft.com/office/drawing/2014/main" id="{9840EA1C-C473-717E-FCDD-A1E726794893}"/>
              </a:ext>
            </a:extLst>
          </p:cNvPr>
          <p:cNvSpPr/>
          <p:nvPr/>
        </p:nvSpPr>
        <p:spPr bwMode="auto">
          <a:xfrm>
            <a:off x="105270" y="563910"/>
            <a:ext cx="2896081" cy="241879"/>
          </a:xfrm>
          <a:prstGeom prst="homePlat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800" dirty="0">
                <a:solidFill>
                  <a:schemeClr val="bg1"/>
                </a:solidFill>
              </a:rPr>
              <a:t>Performances des modèles</a:t>
            </a:r>
          </a:p>
        </p:txBody>
      </p:sp>
      <p:pic>
        <p:nvPicPr>
          <p:cNvPr id="14" name="Image 13" descr="Une image contenant diagramme, ligne, Tracé&#10;&#10;Description générée automatiquement">
            <a:extLst>
              <a:ext uri="{FF2B5EF4-FFF2-40B4-BE49-F238E27FC236}">
                <a16:creationId xmlns:a16="http://schemas.microsoft.com/office/drawing/2014/main" id="{2500111B-D552-AA5B-2899-B759F932B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305" y="1519723"/>
            <a:ext cx="8244916" cy="3384376"/>
          </a:xfrm>
          <a:prstGeom prst="rect">
            <a:avLst/>
          </a:prstGeom>
        </p:spPr>
      </p:pic>
      <p:sp>
        <p:nvSpPr>
          <p:cNvPr id="18" name="Espace réservé du texte 2">
            <a:extLst>
              <a:ext uri="{FF2B5EF4-FFF2-40B4-BE49-F238E27FC236}">
                <a16:creationId xmlns:a16="http://schemas.microsoft.com/office/drawing/2014/main" id="{3315C0D3-5152-55AF-B295-303074B24602}"/>
              </a:ext>
            </a:extLst>
          </p:cNvPr>
          <p:cNvSpPr txBox="1"/>
          <p:nvPr/>
        </p:nvSpPr>
        <p:spPr bwMode="auto">
          <a:xfrm>
            <a:off x="100893" y="864310"/>
            <a:ext cx="10459603"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Surapprentissage</a:t>
            </a:r>
          </a:p>
        </p:txBody>
      </p:sp>
      <p:sp>
        <p:nvSpPr>
          <p:cNvPr id="19" name="ZoneTexte 18">
            <a:extLst>
              <a:ext uri="{FF2B5EF4-FFF2-40B4-BE49-F238E27FC236}">
                <a16:creationId xmlns:a16="http://schemas.microsoft.com/office/drawing/2014/main" id="{10557890-1F01-C06B-EEF7-754C26C597E4}"/>
              </a:ext>
            </a:extLst>
          </p:cNvPr>
          <p:cNvSpPr txBox="1"/>
          <p:nvPr/>
        </p:nvSpPr>
        <p:spPr>
          <a:xfrm>
            <a:off x="2279576" y="1414170"/>
            <a:ext cx="8801996" cy="338554"/>
          </a:xfrm>
          <a:prstGeom prst="rect">
            <a:avLst/>
          </a:prstGeom>
          <a:noFill/>
        </p:spPr>
        <p:txBody>
          <a:bodyPr wrap="square">
            <a:spAutoFit/>
          </a:bodyPr>
          <a:lstStyle/>
          <a:p>
            <a:r>
              <a:rPr lang="fr-FR" sz="1600" dirty="0"/>
              <a:t>       1- Courbes de Perte d’entraînement                                 2- Courbes de Perte de Validation</a:t>
            </a:r>
          </a:p>
        </p:txBody>
      </p:sp>
      <p:pic>
        <p:nvPicPr>
          <p:cNvPr id="20" name="Image 19">
            <a:extLst>
              <a:ext uri="{FF2B5EF4-FFF2-40B4-BE49-F238E27FC236}">
                <a16:creationId xmlns:a16="http://schemas.microsoft.com/office/drawing/2014/main" id="{7B8F324F-54C0-95BD-6274-ACF13B909D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71C84684-579F-7ED5-1CA0-EEF3B96C3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A99C4082-50B9-2B46-3BB2-2F284A17A0B2}"/>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23/25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 coins arrondis 8">
            <a:extLst>
              <a:ext uri="{FF2B5EF4-FFF2-40B4-BE49-F238E27FC236}">
                <a16:creationId xmlns:a16="http://schemas.microsoft.com/office/drawing/2014/main" id="{8A96FFA8-9AF1-30B2-9C30-ED7195513B53}"/>
              </a:ext>
            </a:extLst>
          </p:cNvPr>
          <p:cNvSpPr/>
          <p:nvPr/>
        </p:nvSpPr>
        <p:spPr bwMode="auto">
          <a:xfrm>
            <a:off x="767408" y="5186432"/>
            <a:ext cx="8788064" cy="514796"/>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accent1">
                    <a:lumMod val="50000"/>
                  </a:schemeClr>
                </a:solidFill>
              </a:rPr>
              <a:t>La </a:t>
            </a:r>
            <a:r>
              <a:rPr lang="fr-FR" dirty="0" err="1">
                <a:solidFill>
                  <a:schemeClr val="accent1">
                    <a:lumMod val="50000"/>
                  </a:schemeClr>
                </a:solidFill>
              </a:rPr>
              <a:t>loss</a:t>
            </a:r>
            <a:r>
              <a:rPr lang="fr-FR" dirty="0">
                <a:solidFill>
                  <a:schemeClr val="accent1">
                    <a:lumMod val="50000"/>
                  </a:schemeClr>
                </a:solidFill>
              </a:rPr>
              <a:t> sur l’ensemble d’entrainement diminue au fil des </a:t>
            </a:r>
            <a:r>
              <a:rPr lang="fr-FR" dirty="0" err="1">
                <a:solidFill>
                  <a:schemeClr val="accent1">
                    <a:lumMod val="50000"/>
                  </a:schemeClr>
                </a:solidFill>
              </a:rPr>
              <a:t>epochs</a:t>
            </a:r>
            <a:r>
              <a:rPr lang="fr-FR" dirty="0">
                <a:solidFill>
                  <a:schemeClr val="accent1">
                    <a:lumMod val="50000"/>
                  </a:schemeClr>
                </a:solidFill>
              </a:rPr>
              <a:t> tandis que celle sur la validation augmente.</a:t>
            </a:r>
          </a:p>
        </p:txBody>
      </p:sp>
    </p:spTree>
    <p:extLst>
      <p:ext uri="{BB962C8B-B14F-4D97-AF65-F5344CB8AC3E}">
        <p14:creationId xmlns:p14="http://schemas.microsoft.com/office/powerpoint/2010/main" val="16900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0C3AA1A1-EE4F-D80F-4344-421057FC7135}"/>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5" name="Flèche : chevron 4">
            <a:extLst>
              <a:ext uri="{FF2B5EF4-FFF2-40B4-BE49-F238E27FC236}">
                <a16:creationId xmlns:a16="http://schemas.microsoft.com/office/drawing/2014/main" id="{B89B1347-B856-4096-B7B7-0A7EE4944750}"/>
              </a:ext>
            </a:extLst>
          </p:cNvPr>
          <p:cNvSpPr/>
          <p:nvPr/>
        </p:nvSpPr>
        <p:spPr bwMode="auto">
          <a:xfrm>
            <a:off x="5763071" y="131748"/>
            <a:ext cx="2776252"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Résultats et discussion</a:t>
            </a:r>
            <a:endParaRPr lang="fr-FR" dirty="0">
              <a:solidFill>
                <a:schemeClr val="tx1"/>
              </a:solidFill>
            </a:endParaRPr>
          </a:p>
        </p:txBody>
      </p:sp>
      <p:sp>
        <p:nvSpPr>
          <p:cNvPr id="6" name="Flèche : chevron 5">
            <a:extLst>
              <a:ext uri="{FF2B5EF4-FFF2-40B4-BE49-F238E27FC236}">
                <a16:creationId xmlns:a16="http://schemas.microsoft.com/office/drawing/2014/main" id="{C7E5F9BB-99BC-355C-2106-32B0A0B53E1F}"/>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7" name="Flèche : chevron 6">
            <a:extLst>
              <a:ext uri="{FF2B5EF4-FFF2-40B4-BE49-F238E27FC236}">
                <a16:creationId xmlns:a16="http://schemas.microsoft.com/office/drawing/2014/main" id="{F107E915-BABF-CED5-0CDC-B2C7F9CB93F3}"/>
              </a:ext>
            </a:extLst>
          </p:cNvPr>
          <p:cNvSpPr/>
          <p:nvPr/>
        </p:nvSpPr>
        <p:spPr bwMode="auto">
          <a:xfrm>
            <a:off x="8517789" y="140624"/>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Conclusion</a:t>
            </a:r>
            <a:endParaRPr lang="fr-FR" dirty="0">
              <a:solidFill>
                <a:schemeClr val="tx1"/>
              </a:solidFill>
            </a:endParaRPr>
          </a:p>
        </p:txBody>
      </p:sp>
      <p:sp>
        <p:nvSpPr>
          <p:cNvPr id="8" name="Flèche : chevron 7">
            <a:extLst>
              <a:ext uri="{FF2B5EF4-FFF2-40B4-BE49-F238E27FC236}">
                <a16:creationId xmlns:a16="http://schemas.microsoft.com/office/drawing/2014/main" id="{894984CE-720C-F77A-266B-13A234479FE1}"/>
              </a:ext>
            </a:extLst>
          </p:cNvPr>
          <p:cNvSpPr/>
          <p:nvPr/>
        </p:nvSpPr>
        <p:spPr bwMode="auto">
          <a:xfrm>
            <a:off x="3143673" y="122872"/>
            <a:ext cx="2664296"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 </a:t>
            </a:r>
            <a:endParaRPr lang="fr-FR" dirty="0">
              <a:solidFill>
                <a:schemeClr val="tx1"/>
              </a:solidFill>
            </a:endParaRPr>
          </a:p>
        </p:txBody>
      </p:sp>
      <p:sp>
        <p:nvSpPr>
          <p:cNvPr id="10" name="Flèche : pentagone 9">
            <a:extLst>
              <a:ext uri="{FF2B5EF4-FFF2-40B4-BE49-F238E27FC236}">
                <a16:creationId xmlns:a16="http://schemas.microsoft.com/office/drawing/2014/main" id="{F761C0F5-6E08-B6DA-9593-A2C2657144CC}"/>
              </a:ext>
            </a:extLst>
          </p:cNvPr>
          <p:cNvSpPr/>
          <p:nvPr/>
        </p:nvSpPr>
        <p:spPr bwMode="auto">
          <a:xfrm>
            <a:off x="103399" y="549114"/>
            <a:ext cx="2893777" cy="239333"/>
          </a:xfrm>
          <a:prstGeom prst="homePlat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600" dirty="0">
                <a:solidFill>
                  <a:schemeClr val="bg1"/>
                </a:solidFill>
              </a:rPr>
              <a:t>Performances des modèles</a:t>
            </a:r>
          </a:p>
        </p:txBody>
      </p:sp>
      <p:pic>
        <p:nvPicPr>
          <p:cNvPr id="12" name="Image 11" descr="Une image contenant dessin, illustration, texte, croquis&#10;&#10;Description générée automatiquement">
            <a:extLst>
              <a:ext uri="{FF2B5EF4-FFF2-40B4-BE49-F238E27FC236}">
                <a16:creationId xmlns:a16="http://schemas.microsoft.com/office/drawing/2014/main" id="{5C6B683F-ADD8-D654-B943-ADEF071B3A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1864" y="873368"/>
            <a:ext cx="2776252" cy="1017544"/>
          </a:xfrm>
          <a:prstGeom prst="rect">
            <a:avLst/>
          </a:prstGeom>
        </p:spPr>
      </p:pic>
      <p:sp>
        <p:nvSpPr>
          <p:cNvPr id="22" name="Rectangle 21">
            <a:extLst>
              <a:ext uri="{FF2B5EF4-FFF2-40B4-BE49-F238E27FC236}">
                <a16:creationId xmlns:a16="http://schemas.microsoft.com/office/drawing/2014/main" id="{7167CC87-E881-2A23-CF46-D72F89C7325E}"/>
              </a:ext>
            </a:extLst>
          </p:cNvPr>
          <p:cNvSpPr/>
          <p:nvPr/>
        </p:nvSpPr>
        <p:spPr bwMode="auto">
          <a:xfrm>
            <a:off x="4871864" y="2294830"/>
            <a:ext cx="6984776" cy="3470514"/>
          </a:xfrm>
          <a:prstGeom prst="rect">
            <a:avLst/>
          </a:prstGeom>
          <a:noFill/>
          <a:ln w="38100">
            <a:solidFill>
              <a:srgbClr val="C4D3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grpSp>
        <p:nvGrpSpPr>
          <p:cNvPr id="26" name="Google Shape;194;p18">
            <a:extLst>
              <a:ext uri="{FF2B5EF4-FFF2-40B4-BE49-F238E27FC236}">
                <a16:creationId xmlns:a16="http://schemas.microsoft.com/office/drawing/2014/main" id="{E80A3A9F-932D-5A95-5134-8B815985D8A0}"/>
              </a:ext>
            </a:extLst>
          </p:cNvPr>
          <p:cNvGrpSpPr/>
          <p:nvPr/>
        </p:nvGrpSpPr>
        <p:grpSpPr>
          <a:xfrm>
            <a:off x="205847" y="2276872"/>
            <a:ext cx="4522002" cy="3470514"/>
            <a:chOff x="7009300" y="1051025"/>
            <a:chExt cx="1809118" cy="1082400"/>
          </a:xfrm>
          <a:solidFill>
            <a:srgbClr val="C4D377"/>
          </a:solidFill>
        </p:grpSpPr>
        <p:sp>
          <p:nvSpPr>
            <p:cNvPr id="27" name="Google Shape;195;p18">
              <a:extLst>
                <a:ext uri="{FF2B5EF4-FFF2-40B4-BE49-F238E27FC236}">
                  <a16:creationId xmlns:a16="http://schemas.microsoft.com/office/drawing/2014/main" id="{5492D27C-D474-9E35-7780-3B658598E02F}"/>
                </a:ext>
              </a:extLst>
            </p:cNvPr>
            <p:cNvSpPr/>
            <p:nvPr/>
          </p:nvSpPr>
          <p:spPr>
            <a:xfrm>
              <a:off x="7009300" y="1051025"/>
              <a:ext cx="1809118" cy="1082400"/>
            </a:xfrm>
            <a:prstGeom prst="round2DiagRect">
              <a:avLst>
                <a:gd name="adj1" fmla="val 16667"/>
                <a:gd name="adj2" fmla="val 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96;p18">
              <a:extLst>
                <a:ext uri="{FF2B5EF4-FFF2-40B4-BE49-F238E27FC236}">
                  <a16:creationId xmlns:a16="http://schemas.microsoft.com/office/drawing/2014/main" id="{CF33C31F-E90C-CD81-2068-0C7507CB6732}"/>
                </a:ext>
              </a:extLst>
            </p:cNvPr>
            <p:cNvSpPr txBox="1"/>
            <p:nvPr/>
          </p:nvSpPr>
          <p:spPr>
            <a:xfrm>
              <a:off x="7095182" y="1148001"/>
              <a:ext cx="1584430" cy="672731"/>
            </a:xfrm>
            <a:prstGeom prst="rect">
              <a:avLst/>
            </a:prstGeom>
            <a:grpFill/>
            <a:ln>
              <a:noFill/>
            </a:ln>
          </p:spPr>
          <p:txBody>
            <a:bodyPr spcFirstLastPara="1" wrap="square" lIns="91425" tIns="91425" rIns="91425" bIns="91425" anchor="ctr" anchorCtr="0">
              <a:noAutofit/>
            </a:bodyPr>
            <a:lstStyle/>
            <a:p>
              <a:pPr marL="285750" lvl="0" indent="-285750" rtl="0">
                <a:buFont typeface="Wingdings" panose="05000000000000000000" pitchFamily="2" charset="2"/>
                <a:buChar char="Ø"/>
              </a:pPr>
              <a:r>
                <a:rPr lang="fr-FR" dirty="0">
                  <a:latin typeface="Fira Sans"/>
                  <a:ea typeface="Fira Sans"/>
                  <a:cs typeface="Fira Sans"/>
                  <a:sym typeface="Fira Sans"/>
                </a:rPr>
                <a:t>Taille de l’échantillon</a:t>
              </a:r>
            </a:p>
            <a:p>
              <a:pPr lvl="0" rtl="0"/>
              <a:endParaRPr lang="fr-FR" dirty="0">
                <a:latin typeface="Fira Sans"/>
                <a:ea typeface="Fira Sans"/>
                <a:cs typeface="Fira Sans"/>
                <a:sym typeface="Fira Sans"/>
              </a:endParaRPr>
            </a:p>
            <a:p>
              <a:pPr marL="285750" lvl="0" indent="-285750" rtl="0">
                <a:buFont typeface="Wingdings" panose="05000000000000000000" pitchFamily="2" charset="2"/>
                <a:buChar char="Ø"/>
              </a:pPr>
              <a:r>
                <a:rPr lang="fr-FR" dirty="0">
                  <a:latin typeface="Fira Sans"/>
                  <a:ea typeface="Fira Sans"/>
                  <a:cs typeface="Fira Sans"/>
                  <a:sym typeface="Fira Sans"/>
                </a:rPr>
                <a:t>Exactitude des étiquetages</a:t>
              </a:r>
            </a:p>
            <a:p>
              <a:pPr lvl="0" rtl="0"/>
              <a:endParaRPr lang="fr-FR" dirty="0">
                <a:latin typeface="Fira Sans"/>
                <a:ea typeface="Fira Sans"/>
                <a:cs typeface="Fira Sans"/>
                <a:sym typeface="Fira Sans"/>
              </a:endParaRPr>
            </a:p>
            <a:p>
              <a:pPr marL="285750" lvl="0" indent="-285750" rtl="0">
                <a:buFont typeface="Wingdings" panose="05000000000000000000" pitchFamily="2" charset="2"/>
                <a:buChar char="Ø"/>
              </a:pPr>
              <a:r>
                <a:rPr lang="fr-FR" dirty="0">
                  <a:latin typeface="Fira Sans"/>
                  <a:ea typeface="Fira Sans"/>
                  <a:cs typeface="Fira Sans"/>
                  <a:sym typeface="Fira Sans"/>
                </a:rPr>
                <a:t>Généralisation sur des données externes </a:t>
              </a:r>
            </a:p>
          </p:txBody>
        </p:sp>
      </p:grpSp>
      <p:pic>
        <p:nvPicPr>
          <p:cNvPr id="31" name="Image 30" descr="Une image contenant Tracé, diagramme, ligne, capture d’écran&#10;&#10;Description générée automatiquement">
            <a:extLst>
              <a:ext uri="{FF2B5EF4-FFF2-40B4-BE49-F238E27FC236}">
                <a16:creationId xmlns:a16="http://schemas.microsoft.com/office/drawing/2014/main" id="{3AE39B0F-DC1D-6B7E-83BD-90E33A57D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516" y="2420887"/>
            <a:ext cx="6819632" cy="3168353"/>
          </a:xfrm>
          <a:prstGeom prst="rect">
            <a:avLst/>
          </a:prstGeom>
        </p:spPr>
      </p:pic>
      <p:sp>
        <p:nvSpPr>
          <p:cNvPr id="32" name="Rectangle 31">
            <a:extLst>
              <a:ext uri="{FF2B5EF4-FFF2-40B4-BE49-F238E27FC236}">
                <a16:creationId xmlns:a16="http://schemas.microsoft.com/office/drawing/2014/main" id="{582A3B68-2F62-D7C1-6228-7E9EAC853251}"/>
              </a:ext>
            </a:extLst>
          </p:cNvPr>
          <p:cNvSpPr/>
          <p:nvPr/>
        </p:nvSpPr>
        <p:spPr bwMode="auto">
          <a:xfrm>
            <a:off x="4848024" y="873366"/>
            <a:ext cx="2800092" cy="1017545"/>
          </a:xfrm>
          <a:prstGeom prst="rect">
            <a:avLst/>
          </a:prstGeom>
          <a:noFill/>
          <a:ln w="38100">
            <a:solidFill>
              <a:srgbClr val="C4D3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grpSp>
        <p:nvGrpSpPr>
          <p:cNvPr id="34" name="Groupe 33">
            <a:extLst>
              <a:ext uri="{FF2B5EF4-FFF2-40B4-BE49-F238E27FC236}">
                <a16:creationId xmlns:a16="http://schemas.microsoft.com/office/drawing/2014/main" id="{D79358CE-37E8-3355-BCBA-8DF3A09E177F}"/>
              </a:ext>
            </a:extLst>
          </p:cNvPr>
          <p:cNvGrpSpPr/>
          <p:nvPr/>
        </p:nvGrpSpPr>
        <p:grpSpPr bwMode="auto">
          <a:xfrm rot="18122210">
            <a:off x="3396117" y="2899603"/>
            <a:ext cx="2246897" cy="2185755"/>
            <a:chOff x="2167009" y="2579776"/>
            <a:chExt cx="1947813" cy="1328628"/>
          </a:xfrm>
        </p:grpSpPr>
        <p:sp>
          <p:nvSpPr>
            <p:cNvPr id="35" name="Arc 34">
              <a:extLst>
                <a:ext uri="{FF2B5EF4-FFF2-40B4-BE49-F238E27FC236}">
                  <a16:creationId xmlns:a16="http://schemas.microsoft.com/office/drawing/2014/main" id="{3D1C73DA-0F8C-55B8-DD69-7166BB9F3D9E}"/>
                </a:ext>
              </a:extLst>
            </p:cNvPr>
            <p:cNvSpPr/>
            <p:nvPr/>
          </p:nvSpPr>
          <p:spPr bwMode="auto">
            <a:xfrm rot="10800000" flipH="1">
              <a:off x="2167009" y="2579776"/>
              <a:ext cx="1927155" cy="1328628"/>
            </a:xfrm>
            <a:prstGeom prst="arc">
              <a:avLst>
                <a:gd name="adj1" fmla="val 15992758"/>
                <a:gd name="adj2" fmla="val 20739618"/>
              </a:avLst>
            </a:prstGeom>
            <a:ln w="38100" cap="flat" cmpd="sng" algn="ctr">
              <a:no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dirty="0"/>
            </a:p>
          </p:txBody>
        </p:sp>
        <p:sp>
          <p:nvSpPr>
            <p:cNvPr id="36" name="Arc 35">
              <a:extLst>
                <a:ext uri="{FF2B5EF4-FFF2-40B4-BE49-F238E27FC236}">
                  <a16:creationId xmlns:a16="http://schemas.microsoft.com/office/drawing/2014/main" id="{E7B94487-79E5-B298-FA3C-8D2EE5C5C30D}"/>
                </a:ext>
              </a:extLst>
            </p:cNvPr>
            <p:cNvSpPr/>
            <p:nvPr/>
          </p:nvSpPr>
          <p:spPr bwMode="auto">
            <a:xfrm rot="10800000" flipH="1" flipV="1">
              <a:off x="2187667" y="2579776"/>
              <a:ext cx="1927155" cy="1328628"/>
            </a:xfrm>
            <a:prstGeom prst="arc">
              <a:avLst>
                <a:gd name="adj1" fmla="val 15992758"/>
                <a:gd name="adj2" fmla="val 20739618"/>
              </a:avLst>
            </a:prstGeom>
            <a:ln w="38100" cap="flat" cmpd="sng" algn="ctr">
              <a:solidFill>
                <a:srgbClr val="A81100"/>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a:p>
          </p:txBody>
        </p:sp>
      </p:grpSp>
      <p:sp>
        <p:nvSpPr>
          <p:cNvPr id="37" name="Flèche : chevron 36">
            <a:extLst>
              <a:ext uri="{FF2B5EF4-FFF2-40B4-BE49-F238E27FC236}">
                <a16:creationId xmlns:a16="http://schemas.microsoft.com/office/drawing/2014/main" id="{34CE7B6B-4D7A-026A-34BB-2B10A38E05F8}"/>
              </a:ext>
            </a:extLst>
          </p:cNvPr>
          <p:cNvSpPr/>
          <p:nvPr/>
        </p:nvSpPr>
        <p:spPr bwMode="auto">
          <a:xfrm>
            <a:off x="2984363" y="557945"/>
            <a:ext cx="2175533" cy="222440"/>
          </a:xfrm>
          <a:prstGeom prst="chevron">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600" dirty="0">
                <a:latin typeface="Arial"/>
                <a:cs typeface="Arial"/>
              </a:rPr>
              <a:t>Discussion</a:t>
            </a:r>
            <a:endParaRPr lang="fr-FR" sz="1600" dirty="0">
              <a:solidFill>
                <a:schemeClr val="tx1"/>
              </a:solidFill>
            </a:endParaRPr>
          </a:p>
        </p:txBody>
      </p:sp>
      <p:pic>
        <p:nvPicPr>
          <p:cNvPr id="38" name="Image 37">
            <a:extLst>
              <a:ext uri="{FF2B5EF4-FFF2-40B4-BE49-F238E27FC236}">
                <a16:creationId xmlns:a16="http://schemas.microsoft.com/office/drawing/2014/main" id="{A43621D5-8600-664A-0D91-51AC1719E6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19DD1691-7969-F22E-BDA1-2D1224CBA5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C893DF81-6A81-6F26-2F13-C8E4AB42DFF2}"/>
              </a:ext>
            </a:extLst>
          </p:cNvPr>
          <p:cNvSpPr txBox="1">
            <a:spLocks/>
          </p:cNvSpPr>
          <p:nvPr/>
        </p:nvSpPr>
        <p:spPr bwMode="auto">
          <a:xfrm>
            <a:off x="11208568" y="629220"/>
            <a:ext cx="837789" cy="351508"/>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24/25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399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34A76755-771C-877D-86E8-54F777DFCAE5}"/>
              </a:ext>
            </a:extLst>
          </p:cNvPr>
          <p:cNvSpPr/>
          <p:nvPr/>
        </p:nvSpPr>
        <p:spPr bwMode="auto">
          <a:xfrm>
            <a:off x="100893" y="114041"/>
            <a:ext cx="1599847"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5" name="Flèche : chevron 4">
            <a:extLst>
              <a:ext uri="{FF2B5EF4-FFF2-40B4-BE49-F238E27FC236}">
                <a16:creationId xmlns:a16="http://schemas.microsoft.com/office/drawing/2014/main" id="{82EDDF4E-544F-48DD-5A40-2F5A2E37964F}"/>
              </a:ext>
            </a:extLst>
          </p:cNvPr>
          <p:cNvSpPr/>
          <p:nvPr/>
        </p:nvSpPr>
        <p:spPr bwMode="auto">
          <a:xfrm>
            <a:off x="8688288" y="122872"/>
            <a:ext cx="1800433"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Conclusion</a:t>
            </a:r>
            <a:endParaRPr lang="fr-FR" dirty="0">
              <a:solidFill>
                <a:schemeClr val="tx1"/>
              </a:solidFill>
            </a:endParaRPr>
          </a:p>
        </p:txBody>
      </p:sp>
      <p:sp>
        <p:nvSpPr>
          <p:cNvPr id="6" name="Flèche : chevron 5">
            <a:extLst>
              <a:ext uri="{FF2B5EF4-FFF2-40B4-BE49-F238E27FC236}">
                <a16:creationId xmlns:a16="http://schemas.microsoft.com/office/drawing/2014/main" id="{3110D7E7-F12E-0937-5087-7FEAF770CAF2}"/>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7" name="Flèche : chevron 6">
            <a:extLst>
              <a:ext uri="{FF2B5EF4-FFF2-40B4-BE49-F238E27FC236}">
                <a16:creationId xmlns:a16="http://schemas.microsoft.com/office/drawing/2014/main" id="{686B2C4F-9392-DBD5-C429-FB199726D27B}"/>
              </a:ext>
            </a:extLst>
          </p:cNvPr>
          <p:cNvSpPr/>
          <p:nvPr/>
        </p:nvSpPr>
        <p:spPr bwMode="auto">
          <a:xfrm>
            <a:off x="5786434" y="122872"/>
            <a:ext cx="297386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solidFill>
                  <a:schemeClr val="bg1"/>
                </a:solidFill>
                <a:latin typeface="Arial"/>
                <a:cs typeface="Arial"/>
              </a:rPr>
              <a:t>Résultats et discussion</a:t>
            </a:r>
            <a:endParaRPr lang="fr-FR" dirty="0">
              <a:solidFill>
                <a:schemeClr val="bg1"/>
              </a:solidFill>
            </a:endParaRPr>
          </a:p>
        </p:txBody>
      </p:sp>
      <p:sp>
        <p:nvSpPr>
          <p:cNvPr id="8" name="Flèche : chevron 7">
            <a:extLst>
              <a:ext uri="{FF2B5EF4-FFF2-40B4-BE49-F238E27FC236}">
                <a16:creationId xmlns:a16="http://schemas.microsoft.com/office/drawing/2014/main" id="{F96346BE-B9D3-279A-EAE9-EBC757454FB5}"/>
              </a:ext>
            </a:extLst>
          </p:cNvPr>
          <p:cNvSpPr/>
          <p:nvPr/>
        </p:nvSpPr>
        <p:spPr bwMode="auto">
          <a:xfrm>
            <a:off x="3143673" y="122872"/>
            <a:ext cx="2664296"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 </a:t>
            </a:r>
            <a:endParaRPr lang="fr-FR" dirty="0">
              <a:solidFill>
                <a:schemeClr val="tx1"/>
              </a:solidFill>
            </a:endParaRPr>
          </a:p>
        </p:txBody>
      </p:sp>
      <p:grpSp>
        <p:nvGrpSpPr>
          <p:cNvPr id="12" name="Google Shape;194;p18">
            <a:extLst>
              <a:ext uri="{FF2B5EF4-FFF2-40B4-BE49-F238E27FC236}">
                <a16:creationId xmlns:a16="http://schemas.microsoft.com/office/drawing/2014/main" id="{5F3ADBDC-7297-142A-2BDA-AC322E02B0E8}"/>
              </a:ext>
            </a:extLst>
          </p:cNvPr>
          <p:cNvGrpSpPr/>
          <p:nvPr/>
        </p:nvGrpSpPr>
        <p:grpSpPr>
          <a:xfrm>
            <a:off x="4723888" y="2546044"/>
            <a:ext cx="6066674" cy="2057878"/>
            <a:chOff x="7009300" y="1051025"/>
            <a:chExt cx="1809118" cy="1082400"/>
          </a:xfrm>
          <a:solidFill>
            <a:srgbClr val="C4D377"/>
          </a:solidFill>
        </p:grpSpPr>
        <p:sp>
          <p:nvSpPr>
            <p:cNvPr id="13" name="Google Shape;195;p18">
              <a:extLst>
                <a:ext uri="{FF2B5EF4-FFF2-40B4-BE49-F238E27FC236}">
                  <a16:creationId xmlns:a16="http://schemas.microsoft.com/office/drawing/2014/main" id="{1CEA8CC0-26EF-AB40-8E0A-C6E2008CCB97}"/>
                </a:ext>
              </a:extLst>
            </p:cNvPr>
            <p:cNvSpPr/>
            <p:nvPr/>
          </p:nvSpPr>
          <p:spPr>
            <a:xfrm>
              <a:off x="7009300" y="1051025"/>
              <a:ext cx="1809118" cy="1082400"/>
            </a:xfrm>
            <a:prstGeom prst="round2DiagRect">
              <a:avLst>
                <a:gd name="adj1" fmla="val 16667"/>
                <a:gd name="adj2" fmla="val 0"/>
              </a:avLst>
            </a:prstGeom>
            <a:grpFill/>
            <a:ln w="38100">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96;p18">
              <a:extLst>
                <a:ext uri="{FF2B5EF4-FFF2-40B4-BE49-F238E27FC236}">
                  <a16:creationId xmlns:a16="http://schemas.microsoft.com/office/drawing/2014/main" id="{EA7706F7-5C5C-F1EA-E04E-638B96994910}"/>
                </a:ext>
              </a:extLst>
            </p:cNvPr>
            <p:cNvSpPr txBox="1"/>
            <p:nvPr/>
          </p:nvSpPr>
          <p:spPr>
            <a:xfrm>
              <a:off x="7132766" y="1140450"/>
              <a:ext cx="1584430" cy="903550"/>
            </a:xfrm>
            <a:prstGeom prst="rect">
              <a:avLst/>
            </a:prstGeom>
            <a:grpFill/>
            <a:ln>
              <a:noFill/>
            </a:ln>
          </p:spPr>
          <p:txBody>
            <a:bodyPr spcFirstLastPara="1" wrap="square" lIns="91425" tIns="91425" rIns="91425" bIns="91425" anchor="ctr" anchorCtr="0">
              <a:noAutofit/>
            </a:bodyPr>
            <a:lstStyle/>
            <a:p>
              <a:pPr marL="285750" lvl="0" indent="-285750" rtl="0">
                <a:buFont typeface="Wingdings" panose="05000000000000000000" pitchFamily="2" charset="2"/>
                <a:buChar char="Ø"/>
              </a:pPr>
              <a:r>
                <a:rPr lang="fr-FR" dirty="0">
                  <a:latin typeface="Fira Sans"/>
                  <a:ea typeface="Fira Sans"/>
                  <a:cs typeface="Fira Sans"/>
                  <a:sym typeface="Fira Sans"/>
                </a:rPr>
                <a:t>Expansion de la base de données</a:t>
              </a:r>
            </a:p>
            <a:p>
              <a:pPr marL="285750" lvl="0" indent="-285750" rtl="0">
                <a:buFont typeface="Wingdings" panose="05000000000000000000" pitchFamily="2" charset="2"/>
                <a:buChar char="Ø"/>
              </a:pPr>
              <a:r>
                <a:rPr lang="fr-FR" dirty="0">
                  <a:latin typeface="Fira Sans"/>
                  <a:ea typeface="Fira Sans"/>
                  <a:cs typeface="Fira Sans"/>
                  <a:sym typeface="Fira Sans"/>
                </a:rPr>
                <a:t>Intégration de techniques d'interprétabilité avancées pour améliorer précision et fiabilité.</a:t>
              </a:r>
            </a:p>
          </p:txBody>
        </p:sp>
      </p:grpSp>
      <p:sp>
        <p:nvSpPr>
          <p:cNvPr id="16" name="Rectangle 15">
            <a:extLst>
              <a:ext uri="{FF2B5EF4-FFF2-40B4-BE49-F238E27FC236}">
                <a16:creationId xmlns:a16="http://schemas.microsoft.com/office/drawing/2014/main" id="{6D1BFD50-BA18-C5D9-29C0-8BE5C644B721}"/>
              </a:ext>
            </a:extLst>
          </p:cNvPr>
          <p:cNvSpPr/>
          <p:nvPr/>
        </p:nvSpPr>
        <p:spPr bwMode="auto">
          <a:xfrm>
            <a:off x="5087888" y="1135479"/>
            <a:ext cx="2360234" cy="493321"/>
          </a:xfrm>
          <a:prstGeom prst="rect">
            <a:avLst/>
          </a:prstGeom>
          <a:noFill/>
          <a:ln w="38100">
            <a:solidFill>
              <a:srgbClr val="C4D3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sp>
        <p:nvSpPr>
          <p:cNvPr id="22" name="Espace réservé du texte 2">
            <a:extLst>
              <a:ext uri="{FF2B5EF4-FFF2-40B4-BE49-F238E27FC236}">
                <a16:creationId xmlns:a16="http://schemas.microsoft.com/office/drawing/2014/main" id="{C65B78E1-FD02-EEF1-23DB-837345CC9B8C}"/>
              </a:ext>
            </a:extLst>
          </p:cNvPr>
          <p:cNvSpPr txBox="1"/>
          <p:nvPr/>
        </p:nvSpPr>
        <p:spPr bwMode="auto">
          <a:xfrm>
            <a:off x="5287882" y="1092656"/>
            <a:ext cx="2160240" cy="50405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Conclusion</a:t>
            </a:r>
          </a:p>
        </p:txBody>
      </p:sp>
      <p:sp>
        <p:nvSpPr>
          <p:cNvPr id="24" name="ZoneTexte 23">
            <a:extLst>
              <a:ext uri="{FF2B5EF4-FFF2-40B4-BE49-F238E27FC236}">
                <a16:creationId xmlns:a16="http://schemas.microsoft.com/office/drawing/2014/main" id="{40B0C884-761E-F40F-3C2F-1DB283374526}"/>
              </a:ext>
            </a:extLst>
          </p:cNvPr>
          <p:cNvSpPr txBox="1"/>
          <p:nvPr/>
        </p:nvSpPr>
        <p:spPr>
          <a:xfrm>
            <a:off x="335360" y="1896753"/>
            <a:ext cx="11305256" cy="369332"/>
          </a:xfrm>
          <a:prstGeom prst="rect">
            <a:avLst/>
          </a:prstGeom>
          <a:noFill/>
          <a:ln w="19050">
            <a:solidFill>
              <a:srgbClr val="C4D377"/>
            </a:solidFill>
          </a:ln>
        </p:spPr>
        <p:txBody>
          <a:bodyPr wrap="square">
            <a:spAutoFit/>
          </a:bodyPr>
          <a:lstStyle/>
          <a:p>
            <a:r>
              <a:rPr lang="fr-FR" dirty="0"/>
              <a:t>Les résultats ont montré que les modèles d’IA de types CNN ont un potentiel significatif pour l’analyse des images TEP</a:t>
            </a:r>
          </a:p>
        </p:txBody>
      </p:sp>
      <p:pic>
        <p:nvPicPr>
          <p:cNvPr id="26" name="Image 25" descr="Une image contenant plein air, nuage, ciel, route&#10;&#10;Description générée automatiquement">
            <a:extLst>
              <a:ext uri="{FF2B5EF4-FFF2-40B4-BE49-F238E27FC236}">
                <a16:creationId xmlns:a16="http://schemas.microsoft.com/office/drawing/2014/main" id="{6FED06F2-F1F8-87B6-729A-0B6738247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895" y="3068960"/>
            <a:ext cx="2026971" cy="936104"/>
          </a:xfrm>
          <a:prstGeom prst="rect">
            <a:avLst/>
          </a:prstGeom>
        </p:spPr>
      </p:pic>
      <p:sp>
        <p:nvSpPr>
          <p:cNvPr id="27" name="Rectangle 26">
            <a:extLst>
              <a:ext uri="{FF2B5EF4-FFF2-40B4-BE49-F238E27FC236}">
                <a16:creationId xmlns:a16="http://schemas.microsoft.com/office/drawing/2014/main" id="{402BC3E3-7457-47B8-F4E5-FA0B6E59167C}"/>
              </a:ext>
            </a:extLst>
          </p:cNvPr>
          <p:cNvSpPr/>
          <p:nvPr/>
        </p:nvSpPr>
        <p:spPr bwMode="auto">
          <a:xfrm>
            <a:off x="2407805" y="3068960"/>
            <a:ext cx="2026972" cy="936104"/>
          </a:xfrm>
          <a:prstGeom prst="rect">
            <a:avLst/>
          </a:prstGeom>
          <a:noFill/>
          <a:ln w="57150">
            <a:solidFill>
              <a:srgbClr val="C4D3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pic>
        <p:nvPicPr>
          <p:cNvPr id="28" name="Image 27">
            <a:extLst>
              <a:ext uri="{FF2B5EF4-FFF2-40B4-BE49-F238E27FC236}">
                <a16:creationId xmlns:a16="http://schemas.microsoft.com/office/drawing/2014/main" id="{A50393AC-FE32-87E6-57B0-94B254BEEA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1061DA06-98BA-BD20-C754-24CE2C0C28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607B4023-3FD7-46F6-BF36-11A876E08D49}"/>
              </a:ext>
            </a:extLst>
          </p:cNvPr>
          <p:cNvSpPr txBox="1">
            <a:spLocks/>
          </p:cNvSpPr>
          <p:nvPr/>
        </p:nvSpPr>
        <p:spPr bwMode="auto">
          <a:xfrm>
            <a:off x="11208568" y="629220"/>
            <a:ext cx="837789" cy="351508"/>
          </a:xfrm>
          <a:prstGeom prst="rect">
            <a:avLst/>
          </a:prstGeom>
          <a:solidFill>
            <a:srgbClr val="FFFFFF"/>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25/25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71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1FF81-FE3A-7A75-3F99-4912E741EA92}"/>
              </a:ext>
            </a:extLst>
          </p:cNvPr>
          <p:cNvSpPr/>
          <p:nvPr/>
        </p:nvSpPr>
        <p:spPr bwMode="auto">
          <a:xfrm>
            <a:off x="2315580" y="2243351"/>
            <a:ext cx="7560840" cy="1656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 name="Espace réservé du texte 2">
            <a:extLst>
              <a:ext uri="{FF2B5EF4-FFF2-40B4-BE49-F238E27FC236}">
                <a16:creationId xmlns:a16="http://schemas.microsoft.com/office/drawing/2014/main" id="{18F4BD82-7085-3843-D3C5-ECFF6DE54B76}"/>
              </a:ext>
            </a:extLst>
          </p:cNvPr>
          <p:cNvSpPr txBox="1">
            <a:spLocks/>
          </p:cNvSpPr>
          <p:nvPr/>
        </p:nvSpPr>
        <p:spPr bwMode="auto">
          <a:xfrm>
            <a:off x="1019174" y="2636175"/>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4800" dirty="0"/>
              <a:t>Introduction</a:t>
            </a:r>
            <a:endParaRPr lang="fr-FR" dirty="0"/>
          </a:p>
        </p:txBody>
      </p:sp>
      <p:sp>
        <p:nvSpPr>
          <p:cNvPr id="10" name="Rectangle 9">
            <a:extLst>
              <a:ext uri="{FF2B5EF4-FFF2-40B4-BE49-F238E27FC236}">
                <a16:creationId xmlns:a16="http://schemas.microsoft.com/office/drawing/2014/main" id="{4926D71E-8D10-948B-FA51-72A08D58AA56}"/>
              </a:ext>
            </a:extLst>
          </p:cNvPr>
          <p:cNvSpPr/>
          <p:nvPr/>
        </p:nvSpPr>
        <p:spPr bwMode="auto">
          <a:xfrm>
            <a:off x="1955540" y="2493367"/>
            <a:ext cx="8280919" cy="1152128"/>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11" name="Image 10">
            <a:extLst>
              <a:ext uri="{FF2B5EF4-FFF2-40B4-BE49-F238E27FC236}">
                <a16:creationId xmlns:a16="http://schemas.microsoft.com/office/drawing/2014/main" id="{2311BEBD-CDA9-4488-6B56-1DE58F42A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38E7CB07-811C-A314-084B-10DA428B0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844323" y="5996570"/>
            <a:ext cx="2202034" cy="724905"/>
          </a:xfrm>
          <a:prstGeom prst="rect">
            <a:avLst/>
          </a:prstGeom>
        </p:spPr>
      </p:pic>
      <p:sp>
        <p:nvSpPr>
          <p:cNvPr id="8" name="Espace réservé du texte 2">
            <a:extLst>
              <a:ext uri="{FF2B5EF4-FFF2-40B4-BE49-F238E27FC236}">
                <a16:creationId xmlns:a16="http://schemas.microsoft.com/office/drawing/2014/main" id="{7F403879-C44E-8B52-E776-0B08D341D7B8}"/>
              </a:ext>
            </a:extLst>
          </p:cNvPr>
          <p:cNvSpPr txBox="1">
            <a:spLocks/>
          </p:cNvSpPr>
          <p:nvPr/>
        </p:nvSpPr>
        <p:spPr bwMode="auto">
          <a:xfrm>
            <a:off x="11232892" y="587439"/>
            <a:ext cx="792088" cy="423199"/>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2000" dirty="0">
                <a:solidFill>
                  <a:srgbClr val="5F6065"/>
                </a:solidFill>
                <a:latin typeface="Tahoma" panose="020B0604030504040204" pitchFamily="34" charset="0"/>
                <a:ea typeface="Tahoma" panose="020B0604030504040204" pitchFamily="34" charset="0"/>
                <a:cs typeface="Tahoma" panose="020B0604030504040204" pitchFamily="34" charset="0"/>
              </a:rPr>
              <a:t>2/25</a:t>
            </a:r>
            <a:endParaRPr lang="fr-FR" sz="12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9" name="Espace réservé du texte 2">
            <a:extLst>
              <a:ext uri="{FF2B5EF4-FFF2-40B4-BE49-F238E27FC236}">
                <a16:creationId xmlns:a16="http://schemas.microsoft.com/office/drawing/2014/main" id="{A77BF03B-B42C-6802-DC1F-E620D889B1DE}"/>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3/25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54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 name="Flèche : pentagone 17"/>
          <p:cNvSpPr/>
          <p:nvPr/>
        </p:nvSpPr>
        <p:spPr bwMode="auto">
          <a:xfrm>
            <a:off x="58322" y="107920"/>
            <a:ext cx="1645190" cy="346578"/>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0976" y="514041"/>
            <a:ext cx="5324032" cy="6112471"/>
          </a:xfrm>
          <a:prstGeom prst="rect">
            <a:avLst/>
          </a:prstGeom>
        </p:spPr>
      </p:pic>
      <p:sp>
        <p:nvSpPr>
          <p:cNvPr id="10" name="Espace réservé du texte 2">
            <a:extLst>
              <a:ext uri="{FF2B5EF4-FFF2-40B4-BE49-F238E27FC236}">
                <a16:creationId xmlns:a16="http://schemas.microsoft.com/office/drawing/2014/main" id="{CE100897-4DEF-3B18-93B3-232016DDFC13}"/>
              </a:ext>
            </a:extLst>
          </p:cNvPr>
          <p:cNvSpPr txBox="1">
            <a:spLocks/>
          </p:cNvSpPr>
          <p:nvPr/>
        </p:nvSpPr>
        <p:spPr bwMode="auto">
          <a:xfrm>
            <a:off x="263352" y="502666"/>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2800" dirty="0"/>
              <a:t>Organisme d’accueil</a:t>
            </a:r>
          </a:p>
        </p:txBody>
      </p:sp>
      <p:pic>
        <p:nvPicPr>
          <p:cNvPr id="14" name="Image 13" descr="Une image contenant Graphique, Police, capture d’écran, graphisme&#10;&#10;Description générée automatiquement">
            <a:extLst>
              <a:ext uri="{FF2B5EF4-FFF2-40B4-BE49-F238E27FC236}">
                <a16:creationId xmlns:a16="http://schemas.microsoft.com/office/drawing/2014/main" id="{D4E1496D-C3CD-5906-C081-86A213AB0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32" y="4365104"/>
            <a:ext cx="2631433" cy="1008112"/>
          </a:xfrm>
          <a:prstGeom prst="rect">
            <a:avLst/>
          </a:prstGeom>
        </p:spPr>
      </p:pic>
      <p:grpSp>
        <p:nvGrpSpPr>
          <p:cNvPr id="17" name="Groupe 16">
            <a:extLst>
              <a:ext uri="{FF2B5EF4-FFF2-40B4-BE49-F238E27FC236}">
                <a16:creationId xmlns:a16="http://schemas.microsoft.com/office/drawing/2014/main" id="{281C0017-020B-DBF8-FAAF-E3F639432DE2}"/>
              </a:ext>
            </a:extLst>
          </p:cNvPr>
          <p:cNvGrpSpPr/>
          <p:nvPr/>
        </p:nvGrpSpPr>
        <p:grpSpPr bwMode="auto">
          <a:xfrm rot="20128249">
            <a:off x="2108182" y="2181173"/>
            <a:ext cx="2676408" cy="1951359"/>
            <a:chOff x="2167009" y="2579776"/>
            <a:chExt cx="1947813" cy="1328628"/>
          </a:xfrm>
        </p:grpSpPr>
        <p:sp>
          <p:nvSpPr>
            <p:cNvPr id="22" name="Arc 21">
              <a:extLst>
                <a:ext uri="{FF2B5EF4-FFF2-40B4-BE49-F238E27FC236}">
                  <a16:creationId xmlns:a16="http://schemas.microsoft.com/office/drawing/2014/main" id="{56C7F218-3F5C-FEA7-3E3C-C1A0D26E429A}"/>
                </a:ext>
              </a:extLst>
            </p:cNvPr>
            <p:cNvSpPr/>
            <p:nvPr/>
          </p:nvSpPr>
          <p:spPr bwMode="auto">
            <a:xfrm rot="10800000" flipH="1">
              <a:off x="2167009" y="2579776"/>
              <a:ext cx="1927155" cy="1328628"/>
            </a:xfrm>
            <a:prstGeom prst="arc">
              <a:avLst>
                <a:gd name="adj1" fmla="val 15992758"/>
                <a:gd name="adj2" fmla="val 20739618"/>
              </a:avLst>
            </a:prstGeom>
            <a:ln w="38100" cap="flat" cmpd="sng" algn="ctr">
              <a:no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dirty="0"/>
            </a:p>
          </p:txBody>
        </p:sp>
        <p:sp>
          <p:nvSpPr>
            <p:cNvPr id="23" name="Arc 22">
              <a:extLst>
                <a:ext uri="{FF2B5EF4-FFF2-40B4-BE49-F238E27FC236}">
                  <a16:creationId xmlns:a16="http://schemas.microsoft.com/office/drawing/2014/main" id="{DEAAD825-8FCB-113A-68A8-6793FD6DC573}"/>
                </a:ext>
              </a:extLst>
            </p:cNvPr>
            <p:cNvSpPr/>
            <p:nvPr/>
          </p:nvSpPr>
          <p:spPr bwMode="auto">
            <a:xfrm rot="10800000" flipH="1" flipV="1">
              <a:off x="2187667" y="2579776"/>
              <a:ext cx="1927155" cy="1328628"/>
            </a:xfrm>
            <a:prstGeom prst="arc">
              <a:avLst>
                <a:gd name="adj1" fmla="val 15992758"/>
                <a:gd name="adj2" fmla="val 20739618"/>
              </a:avLst>
            </a:prstGeom>
            <a:ln w="38100" cap="flat" cmpd="sng" algn="ctr">
              <a:solidFill>
                <a:srgbClr val="A81100"/>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a:p>
          </p:txBody>
        </p:sp>
      </p:grpSp>
      <p:sp>
        <p:nvSpPr>
          <p:cNvPr id="24" name="Rectangle 23">
            <a:extLst>
              <a:ext uri="{FF2B5EF4-FFF2-40B4-BE49-F238E27FC236}">
                <a16:creationId xmlns:a16="http://schemas.microsoft.com/office/drawing/2014/main" id="{0279BE1F-130C-DAD5-FACC-21BEDD64B27B}"/>
              </a:ext>
            </a:extLst>
          </p:cNvPr>
          <p:cNvSpPr/>
          <p:nvPr/>
        </p:nvSpPr>
        <p:spPr bwMode="auto">
          <a:xfrm>
            <a:off x="7148948" y="4132298"/>
            <a:ext cx="2398066" cy="2232248"/>
          </a:xfrm>
          <a:prstGeom prst="rect">
            <a:avLst/>
          </a:prstGeom>
          <a:noFill/>
          <a:ln w="38100">
            <a:solidFill>
              <a:srgbClr val="A8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sp>
        <p:nvSpPr>
          <p:cNvPr id="27" name="Flèche : chevron 26">
            <a:extLst>
              <a:ext uri="{FF2B5EF4-FFF2-40B4-BE49-F238E27FC236}">
                <a16:creationId xmlns:a16="http://schemas.microsoft.com/office/drawing/2014/main" id="{D7D1CD00-0D37-D9FA-CCA5-4225959287C9}"/>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28" name="Flèche : chevron 27">
            <a:extLst>
              <a:ext uri="{FF2B5EF4-FFF2-40B4-BE49-F238E27FC236}">
                <a16:creationId xmlns:a16="http://schemas.microsoft.com/office/drawing/2014/main" id="{76E21EBA-1A32-05D1-521F-E55A41588CF1}"/>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9" name="Flèche : chevron 28">
            <a:extLst>
              <a:ext uri="{FF2B5EF4-FFF2-40B4-BE49-F238E27FC236}">
                <a16:creationId xmlns:a16="http://schemas.microsoft.com/office/drawing/2014/main" id="{F7FF3BF4-C997-F6E7-25AB-D2DBD98BB3B7}"/>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30" name="Flèche : chevron 29">
            <a:extLst>
              <a:ext uri="{FF2B5EF4-FFF2-40B4-BE49-F238E27FC236}">
                <a16:creationId xmlns:a16="http://schemas.microsoft.com/office/drawing/2014/main" id="{159FA3DC-D3BA-AB7D-87E0-3D9216609461}"/>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pic>
        <p:nvPicPr>
          <p:cNvPr id="31" name="Image 30">
            <a:extLst>
              <a:ext uri="{FF2B5EF4-FFF2-40B4-BE49-F238E27FC236}">
                <a16:creationId xmlns:a16="http://schemas.microsoft.com/office/drawing/2014/main" id="{0091D64E-AE8B-7A0C-562D-FFB27097E6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sp>
        <p:nvSpPr>
          <p:cNvPr id="33" name="ZoneTexte 32">
            <a:extLst>
              <a:ext uri="{FF2B5EF4-FFF2-40B4-BE49-F238E27FC236}">
                <a16:creationId xmlns:a16="http://schemas.microsoft.com/office/drawing/2014/main" id="{D9B43BCF-DC57-DDF0-B346-1500F005E1FE}"/>
              </a:ext>
            </a:extLst>
          </p:cNvPr>
          <p:cNvSpPr txBox="1"/>
          <p:nvPr/>
        </p:nvSpPr>
        <p:spPr>
          <a:xfrm>
            <a:off x="10313687" y="2978078"/>
            <a:ext cx="891786" cy="369332"/>
          </a:xfrm>
          <a:prstGeom prst="rect">
            <a:avLst/>
          </a:prstGeom>
          <a:noFill/>
          <a:ln>
            <a:solidFill>
              <a:srgbClr val="5F6065"/>
            </a:solidFill>
          </a:ln>
        </p:spPr>
        <p:txBody>
          <a:bodyPr wrap="square">
            <a:spAutoFit/>
          </a:bodyPr>
          <a:lstStyle/>
          <a:p>
            <a:r>
              <a:rPr lang="fr-FR" dirty="0"/>
              <a:t>  Stage</a:t>
            </a:r>
          </a:p>
        </p:txBody>
      </p:sp>
      <p:grpSp>
        <p:nvGrpSpPr>
          <p:cNvPr id="34" name="Groupe 33">
            <a:extLst>
              <a:ext uri="{FF2B5EF4-FFF2-40B4-BE49-F238E27FC236}">
                <a16:creationId xmlns:a16="http://schemas.microsoft.com/office/drawing/2014/main" id="{36128606-0366-0DFD-0A8F-6A808045EBE4}"/>
              </a:ext>
            </a:extLst>
          </p:cNvPr>
          <p:cNvGrpSpPr/>
          <p:nvPr/>
        </p:nvGrpSpPr>
        <p:grpSpPr bwMode="auto">
          <a:xfrm rot="7373988">
            <a:off x="8572259" y="1980598"/>
            <a:ext cx="2813610" cy="1899026"/>
            <a:chOff x="2167009" y="2579776"/>
            <a:chExt cx="1947813" cy="1328628"/>
          </a:xfrm>
        </p:grpSpPr>
        <p:sp>
          <p:nvSpPr>
            <p:cNvPr id="35" name="Arc 34">
              <a:extLst>
                <a:ext uri="{FF2B5EF4-FFF2-40B4-BE49-F238E27FC236}">
                  <a16:creationId xmlns:a16="http://schemas.microsoft.com/office/drawing/2014/main" id="{B0D1DE65-1B84-869F-C7CF-8677C7D5D856}"/>
                </a:ext>
              </a:extLst>
            </p:cNvPr>
            <p:cNvSpPr/>
            <p:nvPr/>
          </p:nvSpPr>
          <p:spPr bwMode="auto">
            <a:xfrm rot="10800000" flipH="1">
              <a:off x="2167009" y="2579776"/>
              <a:ext cx="1927155" cy="1328628"/>
            </a:xfrm>
            <a:prstGeom prst="arc">
              <a:avLst>
                <a:gd name="adj1" fmla="val 15992758"/>
                <a:gd name="adj2" fmla="val 20739618"/>
              </a:avLst>
            </a:prstGeom>
            <a:ln w="38100" cap="flat" cmpd="sng" algn="ctr">
              <a:no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dirty="0"/>
            </a:p>
          </p:txBody>
        </p:sp>
        <p:sp>
          <p:nvSpPr>
            <p:cNvPr id="36" name="Arc 35">
              <a:extLst>
                <a:ext uri="{FF2B5EF4-FFF2-40B4-BE49-F238E27FC236}">
                  <a16:creationId xmlns:a16="http://schemas.microsoft.com/office/drawing/2014/main" id="{F43A1729-F56D-379E-B868-85A24E016D19}"/>
                </a:ext>
              </a:extLst>
            </p:cNvPr>
            <p:cNvSpPr/>
            <p:nvPr/>
          </p:nvSpPr>
          <p:spPr bwMode="auto">
            <a:xfrm rot="10800000" flipH="1" flipV="1">
              <a:off x="2187667" y="2579776"/>
              <a:ext cx="1927155" cy="1328628"/>
            </a:xfrm>
            <a:prstGeom prst="arc">
              <a:avLst>
                <a:gd name="adj1" fmla="val 15992758"/>
                <a:gd name="adj2" fmla="val 20739618"/>
              </a:avLst>
            </a:prstGeom>
            <a:ln w="38100" cap="flat" cmpd="sng" algn="ctr">
              <a:solidFill>
                <a:srgbClr val="A81100"/>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a:p>
          </p:txBody>
        </p:sp>
      </p:grpSp>
      <p:pic>
        <p:nvPicPr>
          <p:cNvPr id="3" name="Image 2" descr="Une image contenant texte, Police, logo, Graphique&#10;&#10;Description générée automatiquement">
            <a:extLst>
              <a:ext uri="{FF2B5EF4-FFF2-40B4-BE49-F238E27FC236}">
                <a16:creationId xmlns:a16="http://schemas.microsoft.com/office/drawing/2014/main" id="{8690833B-3CB1-21E8-B942-6D21874133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9844323" y="5996570"/>
            <a:ext cx="2202034" cy="724905"/>
          </a:xfrm>
          <a:prstGeom prst="rect">
            <a:avLst/>
          </a:prstGeom>
        </p:spPr>
      </p:pic>
      <p:sp>
        <p:nvSpPr>
          <p:cNvPr id="4" name="Espace réservé du texte 2">
            <a:extLst>
              <a:ext uri="{FF2B5EF4-FFF2-40B4-BE49-F238E27FC236}">
                <a16:creationId xmlns:a16="http://schemas.microsoft.com/office/drawing/2014/main" id="{40EF34E2-7C55-E2E9-3C1C-69B7AD66A8EE}"/>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4/25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age 4" descr="Une image contenant texte, Police, logo, Graphique&#10;&#10;Description générée automatiquement">
            <a:extLst>
              <a:ext uri="{FF2B5EF4-FFF2-40B4-BE49-F238E27FC236}">
                <a16:creationId xmlns:a16="http://schemas.microsoft.com/office/drawing/2014/main" id="{591BE25F-3876-1E4E-AD98-A49C4F93C8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129893" y="1944091"/>
            <a:ext cx="2869326" cy="10081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7" name="Groupe 6"/>
          <p:cNvGrpSpPr/>
          <p:nvPr/>
        </p:nvGrpSpPr>
        <p:grpSpPr bwMode="auto">
          <a:xfrm flipH="1">
            <a:off x="7124458" y="3364923"/>
            <a:ext cx="3218935" cy="699769"/>
            <a:chOff x="3305846" y="2487930"/>
            <a:chExt cx="2523454" cy="699769"/>
          </a:xfrm>
        </p:grpSpPr>
        <p:cxnSp>
          <p:nvCxnSpPr>
            <p:cNvPr id="8" name="Connecteur droit 7"/>
            <p:cNvCxnSpPr>
              <a:cxnSpLocks/>
            </p:cNvCxnSpPr>
            <p:nvPr/>
          </p:nvCxnSpPr>
          <p:spPr bwMode="auto">
            <a:xfrm>
              <a:off x="3305846" y="2743200"/>
              <a:ext cx="2523454"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p:cNvCxnSpPr>
            <p:nvPr/>
          </p:nvCxnSpPr>
          <p:spPr bwMode="auto">
            <a:xfrm>
              <a:off x="5829300" y="2487930"/>
              <a:ext cx="0" cy="26670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cxnSpLocks/>
            </p:cNvCxnSpPr>
            <p:nvPr/>
          </p:nvCxnSpPr>
          <p:spPr bwMode="auto">
            <a:xfrm>
              <a:off x="3305846" y="2743200"/>
              <a:ext cx="0" cy="4445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e 17"/>
          <p:cNvGrpSpPr/>
          <p:nvPr/>
        </p:nvGrpSpPr>
        <p:grpSpPr bwMode="auto">
          <a:xfrm rot="10800000" flipH="1" flipV="1">
            <a:off x="1802660" y="3364992"/>
            <a:ext cx="3339216" cy="699769"/>
            <a:chOff x="3305846" y="2487930"/>
            <a:chExt cx="2523454" cy="699769"/>
          </a:xfrm>
        </p:grpSpPr>
        <p:cxnSp>
          <p:nvCxnSpPr>
            <p:cNvPr id="19" name="Connecteur droit 18"/>
            <p:cNvCxnSpPr>
              <a:cxnSpLocks/>
            </p:cNvCxnSpPr>
            <p:nvPr/>
          </p:nvCxnSpPr>
          <p:spPr bwMode="auto">
            <a:xfrm>
              <a:off x="3305846" y="2743200"/>
              <a:ext cx="2523454"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p:cNvCxnSpPr>
            <p:nvPr/>
          </p:nvCxnSpPr>
          <p:spPr bwMode="auto">
            <a:xfrm>
              <a:off x="5829300" y="2487930"/>
              <a:ext cx="0" cy="26670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cxnSpLocks/>
            </p:cNvCxnSpPr>
            <p:nvPr/>
          </p:nvCxnSpPr>
          <p:spPr bwMode="auto">
            <a:xfrm>
              <a:off x="3305846" y="2743200"/>
              <a:ext cx="0" cy="4445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Espace réservé du texte 2"/>
          <p:cNvSpPr txBox="1"/>
          <p:nvPr/>
        </p:nvSpPr>
        <p:spPr bwMode="auto">
          <a:xfrm>
            <a:off x="28583" y="499843"/>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Contexte général</a:t>
            </a:r>
            <a:endParaRPr dirty="0"/>
          </a:p>
        </p:txBody>
      </p:sp>
      <p:cxnSp>
        <p:nvCxnSpPr>
          <p:cNvPr id="13" name="Connecteur droit avec flèche 12"/>
          <p:cNvCxnSpPr>
            <a:cxnSpLocks/>
          </p:cNvCxnSpPr>
          <p:nvPr/>
        </p:nvCxnSpPr>
        <p:spPr>
          <a:xfrm>
            <a:off x="6060617" y="3364923"/>
            <a:ext cx="0" cy="640396"/>
          </a:xfrm>
          <a:prstGeom prst="straightConnector1">
            <a:avLst/>
          </a:prstGeom>
          <a:ln>
            <a:solidFill>
              <a:schemeClr val="accent1">
                <a:lumMod val="50000"/>
              </a:schemeClr>
            </a:solidFill>
            <a:tailEnd type="triangle"/>
          </a:ln>
        </p:spPr>
        <p:style>
          <a:lnRef idx="2">
            <a:schemeClr val="accent5"/>
          </a:lnRef>
          <a:fillRef idx="0">
            <a:schemeClr val="accent5"/>
          </a:fillRef>
          <a:effectRef idx="1">
            <a:schemeClr val="accent5"/>
          </a:effectRef>
          <a:fontRef idx="minor">
            <a:schemeClr val="tx1"/>
          </a:fontRef>
        </p:style>
      </p:cxnSp>
      <p:sp>
        <p:nvSpPr>
          <p:cNvPr id="5" name="Flèche : pentagone 4">
            <a:extLst>
              <a:ext uri="{FF2B5EF4-FFF2-40B4-BE49-F238E27FC236}">
                <a16:creationId xmlns:a16="http://schemas.microsoft.com/office/drawing/2014/main" id="{1B41EDD6-6EFE-9F70-873D-634CA33C0320}"/>
              </a:ext>
            </a:extLst>
          </p:cNvPr>
          <p:cNvSpPr/>
          <p:nvPr/>
        </p:nvSpPr>
        <p:spPr bwMode="auto">
          <a:xfrm>
            <a:off x="58322" y="107920"/>
            <a:ext cx="1645190" cy="346578"/>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6" name="Flèche : chevron 5">
            <a:extLst>
              <a:ext uri="{FF2B5EF4-FFF2-40B4-BE49-F238E27FC236}">
                <a16:creationId xmlns:a16="http://schemas.microsoft.com/office/drawing/2014/main" id="{9877D1E3-F32C-8E00-A2CF-C5187D6A02E6}"/>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14" name="Flèche : chevron 13">
            <a:extLst>
              <a:ext uri="{FF2B5EF4-FFF2-40B4-BE49-F238E27FC236}">
                <a16:creationId xmlns:a16="http://schemas.microsoft.com/office/drawing/2014/main" id="{F88C5CBC-B78E-91F8-6353-42A223B6FB05}"/>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22" name="Flèche : chevron 21">
            <a:extLst>
              <a:ext uri="{FF2B5EF4-FFF2-40B4-BE49-F238E27FC236}">
                <a16:creationId xmlns:a16="http://schemas.microsoft.com/office/drawing/2014/main" id="{90FD6BB8-38C2-7980-3FDF-B13F43A55BF6}"/>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23" name="Flèche : chevron 22">
            <a:extLst>
              <a:ext uri="{FF2B5EF4-FFF2-40B4-BE49-F238E27FC236}">
                <a16:creationId xmlns:a16="http://schemas.microsoft.com/office/drawing/2014/main" id="{440FE348-2211-8811-B59A-584C2AE152AC}"/>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pic>
        <p:nvPicPr>
          <p:cNvPr id="25" name="Image 24">
            <a:extLst>
              <a:ext uri="{FF2B5EF4-FFF2-40B4-BE49-F238E27FC236}">
                <a16:creationId xmlns:a16="http://schemas.microsoft.com/office/drawing/2014/main" id="{98DF0F7E-286E-A0AD-E637-672D84C09D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4" name="Image 3" descr="Une image contenant texte, Police, logo, Graphique&#10;&#10;Description générée automatiquement">
            <a:extLst>
              <a:ext uri="{FF2B5EF4-FFF2-40B4-BE49-F238E27FC236}">
                <a16:creationId xmlns:a16="http://schemas.microsoft.com/office/drawing/2014/main" id="{FD14849A-7AF6-0B0B-4459-B7C03F748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44323" y="5996570"/>
            <a:ext cx="2202034" cy="724905"/>
          </a:xfrm>
          <a:prstGeom prst="rect">
            <a:avLst/>
          </a:prstGeom>
        </p:spPr>
      </p:pic>
      <p:sp>
        <p:nvSpPr>
          <p:cNvPr id="15" name="Espace réservé du texte 2">
            <a:extLst>
              <a:ext uri="{FF2B5EF4-FFF2-40B4-BE49-F238E27FC236}">
                <a16:creationId xmlns:a16="http://schemas.microsoft.com/office/drawing/2014/main" id="{581E5F3F-2C86-13C4-D172-54A7B4711C94}"/>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5/25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 coins arrondis 15">
            <a:extLst>
              <a:ext uri="{FF2B5EF4-FFF2-40B4-BE49-F238E27FC236}">
                <a16:creationId xmlns:a16="http://schemas.microsoft.com/office/drawing/2014/main" id="{2B5B2E4D-1CE6-B7F6-D736-5B62794B580D}"/>
              </a:ext>
            </a:extLst>
          </p:cNvPr>
          <p:cNvSpPr/>
          <p:nvPr/>
        </p:nvSpPr>
        <p:spPr bwMode="auto">
          <a:xfrm>
            <a:off x="78165" y="4125963"/>
            <a:ext cx="4145626"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fr-FR" sz="1800" b="1" dirty="0">
                <a:solidFill>
                  <a:schemeClr val="accent1">
                    <a:lumMod val="50000"/>
                  </a:schemeClr>
                </a:solidFill>
              </a:rPr>
              <a:t>Catégorie de tumeurs cérébrales,  80% des tumeurs malignes SNC</a:t>
            </a:r>
          </a:p>
        </p:txBody>
      </p:sp>
      <p:sp>
        <p:nvSpPr>
          <p:cNvPr id="17" name="Rectangle : coins arrondis 16">
            <a:extLst>
              <a:ext uri="{FF2B5EF4-FFF2-40B4-BE49-F238E27FC236}">
                <a16:creationId xmlns:a16="http://schemas.microsoft.com/office/drawing/2014/main" id="{8241F93C-ADC3-322A-6704-C702C109F553}"/>
              </a:ext>
            </a:extLst>
          </p:cNvPr>
          <p:cNvSpPr/>
          <p:nvPr/>
        </p:nvSpPr>
        <p:spPr bwMode="auto">
          <a:xfrm>
            <a:off x="4386261" y="4125963"/>
            <a:ext cx="3437928" cy="72490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fr-FR" sz="1800" b="1" dirty="0">
                <a:solidFill>
                  <a:schemeClr val="accent1">
                    <a:lumMod val="50000"/>
                  </a:schemeClr>
                </a:solidFill>
              </a:rPr>
              <a:t>Taux de récidive élevé dans la première année </a:t>
            </a:r>
          </a:p>
        </p:txBody>
      </p:sp>
      <p:sp>
        <p:nvSpPr>
          <p:cNvPr id="24" name="Rectangle : coins arrondis 23">
            <a:extLst>
              <a:ext uri="{FF2B5EF4-FFF2-40B4-BE49-F238E27FC236}">
                <a16:creationId xmlns:a16="http://schemas.microsoft.com/office/drawing/2014/main" id="{E7A4C1BD-1121-7B70-98F3-28E25465C1DF}"/>
              </a:ext>
            </a:extLst>
          </p:cNvPr>
          <p:cNvSpPr/>
          <p:nvPr/>
        </p:nvSpPr>
        <p:spPr bwMode="auto">
          <a:xfrm>
            <a:off x="7987590" y="4125963"/>
            <a:ext cx="3528392" cy="724905"/>
          </a:xfrm>
          <a:prstGeom prst="roundRect">
            <a:avLst/>
          </a:prstGeom>
          <a:solidFill>
            <a:srgbClr val="D9D9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fr-FR" sz="1800" b="1" dirty="0">
                <a:solidFill>
                  <a:schemeClr val="accent1">
                    <a:lumMod val="50000"/>
                  </a:schemeClr>
                </a:solidFill>
              </a:rPr>
              <a:t>Surveillance post-traitement: IRM</a:t>
            </a:r>
          </a:p>
        </p:txBody>
      </p:sp>
      <p:sp>
        <p:nvSpPr>
          <p:cNvPr id="26" name="Rectangle : coins arrondis 25">
            <a:extLst>
              <a:ext uri="{FF2B5EF4-FFF2-40B4-BE49-F238E27FC236}">
                <a16:creationId xmlns:a16="http://schemas.microsoft.com/office/drawing/2014/main" id="{911DFFE3-EF4E-9396-B057-184647DD8BA6}"/>
              </a:ext>
            </a:extLst>
          </p:cNvPr>
          <p:cNvSpPr/>
          <p:nvPr/>
        </p:nvSpPr>
        <p:spPr bwMode="auto">
          <a:xfrm>
            <a:off x="4974654" y="1000336"/>
            <a:ext cx="2261142"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fr-FR" sz="4000" dirty="0">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Gliomes</a:t>
            </a:r>
          </a:p>
        </p:txBody>
      </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3970" y="1799955"/>
            <a:ext cx="2602510" cy="1536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5" name="Espace réservé du texte 2">
            <a:extLst>
              <a:ext uri="{FF2B5EF4-FFF2-40B4-BE49-F238E27FC236}">
                <a16:creationId xmlns:a16="http://schemas.microsoft.com/office/drawing/2014/main" id="{46AABAE3-9BB4-CAE0-72FF-DF8C6A5781C1}"/>
              </a:ext>
            </a:extLst>
          </p:cNvPr>
          <p:cNvSpPr txBox="1"/>
          <p:nvPr/>
        </p:nvSpPr>
        <p:spPr bwMode="auto">
          <a:xfrm>
            <a:off x="180892" y="520116"/>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sz="3600" dirty="0"/>
              <a:t>Contexte général</a:t>
            </a:r>
            <a:endParaRPr sz="3600" dirty="0"/>
          </a:p>
        </p:txBody>
      </p:sp>
      <p:sp>
        <p:nvSpPr>
          <p:cNvPr id="26" name="Flèche : pentagone 25">
            <a:extLst>
              <a:ext uri="{FF2B5EF4-FFF2-40B4-BE49-F238E27FC236}">
                <a16:creationId xmlns:a16="http://schemas.microsoft.com/office/drawing/2014/main" id="{5276FC68-C904-2912-FA10-50DB39B53B85}"/>
              </a:ext>
            </a:extLst>
          </p:cNvPr>
          <p:cNvSpPr/>
          <p:nvPr/>
        </p:nvSpPr>
        <p:spPr bwMode="auto">
          <a:xfrm>
            <a:off x="58322" y="107920"/>
            <a:ext cx="1645190" cy="346578"/>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28" name="Flèche : chevron 27">
            <a:extLst>
              <a:ext uri="{FF2B5EF4-FFF2-40B4-BE49-F238E27FC236}">
                <a16:creationId xmlns:a16="http://schemas.microsoft.com/office/drawing/2014/main" id="{5C6E59F9-D656-24B3-77BA-F1ED2BD413D3}"/>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29" name="Flèche : chevron 28">
            <a:extLst>
              <a:ext uri="{FF2B5EF4-FFF2-40B4-BE49-F238E27FC236}">
                <a16:creationId xmlns:a16="http://schemas.microsoft.com/office/drawing/2014/main" id="{F5D8592D-CE93-1A64-5FE8-96A3CEA98AB5}"/>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30" name="Flèche : chevron 29">
            <a:extLst>
              <a:ext uri="{FF2B5EF4-FFF2-40B4-BE49-F238E27FC236}">
                <a16:creationId xmlns:a16="http://schemas.microsoft.com/office/drawing/2014/main" id="{F5E3434F-BE6D-7955-8B91-0B1F5D48CB06}"/>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31" name="Flèche : chevron 30">
            <a:extLst>
              <a:ext uri="{FF2B5EF4-FFF2-40B4-BE49-F238E27FC236}">
                <a16:creationId xmlns:a16="http://schemas.microsoft.com/office/drawing/2014/main" id="{866DFA58-D3CD-CD29-8FF5-F703B3F48F14}"/>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pic>
        <p:nvPicPr>
          <p:cNvPr id="32" name="Image 31">
            <a:extLst>
              <a:ext uri="{FF2B5EF4-FFF2-40B4-BE49-F238E27FC236}">
                <a16:creationId xmlns:a16="http://schemas.microsoft.com/office/drawing/2014/main" id="{1A7CA866-2436-E11D-9605-2604523C3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12424" y="6198814"/>
            <a:ext cx="2149674" cy="523932"/>
          </a:xfrm>
          <a:prstGeom prst="rect">
            <a:avLst/>
          </a:prstGeom>
        </p:spPr>
      </p:pic>
      <p:pic>
        <p:nvPicPr>
          <p:cNvPr id="2" name="Image 1" descr="Une image contenant texte, Police, logo, Graphique&#10;&#10;Description générée automatiquement">
            <a:extLst>
              <a:ext uri="{FF2B5EF4-FFF2-40B4-BE49-F238E27FC236}">
                <a16:creationId xmlns:a16="http://schemas.microsoft.com/office/drawing/2014/main" id="{8CED71C5-80F3-14DF-7C20-83517075A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B8FB0EE4-1F26-8F25-830B-C57E445BFBAB}"/>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6/25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 coins arrondis 6">
            <a:extLst>
              <a:ext uri="{FF2B5EF4-FFF2-40B4-BE49-F238E27FC236}">
                <a16:creationId xmlns:a16="http://schemas.microsoft.com/office/drawing/2014/main" id="{029C5182-8BFC-BD56-7E1E-A1EBA892E46D}"/>
              </a:ext>
            </a:extLst>
          </p:cNvPr>
          <p:cNvSpPr/>
          <p:nvPr/>
        </p:nvSpPr>
        <p:spPr>
          <a:xfrm>
            <a:off x="551386" y="3996901"/>
            <a:ext cx="3236037"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dirty="0">
                <a:solidFill>
                  <a:schemeClr val="tx1"/>
                </a:solidFill>
                <a:latin typeface="Times New Roman" panose="02020603050405020304" pitchFamily="18" charset="0"/>
                <a:cs typeface="Times New Roman" panose="02020603050405020304" pitchFamily="18" charset="0"/>
              </a:rPr>
              <a:t>Astrocytome avant </a:t>
            </a:r>
            <a:r>
              <a:rPr lang="fr-FR" b="1" dirty="0">
                <a:solidFill>
                  <a:schemeClr val="tx1"/>
                </a:solidFill>
                <a:latin typeface="Times New Roman" panose="02020603050405020304" pitchFamily="18" charset="0"/>
                <a:cs typeface="Times New Roman" panose="02020603050405020304" pitchFamily="18" charset="0"/>
              </a:rPr>
              <a:t>traitement</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B081538D-F59B-AF55-8882-D682E14B871E}"/>
              </a:ext>
            </a:extLst>
          </p:cNvPr>
          <p:cNvSpPr/>
          <p:nvPr/>
        </p:nvSpPr>
        <p:spPr bwMode="auto">
          <a:xfrm>
            <a:off x="4044577" y="4016585"/>
            <a:ext cx="4493340"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dirty="0">
                <a:solidFill>
                  <a:schemeClr val="tx1"/>
                </a:solidFill>
                <a:latin typeface="Times New Roman" panose="02020603050405020304" pitchFamily="18" charset="0"/>
                <a:cs typeface="Times New Roman" panose="02020603050405020304" pitchFamily="18" charset="0"/>
              </a:rPr>
              <a:t>IRM post-opératoire: Absence de tumeur </a:t>
            </a:r>
          </a:p>
        </p:txBody>
      </p:sp>
      <p:sp>
        <p:nvSpPr>
          <p:cNvPr id="9" name="Rectangle : coins arrondis 8">
            <a:extLst>
              <a:ext uri="{FF2B5EF4-FFF2-40B4-BE49-F238E27FC236}">
                <a16:creationId xmlns:a16="http://schemas.microsoft.com/office/drawing/2014/main" id="{D3F5C74B-F608-4976-A285-FD4289287C8D}"/>
              </a:ext>
            </a:extLst>
          </p:cNvPr>
          <p:cNvSpPr/>
          <p:nvPr/>
        </p:nvSpPr>
        <p:spPr bwMode="auto">
          <a:xfrm>
            <a:off x="8795071" y="4003259"/>
            <a:ext cx="1369395"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dirty="0">
                <a:solidFill>
                  <a:schemeClr val="tx1"/>
                </a:solidFill>
                <a:latin typeface="Times New Roman" panose="02020603050405020304" pitchFamily="18" charset="0"/>
                <a:cs typeface="Times New Roman" panose="02020603050405020304" pitchFamily="18" charset="0"/>
              </a:rPr>
              <a:t> Récidive ?</a:t>
            </a:r>
          </a:p>
        </p:txBody>
      </p:sp>
      <p:sp>
        <p:nvSpPr>
          <p:cNvPr id="10" name="Rectangle : coins arrondis 9">
            <a:extLst>
              <a:ext uri="{FF2B5EF4-FFF2-40B4-BE49-F238E27FC236}">
                <a16:creationId xmlns:a16="http://schemas.microsoft.com/office/drawing/2014/main" id="{73B6CB85-05DE-C50C-580D-48B024B1C663}"/>
              </a:ext>
            </a:extLst>
          </p:cNvPr>
          <p:cNvSpPr/>
          <p:nvPr/>
        </p:nvSpPr>
        <p:spPr bwMode="auto">
          <a:xfrm>
            <a:off x="2380492" y="5089064"/>
            <a:ext cx="7296788" cy="152308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800" b="1" dirty="0">
                <a:solidFill>
                  <a:schemeClr val="tx1"/>
                </a:solidFill>
                <a:latin typeface="Times New Roman" panose="02020603050405020304" pitchFamily="18" charset="0"/>
                <a:cs typeface="Times New Roman" panose="02020603050405020304" pitchFamily="18" charset="0"/>
              </a:rPr>
              <a:t>Limites de l’IRM:</a:t>
            </a:r>
          </a:p>
          <a:p>
            <a:pPr marL="285750" indent="-285750">
              <a:buFont typeface="Wingdings" panose="05000000000000000000" pitchFamily="2" charset="2"/>
              <a:buChar char="Ø"/>
            </a:pPr>
            <a:r>
              <a:rPr lang="fr-FR" sz="1800" b="1" dirty="0">
                <a:solidFill>
                  <a:schemeClr val="tx1"/>
                </a:solidFill>
                <a:latin typeface="Times New Roman" panose="02020603050405020304" pitchFamily="18" charset="0"/>
                <a:cs typeface="Times New Roman" panose="02020603050405020304" pitchFamily="18" charset="0"/>
              </a:rPr>
              <a:t>Incapacité à distinguer de manière fiable entre la progression tumorale et les effets induits par les traitements.</a:t>
            </a:r>
          </a:p>
        </p:txBody>
      </p:sp>
      <p:sp>
        <p:nvSpPr>
          <p:cNvPr id="5" name="Rectangle 4">
            <a:extLst>
              <a:ext uri="{FF2B5EF4-FFF2-40B4-BE49-F238E27FC236}">
                <a16:creationId xmlns:a16="http://schemas.microsoft.com/office/drawing/2014/main" id="{97573090-5D57-8253-70D2-99CF0B0522FA}"/>
              </a:ext>
            </a:extLst>
          </p:cNvPr>
          <p:cNvSpPr/>
          <p:nvPr/>
        </p:nvSpPr>
        <p:spPr>
          <a:xfrm>
            <a:off x="2688812" y="1239254"/>
            <a:ext cx="6564447" cy="2000220"/>
          </a:xfrm>
          <a:prstGeom prst="rect">
            <a:avLst/>
          </a:prstGeom>
          <a:solidFill>
            <a:srgbClr val="FFFFFF"/>
          </a:solidFill>
          <a:ln w="3810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624" y="1273485"/>
            <a:ext cx="6541636" cy="1938662"/>
          </a:xfrm>
          <a:prstGeom prst="rect">
            <a:avLst/>
          </a:prstGeom>
          <a:ln>
            <a:noFill/>
          </a:ln>
          <a:effectLst>
            <a:outerShdw blurRad="190500" algn="tl" rotWithShape="0">
              <a:srgbClr val="000000">
                <a:alpha val="70000"/>
              </a:srgbClr>
            </a:outerShdw>
          </a:effectLst>
        </p:spPr>
      </p:pic>
      <p:cxnSp>
        <p:nvCxnSpPr>
          <p:cNvPr id="23" name="Connecteur droit avec flèche 22"/>
          <p:cNvCxnSpPr/>
          <p:nvPr/>
        </p:nvCxnSpPr>
        <p:spPr bwMode="auto">
          <a:xfrm flipV="1">
            <a:off x="6378147" y="1621140"/>
            <a:ext cx="8610" cy="2330966"/>
          </a:xfrm>
          <a:prstGeom prst="straightConnector1">
            <a:avLst/>
          </a:prstGeom>
          <a:ln w="38100">
            <a:solidFill>
              <a:srgbClr val="53CCFF"/>
            </a:solidFill>
            <a:tailEnd type="triangle"/>
          </a:ln>
        </p:spPr>
        <p:style>
          <a:lnRef idx="2">
            <a:schemeClr val="accent2"/>
          </a:lnRef>
          <a:fillRef idx="0">
            <a:schemeClr val="accent2"/>
          </a:fillRef>
          <a:effectRef idx="1">
            <a:schemeClr val="accent2"/>
          </a:effectRef>
          <a:fontRef idx="minor">
            <a:schemeClr val="tx1"/>
          </a:fontRef>
        </p:style>
      </p:cxnSp>
      <p:cxnSp>
        <p:nvCxnSpPr>
          <p:cNvPr id="43" name="Connecteur en angle 42"/>
          <p:cNvCxnSpPr>
            <a:cxnSpLocks/>
          </p:cNvCxnSpPr>
          <p:nvPr/>
        </p:nvCxnSpPr>
        <p:spPr bwMode="auto">
          <a:xfrm rot="16200000" flipV="1">
            <a:off x="7954169" y="2390623"/>
            <a:ext cx="2121501" cy="929699"/>
          </a:xfrm>
          <a:prstGeom prst="bentConnector3">
            <a:avLst/>
          </a:prstGeom>
          <a:ln w="38100">
            <a:solidFill>
              <a:srgbClr val="53CCFF"/>
            </a:solidFill>
            <a:tailEnd type="triangle"/>
          </a:ln>
        </p:spPr>
        <p:style>
          <a:lnRef idx="2">
            <a:schemeClr val="accent5"/>
          </a:lnRef>
          <a:fillRef idx="0">
            <a:schemeClr val="accent5"/>
          </a:fillRef>
          <a:effectRef idx="1">
            <a:schemeClr val="accent5"/>
          </a:effectRef>
          <a:fontRef idx="minor">
            <a:schemeClr val="tx1"/>
          </a:fontRef>
        </p:style>
      </p:cxnSp>
      <p:grpSp>
        <p:nvGrpSpPr>
          <p:cNvPr id="11" name="Groupe 10">
            <a:extLst>
              <a:ext uri="{FF2B5EF4-FFF2-40B4-BE49-F238E27FC236}">
                <a16:creationId xmlns:a16="http://schemas.microsoft.com/office/drawing/2014/main" id="{0FA041C6-9481-60BA-4B66-6208669A622B}"/>
              </a:ext>
            </a:extLst>
          </p:cNvPr>
          <p:cNvGrpSpPr/>
          <p:nvPr/>
        </p:nvGrpSpPr>
        <p:grpSpPr bwMode="auto">
          <a:xfrm flipH="1" flipV="1">
            <a:off x="2280184" y="1818964"/>
            <a:ext cx="1923497" cy="2133142"/>
            <a:chOff x="3305846" y="2487930"/>
            <a:chExt cx="2523454" cy="699769"/>
          </a:xfrm>
        </p:grpSpPr>
        <p:cxnSp>
          <p:nvCxnSpPr>
            <p:cNvPr id="12" name="Connecteur droit 11">
              <a:extLst>
                <a:ext uri="{FF2B5EF4-FFF2-40B4-BE49-F238E27FC236}">
                  <a16:creationId xmlns:a16="http://schemas.microsoft.com/office/drawing/2014/main" id="{8EB3BEC5-5BC7-E8D6-EA7A-57989D867548}"/>
                </a:ext>
              </a:extLst>
            </p:cNvPr>
            <p:cNvCxnSpPr>
              <a:cxnSpLocks/>
            </p:cNvCxnSpPr>
            <p:nvPr/>
          </p:nvCxnSpPr>
          <p:spPr bwMode="auto">
            <a:xfrm>
              <a:off x="3305846" y="2743200"/>
              <a:ext cx="2523454"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20084EE9-4192-11BB-2E7A-9A612CAB13F1}"/>
                </a:ext>
              </a:extLst>
            </p:cNvPr>
            <p:cNvCxnSpPr>
              <a:cxnSpLocks/>
            </p:cNvCxnSpPr>
            <p:nvPr/>
          </p:nvCxnSpPr>
          <p:spPr bwMode="auto">
            <a:xfrm>
              <a:off x="5829300" y="2487930"/>
              <a:ext cx="0" cy="26670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ED8B4C4F-90B9-239D-57EE-93C987A08390}"/>
                </a:ext>
              </a:extLst>
            </p:cNvPr>
            <p:cNvCxnSpPr>
              <a:cxnSpLocks/>
            </p:cNvCxnSpPr>
            <p:nvPr/>
          </p:nvCxnSpPr>
          <p:spPr bwMode="auto">
            <a:xfrm>
              <a:off x="3305846" y="2743200"/>
              <a:ext cx="0" cy="44450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2">
            <a:extLst>
              <a:ext uri="{FF2B5EF4-FFF2-40B4-BE49-F238E27FC236}">
                <a16:creationId xmlns:a16="http://schemas.microsoft.com/office/drawing/2014/main" id="{D7DA8D65-9748-3434-0018-F64EFC6722E4}"/>
              </a:ext>
            </a:extLst>
          </p:cNvPr>
          <p:cNvSpPr txBox="1">
            <a:spLocks/>
          </p:cNvSpPr>
          <p:nvPr/>
        </p:nvSpPr>
        <p:spPr bwMode="auto">
          <a:xfrm>
            <a:off x="309241" y="594683"/>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Comment remédier à l'IRM?</a:t>
            </a:r>
          </a:p>
        </p:txBody>
      </p:sp>
      <p:sp>
        <p:nvSpPr>
          <p:cNvPr id="17" name="Flèche : bas 16">
            <a:extLst>
              <a:ext uri="{FF2B5EF4-FFF2-40B4-BE49-F238E27FC236}">
                <a16:creationId xmlns:a16="http://schemas.microsoft.com/office/drawing/2014/main" id="{DC5BBE04-4311-36D0-D1B0-1A4FA32104F4}"/>
              </a:ext>
            </a:extLst>
          </p:cNvPr>
          <p:cNvSpPr/>
          <p:nvPr/>
        </p:nvSpPr>
        <p:spPr bwMode="auto">
          <a:xfrm rot="16200000">
            <a:off x="3323975" y="1214393"/>
            <a:ext cx="400109" cy="619396"/>
          </a:xfrm>
          <a:prstGeom prst="downArrow">
            <a:avLst>
              <a:gd name="adj1" fmla="val 50000"/>
              <a:gd name="adj2" fmla="val 50000"/>
            </a:avLst>
          </a:prstGeom>
          <a:solidFill>
            <a:srgbClr val="DEEBF7"/>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dirty="0"/>
          </a:p>
        </p:txBody>
      </p:sp>
      <p:sp>
        <p:nvSpPr>
          <p:cNvPr id="19" name="Espace réservé du texte 2">
            <a:extLst>
              <a:ext uri="{FF2B5EF4-FFF2-40B4-BE49-F238E27FC236}">
                <a16:creationId xmlns:a16="http://schemas.microsoft.com/office/drawing/2014/main" id="{AB3220A0-8DFE-39D7-3B8E-91F37F7D6627}"/>
              </a:ext>
            </a:extLst>
          </p:cNvPr>
          <p:cNvSpPr txBox="1">
            <a:spLocks/>
          </p:cNvSpPr>
          <p:nvPr/>
        </p:nvSpPr>
        <p:spPr bwMode="auto">
          <a:xfrm>
            <a:off x="7606122" y="4322098"/>
            <a:ext cx="2196501"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Pourquoi?</a:t>
            </a:r>
          </a:p>
        </p:txBody>
      </p:sp>
      <mc:AlternateContent xmlns:mc="http://schemas.openxmlformats.org/markup-compatibility/2006" xmlns:p14="http://schemas.microsoft.com/office/powerpoint/2010/main">
        <mc:Choice Requires="p14">
          <p:contentPart p14:bwMode="auto" r:id="rId3">
            <p14:nvContentPartPr>
              <p14:cNvPr id="24" name="Encre 23">
                <a:extLst>
                  <a:ext uri="{FF2B5EF4-FFF2-40B4-BE49-F238E27FC236}">
                    <a16:creationId xmlns:a16="http://schemas.microsoft.com/office/drawing/2014/main" id="{FEBA7839-C29C-227D-9D2F-29E248017A8B}"/>
                  </a:ext>
                </a:extLst>
              </p14:cNvPr>
              <p14:cNvContentPartPr/>
              <p14:nvPr/>
            </p14:nvContentPartPr>
            <p14:xfrm>
              <a:off x="5610924" y="2251662"/>
              <a:ext cx="171360" cy="230400"/>
            </p14:xfrm>
          </p:contentPart>
        </mc:Choice>
        <mc:Fallback xmlns="">
          <p:pic>
            <p:nvPicPr>
              <p:cNvPr id="24" name="Encre 23">
                <a:extLst>
                  <a:ext uri="{FF2B5EF4-FFF2-40B4-BE49-F238E27FC236}">
                    <a16:creationId xmlns:a16="http://schemas.microsoft.com/office/drawing/2014/main" id="{FEBA7839-C29C-227D-9D2F-29E248017A8B}"/>
                  </a:ext>
                </a:extLst>
              </p:cNvPr>
              <p:cNvPicPr/>
              <p:nvPr/>
            </p:nvPicPr>
            <p:blipFill>
              <a:blip r:embed="rId9"/>
              <a:stretch>
                <a:fillRect/>
              </a:stretch>
            </p:blipFill>
            <p:spPr>
              <a:xfrm>
                <a:off x="5547924" y="2189022"/>
                <a:ext cx="2970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Encre 25">
                <a:extLst>
                  <a:ext uri="{FF2B5EF4-FFF2-40B4-BE49-F238E27FC236}">
                    <a16:creationId xmlns:a16="http://schemas.microsoft.com/office/drawing/2014/main" id="{73454E2B-A9EA-675E-30AA-84E208ACB3AA}"/>
                  </a:ext>
                </a:extLst>
              </p14:cNvPr>
              <p14:cNvContentPartPr/>
              <p14:nvPr/>
            </p14:nvContentPartPr>
            <p14:xfrm>
              <a:off x="5644200" y="2263466"/>
              <a:ext cx="154080" cy="37800"/>
            </p14:xfrm>
          </p:contentPart>
        </mc:Choice>
        <mc:Fallback xmlns="">
          <p:pic>
            <p:nvPicPr>
              <p:cNvPr id="26" name="Encre 25">
                <a:extLst>
                  <a:ext uri="{FF2B5EF4-FFF2-40B4-BE49-F238E27FC236}">
                    <a16:creationId xmlns:a16="http://schemas.microsoft.com/office/drawing/2014/main" id="{73454E2B-A9EA-675E-30AA-84E208ACB3AA}"/>
                  </a:ext>
                </a:extLst>
              </p:cNvPr>
              <p:cNvPicPr/>
              <p:nvPr/>
            </p:nvPicPr>
            <p:blipFill>
              <a:blip r:embed="rId11"/>
              <a:stretch>
                <a:fillRect/>
              </a:stretch>
            </p:blipFill>
            <p:spPr>
              <a:xfrm>
                <a:off x="5581560" y="2200826"/>
                <a:ext cx="2797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Encre 26">
                <a:extLst>
                  <a:ext uri="{FF2B5EF4-FFF2-40B4-BE49-F238E27FC236}">
                    <a16:creationId xmlns:a16="http://schemas.microsoft.com/office/drawing/2014/main" id="{484D8C86-7102-CFA0-5E38-E65CEC9E8C85}"/>
                  </a:ext>
                </a:extLst>
              </p14:cNvPr>
              <p14:cNvContentPartPr/>
              <p14:nvPr/>
            </p14:nvContentPartPr>
            <p14:xfrm>
              <a:off x="5723400" y="1862347"/>
              <a:ext cx="360" cy="24480"/>
            </p14:xfrm>
          </p:contentPart>
        </mc:Choice>
        <mc:Fallback xmlns="">
          <p:pic>
            <p:nvPicPr>
              <p:cNvPr id="27" name="Encre 26">
                <a:extLst>
                  <a:ext uri="{FF2B5EF4-FFF2-40B4-BE49-F238E27FC236}">
                    <a16:creationId xmlns:a16="http://schemas.microsoft.com/office/drawing/2014/main" id="{484D8C86-7102-CFA0-5E38-E65CEC9E8C85}"/>
                  </a:ext>
                </a:extLst>
              </p:cNvPr>
              <p:cNvPicPr/>
              <p:nvPr/>
            </p:nvPicPr>
            <p:blipFill>
              <a:blip r:embed="rId13"/>
              <a:stretch>
                <a:fillRect/>
              </a:stretch>
            </p:blipFill>
            <p:spPr>
              <a:xfrm>
                <a:off x="5660400" y="1799707"/>
                <a:ext cx="126000" cy="150120"/>
              </a:xfrm>
              <a:prstGeom prst="rect">
                <a:avLst/>
              </a:prstGeom>
            </p:spPr>
          </p:pic>
        </mc:Fallback>
      </mc:AlternateContent>
      <p:grpSp>
        <p:nvGrpSpPr>
          <p:cNvPr id="32" name="Groupe 31">
            <a:extLst>
              <a:ext uri="{FF2B5EF4-FFF2-40B4-BE49-F238E27FC236}">
                <a16:creationId xmlns:a16="http://schemas.microsoft.com/office/drawing/2014/main" id="{E704E68A-C676-2670-5751-34BF995494C5}"/>
              </a:ext>
            </a:extLst>
          </p:cNvPr>
          <p:cNvGrpSpPr/>
          <p:nvPr/>
        </p:nvGrpSpPr>
        <p:grpSpPr bwMode="auto">
          <a:xfrm rot="8015404">
            <a:off x="5592653" y="1473493"/>
            <a:ext cx="3897672" cy="1889549"/>
            <a:chOff x="2167009" y="2579776"/>
            <a:chExt cx="1947813" cy="1328628"/>
          </a:xfrm>
        </p:grpSpPr>
        <p:sp>
          <p:nvSpPr>
            <p:cNvPr id="33" name="Arc 32">
              <a:extLst>
                <a:ext uri="{FF2B5EF4-FFF2-40B4-BE49-F238E27FC236}">
                  <a16:creationId xmlns:a16="http://schemas.microsoft.com/office/drawing/2014/main" id="{4634C749-6FEF-2797-218C-1B638B794E0A}"/>
                </a:ext>
              </a:extLst>
            </p:cNvPr>
            <p:cNvSpPr/>
            <p:nvPr/>
          </p:nvSpPr>
          <p:spPr bwMode="auto">
            <a:xfrm rot="10800000" flipH="1">
              <a:off x="2167009" y="2579776"/>
              <a:ext cx="1927155" cy="1328628"/>
            </a:xfrm>
            <a:prstGeom prst="arc">
              <a:avLst>
                <a:gd name="adj1" fmla="val 15992758"/>
                <a:gd name="adj2" fmla="val 20739618"/>
              </a:avLst>
            </a:prstGeom>
            <a:ln w="38100" cap="flat" cmpd="sng" algn="ctr">
              <a:no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dirty="0"/>
            </a:p>
          </p:txBody>
        </p:sp>
        <p:sp>
          <p:nvSpPr>
            <p:cNvPr id="34" name="Arc 33">
              <a:extLst>
                <a:ext uri="{FF2B5EF4-FFF2-40B4-BE49-F238E27FC236}">
                  <a16:creationId xmlns:a16="http://schemas.microsoft.com/office/drawing/2014/main" id="{C743C21D-055C-38E5-7B70-3DC698B4169F}"/>
                </a:ext>
              </a:extLst>
            </p:cNvPr>
            <p:cNvSpPr/>
            <p:nvPr/>
          </p:nvSpPr>
          <p:spPr bwMode="auto">
            <a:xfrm rot="10800000" flipH="1" flipV="1">
              <a:off x="2187667" y="2579776"/>
              <a:ext cx="1927155" cy="1328628"/>
            </a:xfrm>
            <a:prstGeom prst="arc">
              <a:avLst>
                <a:gd name="adj1" fmla="val 15992758"/>
                <a:gd name="adj2" fmla="val 20739618"/>
              </a:avLst>
            </a:prstGeom>
            <a:ln w="38100" cap="flat" cmpd="sng" algn="ctr">
              <a:solidFill>
                <a:srgbClr val="A81100"/>
              </a:solidFill>
              <a:prstDash val="solid"/>
              <a:round/>
              <a:headEnd type="none" w="med" len="med"/>
              <a:tailEnd type="arrow" w="med" len="med"/>
            </a:ln>
          </p:spPr>
          <p:style>
            <a:lnRef idx="0">
              <a:srgbClr val="000000"/>
            </a:lnRef>
            <a:fillRef idx="0">
              <a:srgbClr val="000000"/>
            </a:fillRef>
            <a:effectRef idx="0">
              <a:srgbClr val="000000"/>
            </a:effectRef>
            <a:fontRef idx="minor">
              <a:schemeClr val="tx1"/>
            </a:fontRef>
          </p:style>
          <p:txBody>
            <a:bodyPr rtlCol="0" anchor="ctr"/>
            <a:lstStyle/>
            <a:p>
              <a:pPr algn="ctr">
                <a:defRPr/>
              </a:pPr>
              <a:endParaRPr lang="fr-FR"/>
            </a:p>
          </p:txBody>
        </p:sp>
      </p:grpSp>
      <p:pic>
        <p:nvPicPr>
          <p:cNvPr id="38" name="Image 37">
            <a:extLst>
              <a:ext uri="{FF2B5EF4-FFF2-40B4-BE49-F238E27FC236}">
                <a16:creationId xmlns:a16="http://schemas.microsoft.com/office/drawing/2014/main" id="{E0EC94B7-C591-232C-E203-BB3876D6662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sp>
        <p:nvSpPr>
          <p:cNvPr id="39" name="Espace réservé du texte 2">
            <a:extLst>
              <a:ext uri="{FF2B5EF4-FFF2-40B4-BE49-F238E27FC236}">
                <a16:creationId xmlns:a16="http://schemas.microsoft.com/office/drawing/2014/main" id="{EEBE8629-9D05-8635-AA35-C9F3FCB25C15}"/>
              </a:ext>
            </a:extLst>
          </p:cNvPr>
          <p:cNvSpPr txBox="1"/>
          <p:nvPr/>
        </p:nvSpPr>
        <p:spPr bwMode="auto">
          <a:xfrm>
            <a:off x="28583" y="499843"/>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endParaRPr dirty="0"/>
          </a:p>
        </p:txBody>
      </p:sp>
      <p:sp>
        <p:nvSpPr>
          <p:cNvPr id="40" name="Flèche : pentagone 39">
            <a:extLst>
              <a:ext uri="{FF2B5EF4-FFF2-40B4-BE49-F238E27FC236}">
                <a16:creationId xmlns:a16="http://schemas.microsoft.com/office/drawing/2014/main" id="{2339F3DE-E0AE-94AA-39CB-0A776A1C498F}"/>
              </a:ext>
            </a:extLst>
          </p:cNvPr>
          <p:cNvSpPr/>
          <p:nvPr/>
        </p:nvSpPr>
        <p:spPr bwMode="auto">
          <a:xfrm>
            <a:off x="58322" y="107920"/>
            <a:ext cx="1645190" cy="346578"/>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sp>
        <p:nvSpPr>
          <p:cNvPr id="41" name="Flèche : chevron 40">
            <a:extLst>
              <a:ext uri="{FF2B5EF4-FFF2-40B4-BE49-F238E27FC236}">
                <a16:creationId xmlns:a16="http://schemas.microsoft.com/office/drawing/2014/main" id="{064383DC-7954-3793-0DF6-2A92686B5398}"/>
              </a:ext>
            </a:extLst>
          </p:cNvPr>
          <p:cNvSpPr/>
          <p:nvPr/>
        </p:nvSpPr>
        <p:spPr bwMode="auto">
          <a:xfrm>
            <a:off x="1614484" y="107921"/>
            <a:ext cx="1599847"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Etat de l’art </a:t>
            </a:r>
            <a:endParaRPr lang="fr-FR" dirty="0">
              <a:solidFill>
                <a:schemeClr val="tx1"/>
              </a:solidFill>
            </a:endParaRPr>
          </a:p>
        </p:txBody>
      </p:sp>
      <p:sp>
        <p:nvSpPr>
          <p:cNvPr id="42" name="Flèche : chevron 41">
            <a:extLst>
              <a:ext uri="{FF2B5EF4-FFF2-40B4-BE49-F238E27FC236}">
                <a16:creationId xmlns:a16="http://schemas.microsoft.com/office/drawing/2014/main" id="{EC9A9930-FDF3-8F2B-9ED7-F7E08364BE83}"/>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43" name="Flèche : chevron 42">
            <a:extLst>
              <a:ext uri="{FF2B5EF4-FFF2-40B4-BE49-F238E27FC236}">
                <a16:creationId xmlns:a16="http://schemas.microsoft.com/office/drawing/2014/main" id="{F877F797-824A-947C-319A-25D706AEB82C}"/>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44" name="Flèche : chevron 43">
            <a:extLst>
              <a:ext uri="{FF2B5EF4-FFF2-40B4-BE49-F238E27FC236}">
                <a16:creationId xmlns:a16="http://schemas.microsoft.com/office/drawing/2014/main" id="{F26B1DB4-02FE-29B4-8B73-A62ED6ADBAB7}"/>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pic>
        <p:nvPicPr>
          <p:cNvPr id="2" name="Image 1" descr="Une image contenant texte, Police, logo, Graphique&#10;&#10;Description générée automatiquement">
            <a:extLst>
              <a:ext uri="{FF2B5EF4-FFF2-40B4-BE49-F238E27FC236}">
                <a16:creationId xmlns:a16="http://schemas.microsoft.com/office/drawing/2014/main" id="{83B29220-D073-0598-9A4D-F3816832173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3" name="Espace réservé du texte 2">
            <a:extLst>
              <a:ext uri="{FF2B5EF4-FFF2-40B4-BE49-F238E27FC236}">
                <a16:creationId xmlns:a16="http://schemas.microsoft.com/office/drawing/2014/main" id="{AFCD8655-0C19-BA2C-80C6-51F4480FF881}"/>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7/25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71886E7D-CB46-5CEA-5D45-E7CE767BBCC1}"/>
              </a:ext>
            </a:extLst>
          </p:cNvPr>
          <p:cNvSpPr/>
          <p:nvPr/>
        </p:nvSpPr>
        <p:spPr>
          <a:xfrm>
            <a:off x="135001" y="2130338"/>
            <a:ext cx="6497705" cy="4227819"/>
          </a:xfrm>
          <a:prstGeom prst="rect">
            <a:avLst/>
          </a:prstGeom>
          <a:solidFill>
            <a:srgbClr val="FFFFFF"/>
          </a:solidFill>
          <a:ln w="3810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descr="Une image contenant texte, capture d’écran, diagramme, Police&#10;&#10;Description générée automatiquement">
            <a:extLst>
              <a:ext uri="{FF2B5EF4-FFF2-40B4-BE49-F238E27FC236}">
                <a16:creationId xmlns:a16="http://schemas.microsoft.com/office/drawing/2014/main" id="{6622934D-A8E1-BE26-019C-1153B251C51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4537" y="2208026"/>
            <a:ext cx="6197778" cy="3962400"/>
          </a:xfrm>
          <a:prstGeom prst="rect">
            <a:avLst/>
          </a:prstGeom>
        </p:spPr>
      </p:pic>
      <p:sp>
        <p:nvSpPr>
          <p:cNvPr id="7" name="Rectangle : coins arrondis 6">
            <a:extLst>
              <a:ext uri="{FF2B5EF4-FFF2-40B4-BE49-F238E27FC236}">
                <a16:creationId xmlns:a16="http://schemas.microsoft.com/office/drawing/2014/main" id="{CA104413-8BDF-EBDF-4DC8-A8DA630C2E86}"/>
              </a:ext>
            </a:extLst>
          </p:cNvPr>
          <p:cNvSpPr/>
          <p:nvPr/>
        </p:nvSpPr>
        <p:spPr bwMode="auto">
          <a:xfrm>
            <a:off x="6838825" y="2251035"/>
            <a:ext cx="5215083" cy="72490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dirty="0" err="1">
                <a:solidFill>
                  <a:schemeClr val="tx1"/>
                </a:solidFill>
                <a:latin typeface="Times New Roman" panose="02020603050405020304" pitchFamily="18" charset="0"/>
                <a:cs typeface="Times New Roman" panose="02020603050405020304" pitchFamily="18" charset="0"/>
              </a:rPr>
              <a:t>Response</a:t>
            </a:r>
            <a:r>
              <a:rPr lang="fr-FR" sz="1800" b="1" dirty="0">
                <a:solidFill>
                  <a:schemeClr val="tx1"/>
                </a:solidFill>
                <a:latin typeface="Times New Roman" panose="02020603050405020304" pitchFamily="18" charset="0"/>
                <a:cs typeface="Times New Roman" panose="02020603050405020304" pitchFamily="18" charset="0"/>
              </a:rPr>
              <a:t> </a:t>
            </a:r>
            <a:r>
              <a:rPr lang="fr-FR" sz="1800" b="1" dirty="0" err="1">
                <a:solidFill>
                  <a:schemeClr val="tx1"/>
                </a:solidFill>
                <a:latin typeface="Times New Roman" panose="02020603050405020304" pitchFamily="18" charset="0"/>
                <a:cs typeface="Times New Roman" panose="02020603050405020304" pitchFamily="18" charset="0"/>
              </a:rPr>
              <a:t>Assessment</a:t>
            </a:r>
            <a:r>
              <a:rPr lang="fr-FR" sz="1800" b="1" dirty="0">
                <a:solidFill>
                  <a:schemeClr val="tx1"/>
                </a:solidFill>
                <a:latin typeface="Times New Roman" panose="02020603050405020304" pitchFamily="18" charset="0"/>
                <a:cs typeface="Times New Roman" panose="02020603050405020304" pitchFamily="18" charset="0"/>
              </a:rPr>
              <a:t> in Neuro-</a:t>
            </a:r>
            <a:r>
              <a:rPr lang="fr-FR" sz="1800" b="1" dirty="0" err="1">
                <a:solidFill>
                  <a:schemeClr val="tx1"/>
                </a:solidFill>
                <a:latin typeface="Times New Roman" panose="02020603050405020304" pitchFamily="18" charset="0"/>
                <a:cs typeface="Times New Roman" panose="02020603050405020304" pitchFamily="18" charset="0"/>
              </a:rPr>
              <a:t>Oncology</a:t>
            </a:r>
            <a:r>
              <a:rPr lang="fr-FR" sz="1800" b="1" dirty="0">
                <a:solidFill>
                  <a:schemeClr val="tx1"/>
                </a:solidFill>
                <a:latin typeface="Times New Roman" panose="02020603050405020304" pitchFamily="18" charset="0"/>
                <a:cs typeface="Times New Roman" panose="02020603050405020304" pitchFamily="18" charset="0"/>
              </a:rPr>
              <a:t> (RANO)</a:t>
            </a:r>
          </a:p>
        </p:txBody>
      </p:sp>
      <p:sp>
        <p:nvSpPr>
          <p:cNvPr id="8" name="Rectangle : coins arrondis 7">
            <a:extLst>
              <a:ext uri="{FF2B5EF4-FFF2-40B4-BE49-F238E27FC236}">
                <a16:creationId xmlns:a16="http://schemas.microsoft.com/office/drawing/2014/main" id="{4CEFA677-1E02-92B4-86F7-79BEAA133380}"/>
              </a:ext>
            </a:extLst>
          </p:cNvPr>
          <p:cNvSpPr/>
          <p:nvPr/>
        </p:nvSpPr>
        <p:spPr bwMode="auto">
          <a:xfrm>
            <a:off x="3979733" y="1142487"/>
            <a:ext cx="4977017" cy="765824"/>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defRPr/>
            </a:pPr>
            <a:r>
              <a:rPr lang="fr-FR" sz="2800" dirty="0">
                <a:solidFill>
                  <a:schemeClr val="tx1"/>
                </a:solidFill>
                <a:latin typeface="Times New Roman" panose="02020603050405020304" pitchFamily="18" charset="0"/>
                <a:cs typeface="Times New Roman" panose="02020603050405020304" pitchFamily="18" charset="0"/>
              </a:rPr>
              <a:t>Imagerie TEP aux acides aminés</a:t>
            </a:r>
          </a:p>
        </p:txBody>
      </p:sp>
      <p:sp>
        <p:nvSpPr>
          <p:cNvPr id="9" name="Rectangle : coins arrondis 8">
            <a:extLst>
              <a:ext uri="{FF2B5EF4-FFF2-40B4-BE49-F238E27FC236}">
                <a16:creationId xmlns:a16="http://schemas.microsoft.com/office/drawing/2014/main" id="{374EDE3B-347C-39F3-783B-9B5769EA2B90}"/>
              </a:ext>
            </a:extLst>
          </p:cNvPr>
          <p:cNvSpPr/>
          <p:nvPr/>
        </p:nvSpPr>
        <p:spPr bwMode="auto">
          <a:xfrm>
            <a:off x="6924276" y="4889469"/>
            <a:ext cx="5069721" cy="724905"/>
          </a:xfrm>
          <a:prstGeom prst="roundRect">
            <a:avLst/>
          </a:prstGeom>
          <a:solidFill>
            <a:srgbClr val="D9D9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dirty="0">
                <a:solidFill>
                  <a:schemeClr val="tx1"/>
                </a:solidFill>
                <a:latin typeface="Times New Roman" panose="02020603050405020304" pitchFamily="18" charset="0"/>
                <a:cs typeface="Times New Roman" panose="02020603050405020304" pitchFamily="18" charset="0"/>
              </a:rPr>
              <a:t>TEP à la 18F-FDOPA  plus spécifique que l’IRM</a:t>
            </a:r>
          </a:p>
        </p:txBody>
      </p:sp>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6E7236FD-A665-2832-833C-264B1C4F83D8}"/>
                  </a:ext>
                </a:extLst>
              </p14:cNvPr>
              <p14:cNvContentPartPr/>
              <p14:nvPr/>
            </p14:nvContentPartPr>
            <p14:xfrm>
              <a:off x="6203347" y="2256184"/>
              <a:ext cx="194040" cy="210600"/>
            </p14:xfrm>
          </p:contentPart>
        </mc:Choice>
        <mc:Fallback xmlns="">
          <p:pic>
            <p:nvPicPr>
              <p:cNvPr id="10" name="Encre 9">
                <a:extLst>
                  <a:ext uri="{FF2B5EF4-FFF2-40B4-BE49-F238E27FC236}">
                    <a16:creationId xmlns:a16="http://schemas.microsoft.com/office/drawing/2014/main" id="{6E7236FD-A665-2832-833C-264B1C4F83D8}"/>
                  </a:ext>
                </a:extLst>
              </p:cNvPr>
              <p:cNvPicPr/>
              <p:nvPr/>
            </p:nvPicPr>
            <p:blipFill>
              <a:blip r:embed="rId18"/>
              <a:stretch>
                <a:fillRect/>
              </a:stretch>
            </p:blipFill>
            <p:spPr>
              <a:xfrm>
                <a:off x="6140707" y="2193544"/>
                <a:ext cx="319680" cy="336240"/>
              </a:xfrm>
              <a:prstGeom prst="rect">
                <a:avLst/>
              </a:prstGeom>
            </p:spPr>
          </p:pic>
        </mc:Fallback>
      </mc:AlternateContent>
      <p:sp>
        <p:nvSpPr>
          <p:cNvPr id="5" name="Rectangle 4">
            <a:extLst>
              <a:ext uri="{FF2B5EF4-FFF2-40B4-BE49-F238E27FC236}">
                <a16:creationId xmlns:a16="http://schemas.microsoft.com/office/drawing/2014/main" id="{20180E4F-6452-F947-2D14-77A39BFABDE4}"/>
              </a:ext>
            </a:extLst>
          </p:cNvPr>
          <p:cNvSpPr/>
          <p:nvPr/>
        </p:nvSpPr>
        <p:spPr>
          <a:xfrm>
            <a:off x="4223792" y="3117785"/>
            <a:ext cx="2218523" cy="10312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25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bwMode="auto">
          <a:xfrm>
            <a:off x="2315580" y="2243351"/>
            <a:ext cx="7560840" cy="1656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 name="Espace réservé du texte 2"/>
          <p:cNvSpPr>
            <a:spLocks noGrp="1"/>
          </p:cNvSpPr>
          <p:nvPr>
            <p:ph type="body" sz="quarter" idx="11"/>
          </p:nvPr>
        </p:nvSpPr>
        <p:spPr bwMode="auto">
          <a:xfrm>
            <a:off x="1019174" y="2636175"/>
            <a:ext cx="10153650" cy="719137"/>
          </a:xfrm>
        </p:spPr>
        <p:txBody>
          <a:bodyPr/>
          <a:lstStyle/>
          <a:p>
            <a:pPr algn="ctr">
              <a:defRPr/>
            </a:pPr>
            <a:r>
              <a:rPr kumimoji="0" lang="fr-CI" sz="4800" b="0" i="0" strike="noStrike" kern="0" cap="none" spc="0" normalizeH="0" baseline="0" noProof="0" dirty="0">
                <a:ln>
                  <a:noFill/>
                </a:ln>
                <a:solidFill>
                  <a:srgbClr val="000000"/>
                </a:solidFill>
                <a:effectLst/>
                <a:uLnTx/>
                <a:uFillTx/>
                <a:sym typeface="Barlow Semi Condensed SemiBold"/>
              </a:rPr>
              <a:t>É</a:t>
            </a:r>
            <a:r>
              <a:rPr lang="fr-FR" sz="4800" dirty="0"/>
              <a:t>tat de l’art</a:t>
            </a:r>
            <a:endParaRPr dirty="0"/>
          </a:p>
        </p:txBody>
      </p:sp>
      <p:sp>
        <p:nvSpPr>
          <p:cNvPr id="7" name="Rectangle 6"/>
          <p:cNvSpPr/>
          <p:nvPr/>
        </p:nvSpPr>
        <p:spPr bwMode="auto">
          <a:xfrm>
            <a:off x="1955540" y="2493367"/>
            <a:ext cx="8280919" cy="1152128"/>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8" name="Image 7">
            <a:extLst>
              <a:ext uri="{FF2B5EF4-FFF2-40B4-BE49-F238E27FC236}">
                <a16:creationId xmlns:a16="http://schemas.microsoft.com/office/drawing/2014/main" id="{C44EF7B2-A4D2-0536-E648-CFB8B29C9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pic>
        <p:nvPicPr>
          <p:cNvPr id="4" name="Image 3" descr="Une image contenant texte, Police, logo, Graphique&#10;&#10;Description générée automatiquement">
            <a:extLst>
              <a:ext uri="{FF2B5EF4-FFF2-40B4-BE49-F238E27FC236}">
                <a16:creationId xmlns:a16="http://schemas.microsoft.com/office/drawing/2014/main" id="{C861EF04-C499-D60D-6D49-79600BACF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5" name="Espace réservé du texte 2">
            <a:extLst>
              <a:ext uri="{FF2B5EF4-FFF2-40B4-BE49-F238E27FC236}">
                <a16:creationId xmlns:a16="http://schemas.microsoft.com/office/drawing/2014/main" id="{EBE8EE52-058B-A810-FF33-41EECFD58821}"/>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8/25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 name="Flèche : pentagone 19"/>
          <p:cNvSpPr/>
          <p:nvPr/>
        </p:nvSpPr>
        <p:spPr bwMode="auto">
          <a:xfrm>
            <a:off x="104223" y="498320"/>
            <a:ext cx="1599289" cy="254127"/>
          </a:xfrm>
          <a:prstGeom prst="homePlate">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sz="1400" dirty="0"/>
              <a:t>Imagerie TEP</a:t>
            </a:r>
            <a:endParaRPr sz="1400" dirty="0"/>
          </a:p>
        </p:txBody>
      </p:sp>
      <p:sp>
        <p:nvSpPr>
          <p:cNvPr id="21" name="Flèche : chevron 20"/>
          <p:cNvSpPr/>
          <p:nvPr/>
        </p:nvSpPr>
        <p:spPr bwMode="auto">
          <a:xfrm>
            <a:off x="1703512" y="515544"/>
            <a:ext cx="5238751" cy="256888"/>
          </a:xfrm>
          <a:prstGeom prst="chevron">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solidFill>
                  <a:schemeClr val="bg1"/>
                </a:solidFill>
                <a:latin typeface="Arial"/>
                <a:cs typeface="Arial"/>
              </a:rPr>
              <a:t>Prédiction de la Récidive/Récurrence en TEP à la 18F-FDOPA</a:t>
            </a:r>
            <a:endParaRPr lang="fr-FR" sz="1400" dirty="0">
              <a:solidFill>
                <a:schemeClr val="bg1"/>
              </a:solidFill>
            </a:endParaRPr>
          </a:p>
        </p:txBody>
      </p:sp>
      <p:sp>
        <p:nvSpPr>
          <p:cNvPr id="23" name="Flèche : chevron 22"/>
          <p:cNvSpPr/>
          <p:nvPr/>
        </p:nvSpPr>
        <p:spPr bwMode="auto">
          <a:xfrm>
            <a:off x="6942263" y="516635"/>
            <a:ext cx="3719225" cy="251367"/>
          </a:xfrm>
          <a:prstGeom prst="chevron">
            <a:avLst>
              <a:gd name="adj"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sz="1400" dirty="0">
                <a:latin typeface="Arial"/>
                <a:cs typeface="Arial"/>
              </a:rPr>
              <a:t>Concepts fondamentaux du Deep Learning</a:t>
            </a:r>
            <a:endParaRPr lang="fr-FR" sz="1400" dirty="0">
              <a:solidFill>
                <a:schemeClr val="tx1"/>
              </a:solidFill>
            </a:endParaRPr>
          </a:p>
        </p:txBody>
      </p:sp>
      <p:sp>
        <p:nvSpPr>
          <p:cNvPr id="29" name="Espace réservé du texte 2"/>
          <p:cNvSpPr txBox="1"/>
          <p:nvPr/>
        </p:nvSpPr>
        <p:spPr bwMode="auto">
          <a:xfrm>
            <a:off x="94926" y="830626"/>
            <a:ext cx="10153650" cy="719137"/>
          </a:xfrm>
          <a:prstGeom prst="rect">
            <a:avLst/>
          </a:prstGeom>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lang="fr-FR" dirty="0"/>
              <a:t>Imagerie TEP - Acquisition - Reconstruction d’images</a:t>
            </a:r>
            <a:endParaRPr dirty="0"/>
          </a:p>
        </p:txBody>
      </p:sp>
      <p:pic>
        <p:nvPicPr>
          <p:cNvPr id="3" name="Image 2" descr="Une image contenant dessin humoristique, outil, scie électrique, conception&#10;&#10;Description générée automatiquement">
            <a:extLst>
              <a:ext uri="{FF2B5EF4-FFF2-40B4-BE49-F238E27FC236}">
                <a16:creationId xmlns:a16="http://schemas.microsoft.com/office/drawing/2014/main" id="{D61102C4-7B33-2692-35B6-DA251FFA0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361" y="1410146"/>
            <a:ext cx="4464496" cy="5333813"/>
          </a:xfrm>
          <a:prstGeom prst="rect">
            <a:avLst/>
          </a:prstGeom>
        </p:spPr>
      </p:pic>
      <p:sp>
        <p:nvSpPr>
          <p:cNvPr id="18" name="Flèche : chevron 33">
            <a:extLst>
              <a:ext uri="{FF2B5EF4-FFF2-40B4-BE49-F238E27FC236}">
                <a16:creationId xmlns:a16="http://schemas.microsoft.com/office/drawing/2014/main" id="{3D7FBE48-4AF4-7360-1CC5-94BB733EFA64}"/>
              </a:ext>
            </a:extLst>
          </p:cNvPr>
          <p:cNvSpPr/>
          <p:nvPr/>
        </p:nvSpPr>
        <p:spPr bwMode="auto">
          <a:xfrm rot="5400000">
            <a:off x="7978469" y="2069069"/>
            <a:ext cx="421912" cy="1290255"/>
          </a:xfrm>
          <a:prstGeom prst="chevron">
            <a:avLst>
              <a:gd name="adj" fmla="val 50000"/>
            </a:avLst>
          </a:prstGeom>
          <a:solidFill>
            <a:srgbClr val="DEEBF7"/>
          </a:solidFill>
          <a:ln w="28575">
            <a:solidFill>
              <a:srgbClr val="036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solidFill>
                <a:schemeClr val="tx1"/>
              </a:solidFill>
            </a:endParaRPr>
          </a:p>
        </p:txBody>
      </p:sp>
      <p:sp>
        <p:nvSpPr>
          <p:cNvPr id="35" name="Flèche : chevron 33">
            <a:extLst>
              <a:ext uri="{FF2B5EF4-FFF2-40B4-BE49-F238E27FC236}">
                <a16:creationId xmlns:a16="http://schemas.microsoft.com/office/drawing/2014/main" id="{35271BB4-4F1F-1CE3-845B-3C4A058C557C}"/>
              </a:ext>
            </a:extLst>
          </p:cNvPr>
          <p:cNvSpPr/>
          <p:nvPr/>
        </p:nvSpPr>
        <p:spPr bwMode="auto">
          <a:xfrm rot="5400000">
            <a:off x="7978469" y="3417905"/>
            <a:ext cx="421912" cy="1290255"/>
          </a:xfrm>
          <a:prstGeom prst="chevron">
            <a:avLst>
              <a:gd name="adj" fmla="val 50000"/>
            </a:avLst>
          </a:prstGeom>
          <a:solidFill>
            <a:srgbClr val="DEEBF7"/>
          </a:solidFill>
          <a:ln w="28575">
            <a:solidFill>
              <a:srgbClr val="036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solidFill>
                <a:schemeClr val="tx1"/>
              </a:solidFill>
            </a:endParaRPr>
          </a:p>
        </p:txBody>
      </p:sp>
      <p:pic>
        <p:nvPicPr>
          <p:cNvPr id="37" name="Image 36">
            <a:extLst>
              <a:ext uri="{FF2B5EF4-FFF2-40B4-BE49-F238E27FC236}">
                <a16:creationId xmlns:a16="http://schemas.microsoft.com/office/drawing/2014/main" id="{91B88924-5BD3-38DA-BC2C-195237224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896683" y="6102580"/>
            <a:ext cx="2149674" cy="523932"/>
          </a:xfrm>
          <a:prstGeom prst="rect">
            <a:avLst/>
          </a:prstGeom>
        </p:spPr>
      </p:pic>
      <p:sp>
        <p:nvSpPr>
          <p:cNvPr id="38" name="Flèche : chevron 37">
            <a:extLst>
              <a:ext uri="{FF2B5EF4-FFF2-40B4-BE49-F238E27FC236}">
                <a16:creationId xmlns:a16="http://schemas.microsoft.com/office/drawing/2014/main" id="{D0DBCD53-5B9F-1ED9-7B18-87EB57EB6BB0}"/>
              </a:ext>
            </a:extLst>
          </p:cNvPr>
          <p:cNvSpPr/>
          <p:nvPr/>
        </p:nvSpPr>
        <p:spPr bwMode="auto">
          <a:xfrm>
            <a:off x="1614484" y="107921"/>
            <a:ext cx="1599847" cy="346578"/>
          </a:xfrm>
          <a:prstGeom prst="chevron">
            <a:avLst>
              <a:gd name="adj" fmla="val 50000"/>
            </a:avLst>
          </a:prstGeom>
          <a:solidFill>
            <a:srgbClr val="009D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kumimoji="0" lang="fr-CI" sz="2000" b="0" i="0" strike="noStrike" kern="0" cap="none" spc="0" normalizeH="0" baseline="0" noProof="0" dirty="0">
                <a:ln>
                  <a:noFill/>
                </a:ln>
                <a:solidFill>
                  <a:schemeClr val="bg1"/>
                </a:solidFill>
                <a:effectLst/>
                <a:uLnTx/>
                <a:uFillTx/>
                <a:sym typeface="Barlow Semi Condensed SemiBold"/>
              </a:rPr>
              <a:t>É</a:t>
            </a:r>
            <a:r>
              <a:rPr lang="fr-FR" dirty="0">
                <a:latin typeface="Arial"/>
                <a:cs typeface="Arial"/>
              </a:rPr>
              <a:t>tat de l’art </a:t>
            </a:r>
            <a:endParaRPr lang="fr-FR" dirty="0">
              <a:solidFill>
                <a:schemeClr val="tx1"/>
              </a:solidFill>
            </a:endParaRPr>
          </a:p>
        </p:txBody>
      </p:sp>
      <p:sp>
        <p:nvSpPr>
          <p:cNvPr id="39" name="Flèche : chevron 38">
            <a:extLst>
              <a:ext uri="{FF2B5EF4-FFF2-40B4-BE49-F238E27FC236}">
                <a16:creationId xmlns:a16="http://schemas.microsoft.com/office/drawing/2014/main" id="{5054A10A-DFB6-F37F-5E56-D969B1E34A13}"/>
              </a:ext>
            </a:extLst>
          </p:cNvPr>
          <p:cNvSpPr/>
          <p:nvPr/>
        </p:nvSpPr>
        <p:spPr bwMode="auto">
          <a:xfrm>
            <a:off x="8513255" y="109706"/>
            <a:ext cx="1800432"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a:latin typeface="Arial"/>
                <a:cs typeface="Arial"/>
              </a:rPr>
              <a:t>Conclusion</a:t>
            </a:r>
            <a:endParaRPr lang="fr-FR">
              <a:solidFill>
                <a:schemeClr val="tx1"/>
              </a:solidFill>
            </a:endParaRPr>
          </a:p>
        </p:txBody>
      </p:sp>
      <p:sp>
        <p:nvSpPr>
          <p:cNvPr id="40" name="Flèche : chevron 39">
            <a:extLst>
              <a:ext uri="{FF2B5EF4-FFF2-40B4-BE49-F238E27FC236}">
                <a16:creationId xmlns:a16="http://schemas.microsoft.com/office/drawing/2014/main" id="{B9DE5184-4381-05F3-5F24-EBEFDB366F53}"/>
              </a:ext>
            </a:extLst>
          </p:cNvPr>
          <p:cNvSpPr/>
          <p:nvPr/>
        </p:nvSpPr>
        <p:spPr bwMode="auto">
          <a:xfrm>
            <a:off x="5721713" y="114041"/>
            <a:ext cx="2822559"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Résultats et discussion </a:t>
            </a:r>
            <a:endParaRPr lang="fr-FR" dirty="0">
              <a:solidFill>
                <a:schemeClr val="tx1"/>
              </a:solidFill>
            </a:endParaRPr>
          </a:p>
        </p:txBody>
      </p:sp>
      <p:sp>
        <p:nvSpPr>
          <p:cNvPr id="41" name="Flèche : chevron 40">
            <a:extLst>
              <a:ext uri="{FF2B5EF4-FFF2-40B4-BE49-F238E27FC236}">
                <a16:creationId xmlns:a16="http://schemas.microsoft.com/office/drawing/2014/main" id="{D210E5E7-4CCE-7268-FA56-4E660DAAF351}"/>
              </a:ext>
            </a:extLst>
          </p:cNvPr>
          <p:cNvSpPr/>
          <p:nvPr/>
        </p:nvSpPr>
        <p:spPr bwMode="auto">
          <a:xfrm>
            <a:off x="3148488" y="107922"/>
            <a:ext cx="2659480" cy="346578"/>
          </a:xfrm>
          <a:prstGeom prst="chevron">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fr-FR" dirty="0">
                <a:latin typeface="Arial"/>
                <a:cs typeface="Arial"/>
              </a:rPr>
              <a:t>Matériels et méthodes</a:t>
            </a:r>
            <a:endParaRPr lang="fr-FR" dirty="0">
              <a:solidFill>
                <a:schemeClr val="tx1"/>
              </a:solidFill>
            </a:endParaRPr>
          </a:p>
        </p:txBody>
      </p:sp>
      <p:sp>
        <p:nvSpPr>
          <p:cNvPr id="42" name="Flèche : pentagone 41">
            <a:extLst>
              <a:ext uri="{FF2B5EF4-FFF2-40B4-BE49-F238E27FC236}">
                <a16:creationId xmlns:a16="http://schemas.microsoft.com/office/drawing/2014/main" id="{4C5B3AF5-32FD-7FB9-A940-C86F04EE2B21}"/>
              </a:ext>
            </a:extLst>
          </p:cNvPr>
          <p:cNvSpPr/>
          <p:nvPr/>
        </p:nvSpPr>
        <p:spPr bwMode="auto">
          <a:xfrm>
            <a:off x="58322" y="107920"/>
            <a:ext cx="1645190" cy="346578"/>
          </a:xfrm>
          <a:prstGeom prst="homePlate">
            <a:avLst>
              <a:gd name="adj" fmla="val 50000"/>
            </a:avLst>
          </a:prstGeom>
          <a:solidFill>
            <a:srgbClr val="D9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dirty="0">
                <a:latin typeface="Arial"/>
                <a:cs typeface="Arial"/>
              </a:rPr>
              <a:t>Introduction</a:t>
            </a:r>
            <a:endParaRPr dirty="0"/>
          </a:p>
        </p:txBody>
      </p:sp>
      <p:pic>
        <p:nvPicPr>
          <p:cNvPr id="2" name="Image 1" descr="Une image contenant texte, Police, logo, Graphique&#10;&#10;Description générée automatiquement">
            <a:extLst>
              <a:ext uri="{FF2B5EF4-FFF2-40B4-BE49-F238E27FC236}">
                <a16:creationId xmlns:a16="http://schemas.microsoft.com/office/drawing/2014/main" id="{0CD3C3F4-8BD2-D04C-7FA2-9BB32C879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852099" y="6081578"/>
            <a:ext cx="2202034" cy="724905"/>
          </a:xfrm>
          <a:prstGeom prst="rect">
            <a:avLst/>
          </a:prstGeom>
        </p:spPr>
      </p:pic>
      <p:sp>
        <p:nvSpPr>
          <p:cNvPr id="4" name="Espace réservé du texte 2">
            <a:extLst>
              <a:ext uri="{FF2B5EF4-FFF2-40B4-BE49-F238E27FC236}">
                <a16:creationId xmlns:a16="http://schemas.microsoft.com/office/drawing/2014/main" id="{40B8C590-C881-DE02-C19F-0AE0D62E4E59}"/>
              </a:ext>
            </a:extLst>
          </p:cNvPr>
          <p:cNvSpPr txBox="1">
            <a:spLocks/>
          </p:cNvSpPr>
          <p:nvPr/>
        </p:nvSpPr>
        <p:spPr bwMode="auto">
          <a:xfrm>
            <a:off x="11237091" y="633418"/>
            <a:ext cx="756906" cy="331184"/>
          </a:xfrm>
          <a:prstGeom prst="rect">
            <a:avLst/>
          </a:prstGeom>
          <a:solidFill>
            <a:schemeClr val="bg1"/>
          </a:solidFill>
        </p:spPr>
        <p:txBody>
          <a:bodyPr/>
          <a:lstStyle>
            <a:lvl1pPr marL="0" indent="0" algn="l" defTabSz="914400">
              <a:spcBef>
                <a:spcPts val="0"/>
              </a:spcBef>
              <a:buFont typeface="Arial"/>
              <a:buNone/>
              <a:defRPr sz="3200" cap="small">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ctr">
              <a:defRPr/>
            </a:pPr>
            <a:r>
              <a:rPr lang="fr-FR" sz="1800" dirty="0">
                <a:solidFill>
                  <a:srgbClr val="5F6065"/>
                </a:solidFill>
                <a:latin typeface="Tahoma" panose="020B0604030504040204" pitchFamily="34" charset="0"/>
                <a:ea typeface="Tahoma" panose="020B0604030504040204" pitchFamily="34" charset="0"/>
                <a:cs typeface="Tahoma" panose="020B0604030504040204" pitchFamily="34" charset="0"/>
              </a:rPr>
              <a:t>9/25</a:t>
            </a:r>
            <a:endParaRPr lang="fr-FR" sz="1100" dirty="0">
              <a:solidFill>
                <a:srgbClr val="5F6065"/>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 coins arrondis 4">
            <a:extLst>
              <a:ext uri="{FF2B5EF4-FFF2-40B4-BE49-F238E27FC236}">
                <a16:creationId xmlns:a16="http://schemas.microsoft.com/office/drawing/2014/main" id="{9B5477B1-3C3C-CEEB-EB31-7B9F63523900}"/>
              </a:ext>
            </a:extLst>
          </p:cNvPr>
          <p:cNvSpPr/>
          <p:nvPr/>
        </p:nvSpPr>
        <p:spPr bwMode="auto">
          <a:xfrm>
            <a:off x="6767360" y="1697037"/>
            <a:ext cx="2999810" cy="724905"/>
          </a:xfrm>
          <a:prstGeom prst="round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fr-FR" sz="1800" b="1" dirty="0">
                <a:solidFill>
                  <a:schemeClr val="accent1">
                    <a:lumMod val="50000"/>
                  </a:schemeClr>
                </a:solidFill>
                <a:latin typeface="Times New Roman" panose="02020603050405020304" pitchFamily="18" charset="0"/>
                <a:cs typeface="Times New Roman" panose="02020603050405020304" pitchFamily="18" charset="0"/>
              </a:rPr>
              <a:t>Injection du radiotraceur</a:t>
            </a:r>
          </a:p>
        </p:txBody>
      </p:sp>
      <p:sp>
        <p:nvSpPr>
          <p:cNvPr id="6" name="Rectangle : coins arrondis 5">
            <a:extLst>
              <a:ext uri="{FF2B5EF4-FFF2-40B4-BE49-F238E27FC236}">
                <a16:creationId xmlns:a16="http://schemas.microsoft.com/office/drawing/2014/main" id="{DB7F51AC-A66C-8E7E-A972-D554E0ABBAEB}"/>
              </a:ext>
            </a:extLst>
          </p:cNvPr>
          <p:cNvSpPr/>
          <p:nvPr/>
        </p:nvSpPr>
        <p:spPr bwMode="auto">
          <a:xfrm>
            <a:off x="6767360" y="3018464"/>
            <a:ext cx="2999810" cy="72490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dirty="0">
                <a:solidFill>
                  <a:schemeClr val="accent1">
                    <a:lumMod val="50000"/>
                  </a:schemeClr>
                </a:solidFill>
                <a:latin typeface="Times New Roman" panose="02020603050405020304" pitchFamily="18" charset="0"/>
                <a:cs typeface="Times New Roman" panose="02020603050405020304" pitchFamily="18" charset="0"/>
              </a:rPr>
              <a:t>    Acquisition des données</a:t>
            </a:r>
          </a:p>
        </p:txBody>
      </p:sp>
      <p:sp>
        <p:nvSpPr>
          <p:cNvPr id="7" name="Rectangle : coins arrondis 6">
            <a:extLst>
              <a:ext uri="{FF2B5EF4-FFF2-40B4-BE49-F238E27FC236}">
                <a16:creationId xmlns:a16="http://schemas.microsoft.com/office/drawing/2014/main" id="{E716484F-10D7-2B5C-DD16-FA4422EAF90A}"/>
              </a:ext>
            </a:extLst>
          </p:cNvPr>
          <p:cNvSpPr/>
          <p:nvPr/>
        </p:nvSpPr>
        <p:spPr bwMode="auto">
          <a:xfrm>
            <a:off x="6763281" y="4433822"/>
            <a:ext cx="3003889" cy="72490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sz="1800" b="1" dirty="0">
                <a:solidFill>
                  <a:schemeClr val="accent1">
                    <a:lumMod val="50000"/>
                  </a:schemeClr>
                </a:solidFill>
                <a:latin typeface="Times New Roman" panose="02020603050405020304" pitchFamily="18" charset="0"/>
                <a:cs typeface="Times New Roman" panose="02020603050405020304" pitchFamily="18" charset="0"/>
              </a:rPr>
              <a:t> Reconstruction des images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4"/>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4.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15"/>
</p:tagLst>
</file>

<file path=ppt/tags/tag16.xml><?xml version="1.0" encoding="utf-8"?>
<p:tagLst xmlns:a="http://schemas.openxmlformats.org/drawingml/2006/main" xmlns:r="http://schemas.openxmlformats.org/officeDocument/2006/relationships" xmlns:p="http://schemas.openxmlformats.org/presentationml/2006/main">
  <p:tag name="NUM" val="18"/>
</p:tagLst>
</file>

<file path=ppt/tags/tag17.xml><?xml version="1.0" encoding="utf-8"?>
<p:tagLst xmlns:a="http://schemas.openxmlformats.org/drawingml/2006/main" xmlns:r="http://schemas.openxmlformats.org/officeDocument/2006/relationships" xmlns:p="http://schemas.openxmlformats.org/presentationml/2006/main">
  <p:tag name="NUM" val="19"/>
</p:tagLst>
</file>

<file path=ppt/tags/tag18.xml><?xml version="1.0" encoding="utf-8"?>
<p:tagLst xmlns:a="http://schemas.openxmlformats.org/drawingml/2006/main" xmlns:r="http://schemas.openxmlformats.org/officeDocument/2006/relationships" xmlns:p="http://schemas.openxmlformats.org/presentationml/2006/main">
  <p:tag name="NUM" val="8"/>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Theme_IADI-CICIT">
  <a:themeElements>
    <a:clrScheme name="IADI-CICIT">
      <a:dk1>
        <a:sysClr val="windowText" lastClr="000000"/>
      </a:dk1>
      <a:lt1>
        <a:sysClr val="window" lastClr="FFFFFF"/>
      </a:lt1>
      <a:dk2>
        <a:srgbClr val="4D4D4D"/>
      </a:dk2>
      <a:lt2>
        <a:srgbClr val="EEECE1"/>
      </a:lt2>
      <a:accent1>
        <a:srgbClr val="009DDF"/>
      </a:accent1>
      <a:accent2>
        <a:srgbClr val="91D4F2"/>
      </a:accent2>
      <a:accent3>
        <a:srgbClr val="ABDA4D"/>
      </a:accent3>
      <a:accent4>
        <a:srgbClr val="5B8F22"/>
      </a:accent4>
      <a:accent5>
        <a:srgbClr val="5F6065"/>
      </a:accent5>
      <a:accent6>
        <a:srgbClr val="3F3F3F"/>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F11C34-55ED-4571-8BA2-DED8129C83F6}">
  <we:reference id="wa200005566" version="3.0.0.2" store="fr-FR"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7030</TotalTime>
  <Words>2851</Words>
  <Application>Microsoft Office PowerPoint</Application>
  <DocSecurity>0</DocSecurity>
  <PresentationFormat>Grand écran</PresentationFormat>
  <Paragraphs>480</Paragraphs>
  <Slides>25</Slides>
  <Notes>22</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25</vt:i4>
      </vt:variant>
    </vt:vector>
  </HeadingPairs>
  <TitlesOfParts>
    <vt:vector size="39" baseType="lpstr">
      <vt:lpstr>__fkGroteskNeue_598ab8</vt:lpstr>
      <vt:lpstr>Apex New Book</vt:lpstr>
      <vt:lpstr>Aptos</vt:lpstr>
      <vt:lpstr>Arial</vt:lpstr>
      <vt:lpstr>Barlow Semi Condensed SemiBold</vt:lpstr>
      <vt:lpstr>Calibri</vt:lpstr>
      <vt:lpstr>Fira Sans</vt:lpstr>
      <vt:lpstr>Lato</vt:lpstr>
      <vt:lpstr>Roboto Condensed Light</vt:lpstr>
      <vt:lpstr>Tahoma</vt:lpstr>
      <vt:lpstr>Times New Roman</vt:lpstr>
      <vt:lpstr>Wingdings</vt:lpstr>
      <vt:lpstr>Wingdings 2</vt:lpstr>
      <vt:lpstr>Theme_IADI-CICIT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GIGANTE Tristan</dc:creator>
  <cp:keywords/>
  <dc:description/>
  <cp:lastModifiedBy>KOUEMO DJOMKOUE MARLENE</cp:lastModifiedBy>
  <cp:revision>1686</cp:revision>
  <dcterms:created xsi:type="dcterms:W3CDTF">2018-06-04T09:05:44Z</dcterms:created>
  <dcterms:modified xsi:type="dcterms:W3CDTF">2024-09-21T16:29:56Z</dcterms:modified>
  <cp:category/>
  <dc:identifier/>
  <cp:contentStatus/>
  <dc:language/>
  <cp:version/>
</cp:coreProperties>
</file>