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62" r:id="rId3"/>
    <p:sldId id="263" r:id="rId4"/>
    <p:sldId id="264" r:id="rId5"/>
    <p:sldId id="265" r:id="rId6"/>
    <p:sldId id="266"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64DC4B-7199-44EA-84B4-85ABE40F6DB6}" type="datetimeFigureOut">
              <a:rPr lang="en-US" smtClean="0"/>
              <a:t>1/31/2018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2631A-E20D-46FA-9D2C-6859D47DC0E0}" type="slidenum">
              <a:rPr lang="en-US" smtClean="0"/>
              <a:t>‹#›</a:t>
            </a:fld>
            <a:endParaRPr lang="en-US"/>
          </a:p>
        </p:txBody>
      </p:sp>
    </p:spTree>
    <p:extLst>
      <p:ext uri="{BB962C8B-B14F-4D97-AF65-F5344CB8AC3E}">
        <p14:creationId xmlns:p14="http://schemas.microsoft.com/office/powerpoint/2010/main" val="4239807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F2184B9-D1F9-43A6-A287-F61904BEC7D1}" type="datetime1">
              <a:rPr lang="en-US" smtClean="0"/>
              <a:t>1/31/2018</a:t>
            </a:fld>
            <a:endParaRPr lang="en-US" dirty="0"/>
          </a:p>
        </p:txBody>
      </p:sp>
      <p:sp>
        <p:nvSpPr>
          <p:cNvPr id="5" name="Footer Placeholder 4"/>
          <p:cNvSpPr>
            <a:spLocks noGrp="1"/>
          </p:cNvSpPr>
          <p:nvPr>
            <p:ph type="ftr" sz="quarter" idx="11"/>
          </p:nvPr>
        </p:nvSpPr>
        <p:spPr/>
        <p:txBody>
          <a:bodyPr/>
          <a:lstStyle/>
          <a:p>
            <a:r>
              <a:rPr lang="en-US" smtClean="0"/>
              <a:t>MATRICOLA : 4556037  HERMANN KOJO KWARTENG AMOAKO</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53017D-F094-4739-A623-72D9D917EE7A}" type="datetime1">
              <a:rPr lang="en-US" smtClean="0"/>
              <a:t>1/31/2018</a:t>
            </a:fld>
            <a:endParaRPr lang="en-US" dirty="0"/>
          </a:p>
        </p:txBody>
      </p:sp>
      <p:sp>
        <p:nvSpPr>
          <p:cNvPr id="5" name="Footer Placeholder 4"/>
          <p:cNvSpPr>
            <a:spLocks noGrp="1"/>
          </p:cNvSpPr>
          <p:nvPr>
            <p:ph type="ftr" sz="quarter" idx="11"/>
          </p:nvPr>
        </p:nvSpPr>
        <p:spPr/>
        <p:txBody>
          <a:bodyPr/>
          <a:lstStyle/>
          <a:p>
            <a:r>
              <a:rPr lang="en-US" smtClean="0"/>
              <a:t>MATRICOLA : 4556037  HERMANN KOJO KWARTENG AMOAKO</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C0B35D-9259-4773-BDB1-57A94BD02C13}" type="datetime1">
              <a:rPr lang="en-US" smtClean="0"/>
              <a:t>1/31/2018</a:t>
            </a:fld>
            <a:endParaRPr lang="en-US" dirty="0"/>
          </a:p>
        </p:txBody>
      </p:sp>
      <p:sp>
        <p:nvSpPr>
          <p:cNvPr id="5" name="Footer Placeholder 4"/>
          <p:cNvSpPr>
            <a:spLocks noGrp="1"/>
          </p:cNvSpPr>
          <p:nvPr>
            <p:ph type="ftr" sz="quarter" idx="11"/>
          </p:nvPr>
        </p:nvSpPr>
        <p:spPr/>
        <p:txBody>
          <a:bodyPr/>
          <a:lstStyle/>
          <a:p>
            <a:r>
              <a:rPr lang="en-US" smtClean="0"/>
              <a:t>MATRICOLA : 4556037  HERMANN KOJO KWARTENG AMOAKO</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E59140-1C1B-46A8-A307-4A3F55508A51}" type="datetime1">
              <a:rPr lang="en-US" smtClean="0"/>
              <a:t>1/31/2018</a:t>
            </a:fld>
            <a:endParaRPr lang="en-US" dirty="0"/>
          </a:p>
        </p:txBody>
      </p:sp>
      <p:sp>
        <p:nvSpPr>
          <p:cNvPr id="5" name="Footer Placeholder 4"/>
          <p:cNvSpPr>
            <a:spLocks noGrp="1"/>
          </p:cNvSpPr>
          <p:nvPr>
            <p:ph type="ftr" sz="quarter" idx="11"/>
          </p:nvPr>
        </p:nvSpPr>
        <p:spPr/>
        <p:txBody>
          <a:bodyPr/>
          <a:lstStyle/>
          <a:p>
            <a:r>
              <a:rPr lang="en-US" smtClean="0"/>
              <a:t>MATRICOLA : 4556037  HERMANN KOJO KWARTENG AMOAKO</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5B1200-8F18-496F-BE00-F9E4ED91C3FE}" type="datetime1">
              <a:rPr lang="en-US" smtClean="0"/>
              <a:t>1/31/2018</a:t>
            </a:fld>
            <a:endParaRPr lang="en-US" dirty="0"/>
          </a:p>
        </p:txBody>
      </p:sp>
      <p:sp>
        <p:nvSpPr>
          <p:cNvPr id="5" name="Footer Placeholder 4"/>
          <p:cNvSpPr>
            <a:spLocks noGrp="1"/>
          </p:cNvSpPr>
          <p:nvPr>
            <p:ph type="ftr" sz="quarter" idx="11"/>
          </p:nvPr>
        </p:nvSpPr>
        <p:spPr/>
        <p:txBody>
          <a:bodyPr/>
          <a:lstStyle/>
          <a:p>
            <a:r>
              <a:rPr lang="en-US" smtClean="0"/>
              <a:t>MATRICOLA : 4556037  HERMANN KOJO KWARTENG AMOAKO</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D8C6B8-BD5F-413F-B22E-83A55C9B6C36}" type="datetime1">
              <a:rPr lang="en-US" smtClean="0"/>
              <a:t>1/31/2018</a:t>
            </a:fld>
            <a:endParaRPr lang="en-US" dirty="0"/>
          </a:p>
        </p:txBody>
      </p:sp>
      <p:sp>
        <p:nvSpPr>
          <p:cNvPr id="6" name="Footer Placeholder 5"/>
          <p:cNvSpPr>
            <a:spLocks noGrp="1"/>
          </p:cNvSpPr>
          <p:nvPr>
            <p:ph type="ftr" sz="quarter" idx="11"/>
          </p:nvPr>
        </p:nvSpPr>
        <p:spPr/>
        <p:txBody>
          <a:bodyPr/>
          <a:lstStyle/>
          <a:p>
            <a:r>
              <a:rPr lang="en-US" smtClean="0"/>
              <a:t>MATRICOLA : 4556037  HERMANN KOJO KWARTENG AMOAKO</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DA6E8B-FF82-4915-91C0-5962A0ACA549}" type="datetime1">
              <a:rPr lang="en-US" smtClean="0"/>
              <a:t>1/31/2018</a:t>
            </a:fld>
            <a:endParaRPr lang="en-US" dirty="0"/>
          </a:p>
        </p:txBody>
      </p:sp>
      <p:sp>
        <p:nvSpPr>
          <p:cNvPr id="8" name="Footer Placeholder 7"/>
          <p:cNvSpPr>
            <a:spLocks noGrp="1"/>
          </p:cNvSpPr>
          <p:nvPr>
            <p:ph type="ftr" sz="quarter" idx="11"/>
          </p:nvPr>
        </p:nvSpPr>
        <p:spPr/>
        <p:txBody>
          <a:bodyPr/>
          <a:lstStyle/>
          <a:p>
            <a:r>
              <a:rPr lang="en-US" smtClean="0"/>
              <a:t>MATRICOLA : 4556037  HERMANN KOJO KWARTENG AMOAKO</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02FA4B-8059-48DA-B2AF-22B4231E6D14}" type="datetime1">
              <a:rPr lang="en-US" smtClean="0"/>
              <a:t>1/31/2018</a:t>
            </a:fld>
            <a:endParaRPr lang="en-US" dirty="0"/>
          </a:p>
        </p:txBody>
      </p:sp>
      <p:sp>
        <p:nvSpPr>
          <p:cNvPr id="4" name="Footer Placeholder 3"/>
          <p:cNvSpPr>
            <a:spLocks noGrp="1"/>
          </p:cNvSpPr>
          <p:nvPr>
            <p:ph type="ftr" sz="quarter" idx="11"/>
          </p:nvPr>
        </p:nvSpPr>
        <p:spPr/>
        <p:txBody>
          <a:bodyPr/>
          <a:lstStyle/>
          <a:p>
            <a:r>
              <a:rPr lang="en-US" smtClean="0"/>
              <a:t>MATRICOLA : 4556037  HERMANN KOJO KWARTENG AMOAKO</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3CA4FE8-C663-48E8-AE9A-A9682090A41B}" type="datetime1">
              <a:rPr lang="en-US" smtClean="0"/>
              <a:t>1/31/2018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MATRICOLA : 4556037  HERMANN KOJO KWARTENG AMOAKO</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4132FD7-7CF0-444B-A782-E2636550E3DC}" type="datetime1">
              <a:rPr lang="en-US" smtClean="0"/>
              <a:t>1/31/2018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MATRICOLA : 4556037  HERMANN KOJO KWARTENG AMOAKO</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6DD85D2-4D71-42BD-B03F-891261ABF88E}" type="datetime1">
              <a:rPr lang="en-US" smtClean="0"/>
              <a:t>1/31/2018</a:t>
            </a:fld>
            <a:endParaRPr lang="en-US" dirty="0"/>
          </a:p>
        </p:txBody>
      </p:sp>
      <p:sp>
        <p:nvSpPr>
          <p:cNvPr id="6" name="Footer Placeholder 5"/>
          <p:cNvSpPr>
            <a:spLocks noGrp="1"/>
          </p:cNvSpPr>
          <p:nvPr>
            <p:ph type="ftr" sz="quarter" idx="11"/>
          </p:nvPr>
        </p:nvSpPr>
        <p:spPr/>
        <p:txBody>
          <a:bodyPr/>
          <a:lstStyle/>
          <a:p>
            <a:r>
              <a:rPr lang="en-US" smtClean="0"/>
              <a:t>MATRICOLA : 4556037  HERMANN KOJO KWARTENG AMOAKO</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3BED87A-E6C1-4862-BEE5-AA1B2356B6B3}" type="datetime1">
              <a:rPr lang="en-US" smtClean="0"/>
              <a:t>1/31/2018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MATRICOLA : 4556037  HERMANN KOJO KWARTENG AMOAKO</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datasciencecentral.com/profiles/blogs/predicting-flights-delay-using-supervised-learning" TargetMode="External"/><Relationship Id="rId2" Type="http://schemas.openxmlformats.org/officeDocument/2006/relationships/hyperlink" Target="https://github.com/hermannamoako/MLLRFlights/blob/master/MLLRFinalCode.py" TargetMode="External"/><Relationship Id="rId1" Type="http://schemas.openxmlformats.org/officeDocument/2006/relationships/slideLayout" Target="../slideLayouts/slideLayout2.xml"/><Relationship Id="rId4" Type="http://schemas.openxmlformats.org/officeDocument/2006/relationships/hyperlink" Target="http://cs229.stanford.edu/proj2012/BandyopadhyayGuerrero-PredictingFlightDelays.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PREDICTING DELAYS ON ARRIVAL IN DOMESTIC FLIGHTS IN U.S.A</a:t>
            </a:r>
            <a:endParaRPr lang="en-US" dirty="0"/>
          </a:p>
        </p:txBody>
      </p:sp>
      <p:sp>
        <p:nvSpPr>
          <p:cNvPr id="3" name="Subtitle 2"/>
          <p:cNvSpPr>
            <a:spLocks noGrp="1"/>
          </p:cNvSpPr>
          <p:nvPr>
            <p:ph type="subTitle" idx="1"/>
          </p:nvPr>
        </p:nvSpPr>
        <p:spPr/>
        <p:txBody>
          <a:bodyPr/>
          <a:lstStyle/>
          <a:p>
            <a:pPr algn="ctr"/>
            <a:r>
              <a:rPr lang="en-US" dirty="0" smtClean="0"/>
              <a:t>USING THE LOGISTIC REGRESSION (BINARY CLASSIFICATION) MACHINE LEARNING APPROACH</a:t>
            </a:r>
            <a:endParaRPr lang="en-US" dirty="0"/>
          </a:p>
        </p:txBody>
      </p:sp>
      <p:sp>
        <p:nvSpPr>
          <p:cNvPr id="4" name="Footer Placeholder 3"/>
          <p:cNvSpPr>
            <a:spLocks noGrp="1"/>
          </p:cNvSpPr>
          <p:nvPr>
            <p:ph type="ftr" sz="quarter" idx="11"/>
          </p:nvPr>
        </p:nvSpPr>
        <p:spPr/>
        <p:txBody>
          <a:bodyPr/>
          <a:lstStyle/>
          <a:p>
            <a:r>
              <a:rPr lang="en-US" sz="1400" dirty="0" smtClean="0"/>
              <a:t>HERMANN KOJO </a:t>
            </a:r>
            <a:r>
              <a:rPr lang="en-US" sz="1400" dirty="0"/>
              <a:t>KWARTENG AMOAKO </a:t>
            </a:r>
            <a:r>
              <a:rPr lang="en-US" sz="1400" dirty="0" smtClean="0"/>
              <a:t>(MATRICOLA </a:t>
            </a:r>
            <a:r>
              <a:rPr lang="en-US" sz="1400" dirty="0"/>
              <a:t>: </a:t>
            </a:r>
            <a:r>
              <a:rPr lang="en-US" sz="1400" dirty="0" smtClean="0"/>
              <a:t>4556037)</a:t>
            </a:r>
            <a:endParaRPr lang="en-US" sz="1400" dirty="0"/>
          </a:p>
        </p:txBody>
      </p:sp>
    </p:spTree>
    <p:extLst>
      <p:ext uri="{BB962C8B-B14F-4D97-AF65-F5344CB8AC3E}">
        <p14:creationId xmlns:p14="http://schemas.microsoft.com/office/powerpoint/2010/main" val="3325757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PROBLEM</a:t>
            </a:r>
          </a:p>
        </p:txBody>
      </p:sp>
      <p:sp>
        <p:nvSpPr>
          <p:cNvPr id="3" name="Content Placeholder 2"/>
          <p:cNvSpPr>
            <a:spLocks noGrp="1"/>
          </p:cNvSpPr>
          <p:nvPr>
            <p:ph idx="1"/>
          </p:nvPr>
        </p:nvSpPr>
        <p:spPr/>
        <p:txBody>
          <a:bodyPr/>
          <a:lstStyle/>
          <a:p>
            <a:r>
              <a:rPr lang="en-US" dirty="0"/>
              <a:t>Issues of delayed and or cancelled flights schedules has been a major problem in the aviation industry for long. Not only do air passengers have to bear with the disappointment of missing out on their favourite destination but also brings revenue loss to the airline companies and creates inconvenience at the said airports due to the strict scheduling of flights. The essence of this machine learning project is to train a machine to predict with high level of accuracy whether flight to a destination will be delayed or not given certain features. </a:t>
            </a:r>
            <a:endParaRPr lang="en-US" dirty="0" smtClean="0"/>
          </a:p>
          <a:p>
            <a:r>
              <a:rPr lang="en-US" dirty="0" smtClean="0"/>
              <a:t>The top 10 airlines companies, the top 7 destinations and Origin airport were used for the purpose of this project</a:t>
            </a:r>
            <a:endParaRPr lang="en-US" dirty="0"/>
          </a:p>
        </p:txBody>
      </p:sp>
      <p:sp>
        <p:nvSpPr>
          <p:cNvPr id="4" name="Footer Placeholder 3"/>
          <p:cNvSpPr>
            <a:spLocks noGrp="1"/>
          </p:cNvSpPr>
          <p:nvPr>
            <p:ph type="ftr" sz="quarter" idx="11"/>
          </p:nvPr>
        </p:nvSpPr>
        <p:spPr/>
        <p:txBody>
          <a:bodyPr/>
          <a:lstStyle/>
          <a:p>
            <a:r>
              <a:rPr lang="en-US" smtClean="0"/>
              <a:t>MATRICOLA : 4556037  HERMANN KOJO KWARTENG AMOAKO</a:t>
            </a:r>
            <a:endParaRPr lang="en-US" dirty="0"/>
          </a:p>
        </p:txBody>
      </p:sp>
    </p:spTree>
    <p:extLst>
      <p:ext uri="{BB962C8B-B14F-4D97-AF65-F5344CB8AC3E}">
        <p14:creationId xmlns:p14="http://schemas.microsoft.com/office/powerpoint/2010/main" val="2018112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PROPOSED SOLUTION:</a:t>
            </a:r>
            <a:br>
              <a:rPr lang="en-US" dirty="0" smtClean="0"/>
            </a:br>
            <a:r>
              <a:rPr lang="en-US" dirty="0" smtClean="0"/>
              <a:t>LOGISTIC </a:t>
            </a:r>
            <a:r>
              <a:rPr lang="en-US" dirty="0"/>
              <a:t>REGESSION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7820" y="1990794"/>
            <a:ext cx="5439534" cy="2915057"/>
          </a:xfrm>
        </p:spPr>
      </p:pic>
      <p:sp>
        <p:nvSpPr>
          <p:cNvPr id="4" name="Footer Placeholder 3"/>
          <p:cNvSpPr>
            <a:spLocks noGrp="1"/>
          </p:cNvSpPr>
          <p:nvPr>
            <p:ph type="ftr" sz="quarter" idx="11"/>
          </p:nvPr>
        </p:nvSpPr>
        <p:spPr/>
        <p:txBody>
          <a:bodyPr/>
          <a:lstStyle/>
          <a:p>
            <a:r>
              <a:rPr lang="en-US" smtClean="0"/>
              <a:t>MATRICOLA : 4556037  HERMANN KOJO KWARTENG AMOAKO</a:t>
            </a:r>
            <a:endParaRPr lang="en-US" dirty="0"/>
          </a:p>
        </p:txBody>
      </p:sp>
    </p:spTree>
    <p:extLst>
      <p:ext uri="{BB962C8B-B14F-4D97-AF65-F5344CB8AC3E}">
        <p14:creationId xmlns:p14="http://schemas.microsoft.com/office/powerpoint/2010/main" val="3944561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a:t>
            </a:r>
            <a:r>
              <a:rPr lang="en-US" dirty="0" smtClean="0"/>
              <a:t>SOURCE &amp; PREPROCESSING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DECSRIPTION </a:t>
            </a:r>
            <a:r>
              <a:rPr lang="en-US" dirty="0" smtClean="0"/>
              <a:t>DATA</a:t>
            </a:r>
          </a:p>
          <a:p>
            <a:pPr marL="0" indent="0">
              <a:buNone/>
            </a:pPr>
            <a:r>
              <a:rPr lang="en-US" dirty="0" smtClean="0"/>
              <a:t>The </a:t>
            </a:r>
            <a:r>
              <a:rPr lang="en-US" dirty="0"/>
              <a:t>dataset </a:t>
            </a:r>
            <a:r>
              <a:rPr lang="en-US" dirty="0" smtClean="0"/>
              <a:t>was retrieved </a:t>
            </a:r>
            <a:r>
              <a:rPr lang="en-US" dirty="0"/>
              <a:t>from the United States Department of Transportation (Bureau of Transportation Statistics) and used solely for the purpose of this project. The data repository has information on all local flights within the USA. The data will be preprocessed and certain features reduced for the project. </a:t>
            </a:r>
            <a:endParaRPr lang="en-US" dirty="0" smtClean="0"/>
          </a:p>
          <a:p>
            <a:pPr>
              <a:buFont typeface="Wingdings" panose="05000000000000000000" pitchFamily="2" charset="2"/>
              <a:buChar char="Ø"/>
            </a:pPr>
            <a:r>
              <a:rPr lang="en-US" dirty="0" smtClean="0"/>
              <a:t>Data Preprocessing</a:t>
            </a:r>
            <a:endParaRPr lang="en-US" dirty="0"/>
          </a:p>
          <a:p>
            <a:pPr marL="0" indent="0">
              <a:buNone/>
            </a:pPr>
            <a:r>
              <a:rPr lang="en-US" dirty="0" smtClean="0"/>
              <a:t>The essence  of this phase is to present dataset in a format that can be learned and used to make predictions. Various preprocessing techniques were used on the data set to make it usable for the purpose of modeling the dataset. Data preprocessing techniques used included but not limited to feature selection and scaling from the original dataset, encoding categorical variables, taking out flights which were cancelled and looking out for null values</a:t>
            </a:r>
          </a:p>
          <a:p>
            <a:pPr>
              <a:buFont typeface="Wingdings" panose="05000000000000000000" pitchFamily="2" charset="2"/>
              <a:buChar char="Ø"/>
            </a:pPr>
            <a:endParaRPr lang="en-US" dirty="0" smtClean="0"/>
          </a:p>
        </p:txBody>
      </p:sp>
      <p:sp>
        <p:nvSpPr>
          <p:cNvPr id="4" name="Footer Placeholder 3"/>
          <p:cNvSpPr>
            <a:spLocks noGrp="1"/>
          </p:cNvSpPr>
          <p:nvPr>
            <p:ph type="ftr" sz="quarter" idx="11"/>
          </p:nvPr>
        </p:nvSpPr>
        <p:spPr/>
        <p:txBody>
          <a:bodyPr/>
          <a:lstStyle/>
          <a:p>
            <a:r>
              <a:rPr lang="en-US" smtClean="0"/>
              <a:t>MATRICOLA : 4556037  HERMANN KOJO KWARTENG AMOAKO</a:t>
            </a:r>
            <a:endParaRPr lang="en-US" dirty="0"/>
          </a:p>
        </p:txBody>
      </p:sp>
    </p:spTree>
    <p:extLst>
      <p:ext uri="{BB962C8B-B14F-4D97-AF65-F5344CB8AC3E}">
        <p14:creationId xmlns:p14="http://schemas.microsoft.com/office/powerpoint/2010/main" val="4197543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MODELLING</a:t>
            </a:r>
          </a:p>
        </p:txBody>
      </p:sp>
      <p:sp>
        <p:nvSpPr>
          <p:cNvPr id="3" name="Content Placeholder 2"/>
          <p:cNvSpPr>
            <a:spLocks noGrp="1"/>
          </p:cNvSpPr>
          <p:nvPr>
            <p:ph idx="1"/>
          </p:nvPr>
        </p:nvSpPr>
        <p:spPr/>
        <p:txBody>
          <a:bodyPr/>
          <a:lstStyle/>
          <a:p>
            <a:r>
              <a:rPr lang="en-US" dirty="0" smtClean="0"/>
              <a:t>Machine Learning Python Libraries</a:t>
            </a:r>
          </a:p>
          <a:p>
            <a:r>
              <a:rPr lang="en-US" dirty="0" smtClean="0"/>
              <a:t>- </a:t>
            </a:r>
            <a:r>
              <a:rPr lang="en-US" dirty="0" err="1" smtClean="0"/>
              <a:t>Sci</a:t>
            </a:r>
            <a:r>
              <a:rPr lang="en-US" dirty="0" smtClean="0"/>
              <a:t>-Kit learn		- </a:t>
            </a:r>
            <a:r>
              <a:rPr lang="en-US" dirty="0" smtClean="0"/>
              <a:t>Pandas</a:t>
            </a:r>
          </a:p>
          <a:p>
            <a:r>
              <a:rPr lang="en-US" dirty="0" smtClean="0"/>
              <a:t>- </a:t>
            </a:r>
            <a:r>
              <a:rPr lang="en-US" dirty="0" err="1" smtClean="0"/>
              <a:t>Seaborn</a:t>
            </a:r>
            <a:r>
              <a:rPr lang="en-US" dirty="0" smtClean="0"/>
              <a:t>		- </a:t>
            </a:r>
            <a:r>
              <a:rPr lang="en-US" dirty="0" err="1" smtClean="0"/>
              <a:t>Numpy</a:t>
            </a:r>
            <a:endParaRPr lang="en-US" dirty="0" smtClean="0"/>
          </a:p>
          <a:p>
            <a:endParaRPr lang="en-US" dirty="0"/>
          </a:p>
          <a:p>
            <a:pPr marL="0" indent="0">
              <a:buNone/>
            </a:pPr>
            <a:r>
              <a:rPr lang="en-US" dirty="0" smtClean="0"/>
              <a:t>** Splitting the data set and training the model</a:t>
            </a:r>
          </a:p>
          <a:p>
            <a:pPr marL="0" indent="0">
              <a:buNone/>
            </a:pPr>
            <a:r>
              <a:rPr lang="en-US" dirty="0" smtClean="0"/>
              <a:t>** Applying the trained model on the test set</a:t>
            </a:r>
          </a:p>
          <a:p>
            <a:endParaRPr lang="en-US" dirty="0"/>
          </a:p>
        </p:txBody>
      </p:sp>
      <p:sp>
        <p:nvSpPr>
          <p:cNvPr id="4" name="Footer Placeholder 3"/>
          <p:cNvSpPr>
            <a:spLocks noGrp="1"/>
          </p:cNvSpPr>
          <p:nvPr>
            <p:ph type="ftr" sz="quarter" idx="11"/>
          </p:nvPr>
        </p:nvSpPr>
        <p:spPr/>
        <p:txBody>
          <a:bodyPr/>
          <a:lstStyle/>
          <a:p>
            <a:r>
              <a:rPr lang="en-US" smtClean="0"/>
              <a:t>MATRICOLA : 4556037  HERMANN KOJO KWARTENG AMOAKO</a:t>
            </a:r>
            <a:endParaRPr lang="en-US" dirty="0"/>
          </a:p>
        </p:txBody>
      </p:sp>
    </p:spTree>
    <p:extLst>
      <p:ext uri="{BB962C8B-B14F-4D97-AF65-F5344CB8AC3E}">
        <p14:creationId xmlns:p14="http://schemas.microsoft.com/office/powerpoint/2010/main" val="3643547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 PERFORMANCE </a:t>
            </a:r>
            <a:r>
              <a:rPr lang="en-US" dirty="0" smtClean="0"/>
              <a:t>MEASURES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Confusion Matrix</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4238</m:t>
                                </m:r>
                              </m:e>
                              <m:e>
                                <m:r>
                                  <a:rPr lang="en-US" b="0" i="1" smtClean="0">
                                    <a:latin typeface="Cambria Math" panose="02040503050406030204" pitchFamily="18" charset="0"/>
                                  </a:rPr>
                                  <m:t>317</m:t>
                                </m:r>
                              </m:e>
                            </m:mr>
                            <m:mr>
                              <m:e>
                                <m:r>
                                  <a:rPr lang="en-US" b="0" i="1" smtClean="0">
                                    <a:latin typeface="Cambria Math" panose="02040503050406030204" pitchFamily="18" charset="0"/>
                                  </a:rPr>
                                  <m:t>1118</m:t>
                                </m:r>
                              </m:e>
                              <m:e>
                                <m:r>
                                  <a:rPr lang="en-US" b="0" i="1" smtClean="0">
                                    <a:latin typeface="Cambria Math" panose="02040503050406030204" pitchFamily="18" charset="0"/>
                                  </a:rPr>
                                  <m:t>1991</m:t>
                                </m:r>
                              </m:e>
                            </m:mr>
                          </m:m>
                        </m:e>
                      </m:d>
                    </m:oMath>
                  </m:oMathPara>
                </a14:m>
                <a:endParaRPr lang="en-US" b="0" dirty="0" smtClean="0"/>
              </a:p>
              <a:p>
                <a:pPr marL="0" indent="0">
                  <a:buNone/>
                </a:pPr>
                <a:endParaRPr lang="en-US" dirty="0" smtClean="0"/>
              </a:p>
              <a:p>
                <a:pPr>
                  <a:buFont typeface="Wingdings" panose="05000000000000000000" pitchFamily="2" charset="2"/>
                  <a:buChar char="ü"/>
                </a:pPr>
                <a:r>
                  <a:rPr lang="en-US" dirty="0" smtClean="0"/>
                  <a:t>10</a:t>
                </a:r>
                <a:r>
                  <a:rPr lang="en-US" dirty="0" smtClean="0"/>
                  <a:t>-fold </a:t>
                </a:r>
                <a:r>
                  <a:rPr lang="en-US" dirty="0" smtClean="0"/>
                  <a:t>Cross </a:t>
                </a:r>
                <a:r>
                  <a:rPr lang="en-US" dirty="0" smtClean="0"/>
                  <a:t>Validation</a:t>
                </a:r>
                <a:endParaRPr lang="en-US" dirty="0"/>
              </a:p>
              <a:p>
                <a:pPr marL="0" indent="0">
                  <a:buNone/>
                </a:pPr>
                <a:r>
                  <a:rPr lang="en-US" dirty="0" smtClean="0"/>
                  <a:t>Using the 10-folds cross validation metric yielded an 82% prediction accuracy</a:t>
                </a:r>
              </a:p>
              <a:p>
                <a:pPr marL="0" indent="0">
                  <a:buNone/>
                </a:pPr>
                <a:endParaRPr lang="en-US" dirty="0" smtClean="0"/>
              </a:p>
              <a:p>
                <a:pPr>
                  <a:buFont typeface="Wingdings" panose="05000000000000000000" pitchFamily="2" charset="2"/>
                  <a:buChar char="Ø"/>
                </a:pPr>
                <a:r>
                  <a:rPr lang="en-US" dirty="0" err="1" smtClean="0"/>
                  <a:t>Precision,Recall</a:t>
                </a:r>
                <a:r>
                  <a:rPr lang="en-US" dirty="0" smtClean="0"/>
                  <a:t>, F-measure and Support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15" t="-1667"/>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MATRICOLA : 4556037  HERMANN KOJO KWARTENG AMOAKO</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24065455"/>
              </p:ext>
            </p:extLst>
          </p:nvPr>
        </p:nvGraphicFramePr>
        <p:xfrm>
          <a:off x="1335314" y="4976425"/>
          <a:ext cx="81280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639691209"/>
                    </a:ext>
                  </a:extLst>
                </a:gridCol>
                <a:gridCol w="1625600">
                  <a:extLst>
                    <a:ext uri="{9D8B030D-6E8A-4147-A177-3AD203B41FA5}">
                      <a16:colId xmlns:a16="http://schemas.microsoft.com/office/drawing/2014/main" val="2035914482"/>
                    </a:ext>
                  </a:extLst>
                </a:gridCol>
                <a:gridCol w="1625600">
                  <a:extLst>
                    <a:ext uri="{9D8B030D-6E8A-4147-A177-3AD203B41FA5}">
                      <a16:colId xmlns:a16="http://schemas.microsoft.com/office/drawing/2014/main" val="3111984395"/>
                    </a:ext>
                  </a:extLst>
                </a:gridCol>
                <a:gridCol w="1625600">
                  <a:extLst>
                    <a:ext uri="{9D8B030D-6E8A-4147-A177-3AD203B41FA5}">
                      <a16:colId xmlns:a16="http://schemas.microsoft.com/office/drawing/2014/main" val="3140831964"/>
                    </a:ext>
                  </a:extLst>
                </a:gridCol>
                <a:gridCol w="1625600">
                  <a:extLst>
                    <a:ext uri="{9D8B030D-6E8A-4147-A177-3AD203B41FA5}">
                      <a16:colId xmlns:a16="http://schemas.microsoft.com/office/drawing/2014/main" val="2344734470"/>
                    </a:ext>
                  </a:extLst>
                </a:gridCol>
              </a:tblGrid>
              <a:tr h="370840">
                <a:tc>
                  <a:txBody>
                    <a:bodyPr/>
                    <a:lstStyle/>
                    <a:p>
                      <a:endParaRPr lang="en-US" dirty="0"/>
                    </a:p>
                  </a:txBody>
                  <a:tcPr/>
                </a:tc>
                <a:tc>
                  <a:txBody>
                    <a:bodyPr/>
                    <a:lstStyle/>
                    <a:p>
                      <a:r>
                        <a:rPr lang="en-US" dirty="0" smtClean="0"/>
                        <a:t>Precision</a:t>
                      </a:r>
                      <a:endParaRPr lang="en-US" dirty="0"/>
                    </a:p>
                  </a:txBody>
                  <a:tcPr/>
                </a:tc>
                <a:tc>
                  <a:txBody>
                    <a:bodyPr/>
                    <a:lstStyle/>
                    <a:p>
                      <a:r>
                        <a:rPr lang="en-US" dirty="0" smtClean="0"/>
                        <a:t>Recall</a:t>
                      </a:r>
                      <a:endParaRPr lang="en-US" dirty="0"/>
                    </a:p>
                  </a:txBody>
                  <a:tcPr/>
                </a:tc>
                <a:tc>
                  <a:txBody>
                    <a:bodyPr/>
                    <a:lstStyle/>
                    <a:p>
                      <a:r>
                        <a:rPr lang="en-US" dirty="0" smtClean="0"/>
                        <a:t>F1 score</a:t>
                      </a:r>
                      <a:endParaRPr lang="en-US" dirty="0"/>
                    </a:p>
                  </a:txBody>
                  <a:tcPr/>
                </a:tc>
                <a:tc>
                  <a:txBody>
                    <a:bodyPr/>
                    <a:lstStyle/>
                    <a:p>
                      <a:r>
                        <a:rPr lang="en-US" dirty="0" smtClean="0"/>
                        <a:t>support</a:t>
                      </a:r>
                      <a:endParaRPr lang="en-US" dirty="0"/>
                    </a:p>
                  </a:txBody>
                  <a:tcPr/>
                </a:tc>
                <a:extLst>
                  <a:ext uri="{0D108BD9-81ED-4DB2-BD59-A6C34878D82A}">
                    <a16:rowId xmlns:a16="http://schemas.microsoft.com/office/drawing/2014/main" val="2865583523"/>
                  </a:ext>
                </a:extLst>
              </a:tr>
              <a:tr h="370840">
                <a:tc>
                  <a:txBody>
                    <a:bodyPr/>
                    <a:lstStyle/>
                    <a:p>
                      <a:r>
                        <a:rPr lang="en-US" dirty="0" smtClean="0"/>
                        <a:t>0</a:t>
                      </a:r>
                      <a:endParaRPr lang="en-US" dirty="0"/>
                    </a:p>
                  </a:txBody>
                  <a:tcPr/>
                </a:tc>
                <a:tc>
                  <a:txBody>
                    <a:bodyPr/>
                    <a:lstStyle/>
                    <a:p>
                      <a:r>
                        <a:rPr lang="en-US" dirty="0" smtClean="0"/>
                        <a:t>0.79</a:t>
                      </a:r>
                      <a:endParaRPr lang="en-US" dirty="0"/>
                    </a:p>
                  </a:txBody>
                  <a:tcPr/>
                </a:tc>
                <a:tc>
                  <a:txBody>
                    <a:bodyPr/>
                    <a:lstStyle/>
                    <a:p>
                      <a:r>
                        <a:rPr lang="en-US" dirty="0" smtClean="0"/>
                        <a:t>0.93</a:t>
                      </a:r>
                      <a:endParaRPr lang="en-US" dirty="0"/>
                    </a:p>
                  </a:txBody>
                  <a:tcPr/>
                </a:tc>
                <a:tc>
                  <a:txBody>
                    <a:bodyPr/>
                    <a:lstStyle/>
                    <a:p>
                      <a:r>
                        <a:rPr lang="en-US" dirty="0" smtClean="0"/>
                        <a:t>0.86</a:t>
                      </a:r>
                      <a:endParaRPr lang="en-US" dirty="0"/>
                    </a:p>
                  </a:txBody>
                  <a:tcPr/>
                </a:tc>
                <a:tc>
                  <a:txBody>
                    <a:bodyPr/>
                    <a:lstStyle/>
                    <a:p>
                      <a:r>
                        <a:rPr lang="en-US" dirty="0" smtClean="0"/>
                        <a:t>4645</a:t>
                      </a:r>
                      <a:endParaRPr lang="en-US" dirty="0"/>
                    </a:p>
                  </a:txBody>
                  <a:tcPr/>
                </a:tc>
                <a:extLst>
                  <a:ext uri="{0D108BD9-81ED-4DB2-BD59-A6C34878D82A}">
                    <a16:rowId xmlns:a16="http://schemas.microsoft.com/office/drawing/2014/main" val="338844061"/>
                  </a:ext>
                </a:extLst>
              </a:tr>
              <a:tr h="370840">
                <a:tc>
                  <a:txBody>
                    <a:bodyPr/>
                    <a:lstStyle/>
                    <a:p>
                      <a:r>
                        <a:rPr lang="en-US" dirty="0" smtClean="0"/>
                        <a:t>1</a:t>
                      </a:r>
                      <a:endParaRPr lang="en-US" dirty="0"/>
                    </a:p>
                  </a:txBody>
                  <a:tcPr/>
                </a:tc>
                <a:tc>
                  <a:txBody>
                    <a:bodyPr/>
                    <a:lstStyle/>
                    <a:p>
                      <a:r>
                        <a:rPr lang="en-US" dirty="0" smtClean="0"/>
                        <a:t>0.86</a:t>
                      </a:r>
                      <a:endParaRPr lang="en-US" dirty="0"/>
                    </a:p>
                  </a:txBody>
                  <a:tcPr/>
                </a:tc>
                <a:tc>
                  <a:txBody>
                    <a:bodyPr/>
                    <a:lstStyle/>
                    <a:p>
                      <a:r>
                        <a:rPr lang="en-US" dirty="0" smtClean="0"/>
                        <a:t>0.64</a:t>
                      </a:r>
                      <a:endParaRPr lang="en-US" dirty="0"/>
                    </a:p>
                  </a:txBody>
                  <a:tcPr/>
                </a:tc>
                <a:tc>
                  <a:txBody>
                    <a:bodyPr/>
                    <a:lstStyle/>
                    <a:p>
                      <a:r>
                        <a:rPr lang="en-US" dirty="0" smtClean="0"/>
                        <a:t>0.74</a:t>
                      </a:r>
                      <a:endParaRPr lang="en-US" dirty="0"/>
                    </a:p>
                  </a:txBody>
                  <a:tcPr/>
                </a:tc>
                <a:tc>
                  <a:txBody>
                    <a:bodyPr/>
                    <a:lstStyle/>
                    <a:p>
                      <a:r>
                        <a:rPr lang="en-US" dirty="0" smtClean="0"/>
                        <a:t>3109</a:t>
                      </a:r>
                      <a:endParaRPr lang="en-US" dirty="0"/>
                    </a:p>
                  </a:txBody>
                  <a:tcPr/>
                </a:tc>
                <a:extLst>
                  <a:ext uri="{0D108BD9-81ED-4DB2-BD59-A6C34878D82A}">
                    <a16:rowId xmlns:a16="http://schemas.microsoft.com/office/drawing/2014/main" val="2442600454"/>
                  </a:ext>
                </a:extLst>
              </a:tr>
              <a:tr h="370840">
                <a:tc>
                  <a:txBody>
                    <a:bodyPr/>
                    <a:lstStyle/>
                    <a:p>
                      <a:r>
                        <a:rPr lang="en-US" dirty="0" smtClean="0"/>
                        <a:t>Total/</a:t>
                      </a:r>
                      <a:r>
                        <a:rPr lang="en-US" dirty="0" err="1" smtClean="0"/>
                        <a:t>Avg</a:t>
                      </a:r>
                      <a:endParaRPr lang="en-US" dirty="0"/>
                    </a:p>
                  </a:txBody>
                  <a:tcPr/>
                </a:tc>
                <a:tc>
                  <a:txBody>
                    <a:bodyPr/>
                    <a:lstStyle/>
                    <a:p>
                      <a:r>
                        <a:rPr lang="en-US" dirty="0" smtClean="0"/>
                        <a:t>0.81</a:t>
                      </a:r>
                      <a:endParaRPr lang="en-US" dirty="0"/>
                    </a:p>
                  </a:txBody>
                  <a:tcPr/>
                </a:tc>
                <a:tc>
                  <a:txBody>
                    <a:bodyPr/>
                    <a:lstStyle/>
                    <a:p>
                      <a:r>
                        <a:rPr lang="en-US" dirty="0" smtClean="0"/>
                        <a:t>0.81</a:t>
                      </a:r>
                      <a:endParaRPr lang="en-US" dirty="0"/>
                    </a:p>
                  </a:txBody>
                  <a:tcPr/>
                </a:tc>
                <a:tc>
                  <a:txBody>
                    <a:bodyPr/>
                    <a:lstStyle/>
                    <a:p>
                      <a:r>
                        <a:rPr lang="en-US" dirty="0" smtClean="0"/>
                        <a:t>0.81</a:t>
                      </a:r>
                      <a:endParaRPr lang="en-US" dirty="0"/>
                    </a:p>
                  </a:txBody>
                  <a:tcPr/>
                </a:tc>
                <a:tc>
                  <a:txBody>
                    <a:bodyPr/>
                    <a:lstStyle/>
                    <a:p>
                      <a:r>
                        <a:rPr lang="en-US" dirty="0" smtClean="0"/>
                        <a:t>7754</a:t>
                      </a:r>
                      <a:endParaRPr lang="en-US" dirty="0"/>
                    </a:p>
                  </a:txBody>
                  <a:tcPr/>
                </a:tc>
                <a:extLst>
                  <a:ext uri="{0D108BD9-81ED-4DB2-BD59-A6C34878D82A}">
                    <a16:rowId xmlns:a16="http://schemas.microsoft.com/office/drawing/2014/main" val="97464752"/>
                  </a:ext>
                </a:extLst>
              </a:tr>
            </a:tbl>
          </a:graphicData>
        </a:graphic>
      </p:graphicFrame>
    </p:spTree>
    <p:extLst>
      <p:ext uri="{BB962C8B-B14F-4D97-AF65-F5344CB8AC3E}">
        <p14:creationId xmlns:p14="http://schemas.microsoft.com/office/powerpoint/2010/main" val="7973101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References</a:t>
            </a:r>
            <a:endParaRPr lang="en-US" dirty="0"/>
          </a:p>
        </p:txBody>
      </p:sp>
      <p:sp>
        <p:nvSpPr>
          <p:cNvPr id="3" name="Content Placeholder 2"/>
          <p:cNvSpPr>
            <a:spLocks noGrp="1"/>
          </p:cNvSpPr>
          <p:nvPr>
            <p:ph idx="1"/>
          </p:nvPr>
        </p:nvSpPr>
        <p:spPr/>
        <p:txBody>
          <a:bodyPr/>
          <a:lstStyle/>
          <a:p>
            <a:r>
              <a:rPr lang="en-US" dirty="0" smtClean="0"/>
              <a:t>The predictive model was able to predict with an accuracy score of 81%</a:t>
            </a:r>
          </a:p>
          <a:p>
            <a:endParaRPr lang="en-US" b="1" smtClean="0"/>
          </a:p>
          <a:p>
            <a:r>
              <a:rPr lang="en-US" b="1" smtClean="0"/>
              <a:t>GITHUB </a:t>
            </a:r>
            <a:r>
              <a:rPr lang="en-US" b="1" dirty="0" smtClean="0"/>
              <a:t>Link for code:</a:t>
            </a:r>
          </a:p>
          <a:p>
            <a:r>
              <a:rPr lang="en-US" dirty="0">
                <a:hlinkClick r:id="rId2"/>
              </a:rPr>
              <a:t>https://</a:t>
            </a:r>
            <a:r>
              <a:rPr lang="en-US" dirty="0" smtClean="0">
                <a:hlinkClick r:id="rId2"/>
              </a:rPr>
              <a:t>github.com/hermannamoako/MLLRFlights/blob/master/MLLRFinalCode.py</a:t>
            </a:r>
            <a:endParaRPr lang="en-US" dirty="0" smtClean="0"/>
          </a:p>
          <a:p>
            <a:r>
              <a:rPr lang="en-US" b="1" dirty="0" smtClean="0"/>
              <a:t>REFERENCES:</a:t>
            </a:r>
          </a:p>
          <a:p>
            <a:pPr>
              <a:buFont typeface="Wingdings" panose="05000000000000000000" pitchFamily="2" charset="2"/>
              <a:buChar char="Ø"/>
            </a:pPr>
            <a:r>
              <a:rPr lang="en-US" dirty="0" smtClean="0">
                <a:hlinkClick r:id="rId3"/>
              </a:rPr>
              <a:t>https://www.datasciencecentral.com/profiles/blogs/predicting-flights-delay-using-supervised-learning</a:t>
            </a:r>
            <a:endParaRPr lang="en-US" dirty="0" smtClean="0"/>
          </a:p>
          <a:p>
            <a:pPr>
              <a:buFont typeface="Wingdings" panose="05000000000000000000" pitchFamily="2" charset="2"/>
              <a:buChar char="Ø"/>
            </a:pPr>
            <a:r>
              <a:rPr lang="en-US" dirty="0">
                <a:hlinkClick r:id="rId4"/>
              </a:rPr>
              <a:t>http://</a:t>
            </a:r>
            <a:r>
              <a:rPr lang="en-US" dirty="0" smtClean="0">
                <a:hlinkClick r:id="rId4"/>
              </a:rPr>
              <a:t>cs229.stanford.edu/proj2012/BandyopadhyayGuerrero-PredictingFlightDelays.pdf</a:t>
            </a:r>
            <a:endParaRPr lang="en-US" dirty="0" smtClean="0"/>
          </a:p>
          <a:p>
            <a:pPr>
              <a:buFont typeface="Wingdings" panose="05000000000000000000" pitchFamily="2" charset="2"/>
              <a:buChar char="Ø"/>
            </a:pPr>
            <a:endParaRPr lang="en-US" dirty="0" smtClean="0"/>
          </a:p>
          <a:p>
            <a:endParaRPr lang="en-US" dirty="0" smtClean="0"/>
          </a:p>
          <a:p>
            <a:endParaRPr lang="en-US" dirty="0"/>
          </a:p>
          <a:p>
            <a:endParaRPr lang="en-US" dirty="0"/>
          </a:p>
        </p:txBody>
      </p:sp>
      <p:sp>
        <p:nvSpPr>
          <p:cNvPr id="4" name="Footer Placeholder 3"/>
          <p:cNvSpPr>
            <a:spLocks noGrp="1"/>
          </p:cNvSpPr>
          <p:nvPr>
            <p:ph type="ftr" sz="quarter" idx="11"/>
          </p:nvPr>
        </p:nvSpPr>
        <p:spPr/>
        <p:txBody>
          <a:bodyPr/>
          <a:lstStyle/>
          <a:p>
            <a:r>
              <a:rPr lang="en-US" smtClean="0"/>
              <a:t>MATRICOLA : 4556037  HERMANN KOJO KWARTENG AMOAKO</a:t>
            </a:r>
            <a:endParaRPr lang="en-US" dirty="0"/>
          </a:p>
        </p:txBody>
      </p:sp>
    </p:spTree>
    <p:extLst>
      <p:ext uri="{BB962C8B-B14F-4D97-AF65-F5344CB8AC3E}">
        <p14:creationId xmlns:p14="http://schemas.microsoft.com/office/powerpoint/2010/main" val="1774779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982</TotalTime>
  <Words>396</Words>
  <Application>Microsoft Office PowerPoint</Application>
  <PresentationFormat>Widescreen</PresentationFormat>
  <Paragraphs>62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Calibri Light</vt:lpstr>
      <vt:lpstr>Cambria Math</vt:lpstr>
      <vt:lpstr>Wingdings</vt:lpstr>
      <vt:lpstr>Retrospect</vt:lpstr>
      <vt:lpstr>PREDICTING DELAYS ON ARRIVAL IN DOMESTIC FLIGHTS IN U.S.A</vt:lpstr>
      <vt:lpstr>THE PROBLEM</vt:lpstr>
      <vt:lpstr>PROPOSED SOLUTION: LOGISTIC REGESSION</vt:lpstr>
      <vt:lpstr>DATA SOURCE &amp; PREPROCESSING</vt:lpstr>
      <vt:lpstr>MODELLING</vt:lpstr>
      <vt:lpstr>MODEL PERFORMANCE MEASURES</vt:lpstr>
      <vt:lpstr>Conclusion and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DELAYS ON ARRIVAL IN DOMESTIC FLIGHTS IN U.S.A</dc:title>
  <dc:creator>hkkam</dc:creator>
  <cp:lastModifiedBy>hkkam</cp:lastModifiedBy>
  <cp:revision>13</cp:revision>
  <dcterms:created xsi:type="dcterms:W3CDTF">2018-01-11T20:00:56Z</dcterms:created>
  <dcterms:modified xsi:type="dcterms:W3CDTF">2018-02-01T10:28:36Z</dcterms:modified>
</cp:coreProperties>
</file>