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1"/>
  </p:notesMasterIdLst>
  <p:sldIdLst>
    <p:sldId id="256" r:id="rId2"/>
    <p:sldId id="262" r:id="rId3"/>
    <p:sldId id="263" r:id="rId4"/>
    <p:sldId id="264" r:id="rId5"/>
    <p:sldId id="271" r:id="rId6"/>
    <p:sldId id="268" r:id="rId7"/>
    <p:sldId id="265" r:id="rId8"/>
    <p:sldId id="266" r:id="rId9"/>
    <p:sldId id="267"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47" d="100"/>
          <a:sy n="47" d="100"/>
        </p:scale>
        <p:origin x="1080" y="2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64DC4B-7199-44EA-84B4-85ABE40F6DB6}" type="datetimeFigureOut">
              <a:rPr lang="en-US" smtClean="0"/>
              <a:t>6/25/2018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82631A-E20D-46FA-9D2C-6859D47DC0E0}" type="slidenum">
              <a:rPr lang="en-US" smtClean="0"/>
              <a:t>‹#›</a:t>
            </a:fld>
            <a:endParaRPr lang="en-US"/>
          </a:p>
        </p:txBody>
      </p:sp>
    </p:spTree>
    <p:extLst>
      <p:ext uri="{BB962C8B-B14F-4D97-AF65-F5344CB8AC3E}">
        <p14:creationId xmlns:p14="http://schemas.microsoft.com/office/powerpoint/2010/main" val="42398079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F2184B9-D1F9-43A6-A287-F61904BEC7D1}" type="datetime1">
              <a:rPr lang="en-US" smtClean="0"/>
              <a:t>6/25/2018</a:t>
            </a:fld>
            <a:endParaRPr lang="en-US" dirty="0"/>
          </a:p>
        </p:txBody>
      </p:sp>
      <p:sp>
        <p:nvSpPr>
          <p:cNvPr id="5" name="Footer Placeholder 4"/>
          <p:cNvSpPr>
            <a:spLocks noGrp="1"/>
          </p:cNvSpPr>
          <p:nvPr>
            <p:ph type="ftr" sz="quarter" idx="11"/>
          </p:nvPr>
        </p:nvSpPr>
        <p:spPr/>
        <p:txBody>
          <a:bodyPr/>
          <a:lstStyle/>
          <a:p>
            <a:r>
              <a:rPr lang="en-US" smtClean="0"/>
              <a:t>MATRICOLA : 4556037  HERMANN KOJO KWARTENG AMOAKO</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053017D-F094-4739-A623-72D9D917EE7A}" type="datetime1">
              <a:rPr lang="en-US" smtClean="0"/>
              <a:t>6/25/2018</a:t>
            </a:fld>
            <a:endParaRPr lang="en-US" dirty="0"/>
          </a:p>
        </p:txBody>
      </p:sp>
      <p:sp>
        <p:nvSpPr>
          <p:cNvPr id="5" name="Footer Placeholder 4"/>
          <p:cNvSpPr>
            <a:spLocks noGrp="1"/>
          </p:cNvSpPr>
          <p:nvPr>
            <p:ph type="ftr" sz="quarter" idx="11"/>
          </p:nvPr>
        </p:nvSpPr>
        <p:spPr/>
        <p:txBody>
          <a:bodyPr/>
          <a:lstStyle/>
          <a:p>
            <a:r>
              <a:rPr lang="en-US" smtClean="0"/>
              <a:t>MATRICOLA : 4556037  HERMANN KOJO KWARTENG AMOAKO</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CC0B35D-9259-4773-BDB1-57A94BD02C13}" type="datetime1">
              <a:rPr lang="en-US" smtClean="0"/>
              <a:t>6/25/2018</a:t>
            </a:fld>
            <a:endParaRPr lang="en-US" dirty="0"/>
          </a:p>
        </p:txBody>
      </p:sp>
      <p:sp>
        <p:nvSpPr>
          <p:cNvPr id="5" name="Footer Placeholder 4"/>
          <p:cNvSpPr>
            <a:spLocks noGrp="1"/>
          </p:cNvSpPr>
          <p:nvPr>
            <p:ph type="ftr" sz="quarter" idx="11"/>
          </p:nvPr>
        </p:nvSpPr>
        <p:spPr/>
        <p:txBody>
          <a:bodyPr/>
          <a:lstStyle/>
          <a:p>
            <a:r>
              <a:rPr lang="en-US" smtClean="0"/>
              <a:t>MATRICOLA : 4556037  HERMANN KOJO KWARTENG AMOAKO</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4E59140-1C1B-46A8-A307-4A3F55508A51}" type="datetime1">
              <a:rPr lang="en-US" smtClean="0"/>
              <a:t>6/25/2018</a:t>
            </a:fld>
            <a:endParaRPr lang="en-US" dirty="0"/>
          </a:p>
        </p:txBody>
      </p:sp>
      <p:sp>
        <p:nvSpPr>
          <p:cNvPr id="5" name="Footer Placeholder 4"/>
          <p:cNvSpPr>
            <a:spLocks noGrp="1"/>
          </p:cNvSpPr>
          <p:nvPr>
            <p:ph type="ftr" sz="quarter" idx="11"/>
          </p:nvPr>
        </p:nvSpPr>
        <p:spPr/>
        <p:txBody>
          <a:bodyPr/>
          <a:lstStyle/>
          <a:p>
            <a:r>
              <a:rPr lang="en-US" smtClean="0"/>
              <a:t>MATRICOLA : 4556037  HERMANN KOJO KWARTENG AMOAKO</a:t>
            </a:r>
            <a:endParaRPr lang="en-US" dirty="0"/>
          </a:p>
        </p:txBody>
      </p:sp>
      <p:sp>
        <p:nvSpPr>
          <p:cNvPr id="6" name="Slide Number Placeholder 5"/>
          <p:cNvSpPr>
            <a:spLocks noGrp="1"/>
          </p:cNvSpPr>
          <p:nvPr>
            <p:ph type="sldNum" sz="quarter" idx="12"/>
          </p:nvPr>
        </p:nvSpPr>
        <p:spPr/>
        <p:txBody>
          <a:bodyPr/>
          <a:lstStyle/>
          <a:p>
            <a:fld id="{629637A9-119A-49DA-BD12-AAC58B377D80}"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35B1200-8F18-496F-BE00-F9E4ED91C3FE}" type="datetime1">
              <a:rPr lang="en-US" smtClean="0"/>
              <a:t>6/25/2018</a:t>
            </a:fld>
            <a:endParaRPr lang="en-US" dirty="0"/>
          </a:p>
        </p:txBody>
      </p:sp>
      <p:sp>
        <p:nvSpPr>
          <p:cNvPr id="5" name="Footer Placeholder 4"/>
          <p:cNvSpPr>
            <a:spLocks noGrp="1"/>
          </p:cNvSpPr>
          <p:nvPr>
            <p:ph type="ftr" sz="quarter" idx="11"/>
          </p:nvPr>
        </p:nvSpPr>
        <p:spPr/>
        <p:txBody>
          <a:bodyPr/>
          <a:lstStyle/>
          <a:p>
            <a:r>
              <a:rPr lang="en-US" smtClean="0"/>
              <a:t>MATRICOLA : 4556037  HERMANN KOJO KWARTENG AMOAKO</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ED8C6B8-BD5F-413F-B22E-83A55C9B6C36}" type="datetime1">
              <a:rPr lang="en-US" smtClean="0"/>
              <a:t>6/25/2018</a:t>
            </a:fld>
            <a:endParaRPr lang="en-US" dirty="0"/>
          </a:p>
        </p:txBody>
      </p:sp>
      <p:sp>
        <p:nvSpPr>
          <p:cNvPr id="6" name="Footer Placeholder 5"/>
          <p:cNvSpPr>
            <a:spLocks noGrp="1"/>
          </p:cNvSpPr>
          <p:nvPr>
            <p:ph type="ftr" sz="quarter" idx="11"/>
          </p:nvPr>
        </p:nvSpPr>
        <p:spPr/>
        <p:txBody>
          <a:bodyPr/>
          <a:lstStyle/>
          <a:p>
            <a:r>
              <a:rPr lang="en-US" smtClean="0"/>
              <a:t>MATRICOLA : 4556037  HERMANN KOJO KWARTENG AMOAKO</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DDA6E8B-FF82-4915-91C0-5962A0ACA549}" type="datetime1">
              <a:rPr lang="en-US" smtClean="0"/>
              <a:t>6/25/2018</a:t>
            </a:fld>
            <a:endParaRPr lang="en-US" dirty="0"/>
          </a:p>
        </p:txBody>
      </p:sp>
      <p:sp>
        <p:nvSpPr>
          <p:cNvPr id="8" name="Footer Placeholder 7"/>
          <p:cNvSpPr>
            <a:spLocks noGrp="1"/>
          </p:cNvSpPr>
          <p:nvPr>
            <p:ph type="ftr" sz="quarter" idx="11"/>
          </p:nvPr>
        </p:nvSpPr>
        <p:spPr/>
        <p:txBody>
          <a:bodyPr/>
          <a:lstStyle/>
          <a:p>
            <a:r>
              <a:rPr lang="en-US" smtClean="0"/>
              <a:t>MATRICOLA : 4556037  HERMANN KOJO KWARTENG AMOAKO</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702FA4B-8059-48DA-B2AF-22B4231E6D14}" type="datetime1">
              <a:rPr lang="en-US" smtClean="0"/>
              <a:t>6/25/2018</a:t>
            </a:fld>
            <a:endParaRPr lang="en-US" dirty="0"/>
          </a:p>
        </p:txBody>
      </p:sp>
      <p:sp>
        <p:nvSpPr>
          <p:cNvPr id="4" name="Footer Placeholder 3"/>
          <p:cNvSpPr>
            <a:spLocks noGrp="1"/>
          </p:cNvSpPr>
          <p:nvPr>
            <p:ph type="ftr" sz="quarter" idx="11"/>
          </p:nvPr>
        </p:nvSpPr>
        <p:spPr/>
        <p:txBody>
          <a:bodyPr/>
          <a:lstStyle/>
          <a:p>
            <a:r>
              <a:rPr lang="en-US" smtClean="0"/>
              <a:t>MATRICOLA : 4556037  HERMANN KOJO KWARTENG AMOAKO</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3CA4FE8-C663-48E8-AE9A-A9682090A41B}" type="datetime1">
              <a:rPr lang="en-US" smtClean="0"/>
              <a:t>6/25/2018</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smtClean="0"/>
              <a:t>MATRICOLA : 4556037  HERMANN KOJO KWARTENG AMOAKO</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4132FD7-7CF0-444B-A782-E2636550E3DC}" type="datetime1">
              <a:rPr lang="en-US" smtClean="0"/>
              <a:t>6/25/2018</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smtClean="0"/>
              <a:t>MATRICOLA : 4556037  HERMANN KOJO KWARTENG AMOAKO</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6DD85D2-4D71-42BD-B03F-891261ABF88E}" type="datetime1">
              <a:rPr lang="en-US" smtClean="0"/>
              <a:t>6/25/2018</a:t>
            </a:fld>
            <a:endParaRPr lang="en-US" dirty="0"/>
          </a:p>
        </p:txBody>
      </p:sp>
      <p:sp>
        <p:nvSpPr>
          <p:cNvPr id="6" name="Footer Placeholder 5"/>
          <p:cNvSpPr>
            <a:spLocks noGrp="1"/>
          </p:cNvSpPr>
          <p:nvPr>
            <p:ph type="ftr" sz="quarter" idx="11"/>
          </p:nvPr>
        </p:nvSpPr>
        <p:spPr/>
        <p:txBody>
          <a:bodyPr/>
          <a:lstStyle/>
          <a:p>
            <a:r>
              <a:rPr lang="en-US" smtClean="0"/>
              <a:t>MATRICOLA : 4556037  HERMANN KOJO KWARTENG AMOAKO</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3BED87A-E6C1-4862-BEE5-AA1B2356B6B3}" type="datetime1">
              <a:rPr lang="en-US" smtClean="0"/>
              <a:t>6/25/2018</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smtClean="0"/>
              <a:t>MATRICOLA : 4556037  HERMANN KOJO KWARTENG AMOAKO</a:t>
            </a:r>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datasciencecentral.com/profiles/blogs/predicting-flights-delay-using-supervised-learning" TargetMode="External"/><Relationship Id="rId2" Type="http://schemas.openxmlformats.org/officeDocument/2006/relationships/hyperlink" Target="https://github.com/hermannamoako/MLLRFlights/blob/master/MLLRFinalCode.py" TargetMode="External"/><Relationship Id="rId1" Type="http://schemas.openxmlformats.org/officeDocument/2006/relationships/slideLayout" Target="../slideLayouts/slideLayout2.xml"/><Relationship Id="rId4" Type="http://schemas.openxmlformats.org/officeDocument/2006/relationships/hyperlink" Target="http://cs229.stanford.edu/proj2012/BandyopadhyayGuerrero-PredictingFlightDelays.pdf"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dirty="0" smtClean="0"/>
              <a:t>PREDICTING DELAYS ON ARRIVAL IN DOMESTIC FLIGHTS IN U.S.A</a:t>
            </a:r>
            <a:endParaRPr lang="en-US" dirty="0"/>
          </a:p>
        </p:txBody>
      </p:sp>
      <p:sp>
        <p:nvSpPr>
          <p:cNvPr id="3" name="Subtitle 2"/>
          <p:cNvSpPr>
            <a:spLocks noGrp="1"/>
          </p:cNvSpPr>
          <p:nvPr>
            <p:ph type="subTitle" idx="1"/>
          </p:nvPr>
        </p:nvSpPr>
        <p:spPr/>
        <p:txBody>
          <a:bodyPr/>
          <a:lstStyle/>
          <a:p>
            <a:pPr algn="ctr"/>
            <a:r>
              <a:rPr lang="en-US" dirty="0" smtClean="0"/>
              <a:t>USING THE LOGISTIC REGRESSION (BINARY CLASSIFICATION) MACHINE LEARNING APPROACH</a:t>
            </a:r>
            <a:endParaRPr lang="en-US" dirty="0"/>
          </a:p>
        </p:txBody>
      </p:sp>
      <p:sp>
        <p:nvSpPr>
          <p:cNvPr id="4" name="Footer Placeholder 3"/>
          <p:cNvSpPr>
            <a:spLocks noGrp="1"/>
          </p:cNvSpPr>
          <p:nvPr>
            <p:ph type="ftr" sz="quarter" idx="11"/>
          </p:nvPr>
        </p:nvSpPr>
        <p:spPr/>
        <p:txBody>
          <a:bodyPr/>
          <a:lstStyle/>
          <a:p>
            <a:r>
              <a:rPr lang="en-US" sz="1400" dirty="0" smtClean="0"/>
              <a:t>HERMANN KOJO </a:t>
            </a:r>
            <a:r>
              <a:rPr lang="en-US" sz="1400" dirty="0"/>
              <a:t>KWARTENG AMOAKO </a:t>
            </a:r>
            <a:r>
              <a:rPr lang="en-US" sz="1400" dirty="0" smtClean="0"/>
              <a:t>(MATRICOLA </a:t>
            </a:r>
            <a:r>
              <a:rPr lang="en-US" sz="1400" dirty="0"/>
              <a:t>: </a:t>
            </a:r>
            <a:r>
              <a:rPr lang="en-US" sz="1400" dirty="0" smtClean="0"/>
              <a:t>4556037)</a:t>
            </a:r>
            <a:endParaRPr lang="en-US" sz="1400" dirty="0"/>
          </a:p>
        </p:txBody>
      </p:sp>
    </p:spTree>
    <p:extLst>
      <p:ext uri="{BB962C8B-B14F-4D97-AF65-F5344CB8AC3E}">
        <p14:creationId xmlns:p14="http://schemas.microsoft.com/office/powerpoint/2010/main" val="33257579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THE PROBLEM</a:t>
            </a:r>
          </a:p>
        </p:txBody>
      </p:sp>
      <p:sp>
        <p:nvSpPr>
          <p:cNvPr id="3" name="Content Placeholder 2"/>
          <p:cNvSpPr>
            <a:spLocks noGrp="1"/>
          </p:cNvSpPr>
          <p:nvPr>
            <p:ph idx="1"/>
          </p:nvPr>
        </p:nvSpPr>
        <p:spPr/>
        <p:txBody>
          <a:bodyPr/>
          <a:lstStyle/>
          <a:p>
            <a:r>
              <a:rPr lang="en-US" dirty="0"/>
              <a:t>Issues of delayed and or cancelled flights schedules has been a major problem in the aviation industry for long. Not only do air passengers have to bear with the disappointment of missing out on their favourite destination but also brings revenue loss to the airline companies and creates inconvenience at the said airports due to the strict scheduling of flights. The essence of this machine learning project is to train a machine to predict with high level of accuracy whether flight to a destination will be delayed or not given certain </a:t>
            </a:r>
            <a:r>
              <a:rPr lang="en-US" dirty="0" smtClean="0"/>
              <a:t>features</a:t>
            </a:r>
            <a:r>
              <a:rPr lang="en-US" dirty="0"/>
              <a:t> </a:t>
            </a:r>
            <a:r>
              <a:rPr lang="en-US" dirty="0" smtClean="0"/>
              <a:t>using the logistic regression algorithm.</a:t>
            </a:r>
            <a:endParaRPr lang="en-US" dirty="0" smtClean="0"/>
          </a:p>
          <a:p>
            <a:r>
              <a:rPr lang="en-US" dirty="0" smtClean="0"/>
              <a:t>The top </a:t>
            </a:r>
            <a:r>
              <a:rPr lang="en-US" dirty="0" smtClean="0"/>
              <a:t>13</a:t>
            </a:r>
            <a:r>
              <a:rPr lang="en-US" dirty="0" smtClean="0"/>
              <a:t> </a:t>
            </a:r>
            <a:r>
              <a:rPr lang="en-US" dirty="0" smtClean="0"/>
              <a:t>airlines companies, the </a:t>
            </a:r>
            <a:r>
              <a:rPr lang="en-US" dirty="0" smtClean="0"/>
              <a:t>top 20  </a:t>
            </a:r>
            <a:r>
              <a:rPr lang="en-US" dirty="0" smtClean="0"/>
              <a:t>destinations and Origin airport were used for the purpose of this project</a:t>
            </a:r>
            <a:endParaRPr lang="en-US" dirty="0"/>
          </a:p>
        </p:txBody>
      </p:sp>
      <p:sp>
        <p:nvSpPr>
          <p:cNvPr id="4" name="Footer Placeholder 3"/>
          <p:cNvSpPr>
            <a:spLocks noGrp="1"/>
          </p:cNvSpPr>
          <p:nvPr>
            <p:ph type="ftr" sz="quarter" idx="11"/>
          </p:nvPr>
        </p:nvSpPr>
        <p:spPr/>
        <p:txBody>
          <a:bodyPr/>
          <a:lstStyle/>
          <a:p>
            <a:r>
              <a:rPr lang="en-US" smtClean="0"/>
              <a:t>MATRICOLA : 4556037  HERMANN KOJO KWARTENG AMOAKO</a:t>
            </a:r>
            <a:endParaRPr lang="en-US" dirty="0"/>
          </a:p>
        </p:txBody>
      </p:sp>
    </p:spTree>
    <p:extLst>
      <p:ext uri="{BB962C8B-B14F-4D97-AF65-F5344CB8AC3E}">
        <p14:creationId xmlns:p14="http://schemas.microsoft.com/office/powerpoint/2010/main" val="20181123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PROPOSED SOLUTION:</a:t>
            </a:r>
            <a:br>
              <a:rPr lang="en-US" dirty="0" smtClean="0"/>
            </a:br>
            <a:r>
              <a:rPr lang="en-US" dirty="0" smtClean="0"/>
              <a:t>LOGISTIC </a:t>
            </a:r>
            <a:r>
              <a:rPr lang="en-US" dirty="0"/>
              <a:t>REGESSION</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77820" y="1990794"/>
            <a:ext cx="5439534" cy="2915057"/>
          </a:xfrm>
        </p:spPr>
      </p:pic>
      <p:sp>
        <p:nvSpPr>
          <p:cNvPr id="4" name="Footer Placeholder 3"/>
          <p:cNvSpPr>
            <a:spLocks noGrp="1"/>
          </p:cNvSpPr>
          <p:nvPr>
            <p:ph type="ftr" sz="quarter" idx="11"/>
          </p:nvPr>
        </p:nvSpPr>
        <p:spPr/>
        <p:txBody>
          <a:bodyPr/>
          <a:lstStyle/>
          <a:p>
            <a:r>
              <a:rPr lang="en-US" smtClean="0"/>
              <a:t>MATRICOLA : 4556037  HERMANN KOJO KWARTENG AMOAKO</a:t>
            </a:r>
            <a:endParaRPr lang="en-US" dirty="0"/>
          </a:p>
        </p:txBody>
      </p:sp>
    </p:spTree>
    <p:extLst>
      <p:ext uri="{BB962C8B-B14F-4D97-AF65-F5344CB8AC3E}">
        <p14:creationId xmlns:p14="http://schemas.microsoft.com/office/powerpoint/2010/main" val="39445611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DATA </a:t>
            </a:r>
            <a:r>
              <a:rPr lang="en-US" dirty="0" smtClean="0"/>
              <a:t>SOURCE &amp; DESCRIPTION</a:t>
            </a:r>
            <a:endParaRPr lang="en-US" dirty="0"/>
          </a:p>
        </p:txBody>
      </p:sp>
      <p:sp>
        <p:nvSpPr>
          <p:cNvPr id="3" name="Content Placeholder 2"/>
          <p:cNvSpPr>
            <a:spLocks noGrp="1"/>
          </p:cNvSpPr>
          <p:nvPr>
            <p:ph idx="1"/>
          </p:nvPr>
        </p:nvSpPr>
        <p:spPr/>
        <p:txBody>
          <a:bodyPr/>
          <a:lstStyle/>
          <a:p>
            <a:pPr marL="0" indent="0">
              <a:buNone/>
            </a:pPr>
            <a:r>
              <a:rPr lang="en-US" dirty="0" smtClean="0"/>
              <a:t>	The airline </a:t>
            </a:r>
            <a:r>
              <a:rPr lang="en-US" dirty="0"/>
              <a:t>dataset </a:t>
            </a:r>
            <a:r>
              <a:rPr lang="en-US" dirty="0" smtClean="0"/>
              <a:t>was retrieved </a:t>
            </a:r>
            <a:r>
              <a:rPr lang="en-US" dirty="0"/>
              <a:t>from the United States Department of Transportation (Bureau of Transportation Statistics) and used solely for the purpose of this project. The data repository has information on all local flights within the </a:t>
            </a:r>
            <a:r>
              <a:rPr lang="en-US" dirty="0" smtClean="0"/>
              <a:t>USA</a:t>
            </a:r>
            <a:r>
              <a:rPr lang="en-US" dirty="0"/>
              <a:t> </a:t>
            </a:r>
            <a:r>
              <a:rPr lang="en-US" dirty="0" smtClean="0"/>
              <a:t>for the months of June, July and August 2014.</a:t>
            </a:r>
            <a:r>
              <a:rPr lang="en-US" dirty="0" smtClean="0"/>
              <a:t> Data </a:t>
            </a:r>
            <a:r>
              <a:rPr lang="en-US" dirty="0" smtClean="0"/>
              <a:t>Preprocessing</a:t>
            </a:r>
            <a:endParaRPr lang="en-US" dirty="0"/>
          </a:p>
          <a:p>
            <a:pPr marL="0" indent="0">
              <a:buNone/>
            </a:pPr>
            <a:r>
              <a:rPr lang="en-US" dirty="0" smtClean="0"/>
              <a:t>	The weather </a:t>
            </a:r>
            <a:r>
              <a:rPr lang="en-US" dirty="0" smtClean="0"/>
              <a:t>data was also retrieved from the National Centers For Environmental Information (NOAA)</a:t>
            </a:r>
            <a:r>
              <a:rPr lang="en-US" dirty="0" smtClean="0"/>
              <a:t> . </a:t>
            </a:r>
            <a:r>
              <a:rPr lang="en-US" dirty="0" smtClean="0"/>
              <a:t>Contained information about temperature, humidity, atmospheric pressure amongst other metrics from weather stations within the USA</a:t>
            </a:r>
            <a:endParaRPr lang="en-US" dirty="0" smtClean="0"/>
          </a:p>
          <a:p>
            <a:pPr>
              <a:buFont typeface="Wingdings" panose="05000000000000000000" pitchFamily="2" charset="2"/>
              <a:buChar char="Ø"/>
            </a:pPr>
            <a:endParaRPr lang="en-US" dirty="0" smtClean="0"/>
          </a:p>
        </p:txBody>
      </p:sp>
      <p:sp>
        <p:nvSpPr>
          <p:cNvPr id="4" name="Footer Placeholder 3"/>
          <p:cNvSpPr>
            <a:spLocks noGrp="1"/>
          </p:cNvSpPr>
          <p:nvPr>
            <p:ph type="ftr" sz="quarter" idx="11"/>
          </p:nvPr>
        </p:nvSpPr>
        <p:spPr/>
        <p:txBody>
          <a:bodyPr/>
          <a:lstStyle/>
          <a:p>
            <a:r>
              <a:rPr lang="en-US" smtClean="0"/>
              <a:t>MATRICOLA : 4556037  HERMANN KOJO KWARTENG AMOAKO</a:t>
            </a:r>
            <a:endParaRPr lang="en-US" dirty="0"/>
          </a:p>
        </p:txBody>
      </p:sp>
    </p:spTree>
    <p:extLst>
      <p:ext uri="{BB962C8B-B14F-4D97-AF65-F5344CB8AC3E}">
        <p14:creationId xmlns:p14="http://schemas.microsoft.com/office/powerpoint/2010/main" val="41975439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PREPROCESSING</a:t>
            </a:r>
          </a:p>
        </p:txBody>
      </p:sp>
      <p:sp>
        <p:nvSpPr>
          <p:cNvPr id="3" name="Content Placeholder 2"/>
          <p:cNvSpPr>
            <a:spLocks noGrp="1"/>
          </p:cNvSpPr>
          <p:nvPr>
            <p:ph idx="1"/>
          </p:nvPr>
        </p:nvSpPr>
        <p:spPr/>
        <p:txBody>
          <a:bodyPr/>
          <a:lstStyle/>
          <a:p>
            <a:r>
              <a:rPr lang="en-US" dirty="0" smtClean="0"/>
              <a:t>Replace Weather  Station Names with IATA codes</a:t>
            </a:r>
          </a:p>
          <a:p>
            <a:r>
              <a:rPr lang="en-US" dirty="0" smtClean="0"/>
              <a:t>Deleted rows that had vital data absent</a:t>
            </a:r>
          </a:p>
          <a:p>
            <a:r>
              <a:rPr lang="en-US" dirty="0" smtClean="0"/>
              <a:t>Calculating weather averages by weather station and hour</a:t>
            </a:r>
          </a:p>
          <a:p>
            <a:r>
              <a:rPr lang="en-US" dirty="0" smtClean="0"/>
              <a:t>Splitting time columns in both airlines data and weather data</a:t>
            </a:r>
          </a:p>
          <a:p>
            <a:r>
              <a:rPr lang="en-US" dirty="0" smtClean="0"/>
              <a:t>Extracting top 20 airports by traffic from airport data</a:t>
            </a:r>
          </a:p>
          <a:p>
            <a:r>
              <a:rPr lang="en-US" dirty="0" smtClean="0"/>
              <a:t>Extract flight info relating to only top 20 airlines from the airlines data</a:t>
            </a:r>
          </a:p>
          <a:p>
            <a:r>
              <a:rPr lang="en-US" dirty="0" smtClean="0"/>
              <a:t>Converting strings into float using function</a:t>
            </a:r>
          </a:p>
          <a:p>
            <a:r>
              <a:rPr lang="en-US" dirty="0" smtClean="0"/>
              <a:t>Creating dummy variable</a:t>
            </a:r>
          </a:p>
          <a:p>
            <a:r>
              <a:rPr lang="en-US" dirty="0" smtClean="0"/>
              <a:t>Scaling dataset</a:t>
            </a:r>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MATRICOLA : 4556037  HERMANN KOJO KWARTENG AMOAKO</a:t>
            </a:r>
            <a:endParaRPr lang="en-US" dirty="0"/>
          </a:p>
        </p:txBody>
      </p:sp>
    </p:spTree>
    <p:extLst>
      <p:ext uri="{BB962C8B-B14F-4D97-AF65-F5344CB8AC3E}">
        <p14:creationId xmlns:p14="http://schemas.microsoft.com/office/powerpoint/2010/main" val="23002571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Visual Representation from Dataset</a:t>
            </a:r>
            <a:endParaRPr lang="en-US" dirty="0"/>
          </a:p>
        </p:txBody>
      </p:sp>
      <p:sp>
        <p:nvSpPr>
          <p:cNvPr id="4" name="Footer Placeholder 3"/>
          <p:cNvSpPr>
            <a:spLocks noGrp="1"/>
          </p:cNvSpPr>
          <p:nvPr>
            <p:ph type="ftr" sz="quarter" idx="11"/>
          </p:nvPr>
        </p:nvSpPr>
        <p:spPr/>
        <p:txBody>
          <a:bodyPr/>
          <a:lstStyle/>
          <a:p>
            <a:r>
              <a:rPr lang="en-US" smtClean="0"/>
              <a:t>MATRICOLA : 4556037  HERMANN KOJO KWARTENG AMOAKO</a:t>
            </a:r>
            <a:endParaRPr lang="en-US" dirty="0"/>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34732" y="2368904"/>
            <a:ext cx="3886200" cy="2757013"/>
          </a:xfrm>
          <a:prstGeom prst="rect">
            <a:avLst/>
          </a:prstGeom>
        </p:spPr>
      </p:pic>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629" y="2308860"/>
            <a:ext cx="3010335" cy="2817057"/>
          </a:xfrm>
          <a:prstGeom prst="rect">
            <a:avLst/>
          </a:prstGeom>
        </p:spPr>
      </p:pic>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20932" y="2105694"/>
            <a:ext cx="4703871" cy="2933054"/>
          </a:xfrm>
          <a:prstGeom prst="rect">
            <a:avLst/>
          </a:prstGeom>
        </p:spPr>
      </p:pic>
    </p:spTree>
    <p:extLst>
      <p:ext uri="{BB962C8B-B14F-4D97-AF65-F5344CB8AC3E}">
        <p14:creationId xmlns:p14="http://schemas.microsoft.com/office/powerpoint/2010/main" val="33502737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MODELLING</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Split the data in predictors and response</a:t>
            </a:r>
          </a:p>
          <a:p>
            <a:pPr>
              <a:buFont typeface="Wingdings" panose="05000000000000000000" pitchFamily="2" charset="2"/>
              <a:buChar char="Ø"/>
            </a:pPr>
            <a:r>
              <a:rPr lang="en-US" dirty="0" smtClean="0"/>
              <a:t>Split the data up into training set, test and validation set</a:t>
            </a:r>
          </a:p>
          <a:p>
            <a:pPr>
              <a:buFont typeface="Wingdings" panose="05000000000000000000" pitchFamily="2" charset="2"/>
              <a:buChar char="Ø"/>
            </a:pPr>
            <a:r>
              <a:rPr lang="en-US" dirty="0" smtClean="0"/>
              <a:t>Fitted 2 Logistic Regression with Cross Validation to the training data using the l1 penalty</a:t>
            </a:r>
          </a:p>
          <a:p>
            <a:pPr>
              <a:buFont typeface="Wingdings" panose="05000000000000000000" pitchFamily="2" charset="2"/>
              <a:buChar char="Ø"/>
            </a:pPr>
            <a:r>
              <a:rPr lang="en-US" dirty="0" smtClean="0"/>
              <a:t>Fitted 2 Model using the Lasso with Cross validation with different values of alpha</a:t>
            </a:r>
            <a:endParaRPr lang="en-US" dirty="0" smtClean="0"/>
          </a:p>
          <a:p>
            <a:endParaRPr lang="en-US" dirty="0" smtClean="0"/>
          </a:p>
          <a:p>
            <a:r>
              <a:rPr lang="en-US" dirty="0" smtClean="0"/>
              <a:t>I used the tools from </a:t>
            </a:r>
            <a:r>
              <a:rPr lang="en-US" dirty="0" err="1" smtClean="0"/>
              <a:t>scikit</a:t>
            </a:r>
            <a:r>
              <a:rPr lang="en-US" dirty="0" smtClean="0"/>
              <a:t>-learn for building my models</a:t>
            </a:r>
            <a:endParaRPr lang="en-US" dirty="0"/>
          </a:p>
        </p:txBody>
      </p:sp>
      <p:sp>
        <p:nvSpPr>
          <p:cNvPr id="4" name="Footer Placeholder 3"/>
          <p:cNvSpPr>
            <a:spLocks noGrp="1"/>
          </p:cNvSpPr>
          <p:nvPr>
            <p:ph type="ftr" sz="quarter" idx="11"/>
          </p:nvPr>
        </p:nvSpPr>
        <p:spPr/>
        <p:txBody>
          <a:bodyPr/>
          <a:lstStyle/>
          <a:p>
            <a:r>
              <a:rPr lang="en-US" smtClean="0"/>
              <a:t>MATRICOLA : 4556037  HERMANN KOJO KWARTENG AMOAKO</a:t>
            </a:r>
            <a:endParaRPr lang="en-US" dirty="0"/>
          </a:p>
        </p:txBody>
      </p:sp>
    </p:spTree>
    <p:extLst>
      <p:ext uri="{BB962C8B-B14F-4D97-AF65-F5344CB8AC3E}">
        <p14:creationId xmlns:p14="http://schemas.microsoft.com/office/powerpoint/2010/main" val="36435478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MODEL PERFORMANCE </a:t>
            </a:r>
            <a:r>
              <a:rPr lang="en-US" dirty="0" smtClean="0"/>
              <a:t>MEASURES</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ü"/>
            </a:pPr>
            <a:r>
              <a:rPr lang="en-US" b="0" dirty="0" smtClean="0"/>
              <a:t>The best model was the </a:t>
            </a:r>
            <a:r>
              <a:rPr lang="en-US" b="0" dirty="0" err="1" smtClean="0"/>
              <a:t>l_classifier</a:t>
            </a:r>
            <a:r>
              <a:rPr lang="en-US" b="0" dirty="0" smtClean="0"/>
              <a:t> which had a prediction rate of 62 %</a:t>
            </a:r>
            <a:endParaRPr lang="en-US" b="0" dirty="0" smtClean="0"/>
          </a:p>
          <a:p>
            <a:pPr marL="0" indent="0">
              <a:buNone/>
            </a:pPr>
            <a:endParaRPr lang="en-US" dirty="0" smtClean="0"/>
          </a:p>
          <a:p>
            <a:pPr>
              <a:buFont typeface="Wingdings" panose="05000000000000000000" pitchFamily="2" charset="2"/>
              <a:buChar char="Ø"/>
            </a:pPr>
            <a:r>
              <a:rPr lang="en-US" dirty="0" smtClean="0"/>
              <a:t>Precision, Recall, F-measure and </a:t>
            </a:r>
            <a:r>
              <a:rPr lang="en-US" dirty="0" smtClean="0"/>
              <a:t>Support for </a:t>
            </a:r>
            <a:r>
              <a:rPr lang="en-US" dirty="0" err="1" smtClean="0"/>
              <a:t>l_classifier</a:t>
            </a:r>
            <a:r>
              <a:rPr lang="en-US" dirty="0" smtClean="0"/>
              <a:t> model</a:t>
            </a:r>
            <a:endParaRPr lang="en-US" dirty="0" smtClean="0"/>
          </a:p>
        </p:txBody>
      </p:sp>
      <p:sp>
        <p:nvSpPr>
          <p:cNvPr id="4" name="Footer Placeholder 3"/>
          <p:cNvSpPr>
            <a:spLocks noGrp="1"/>
          </p:cNvSpPr>
          <p:nvPr>
            <p:ph type="ftr" sz="quarter" idx="11"/>
          </p:nvPr>
        </p:nvSpPr>
        <p:spPr/>
        <p:txBody>
          <a:bodyPr/>
          <a:lstStyle/>
          <a:p>
            <a:r>
              <a:rPr lang="en-US" smtClean="0"/>
              <a:t>MATRICOLA : 4556037  HERMANN KOJO KWARTENG AMOAKO</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777082911"/>
              </p:ext>
            </p:extLst>
          </p:nvPr>
        </p:nvGraphicFramePr>
        <p:xfrm>
          <a:off x="1097280" y="3474196"/>
          <a:ext cx="8128000" cy="148336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1639691209"/>
                    </a:ext>
                  </a:extLst>
                </a:gridCol>
                <a:gridCol w="1625600">
                  <a:extLst>
                    <a:ext uri="{9D8B030D-6E8A-4147-A177-3AD203B41FA5}">
                      <a16:colId xmlns:a16="http://schemas.microsoft.com/office/drawing/2014/main" val="2035914482"/>
                    </a:ext>
                  </a:extLst>
                </a:gridCol>
                <a:gridCol w="1625600">
                  <a:extLst>
                    <a:ext uri="{9D8B030D-6E8A-4147-A177-3AD203B41FA5}">
                      <a16:colId xmlns:a16="http://schemas.microsoft.com/office/drawing/2014/main" val="3111984395"/>
                    </a:ext>
                  </a:extLst>
                </a:gridCol>
                <a:gridCol w="1625600">
                  <a:extLst>
                    <a:ext uri="{9D8B030D-6E8A-4147-A177-3AD203B41FA5}">
                      <a16:colId xmlns:a16="http://schemas.microsoft.com/office/drawing/2014/main" val="3140831964"/>
                    </a:ext>
                  </a:extLst>
                </a:gridCol>
                <a:gridCol w="1625600">
                  <a:extLst>
                    <a:ext uri="{9D8B030D-6E8A-4147-A177-3AD203B41FA5}">
                      <a16:colId xmlns:a16="http://schemas.microsoft.com/office/drawing/2014/main" val="2344734470"/>
                    </a:ext>
                  </a:extLst>
                </a:gridCol>
              </a:tblGrid>
              <a:tr h="370840">
                <a:tc>
                  <a:txBody>
                    <a:bodyPr/>
                    <a:lstStyle/>
                    <a:p>
                      <a:endParaRPr lang="en-US" dirty="0"/>
                    </a:p>
                  </a:txBody>
                  <a:tcPr/>
                </a:tc>
                <a:tc>
                  <a:txBody>
                    <a:bodyPr/>
                    <a:lstStyle/>
                    <a:p>
                      <a:r>
                        <a:rPr lang="en-US" dirty="0" smtClean="0"/>
                        <a:t>Precision</a:t>
                      </a:r>
                      <a:endParaRPr lang="en-US" dirty="0"/>
                    </a:p>
                  </a:txBody>
                  <a:tcPr/>
                </a:tc>
                <a:tc>
                  <a:txBody>
                    <a:bodyPr/>
                    <a:lstStyle/>
                    <a:p>
                      <a:r>
                        <a:rPr lang="en-US" dirty="0" smtClean="0"/>
                        <a:t>Recall</a:t>
                      </a:r>
                      <a:endParaRPr lang="en-US" dirty="0"/>
                    </a:p>
                  </a:txBody>
                  <a:tcPr/>
                </a:tc>
                <a:tc>
                  <a:txBody>
                    <a:bodyPr/>
                    <a:lstStyle/>
                    <a:p>
                      <a:r>
                        <a:rPr lang="en-US" dirty="0" smtClean="0"/>
                        <a:t>F1 score</a:t>
                      </a:r>
                      <a:endParaRPr lang="en-US" dirty="0"/>
                    </a:p>
                  </a:txBody>
                  <a:tcPr/>
                </a:tc>
                <a:tc>
                  <a:txBody>
                    <a:bodyPr/>
                    <a:lstStyle/>
                    <a:p>
                      <a:r>
                        <a:rPr lang="en-US" dirty="0" smtClean="0"/>
                        <a:t>support</a:t>
                      </a:r>
                      <a:endParaRPr lang="en-US" dirty="0"/>
                    </a:p>
                  </a:txBody>
                  <a:tcPr/>
                </a:tc>
                <a:extLst>
                  <a:ext uri="{0D108BD9-81ED-4DB2-BD59-A6C34878D82A}">
                    <a16:rowId xmlns:a16="http://schemas.microsoft.com/office/drawing/2014/main" val="2865583523"/>
                  </a:ext>
                </a:extLst>
              </a:tr>
              <a:tr h="370840">
                <a:tc>
                  <a:txBody>
                    <a:bodyPr/>
                    <a:lstStyle/>
                    <a:p>
                      <a:r>
                        <a:rPr lang="en-US" dirty="0" smtClean="0"/>
                        <a:t>0</a:t>
                      </a:r>
                      <a:endParaRPr lang="en-US" dirty="0"/>
                    </a:p>
                  </a:txBody>
                  <a:tcPr/>
                </a:tc>
                <a:tc>
                  <a:txBody>
                    <a:bodyPr/>
                    <a:lstStyle/>
                    <a:p>
                      <a:r>
                        <a:rPr lang="en-US" dirty="0" smtClean="0"/>
                        <a:t>0.63</a:t>
                      </a:r>
                      <a:endParaRPr lang="en-US" dirty="0"/>
                    </a:p>
                  </a:txBody>
                  <a:tcPr/>
                </a:tc>
                <a:tc>
                  <a:txBody>
                    <a:bodyPr/>
                    <a:lstStyle/>
                    <a:p>
                      <a:r>
                        <a:rPr lang="en-US" dirty="0" smtClean="0"/>
                        <a:t>0.76</a:t>
                      </a:r>
                      <a:endParaRPr lang="en-US" dirty="0"/>
                    </a:p>
                  </a:txBody>
                  <a:tcPr/>
                </a:tc>
                <a:tc>
                  <a:txBody>
                    <a:bodyPr/>
                    <a:lstStyle/>
                    <a:p>
                      <a:r>
                        <a:rPr lang="en-US" dirty="0" smtClean="0"/>
                        <a:t>0.69</a:t>
                      </a:r>
                      <a:endParaRPr lang="en-US" dirty="0"/>
                    </a:p>
                  </a:txBody>
                  <a:tcPr/>
                </a:tc>
                <a:tc>
                  <a:txBody>
                    <a:bodyPr/>
                    <a:lstStyle/>
                    <a:p>
                      <a:r>
                        <a:rPr lang="en-US" dirty="0" smtClean="0"/>
                        <a:t>39092</a:t>
                      </a:r>
                      <a:endParaRPr lang="en-US" dirty="0"/>
                    </a:p>
                  </a:txBody>
                  <a:tcPr/>
                </a:tc>
                <a:extLst>
                  <a:ext uri="{0D108BD9-81ED-4DB2-BD59-A6C34878D82A}">
                    <a16:rowId xmlns:a16="http://schemas.microsoft.com/office/drawing/2014/main" val="338844061"/>
                  </a:ext>
                </a:extLst>
              </a:tr>
              <a:tr h="370840">
                <a:tc>
                  <a:txBody>
                    <a:bodyPr/>
                    <a:lstStyle/>
                    <a:p>
                      <a:r>
                        <a:rPr lang="en-US" dirty="0" smtClean="0"/>
                        <a:t>1</a:t>
                      </a:r>
                      <a:endParaRPr lang="en-US" dirty="0"/>
                    </a:p>
                  </a:txBody>
                  <a:tcPr/>
                </a:tc>
                <a:tc>
                  <a:txBody>
                    <a:bodyPr/>
                    <a:lstStyle/>
                    <a:p>
                      <a:r>
                        <a:rPr lang="en-US" dirty="0" smtClean="0"/>
                        <a:t>0.60</a:t>
                      </a:r>
                      <a:endParaRPr lang="en-US" dirty="0"/>
                    </a:p>
                  </a:txBody>
                  <a:tcPr/>
                </a:tc>
                <a:tc>
                  <a:txBody>
                    <a:bodyPr/>
                    <a:lstStyle/>
                    <a:p>
                      <a:r>
                        <a:rPr lang="en-US" dirty="0" smtClean="0"/>
                        <a:t>0.45</a:t>
                      </a:r>
                      <a:endParaRPr lang="en-US" dirty="0"/>
                    </a:p>
                  </a:txBody>
                  <a:tcPr/>
                </a:tc>
                <a:tc>
                  <a:txBody>
                    <a:bodyPr/>
                    <a:lstStyle/>
                    <a:p>
                      <a:r>
                        <a:rPr lang="en-US" dirty="0" smtClean="0"/>
                        <a:t>0.51</a:t>
                      </a:r>
                      <a:endParaRPr lang="en-US" dirty="0"/>
                    </a:p>
                  </a:txBody>
                  <a:tcPr/>
                </a:tc>
                <a:tc>
                  <a:txBody>
                    <a:bodyPr/>
                    <a:lstStyle/>
                    <a:p>
                      <a:r>
                        <a:rPr lang="en-US" dirty="0" smtClean="0"/>
                        <a:t>31077</a:t>
                      </a:r>
                      <a:endParaRPr lang="en-US" dirty="0"/>
                    </a:p>
                  </a:txBody>
                  <a:tcPr/>
                </a:tc>
                <a:extLst>
                  <a:ext uri="{0D108BD9-81ED-4DB2-BD59-A6C34878D82A}">
                    <a16:rowId xmlns:a16="http://schemas.microsoft.com/office/drawing/2014/main" val="2442600454"/>
                  </a:ext>
                </a:extLst>
              </a:tr>
              <a:tr h="370840">
                <a:tc>
                  <a:txBody>
                    <a:bodyPr/>
                    <a:lstStyle/>
                    <a:p>
                      <a:r>
                        <a:rPr lang="en-US" dirty="0" smtClean="0"/>
                        <a:t>Total/</a:t>
                      </a:r>
                      <a:r>
                        <a:rPr lang="en-US" dirty="0" err="1" smtClean="0"/>
                        <a:t>Avg</a:t>
                      </a:r>
                      <a:endParaRPr lang="en-US" dirty="0"/>
                    </a:p>
                  </a:txBody>
                  <a:tcPr/>
                </a:tc>
                <a:tc>
                  <a:txBody>
                    <a:bodyPr/>
                    <a:lstStyle/>
                    <a:p>
                      <a:r>
                        <a:rPr lang="en-US" dirty="0" smtClean="0"/>
                        <a:t>0.62</a:t>
                      </a:r>
                      <a:endParaRPr lang="en-US" dirty="0"/>
                    </a:p>
                  </a:txBody>
                  <a:tcPr/>
                </a:tc>
                <a:tc>
                  <a:txBody>
                    <a:bodyPr/>
                    <a:lstStyle/>
                    <a:p>
                      <a:r>
                        <a:rPr lang="en-US" dirty="0" smtClean="0"/>
                        <a:t>0.62</a:t>
                      </a:r>
                      <a:endParaRPr lang="en-US" dirty="0"/>
                    </a:p>
                  </a:txBody>
                  <a:tcPr/>
                </a:tc>
                <a:tc>
                  <a:txBody>
                    <a:bodyPr/>
                    <a:lstStyle/>
                    <a:p>
                      <a:r>
                        <a:rPr lang="en-US" dirty="0" smtClean="0"/>
                        <a:t>0.61</a:t>
                      </a:r>
                      <a:endParaRPr lang="en-US" dirty="0"/>
                    </a:p>
                  </a:txBody>
                  <a:tcPr/>
                </a:tc>
                <a:tc>
                  <a:txBody>
                    <a:bodyPr/>
                    <a:lstStyle/>
                    <a:p>
                      <a:r>
                        <a:rPr lang="en-US" dirty="0" smtClean="0"/>
                        <a:t>70169</a:t>
                      </a:r>
                      <a:endParaRPr lang="en-US" dirty="0"/>
                    </a:p>
                  </a:txBody>
                  <a:tcPr/>
                </a:tc>
                <a:extLst>
                  <a:ext uri="{0D108BD9-81ED-4DB2-BD59-A6C34878D82A}">
                    <a16:rowId xmlns:a16="http://schemas.microsoft.com/office/drawing/2014/main" val="97464752"/>
                  </a:ext>
                </a:extLst>
              </a:tr>
            </a:tbl>
          </a:graphicData>
        </a:graphic>
      </p:graphicFrame>
    </p:spTree>
    <p:extLst>
      <p:ext uri="{BB962C8B-B14F-4D97-AF65-F5344CB8AC3E}">
        <p14:creationId xmlns:p14="http://schemas.microsoft.com/office/powerpoint/2010/main" val="7973101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Conclusion and References</a:t>
            </a:r>
            <a:endParaRPr lang="en-US" dirty="0"/>
          </a:p>
        </p:txBody>
      </p:sp>
      <p:sp>
        <p:nvSpPr>
          <p:cNvPr id="3" name="Content Placeholder 2"/>
          <p:cNvSpPr>
            <a:spLocks noGrp="1"/>
          </p:cNvSpPr>
          <p:nvPr>
            <p:ph idx="1"/>
          </p:nvPr>
        </p:nvSpPr>
        <p:spPr/>
        <p:txBody>
          <a:bodyPr/>
          <a:lstStyle/>
          <a:p>
            <a:r>
              <a:rPr lang="en-US" dirty="0" smtClean="0"/>
              <a:t>The predictive model was able to predict with an accuracy score of 81%</a:t>
            </a:r>
          </a:p>
          <a:p>
            <a:endParaRPr lang="en-US" b="1" smtClean="0"/>
          </a:p>
          <a:p>
            <a:r>
              <a:rPr lang="en-US" b="1" smtClean="0"/>
              <a:t>GITHUB </a:t>
            </a:r>
            <a:r>
              <a:rPr lang="en-US" b="1" dirty="0" smtClean="0"/>
              <a:t>Link for code:</a:t>
            </a:r>
          </a:p>
          <a:p>
            <a:r>
              <a:rPr lang="en-US" dirty="0">
                <a:hlinkClick r:id="rId2"/>
              </a:rPr>
              <a:t>https://</a:t>
            </a:r>
            <a:r>
              <a:rPr lang="en-US" dirty="0" smtClean="0">
                <a:hlinkClick r:id="rId2"/>
              </a:rPr>
              <a:t>github.com/hermannamoako/MLLRFlights/blob/master/MLLRFinalCode.py</a:t>
            </a:r>
            <a:endParaRPr lang="en-US" dirty="0" smtClean="0"/>
          </a:p>
          <a:p>
            <a:r>
              <a:rPr lang="en-US" b="1" dirty="0" smtClean="0"/>
              <a:t>REFERENCES:</a:t>
            </a:r>
          </a:p>
          <a:p>
            <a:pPr>
              <a:buFont typeface="Wingdings" panose="05000000000000000000" pitchFamily="2" charset="2"/>
              <a:buChar char="Ø"/>
            </a:pPr>
            <a:r>
              <a:rPr lang="en-US" dirty="0" smtClean="0">
                <a:hlinkClick r:id="rId3"/>
              </a:rPr>
              <a:t>https://www.datasciencecentral.com/profiles/blogs/predicting-flights-delay-using-supervised-learning</a:t>
            </a:r>
            <a:endParaRPr lang="en-US" dirty="0" smtClean="0"/>
          </a:p>
          <a:p>
            <a:pPr>
              <a:buFont typeface="Wingdings" panose="05000000000000000000" pitchFamily="2" charset="2"/>
              <a:buChar char="Ø"/>
            </a:pPr>
            <a:r>
              <a:rPr lang="en-US" dirty="0">
                <a:hlinkClick r:id="rId4"/>
              </a:rPr>
              <a:t>http://</a:t>
            </a:r>
            <a:r>
              <a:rPr lang="en-US" dirty="0" smtClean="0">
                <a:hlinkClick r:id="rId4"/>
              </a:rPr>
              <a:t>cs229.stanford.edu/proj2012/BandyopadhyayGuerrero-PredictingFlightDelays.pdf</a:t>
            </a:r>
            <a:endParaRPr lang="en-US" dirty="0" smtClean="0"/>
          </a:p>
          <a:p>
            <a:pPr>
              <a:buFont typeface="Wingdings" panose="05000000000000000000" pitchFamily="2" charset="2"/>
              <a:buChar char="Ø"/>
            </a:pPr>
            <a:endParaRPr lang="en-US" dirty="0" smtClean="0"/>
          </a:p>
          <a:p>
            <a:endParaRPr lang="en-US" dirty="0" smtClean="0"/>
          </a:p>
          <a:p>
            <a:endParaRPr lang="en-US" dirty="0"/>
          </a:p>
          <a:p>
            <a:endParaRPr lang="en-US" dirty="0"/>
          </a:p>
        </p:txBody>
      </p:sp>
      <p:sp>
        <p:nvSpPr>
          <p:cNvPr id="4" name="Footer Placeholder 3"/>
          <p:cNvSpPr>
            <a:spLocks noGrp="1"/>
          </p:cNvSpPr>
          <p:nvPr>
            <p:ph type="ftr" sz="quarter" idx="11"/>
          </p:nvPr>
        </p:nvSpPr>
        <p:spPr/>
        <p:txBody>
          <a:bodyPr/>
          <a:lstStyle/>
          <a:p>
            <a:r>
              <a:rPr lang="en-US" smtClean="0"/>
              <a:t>MATRICOLA : 4556037  HERMANN KOJO KWARTENG AMOAKO</a:t>
            </a:r>
            <a:endParaRPr lang="en-US" dirty="0"/>
          </a:p>
        </p:txBody>
      </p:sp>
    </p:spTree>
    <p:extLst>
      <p:ext uri="{BB962C8B-B14F-4D97-AF65-F5344CB8AC3E}">
        <p14:creationId xmlns:p14="http://schemas.microsoft.com/office/powerpoint/2010/main" val="1774779156"/>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2472</TotalTime>
  <Words>424</Words>
  <Application>Microsoft Office PowerPoint</Application>
  <PresentationFormat>Widescreen</PresentationFormat>
  <Paragraphs>69</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Wingdings</vt:lpstr>
      <vt:lpstr>Retrospect</vt:lpstr>
      <vt:lpstr>PREDICTING DELAYS ON ARRIVAL IN DOMESTIC FLIGHTS IN U.S.A</vt:lpstr>
      <vt:lpstr>THE PROBLEM</vt:lpstr>
      <vt:lpstr>PROPOSED SOLUTION: LOGISTIC REGESSION</vt:lpstr>
      <vt:lpstr>DATA SOURCE &amp; DESCRIPTION</vt:lpstr>
      <vt:lpstr>PREPROCESSING</vt:lpstr>
      <vt:lpstr>Visual Representation from Dataset</vt:lpstr>
      <vt:lpstr>MODELLING</vt:lpstr>
      <vt:lpstr>MODEL PERFORMANCE MEASURES</vt:lpstr>
      <vt:lpstr>Conclusion and 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DELAYS ON ARRIVAL IN DOMESTIC FLIGHTS IN U.S.A</dc:title>
  <dc:creator>hkkam</dc:creator>
  <cp:lastModifiedBy>hkkam</cp:lastModifiedBy>
  <cp:revision>27</cp:revision>
  <dcterms:created xsi:type="dcterms:W3CDTF">2018-01-11T20:00:56Z</dcterms:created>
  <dcterms:modified xsi:type="dcterms:W3CDTF">2018-06-25T11:24:06Z</dcterms:modified>
</cp:coreProperties>
</file>