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320000"/>
            <a:ext cx="493560" cy="10695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493560" cy="106956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de-DE" sz="4400" spc="-1" strike="noStrike">
                <a:latin typeface="Arial"/>
              </a:rPr>
              <a:t>Format des Titeltextes durch Klicken 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typelevel.org/cats/typeclasses.html" TargetMode="External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hyperlink" Target="https://underscore.io/books/scala-with-cats" TargetMode="External"/><Relationship Id="rId3" Type="http://schemas.openxmlformats.org/officeDocument/2006/relationships/hyperlink" Target="https://www.manning.com/books/scala-in-depth" TargetMode="External"/><Relationship Id="rId4" Type="http://schemas.openxmlformats.org/officeDocument/2006/relationships/hyperlink" Target="http://haskellbook.com/" TargetMode="External"/><Relationship Id="rId5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UHQbj-_9r8A" TargetMode="External"/><Relationship Id="rId2" Type="http://schemas.openxmlformats.org/officeDocument/2006/relationships/hyperlink" Target="https://www.youtube.com/watch?v=1e9tcymPl7w" TargetMode="External"/><Relationship Id="rId3" Type="http://schemas.openxmlformats.org/officeDocument/2006/relationships/hyperlink" Target="http://danielwestheide.com/blog/2013/02/06/the-neophytes-guide-to-scala-part-12-type-classes.html" TargetMode="External"/><Relationship Id="rId4" Type="http://schemas.openxmlformats.org/officeDocument/2006/relationships/hyperlink" Target="https://www.artima.com/weblogs/viewpost.jsp?thread=179766" TargetMode="External"/><Relationship Id="rId5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hyperlink" Target="https://vimeo.com/20308847" TargetMode="External"/><Relationship Id="rId2" Type="http://schemas.openxmlformats.org/officeDocument/2006/relationships/hyperlink" Target="http://ee3si9n.com/revisiting-implicits-without-import-tax" TargetMode="External"/><Relationship Id="rId3" Type="http://schemas.openxmlformats.org/officeDocument/2006/relationships/hyperlink" Target="https://scala-lang.org/files/archive/spec/2.12/07-implicits.html" TargetMode="External"/><Relationship Id="rId4" Type="http://schemas.openxmlformats.org/officeDocument/2006/relationships/hyperlink" Target="https://www.youtube.com/watch?v=Oij5V7LQJsA" TargetMode="External"/><Relationship Id="rId5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hyperlink" Target="https://github.com/hermannhueck/typeclasses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792000" y="3885480"/>
            <a:ext cx="8557560" cy="16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br/>
            <a:r>
              <a:rPr b="1" lang="de-DE" sz="4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 in Scala and Haskell</a:t>
            </a:r>
            <a:endParaRPr b="0" lang="de-DE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792000" y="5904000"/>
            <a:ext cx="8557560" cy="9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de-DE" sz="2600" spc="-1" strike="noStrike">
                <a:solidFill>
                  <a:srgbClr val="000000"/>
                </a:solidFill>
                <a:latin typeface="Amiri Quran"/>
                <a:ea typeface="Amiri Quran"/>
              </a:rPr>
              <a:t>©</a:t>
            </a:r>
            <a:r>
              <a:rPr b="0" lang="de-DE" sz="2600" spc="-1" strike="noStrike">
                <a:solidFill>
                  <a:srgbClr val="000000"/>
                </a:solidFill>
                <a:latin typeface="Noto Sans Regular"/>
                <a:ea typeface="Amiri Quran"/>
              </a:rPr>
              <a:t> 2018  Hermann Hueck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(3)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20000" y="2160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List =&gt; PimpedList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](ys: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xs zip ys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(4)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20000" y="2160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zipWith[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](ys: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])(f: (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B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=&gt;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C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xs zip ys map {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case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(x, y) =&gt; f(x, y) 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List =&gt; PimpedList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](xs: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List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PimpedList[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 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PimpedList[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](xs)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List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10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30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l1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.zipWith(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l2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)(_ + _)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result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--&gt; List(11, 22, 33)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Mechanics of implicit views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20000" y="2160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compiler looks up a method for a class.</a:t>
            </a:r>
            <a:endParaRPr b="0" lang="de-DE" sz="26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implements the method, this one is used.</a:t>
            </a:r>
            <a:endParaRPr b="0" lang="de-DE" sz="26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class doesn‘t implement the method, it looks for an implicit conversion method or an implicit class that takes a parameter of the type in question.</a:t>
            </a:r>
            <a:endParaRPr b="0" lang="de-DE" sz="26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 implicit class implements the method in question, it creates an instance, passes the parameter and invokes the method.</a:t>
            </a:r>
            <a:endParaRPr b="0" lang="de-DE" sz="26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Otherwise the compiler will bail out.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20000" y="1944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are a fundamental concept in Scala and Haskell.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specific keywords for type classes.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implements type classes based on implicits.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classifies a set of types by their common properties.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E.g. the Scala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Numeric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(Haskell: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defines the arithmetic operations (as methods) which are common to all numeric types such as Int, Long, Float, Double, BigInteger, BigDecimal etc.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Examples: List methods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20000" y="2160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class List[+A] {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 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sum[B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num: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Numeric[B]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B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sorted[B &gt;: A](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ord: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math.Ordering[B]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List[A]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def map[B, That](f: (A) =&gt; B)</a:t>
            </a:r>
            <a:br/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(</a:t>
            </a:r>
            <a:r>
              <a:rPr b="1" lang="de-DE" sz="1600" spc="-1" strike="noStrike">
                <a:solidFill>
                  <a:srgbClr val="1c3687"/>
                </a:solidFill>
                <a:latin typeface="Menlo"/>
                <a:ea typeface="DejaVu Sans"/>
              </a:rPr>
              <a:t>implicit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bf: </a:t>
            </a:r>
            <a:r>
              <a:rPr b="1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CanBuildFrom[List[A], B, That]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): That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13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   </a:t>
            </a: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…</a:t>
            </a:r>
            <a:endParaRPr b="0" lang="de-DE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Some Type Classes (Scala)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20000" y="2160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scala.math.Ordering[T]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scala.math.Numeric[T]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scala.collection.generic.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  CanBuildFrom[-From, -Elem, +To]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JSON Serialization (in play-json etc.)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Monoid, Functor, Monad …}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There is hardly a Scala library not using type classes.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How to use the Type Class Pattern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720000" y="1908000"/>
            <a:ext cx="8629560" cy="47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Wingdings" charset="2"/>
              <a:buAutoNum type="arabicParenR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- a trait with at least one type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trait Printable[A] { … }</a:t>
            </a:r>
            <a:endParaRPr b="0" lang="de-DE" sz="18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Wingdings" charset="2"/>
              <a:buAutoNum type="arabicParenR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For each type to support implement a type class instance. Each instance replaces the type parameter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A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by a concrete type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Int,Date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Cat,Option[A]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etc.).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intPrintable Printable[Int] = …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implicit val catPrintable Printable[Cat] = …</a:t>
            </a:r>
            <a:endParaRPr b="0" lang="de-DE" sz="18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Wingdings" charset="2"/>
              <a:buAutoNum type="arabicParenR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Provide a generic user interface with an implicit type class parameter.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def myPrint[A](value: A)(implicit p: Printable[A]) = …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20000" y="2160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the type class,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 a trait with at least one type parameter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trait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20000" y="1764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Printable[Int]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Int):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type class instance for Date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Printable[Date]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stringify(value: Date):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value.toString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generic type class instance for Option[A] (must be a def)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 requires an implicit Printable[A]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720000" y="2160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 interface function for Printable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Option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Date))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Table of Contents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720000" y="1656000"/>
            <a:ext cx="8629560" cy="539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Implicits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Scala implicit views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type classes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 type class and its instances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Example: type class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Printable[A]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store the instances?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without import tax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0000" y="1800000"/>
            <a:ext cx="8629560" cy="531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Cat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catPrintable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Printable[Cat] 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   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Printable[Cat]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stringify(cat: Cat):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(cat.name)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  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(cat.age)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 = Printable.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(cat.color)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name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age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year-old 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color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cat."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 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Generic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20000" y="1800000"/>
            <a:ext cx="8629560" cy="531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a generic instance for Option[A] is a def with a type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parameter A and an implicit Printable[A]. That means: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 if you can stringify an A, you also can stringify Option[A]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(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pA: Printable[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=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 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Printable[Option[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]] {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stringify(optA: Option[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8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DejaVu Sans"/>
              </a:rPr>
              <a:t>optA.map(pA.stringify)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.map(s =&gt; 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s"Option(</a:t>
            </a:r>
            <a:r>
              <a:rPr b="1" lang="de-DE" sz="18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)"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.getOrElse(</a:t>
            </a:r>
            <a:r>
              <a:rPr b="1" lang="de-DE" sz="1800" spc="-1" strike="noStrike">
                <a:solidFill>
                  <a:srgbClr val="0f7003"/>
                </a:solidFill>
                <a:latin typeface="Menlo"/>
                <a:ea typeface="Menlo"/>
              </a:rPr>
              <a:t>"None"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instances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20000" y="2160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1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Cat(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1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"Garfield"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38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"ginger and black"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(p.stringify(value))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myPrint(Option(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myPrint(Option.empty[Cat])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myPrint(List(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garfield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myPrint(List.empty[Cat])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1944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methods into an object (e.g. the companion object or package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With a pimp (implicit class) type class methods can be used just like intrinsic methods of the respective type.</a:t>
            </a:r>
            <a:endParaRPr b="0" lang="de-DE" sz="26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constructor must have a (typically generic) parameter.</a:t>
            </a:r>
            <a:endParaRPr b="0" lang="de-DE" sz="26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implicit class methods take an implicit type class parameter.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0000" y="1692000"/>
            <a:ext cx="8629560" cy="52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the interface object methods (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stringify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pprint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into a singleton object (e.g. the companion object or package object of the type class).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type class companion object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interface object methods for the type class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println(stringify(value))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Better Design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0000" y="1980000"/>
            <a:ext cx="8629560" cy="478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a pimp by defining a generic implicit class. (The constructor has one parameter of the generic type. Methods take a type class instance as implicit parameter.)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de-DE" sz="1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 interface syntax methods defined by a pimp (= implicit view)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stringMizzi 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println(stringMizzi)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to keep type class instances?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2160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standard types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String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Date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type class itself (typically in companion object of the type class).</a:t>
            </a:r>
            <a:endParaRPr b="0" lang="de-DE" sz="26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for your own types, i.e. domain classes (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Person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Customer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Order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600" spc="-1" strike="noStrike">
                <a:solidFill>
                  <a:srgbClr val="333333"/>
                </a:solidFill>
                <a:latin typeface="Courier New"/>
                <a:ea typeface="DejaVu Sans"/>
              </a:rPr>
              <a:t>Invoice</a:t>
            </a: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etc.) should be stored under the same package as the respective domain class (typically in the companion object of the domain class).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1584000"/>
            <a:ext cx="8629560" cy="53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library should provide the type class instances in a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non-intrusive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way so that user code easily can override them. </a:t>
            </a:r>
            <a:endParaRPr b="0" lang="de-DE" sz="20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User code needs only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one import statement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import path.to.libPrintable._</a:t>
            </a:r>
            <a:endParaRPr b="0" lang="de-DE" sz="20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instances in the type class companian object are found automatically without extra import. They are visible in the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(which can be overridden by local scope):</a:t>
            </a:r>
            <a:endParaRPr b="0" lang="de-DE" sz="20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implicit class can be moved to the library‘s package object. By the above import they become visible in </a:t>
            </a:r>
            <a:r>
              <a:rPr b="1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. (Can be improved, see below.)</a:t>
            </a:r>
            <a:endParaRPr b="0" lang="de-DE" sz="20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needed the user can provide his own instances in local scope: local declaration, import (explicit or wildcard), inheritance (base class or trait), package object.</a:t>
            </a:r>
            <a:endParaRPr b="0" lang="de-DE" sz="20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Local scope precedes implicit scope.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Only one import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1404000"/>
            <a:ext cx="8629560" cy="56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libPrintable {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path.to.libPrintable._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only one import needed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fe"/>
                </a:solidFill>
                <a:latin typeface="Menlo"/>
                <a:ea typeface="Menlo"/>
              </a:rPr>
              <a:t>2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Date().pprint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.pprint</a:t>
            </a: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(1)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1872000"/>
            <a:ext cx="8629560" cy="456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implicit class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PrintableOps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20000" y="2052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declarations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val x: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func: X = …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object X extends MyTrait { … }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parameters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def method(implicit x: X): R = …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conversions (a.k.a. implicit views)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def aToB(a: A): B = …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 classes</a:t>
            </a:r>
            <a:br/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    implicit class Y(x: X) { … }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Context Bound + implicitly (2)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1944000"/>
            <a:ext cx="8629560" cy="471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(without context bound)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 interface object methods (with context bound and implicitly)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333333"/>
                </a:solidFill>
                <a:latin typeface="Menlo"/>
                <a:ea typeface="Menlo"/>
              </a:rPr>
              <a:t>//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pprint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Unit =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Method apply</a:t>
            </a:r>
            <a:endParaRPr b="0" lang="de-DE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20000" y="2052000"/>
            <a:ext cx="8629560" cy="44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apply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 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implicitly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[Printable[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]]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Printable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[</a:t>
            </a:r>
            <a:r>
              <a:rPr b="1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]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.stringify(value)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 . .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0000" y="1692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Move interface object methods and the pimp into a trait (e.g. </a:t>
            </a:r>
            <a:r>
              <a:rPr b="0" lang="de-DE" sz="24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PrintableUtils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local package object (user code) extends that trait and brings them into local scope.</a:t>
            </a:r>
            <a:br/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package object userpkg extends PrintableUtils</a:t>
            </a:r>
            <a:endParaRPr b="0" lang="de-DE" sz="20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Interface object methods and pimp can easily be overridden in the local package object.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architecture is </a:t>
            </a:r>
            <a:r>
              <a:rPr b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least intrusive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gives good flexibility to the library user.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library imports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needed</a:t>
            </a: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more imports - code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20000" y="1404000"/>
            <a:ext cx="8629560" cy="564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object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 {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intPrintable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Printable[Int]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val </a:t>
            </a:r>
            <a:r>
              <a:rPr b="0" i="1" lang="de-DE" sz="1200" spc="-1" strike="noStrike">
                <a:solidFill>
                  <a:srgbClr val="520067"/>
                </a:solidFill>
                <a:latin typeface="Menlo"/>
                <a:ea typeface="Menlo"/>
              </a:rPr>
              <a:t>datePrintable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Printable[Date] = ???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optionPrintable[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Printable]: Printable[Option[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]] = ???</a:t>
            </a:r>
            <a:endParaRPr b="0" lang="de-DE" sz="1200" spc="-1" strike="noStrike">
              <a:latin typeface="Arial"/>
            </a:endParaRPr>
          </a:p>
          <a:p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endParaRPr b="0" lang="de-DE" sz="1200" spc="-1" strike="noStrike">
              <a:latin typeface="Arial"/>
            </a:endParaRPr>
          </a:p>
          <a:p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trait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PrintableUtils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{</a:t>
            </a:r>
            <a:endParaRPr b="0" lang="de-DE" sz="1200" spc="-1" strike="noStrike">
              <a:latin typeface="Arial"/>
            </a:endParaRPr>
          </a:p>
          <a:p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(value))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200" spc="-1" strike="noStrike">
                <a:solidFill>
                  <a:srgbClr val="6d6d6d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stringify(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= p.stringify(value)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</a:t>
            </a:r>
            <a:r>
              <a:rPr b="0" i="1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(stringify)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DejaVu Sans"/>
              </a:rPr>
              <a:t>- - - - -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package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userpkg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path.to.libPrintable.{Printable, PrintableUtils} 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package object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userpkg </a:t>
            </a:r>
            <a:r>
              <a:rPr b="1" lang="de-DE" sz="1200" spc="-1" strike="noStrike" u="sng">
                <a:solidFill>
                  <a:srgbClr val="00006d"/>
                </a:solidFill>
                <a:uFillTx/>
                <a:latin typeface="Menlo"/>
                <a:ea typeface="Menlo"/>
              </a:rPr>
              <a:t>extends </a:t>
            </a:r>
            <a:r>
              <a:rPr b="1" lang="de-DE" sz="1200" spc="-1" strike="noStrike" u="sng">
                <a:solidFill>
                  <a:srgbClr val="000000"/>
                </a:solidFill>
                <a:uFillTx/>
                <a:latin typeface="Menlo"/>
                <a:ea typeface="Menlo"/>
              </a:rPr>
              <a:t>PrintableUtils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// In the users package object base trait utilities and implicits can be overridden.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): Unit = ???       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overrides default impl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MyPrintableOps[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: Printable](value: 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)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extends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PrintableOps(value) {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override def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pprint(</a:t>
            </a:r>
            <a:r>
              <a:rPr b="1" lang="de-DE" sz="1200" spc="-1" strike="noStrike">
                <a:solidFill>
                  <a:srgbClr val="00006d"/>
                </a:solidFill>
                <a:latin typeface="Menlo"/>
                <a:ea typeface="Menlo"/>
              </a:rPr>
              <a:t>implicit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p: Printable[</a:t>
            </a:r>
            <a:r>
              <a:rPr b="0" lang="de-DE" sz="1200" spc="-1" strike="noStrike">
                <a:solidFill>
                  <a:srgbClr val="1f888b"/>
                </a:solidFill>
                <a:latin typeface="Menlo"/>
                <a:ea typeface="Menlo"/>
              </a:rPr>
              <a:t>A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]): Unit = ???     </a:t>
            </a:r>
            <a:r>
              <a:rPr b="0" lang="de-DE" sz="1200" spc="-1" strike="noStrike">
                <a:solidFill>
                  <a:srgbClr val="333333"/>
                </a:solidFill>
                <a:latin typeface="Menlo"/>
                <a:ea typeface="Menlo"/>
              </a:rPr>
              <a:t>// overrides default impl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200" spc="-1" strike="noStrike"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cats.Show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964440" y="2160000"/>
            <a:ext cx="8140680" cy="286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you are using cats ...</a:t>
            </a:r>
            <a:endParaRPr b="0" lang="de-DE" sz="28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Printable type class</a:t>
            </a:r>
            <a:endParaRPr b="0" lang="de-DE" sz="28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already provides such a type class:</a:t>
            </a:r>
            <a:br/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cats.Show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Cats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20000" y="2160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Cats provides most of its functionality as type classes: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cats.{Show, Eq, Ord, Num, Monoid, Functor, Monad, Applicative, Foldable}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many more.</a:t>
            </a:r>
            <a:endParaRPr b="0" lang="de-DE" sz="28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See </a:t>
            </a:r>
            <a:r>
              <a:rPr b="0" lang="de-DE" sz="28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https://typelevel.org/cats/typeclasses.html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Benefit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20000" y="1836000"/>
            <a:ext cx="8629560" cy="47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Separation of abstractions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The type class (</a:t>
            </a:r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and the type you create an instance for, e.g. a domain class (</a:t>
            </a:r>
            <a:r>
              <a:rPr b="0" lang="de-DE" sz="2000" spc="-1" strike="noStrike">
                <a:solidFill>
                  <a:srgbClr val="333333"/>
                </a:solidFill>
                <a:latin typeface="Courier New"/>
                <a:ea typeface="DejaVu Sans"/>
              </a:rPr>
              <a:t>Cat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 are completely decoupled.</a:t>
            </a:r>
            <a:endParaRPr b="0" lang="de-DE" sz="20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Extensibility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You can extend and enrich not only your own types but also sealed types from libraries which you do not control.</a:t>
            </a:r>
            <a:endParaRPr b="0" lang="de-DE" sz="20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Composability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You do not need inheritence to extend existing classes or library classes (which is not possible if they are sealed).</a:t>
            </a:r>
            <a:endParaRPr b="0" lang="de-DE" sz="20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Overridability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(only Scala): Default instances (in companion object) can be overridden with your own instances.</a:t>
            </a:r>
            <a:endParaRPr b="0" lang="de-DE" sz="20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Less repetition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boilerplate, e.g. avoids repetitive passing of parameters and overloads.</a:t>
            </a:r>
            <a:endParaRPr b="0" lang="de-DE" sz="20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0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Type safety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is maintained.</a:t>
            </a: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Downsides of type classes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20000" y="2160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and implicits are hard to understand for the Scala newcomer (complicated rules of implicit resolution).</a:t>
            </a:r>
            <a:endParaRPr b="0" lang="de-DE" sz="26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Overuse of implicits often makes Scala code too difficult to read/understand.</a:t>
            </a:r>
            <a:endParaRPr b="0" lang="de-DE" sz="26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(and some other features) give Scala the reputation to be an arcane language.</a:t>
            </a:r>
            <a:endParaRPr b="0" lang="de-DE" sz="26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Resolution of implicit parameters and conversions may slow down the compiler.</a:t>
            </a:r>
            <a:endParaRPr b="0" lang="de-DE" sz="2600" spc="-1" strike="noStrike">
              <a:latin typeface="Arial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20000" y="1836000"/>
            <a:ext cx="8629560" cy="4998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class.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class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a where … </a:t>
            </a:r>
            <a:endParaRPr b="0" lang="de-DE" sz="22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Create an instance for each type that should support the type class. (This enriches each type with the methods of the type class.)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Int where … </a:t>
            </a:r>
            <a:br/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 </a:t>
            </a:r>
            <a:r>
              <a:rPr b="1" lang="de-DE" sz="22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200" spc="-1" strike="noStrike">
                <a:solidFill>
                  <a:srgbClr val="333333"/>
                </a:solidFill>
                <a:latin typeface="Courier New"/>
                <a:ea typeface="DejaVu Sans"/>
              </a:rPr>
              <a:t> Printable Cat where …</a:t>
            </a:r>
            <a:r>
              <a:rPr b="0" lang="de-DE" sz="1800" spc="-1" strike="noStrike">
                <a:solidFill>
                  <a:srgbClr val="333333"/>
                </a:solidFill>
                <a:latin typeface="Courier New"/>
                <a:ea typeface="DejaVu Sans"/>
              </a:rPr>
              <a:t> </a:t>
            </a:r>
            <a:endParaRPr b="0" lang="de-DE" sz="18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That‘s it. Just use the type class methods for the types that have an instance. No extra user interface needs to be provided (like in Scala).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 type class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20000" y="2160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5c2d91"/>
                </a:solidFill>
                <a:latin typeface="Menlo"/>
                <a:ea typeface="DejaVu Sans"/>
              </a:rPr>
              <a:t>class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a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stringify: signature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:: a -&gt;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–</a:t>
            </a:r>
            <a:r>
              <a:rPr b="0" lang="de-DE" sz="1800" spc="-1" strike="noStrike">
                <a:solidFill>
                  <a:srgbClr val="00a65d"/>
                </a:solidFill>
                <a:latin typeface="Menlo"/>
                <a:ea typeface="DejaVu Sans"/>
              </a:rPr>
              <a:t>- pprint: signature + impl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:: a -&gt; IO ()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pprint x = putStrLn $ stringify x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parameter resolution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" y="1872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you do not give an argument to an implicit parameter, the compiler tries to provide one for you.</a:t>
            </a:r>
            <a:endParaRPr b="0" lang="de-DE" sz="22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Eligible are all implicit values that are visible at the point of call.</a:t>
            </a:r>
            <a:endParaRPr b="0" lang="de-DE" sz="22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there is more than one eligible candidate, the most specific one is chosen.</a:t>
            </a:r>
            <a:endParaRPr b="0" lang="de-DE" sz="22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there is no unique most specific candidate, an ambiguity error is reported.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20000" y="2160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Int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= show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UTCTime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time = "The exact date is: "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++ formatTime defaultTimeLocale "%F, %T (%Z)" time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type class instances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20000" y="2160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data Cat = Cat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{ name 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age   :: Int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, color :: String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1" lang="de-DE" sz="1800" spc="-1" strike="noStrike">
                <a:solidFill>
                  <a:srgbClr val="21409a"/>
                </a:solidFill>
                <a:latin typeface="Menlo"/>
                <a:ea typeface="DejaVu Sans"/>
              </a:rPr>
              <a:t>instance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Printable Cat where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</a:t>
            </a:r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stringify cat = "Cat { name=" ++ name cat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age=" ++ show (age cat)</a:t>
            </a:r>
            <a:br/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                         ++ ", color=" ++ color cat ++ "}"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20000" y="240120"/>
            <a:ext cx="8845200" cy="137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the type class methods with the instance types.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20000" y="2484000"/>
            <a:ext cx="8629560" cy="373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$ utcTime 2018 4 9 19 15 00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$ utcTime 2018 4 9 19 15 01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let mizzi = Cat "Mizzi" 1 "black"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putStrLn $ stringify mizzi</a:t>
            </a:r>
            <a:endParaRPr b="0" lang="de-DE" sz="1800" spc="-1" strike="noStrike">
              <a:latin typeface="Arial"/>
            </a:endParaRPr>
          </a:p>
          <a:p>
            <a:pPr marL="360000">
              <a:lnSpc>
                <a:spcPct val="100000"/>
              </a:lnSpc>
              <a:spcAft>
                <a:spcPts val="1414"/>
              </a:spcAft>
            </a:pP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 </a:t>
            </a:r>
            <a:r>
              <a:rPr b="0" lang="de-DE" sz="1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pprint mizzi</a:t>
            </a:r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 Show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20000" y="2160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need to implement the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Printable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type class</a:t>
            </a:r>
            <a:endParaRPr b="0" lang="de-DE" sz="28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already has a type class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in the Prelude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5" dur="indefinite" restart="never" nodeType="tmRoot">
          <p:childTnLst>
            <p:seq>
              <p:cTn id="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Type classes in Haskell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20000" y="2160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endParaRPr b="0" lang="de-DE" sz="18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Many type classes are available in the Haskell Prelude, i.e. without extra import.</a:t>
            </a:r>
            <a:endParaRPr b="0" lang="de-DE" sz="28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provides its own kosmos of type classes in Base (the standard library), most of them available in the Prelude: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Show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Eq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Ord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Num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Integral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Fractional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Monoid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Functor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Applicative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Monad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, </a:t>
            </a:r>
            <a:r>
              <a:rPr b="0" lang="de-DE" sz="2800" spc="-1" strike="noStrike">
                <a:solidFill>
                  <a:srgbClr val="333333"/>
                </a:solidFill>
                <a:latin typeface="Courier New"/>
                <a:ea typeface="DejaVu Sans"/>
              </a:rPr>
              <a:t>Foldable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etc.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Comparison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20000" y="1692000"/>
            <a:ext cx="8629560" cy="514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has its own type class syntax (key words </a:t>
            </a:r>
            <a:r>
              <a:rPr b="1" lang="de-DE" sz="2400" spc="-1" strike="noStrike">
                <a:solidFill>
                  <a:srgbClr val="21409a"/>
                </a:solidFill>
                <a:latin typeface="Courier New"/>
                <a:ea typeface="DejaVu Sans"/>
              </a:rPr>
              <a:t>class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and </a:t>
            </a:r>
            <a:r>
              <a:rPr b="1" lang="de-DE" sz="2400" spc="-1" strike="noStrike">
                <a:solidFill>
                  <a:srgbClr val="21409a"/>
                </a:solidFill>
                <a:latin typeface="Courier New"/>
                <a:ea typeface="DejaVu Sans"/>
              </a:rPr>
              <a:t>instance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).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uses implicits to provide type classes.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 Scala (using implicit val …) you need to create an object for each type class instance.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 creation in Haskell.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implicit hocus-pocus in Haskell.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No objects, no inheritance in Haskell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type classes are coherent. Haskell allows globally only one type class instance per type. =&gt; No ambiguity errors! No precedence rules needed!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(1)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756000" y="2160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Source code and slides for this talk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with 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Noel Welsh and Dave Gurnell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https://underscore.io/books/scala-with-cats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Scala in Depth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Joshua D. Suereth – 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https://www.manning.com/books/scala-in-depth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Book: „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Haskell Programming from first principles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Christoper Allen and Julie Moronuki –</a:t>
            </a:r>
            <a:br/>
            <a:r>
              <a:rPr b="0" lang="de-DE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http://haskellbook.com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000" spc="-1" strike="noStrike">
              <a:latin typeface="Arial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(2)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56000" y="2160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inspected and explained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Tim Soethout on Implicits at ScalaDays 2016, New York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https://www.youtube.com/watch?v=UHQbj-_9r8A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Don‘t fear the implicits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Daniel Westheide on Implicits and Type Classes at ScalaDays 2016, Berlin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https://www.youtube.com/watch?v=1e9tcymPl7w</a:t>
            </a:r>
            <a:endParaRPr b="0" lang="de-DE" sz="20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post: on type classes by Daniel Westheide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http://danielwestheide.com/blog/2013/02/06/the-neophytes-guide-to-scala-part-12-type-classes.html</a:t>
            </a:r>
            <a:endParaRPr b="0" lang="de-DE" sz="20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 my Library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Martin Odersky, 2006 -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4"/>
              </a:rPr>
              <a:t>https://www.artima.com/weblogs/viewpost.jsp?thread=179766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Resources (3)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756000" y="2124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Talk: “Implicits without import tax“ by Josh Suereth at North East Scala Symposium 2011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https://vimeo.com/20308847</a:t>
            </a:r>
            <a:endParaRPr b="0" lang="de-DE" sz="20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Blog post: on the details of implicit parameter resolution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http://ee3si9n.com/revisiting-implicits-without-import-tax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Implicits in the Scala 2.12 language specification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3"/>
              </a:rPr>
              <a:t>https://scala-lang.org/files/archive/spec/2.12/07-implicits.html</a:t>
            </a:r>
            <a:r>
              <a:rPr b="0" lang="de-DE" sz="2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0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Keynote: “</a:t>
            </a:r>
            <a:r>
              <a:rPr b="0" i="1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What to Leave Implicit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by Martin Odersky at ScalaDays 2017, Chicago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4"/>
              </a:rPr>
              <a:t>https://www.youtube.com/watch?v=Oij5V7LQJsA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</a:rPr>
              <a:t> 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Thank you!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720000" y="2160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de-DE" sz="8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Q &amp; A</a:t>
            </a:r>
            <a:endParaRPr b="0" lang="de-DE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b="0" lang="de-DE" sz="80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de-DE" sz="20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https://github.com/hermannhueck/typeclasses</a:t>
            </a: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de-DE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parameter resolution</a:t>
            </a:r>
            <a:endParaRPr b="0" lang="de-DE" sz="36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20000" y="1872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details of implicit parameter resolution are very complex and not covered here. There are 2 main resolution steps.</a:t>
            </a:r>
            <a:endParaRPr b="0" lang="de-DE" sz="22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1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Implicit parameters are first looked up in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“local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local declarations, imports (explicit or wildcard), inheritance (base classes or traits), local package object.</a:t>
            </a:r>
            <a:endParaRPr b="0" lang="de-DE" sz="22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 u="sng">
                <a:solidFill>
                  <a:srgbClr val="333333"/>
                </a:solidFill>
                <a:uFillTx/>
                <a:latin typeface="Noto Sans Regular"/>
                <a:ea typeface="DejaVu Sans"/>
              </a:rPr>
              <a:t>Step 2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If implicit parameters cannot be resolved from the local scope the compiler searches the </a:t>
            </a:r>
            <a:r>
              <a:rPr b="1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“implicit scope“</a:t>
            </a: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: companion object of the implicit parameter type and the package object of their type parameters (if any).</a:t>
            </a:r>
            <a:endParaRPr b="0" lang="de-DE" sz="22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Local scope always takes precedence over implicit scope.</a:t>
            </a:r>
            <a:endParaRPr b="0" lang="de-DE" sz="22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2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There are other precedence rules within implicit scope (specificity, inheritance) which are not covered here.</a:t>
            </a:r>
            <a:endParaRPr b="0" lang="de-DE" sz="2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0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views/conversions</a:t>
            </a:r>
            <a:endParaRPr b="0" lang="de-DE" sz="40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20000" y="2160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An implicit conversion is an implicit function which converts a value of type A to a value of type B.</a:t>
            </a:r>
            <a:endParaRPr b="0" lang="de-DE" sz="24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Use with caution: Can easily undermine type safety!!!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import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scala.language.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implicitConversions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suppress warnings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string2int(s: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): Int = Integer.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parseInt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(s)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x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"5"           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!! Assign a string to an int val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useInt(x: Int):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"Int value: "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+ x)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useInt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"42"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r>
              <a:rPr b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              </a:t>
            </a:r>
            <a:r>
              <a:rPr b="1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!! Pass a string to an int param</a:t>
            </a:r>
            <a:endParaRPr b="0" lang="de-DE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Recap: Implicit views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2160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an implicit class</a:t>
            </a:r>
            <a:endParaRPr b="0" lang="de-DE" sz="28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class must have a single parameter of the type in question.</a:t>
            </a:r>
            <a:endParaRPr b="0" lang="de-DE" sz="28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Define extension methods inside the class.</a:t>
            </a:r>
            <a:endParaRPr b="0" lang="de-DE" sz="2800" spc="-1" strike="noStrike">
              <a:latin typeface="Arial"/>
            </a:endParaRPr>
          </a:p>
          <a:p>
            <a:pPr marL="432000" indent="-31356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This technique is also called the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 up my library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 pattern, some times also known as “</a:t>
            </a:r>
            <a:r>
              <a:rPr b="0" i="1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static monkey patching</a:t>
            </a:r>
            <a:r>
              <a:rPr b="0" lang="de-DE" sz="28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“.</a:t>
            </a:r>
            <a:endParaRPr b="0" lang="de-DE" sz="2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(1)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20000" y="2124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Int =&gt; EnrichedInt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EnrichedInt(i: Int) {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double: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2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triple: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3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square: Int =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cube: Int = i * i * i</a:t>
            </a:r>
            <a:endParaRPr b="0" lang="de-DE" sz="1800" spc="-1" strike="noStrike">
              <a:latin typeface="Arial"/>
            </a:endParaRPr>
          </a:p>
          <a:p>
            <a:r>
              <a:rPr b="0" lang="de-DE" sz="1800" spc="-1" strike="noStrike">
                <a:solidFill>
                  <a:srgbClr val="333333"/>
                </a:solidFill>
                <a:latin typeface="Menlo"/>
                <a:ea typeface="DejaVu Sans"/>
              </a:rPr>
              <a:t>}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triple5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.triple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squared5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.square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25</a:t>
            </a:r>
            <a:endParaRPr b="0" lang="de-DE" sz="1800" spc="-1" strike="noStrike">
              <a:latin typeface="Arial"/>
            </a:endParaRPr>
          </a:p>
          <a:p>
            <a:r>
              <a:rPr b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cubed5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: Int = </a:t>
            </a:r>
            <a:r>
              <a:rPr b="0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.cube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125</a:t>
            </a:r>
            <a:endParaRPr b="0" lang="de-DE" sz="1800" spc="-1" strike="noStrike">
              <a:latin typeface="Arial"/>
            </a:endParaRPr>
          </a:p>
          <a:p>
            <a:r>
              <a:rPr b="1" i="1" lang="de-DE" sz="18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800" spc="-1" strike="noStrike">
                <a:solidFill>
                  <a:srgbClr val="520067"/>
                </a:solidFill>
                <a:latin typeface="Menlo"/>
                <a:ea typeface="Menlo"/>
              </a:rPr>
              <a:t>doubledSquared5 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800" spc="-1" strike="noStrike">
                <a:solidFill>
                  <a:srgbClr val="0000fe"/>
                </a:solidFill>
                <a:latin typeface="Menlo"/>
                <a:ea typeface="Menlo"/>
              </a:rPr>
              <a:t>5</a:t>
            </a:r>
            <a:r>
              <a:rPr b="0" i="1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.double.square</a:t>
            </a:r>
            <a:r>
              <a:rPr b="0" lang="de-DE" sz="1800" spc="-1" strike="noStrike">
                <a:solidFill>
                  <a:srgbClr val="000000"/>
                </a:solidFill>
                <a:latin typeface="Menlo"/>
                <a:ea typeface="Menlo"/>
              </a:rPr>
              <a:t> </a:t>
            </a:r>
            <a:r>
              <a:rPr b="0" i="1" lang="de-DE" sz="1800" spc="-1" strike="noStrike">
                <a:solidFill>
                  <a:srgbClr val="6d6d6d"/>
                </a:solidFill>
                <a:latin typeface="Menlo"/>
                <a:ea typeface="Menlo"/>
              </a:rPr>
              <a:t>// 100</a:t>
            </a:r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  <a:p>
            <a:endParaRPr b="0" lang="de-DE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720000" y="300960"/>
            <a:ext cx="8845200" cy="125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de-DE" sz="44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Pimpin‘ - Implicit views (2)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720000" y="2160000"/>
            <a:ext cx="8629560" cy="437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final case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Cat(name: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age: Int, color: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6d6d6d"/>
                </a:solidFill>
                <a:latin typeface="Menlo"/>
                <a:ea typeface="Menlo"/>
              </a:rPr>
              <a:t>// Implicit view/conversion: Cat =&gt; PimpedCat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implicit class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PimpedCat(c: Cat) {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description: </a:t>
            </a:r>
            <a:r>
              <a:rPr b="0" lang="de-DE" sz="1600" spc="-1" strike="noStrike">
                <a:solidFill>
                  <a:srgbClr val="1f888b"/>
                </a:solidFill>
                <a:latin typeface="Menlo"/>
                <a:ea typeface="Menlo"/>
              </a:rPr>
              <a:t>String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     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s"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{c.name}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is a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{c.age}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year old </a:t>
            </a:r>
            <a:r>
              <a:rPr b="1" lang="de-DE" sz="1600" spc="-1" strike="noStrike">
                <a:solidFill>
                  <a:srgbClr val="16abad"/>
                </a:solidFill>
                <a:latin typeface="Menlo"/>
                <a:ea typeface="Menlo"/>
              </a:rPr>
              <a:t>$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{c.color}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colored cat."</a:t>
            </a:r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  </a:t>
            </a:r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def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describe(): Unit 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(c.description)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}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Cat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(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"Mizzi"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0" lang="de-DE" sz="1600" spc="-1" strike="noStrike">
                <a:solidFill>
                  <a:srgbClr val="0000fe"/>
                </a:solidFill>
                <a:latin typeface="Menlo"/>
                <a:ea typeface="Menlo"/>
              </a:rPr>
              <a:t>1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, </a:t>
            </a:r>
            <a:r>
              <a:rPr b="1" lang="de-DE" sz="1600" spc="-1" strike="noStrike">
                <a:solidFill>
                  <a:srgbClr val="0f7003"/>
                </a:solidFill>
                <a:latin typeface="Menlo"/>
                <a:ea typeface="Menlo"/>
              </a:rPr>
              <a:t>"black"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1" lang="de-DE" sz="1600" spc="-1" strike="noStrike">
                <a:solidFill>
                  <a:srgbClr val="00006d"/>
                </a:solidFill>
                <a:latin typeface="Menlo"/>
                <a:ea typeface="Menlo"/>
              </a:rPr>
              <a:t>val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 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= 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.description</a:t>
            </a:r>
            <a:endParaRPr b="0" lang="de-DE" sz="1600" spc="-1" strike="noStrike">
              <a:latin typeface="Aria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println(</a:t>
            </a:r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desc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  <a:p>
            <a:r>
              <a:rPr b="0" i="1" lang="de-DE" sz="1600" spc="-1" strike="noStrike">
                <a:solidFill>
                  <a:srgbClr val="520067"/>
                </a:solidFill>
                <a:latin typeface="Menlo"/>
                <a:ea typeface="Menlo"/>
              </a:rPr>
              <a:t>mizzi</a:t>
            </a:r>
            <a:r>
              <a:rPr b="0" lang="de-DE" sz="1600" spc="-1" strike="noStrike">
                <a:solidFill>
                  <a:srgbClr val="000000"/>
                </a:solidFill>
                <a:latin typeface="Menlo"/>
                <a:ea typeface="Menlo"/>
              </a:rPr>
              <a:t>.describe()</a:t>
            </a:r>
            <a:endParaRPr b="0" lang="de-DE" sz="1600" spc="-1" strike="noStrike">
              <a:latin typeface="Arial"/>
            </a:endParaRPr>
          </a:p>
          <a:p>
            <a:endParaRPr b="0" lang="de-DE" sz="1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2905</TotalTime>
  <Application>LibreOffice/6.0.0.3$MacOSX_X86_64 LibreOffice_project/64a0f66915f38c6217de274f0aa8e15618924765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2018-03-08T22:14:49Z</dcterms:created>
  <dc:creator>Hermann Hueck</dc:creator>
  <dc:description/>
  <dc:language>de-DE</dc:language>
  <cp:lastModifiedBy>Hermann Hueck</cp:lastModifiedBy>
  <dcterms:modified xsi:type="dcterms:W3CDTF">2018-04-09T11:21:57Z</dcterms:modified>
  <cp:revision>109</cp:revision>
  <dc:subject/>
  <dc:title>Impress</dc:title>
</cp:coreProperties>
</file>