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320000"/>
            <a:ext cx="502200" cy="10782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288000"/>
            <a:ext cx="502200" cy="10782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typelevel.org/cats/typeclasses.html" TargetMode="External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hyperlink" Target="https://github.com/hermannhueck/typeclasses" TargetMode="External"/><Relationship Id="rId2" Type="http://schemas.openxmlformats.org/officeDocument/2006/relationships/hyperlink" Target="https://gumroad.com/discover?query=scala+cats" TargetMode="External"/><Relationship Id="rId3" Type="http://schemas.openxmlformats.org/officeDocument/2006/relationships/hyperlink" Target="https://gumroad.com/discover?query=allen+haskell" TargetMode="External"/><Relationship Id="rId4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792000" y="3885480"/>
            <a:ext cx="8566200" cy="165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r>
              <a:rPr b="1" lang="de-DE" sz="4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</a:t>
            </a:r>
            <a:br/>
            <a:r>
              <a:rPr b="1" lang="de-DE" sz="4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in Scala and Haskell</a:t>
            </a:r>
            <a:endParaRPr b="0" lang="de-DE" sz="4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792000" y="5904000"/>
            <a:ext cx="8566200" cy="98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2600" spc="-1" strike="noStrike">
                <a:solidFill>
                  <a:srgbClr val="000000"/>
                </a:solidFill>
                <a:latin typeface="Amiri Quran"/>
                <a:ea typeface="Amiri Quran"/>
              </a:rPr>
              <a:t>©</a:t>
            </a:r>
            <a:r>
              <a:rPr b="0" lang="de-DE" sz="2600" spc="-1" strike="noStrike">
                <a:solidFill>
                  <a:srgbClr val="000000"/>
                </a:solidFill>
                <a:latin typeface="Noto Sans Regular"/>
                <a:ea typeface="Amiri Quran"/>
              </a:rPr>
              <a:t> 2018  Hermann Hueck</a:t>
            </a:r>
            <a:endParaRPr b="0" lang="de-DE" sz="2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720000" y="300960"/>
            <a:ext cx="885384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the type class instance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720000" y="2160000"/>
            <a:ext cx="8638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 myPrint[A](value: A)(implicit printable: Printable[A]): Unit =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println(printable.format(value))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val mizzi = Cat("Mizzi", 1, "black")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val garfield = Cat("Garfield", 38, "ginger and black")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myPrint(mizzi)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myPrint(garfield)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720000" y="300960"/>
            <a:ext cx="885384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Better Design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720000" y="2160000"/>
            <a:ext cx="8638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Move the print method into a singleton object (e.g. the companion object of the type class).</a:t>
            </a:r>
            <a:endParaRPr b="0" lang="de-DE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extension methods (= type enrichment) by defining an implicit class. (The implicit class must be parameterized with the same type as the type class.)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720000" y="300960"/>
            <a:ext cx="885384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Better Design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720000" y="2160000"/>
            <a:ext cx="8638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Move the print method into a singleton object (e.g. the companion object of the type class).</a:t>
            </a:r>
            <a:endParaRPr b="0" lang="de-DE" sz="2800" spc="-1" strike="noStrike">
              <a:latin typeface="Arial"/>
            </a:endParaRPr>
          </a:p>
          <a:p>
            <a:pPr marL="720000">
              <a:lnSpc>
                <a:spcPct val="100000"/>
              </a:lnSpc>
              <a:spcAft>
                <a:spcPts val="1414"/>
              </a:spcAft>
            </a:pPr>
            <a:endParaRPr b="0" lang="de-DE" sz="2800" spc="-1" strike="noStrike">
              <a:latin typeface="Arial"/>
            </a:endParaRPr>
          </a:p>
          <a:p>
            <a:pPr marL="72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object Printable {</a:t>
            </a:r>
            <a:endParaRPr b="0" lang="de-DE" sz="1800" spc="-1" strike="noStrike">
              <a:latin typeface="Arial"/>
            </a:endParaRPr>
          </a:p>
          <a:p>
            <a:pPr marL="720000">
              <a:lnSpc>
                <a:spcPct val="100000"/>
              </a:lnSpc>
              <a:spcAft>
                <a:spcPts val="845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 format[A](value: A)(implicit printable: Printable[A]): String =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           printable.format(value)</a:t>
            </a:r>
            <a:endParaRPr b="0" lang="de-DE" sz="1800" spc="-1" strike="noStrike">
              <a:latin typeface="Arial"/>
            </a:endParaRPr>
          </a:p>
          <a:p>
            <a:pPr marL="720000">
              <a:lnSpc>
                <a:spcPct val="100000"/>
              </a:lnSpc>
              <a:spcAft>
                <a:spcPts val="845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 print[A](value: A)(implicit printable: Printable[A]): Unit =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           println(printable.format(value))</a:t>
            </a:r>
            <a:endParaRPr b="0" lang="de-DE" sz="1800" spc="-1" strike="noStrike">
              <a:latin typeface="Arial"/>
            </a:endParaRPr>
          </a:p>
          <a:p>
            <a:pPr marL="72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pPr marL="72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Printable.print(mizzi)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720000" y="300960"/>
            <a:ext cx="885384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Better Design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720000" y="2160000"/>
            <a:ext cx="8638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extension methods (= type enrichment) by defining an implicit class. (The implicit class must be parameterized with the same type as the type class.)</a:t>
            </a:r>
            <a:endParaRPr b="0" lang="de-DE" sz="2600" spc="-1" strike="noStrike">
              <a:latin typeface="Arial"/>
            </a:endParaRPr>
          </a:p>
          <a:p>
            <a:pPr marL="72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endParaRPr b="0" lang="de-DE" sz="1800" spc="-1" strike="noStrike">
              <a:latin typeface="Arial"/>
            </a:endParaRPr>
          </a:p>
          <a:p>
            <a:pPr marL="72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 class PrintableOps[A](value: A) {</a:t>
            </a:r>
            <a:endParaRPr b="0" lang="de-DE" sz="1800" spc="-1" strike="noStrike">
              <a:latin typeface="Arial"/>
            </a:endParaRPr>
          </a:p>
          <a:p>
            <a:pPr marL="720000">
              <a:lnSpc>
                <a:spcPct val="100000"/>
              </a:lnSpc>
              <a:spcAft>
                <a:spcPts val="845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 format(implicit printable: Printable[A]): String =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             printable.format(value)</a:t>
            </a:r>
            <a:endParaRPr b="0" lang="de-DE" sz="1800" spc="-1" strike="noStrike">
              <a:latin typeface="Arial"/>
            </a:endParaRPr>
          </a:p>
          <a:p>
            <a:pPr marL="72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 print(implicit printable: Printable[A]) = println(format)</a:t>
            </a:r>
            <a:endParaRPr b="0" lang="de-DE" sz="1800" spc="-1" strike="noStrike">
              <a:latin typeface="Arial"/>
            </a:endParaRPr>
          </a:p>
          <a:p>
            <a:pPr marL="72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pPr marL="72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mizzi.print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720000" y="300960"/>
            <a:ext cx="885384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Where to keep the type class instances?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720000" y="2160000"/>
            <a:ext cx="8638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instances for standard types (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String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Int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Date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etc.) should be stored in the same package as the type class itself.</a:t>
            </a:r>
            <a:endParaRPr b="0" lang="de-DE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instances for your own types, i.e. domain classes (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Cat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Person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Customer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Order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Invoice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etc.) should be stored in the same package as the respective domain class.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720000" y="300960"/>
            <a:ext cx="885384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Benefit of type classes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720000" y="2160000"/>
            <a:ext cx="8638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type class (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 and the domain class (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Cat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 are completely decoupled.</a:t>
            </a:r>
            <a:endParaRPr b="0" lang="de-DE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You can extend and enrich not only your own types but also sealed types from libraries which you do not own.</a:t>
            </a:r>
            <a:endParaRPr b="0" lang="de-DE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You do not need inheritence to extend existing library classes.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720000" y="300960"/>
            <a:ext cx="885384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cats.Show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720000" y="2160000"/>
            <a:ext cx="8638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need to implement the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type class</a:t>
            </a:r>
            <a:endParaRPr b="0" lang="de-DE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Cats already has such a type class: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cats.Show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720000" y="300960"/>
            <a:ext cx="885384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Cats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720000" y="2160000"/>
            <a:ext cx="8638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Cats provides most of its core functionality as type classes: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cats.{Show, Eq, Ord, Num, Monoid, Functor, Monad, Applicative, Foldable}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many more.</a:t>
            </a:r>
            <a:endParaRPr b="0" lang="de-DE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See </a:t>
            </a:r>
            <a:r>
              <a:rPr b="0" lang="de-DE" sz="28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https://typelevel.org/cats/typeclasses.html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720000" y="300960"/>
            <a:ext cx="885384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Haskell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720000" y="2160000"/>
            <a:ext cx="8638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class.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class Printable a where … </a:t>
            </a:r>
            <a:endParaRPr b="0" lang="de-DE" sz="1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For each type that should support the type class. (This enriches each type with the methods of the type class.)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instance Printable Int where … 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instnace Printable Cat where … </a:t>
            </a:r>
            <a:endParaRPr b="0" lang="de-DE" sz="1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the type class methods for the types that have an instance. No extra user interface needs to be provided (like in Scala).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720000" y="300960"/>
            <a:ext cx="885384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720000" y="2160000"/>
            <a:ext cx="8638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00b6bd"/>
                </a:solidFill>
                <a:latin typeface="Noto Sans Regular"/>
                <a:ea typeface="DejaVu Sans"/>
              </a:rPr>
              <a:t>class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Printable a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format :: a -&gt; String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pprintt :: a -&gt; IO ()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pprintt x = putStrLn $ format x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720000" y="300960"/>
            <a:ext cx="885384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Table of Contents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720000" y="2160000"/>
            <a:ext cx="8638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type classes</a:t>
            </a:r>
            <a:endParaRPr b="0" lang="de-DE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 type class and its instances</a:t>
            </a:r>
            <a:endParaRPr b="0" lang="de-DE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Example: type class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Printable[A]</a:t>
            </a:r>
            <a:endParaRPr b="0" lang="de-DE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Better Design</a:t>
            </a:r>
            <a:endParaRPr b="0" lang="de-DE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Where to store the instances?</a:t>
            </a:r>
            <a:endParaRPr b="0" lang="de-DE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Benefit of type classes</a:t>
            </a:r>
            <a:endParaRPr b="0" lang="de-DE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Haskell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720000" y="300960"/>
            <a:ext cx="885384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720000" y="2160000"/>
            <a:ext cx="8638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00b6bd"/>
                </a:solidFill>
                <a:latin typeface="Noto Sans Regular"/>
                <a:ea typeface="DejaVu Sans"/>
              </a:rPr>
              <a:t>instance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Printable Int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format = show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00b6bd"/>
                </a:solidFill>
                <a:latin typeface="Noto Sans Regular"/>
                <a:ea typeface="DejaVu Sans"/>
              </a:rPr>
              <a:t>instance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Printable UTCTime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format time = "The exact date is: "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                             ++ formatTime defaultTimeLocale "%F, %T (%Z)" time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720000" y="300960"/>
            <a:ext cx="885384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720000" y="2160000"/>
            <a:ext cx="8638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data Cat = Cat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{ name  :: String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age   :: Int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color :: String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00b6bd"/>
                </a:solidFill>
                <a:latin typeface="Noto Sans Regular"/>
                <a:ea typeface="DejaVu Sans"/>
              </a:rPr>
              <a:t>instance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Printable Cat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format cat = "Cat {name=" ++ name cat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                      ++ ", age=" ++ show (age cat) ++ ", color=" ++ color cat ++ "}"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720000" y="240120"/>
            <a:ext cx="8853840" cy="138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the type class methods with the instance types.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720000" y="2160000"/>
            <a:ext cx="8638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putStrLn $ format $ utcTime 2018 3 8 16 38 19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pprintt $ utcTime 2018 3 8 16 38 19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let mizzi = Cat "Mizzi" 1 "black"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putStrLn $ format mizzi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pprintt mizzi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720000" y="300960"/>
            <a:ext cx="885384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Show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720000" y="2160000"/>
            <a:ext cx="8638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need to implement the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type class</a:t>
            </a:r>
            <a:endParaRPr b="0" lang="de-DE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already has a type class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Show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in the Prelude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720000" y="300960"/>
            <a:ext cx="885384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Haskell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720000" y="2160000"/>
            <a:ext cx="8638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Many type classes are available in the Haskell Prelude</a:t>
            </a:r>
            <a:endParaRPr b="0" lang="de-DE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provides its own kosmos of type classes in Base, most of them available in the Prelude: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Show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Eq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Ord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Num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Integral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Fractional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Monoid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Functor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Applicative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Monad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Foldable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etc.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720000" y="300960"/>
            <a:ext cx="885384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Comparison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720000" y="2160000"/>
            <a:ext cx="8638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has its own type class syntax (key words </a:t>
            </a:r>
            <a:r>
              <a:rPr b="1" lang="de-DE" sz="2800" spc="-1" strike="noStrike">
                <a:solidFill>
                  <a:srgbClr val="00b6bd"/>
                </a:solidFill>
                <a:latin typeface="Courier New"/>
                <a:ea typeface="DejaVu Sans"/>
              </a:rPr>
              <a:t>class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</a:t>
            </a:r>
            <a:r>
              <a:rPr b="1" lang="de-DE" sz="2800" spc="-1" strike="noStrike">
                <a:solidFill>
                  <a:srgbClr val="00b6bd"/>
                </a:solidFill>
                <a:latin typeface="Courier New"/>
                <a:ea typeface="DejaVu Sans"/>
              </a:rPr>
              <a:t>instance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).</a:t>
            </a:r>
            <a:endParaRPr b="0" lang="de-DE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uses implicits to provide type classes.</a:t>
            </a:r>
            <a:endParaRPr b="0" lang="de-DE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In Scala (using implicit val …) you need to create an object for each type class instance.</a:t>
            </a:r>
            <a:endParaRPr b="0" lang="de-DE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object creation in Haskell.</a:t>
            </a:r>
            <a:endParaRPr b="0" lang="de-DE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implicit hocus-pocus in Haskell.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720000" y="300960"/>
            <a:ext cx="885384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Resources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756000" y="2160000"/>
            <a:ext cx="8638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Source code and slides – </a:t>
            </a:r>
            <a:r>
              <a:rPr b="0" lang="de-DE" sz="22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https://github.com/hermannhueck/typeclasses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„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with Cats“ by Noel Welsh and Dave Gurnell – </a:t>
            </a:r>
            <a:r>
              <a:rPr b="0" lang="de-DE" sz="22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2"/>
              </a:rPr>
              <a:t>https://gumroad.com/discover?query=scala+cats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„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Programming from first principles“ by Christoper Allen and Julie Moronuki – </a:t>
            </a:r>
            <a:r>
              <a:rPr b="0" lang="de-DE" sz="22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3"/>
              </a:rPr>
              <a:t>https://gumroad.com/discover?query=allen+haskell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720000" y="300960"/>
            <a:ext cx="885384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Thank you!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720000" y="2160000"/>
            <a:ext cx="8638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de-DE" sz="8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Q &amp; A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300960"/>
            <a:ext cx="885384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Example: List.sorted + List.sum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720000" y="2160000"/>
            <a:ext cx="8638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class List[+A] {</a:t>
            </a:r>
            <a:endParaRPr b="0" lang="de-DE" sz="22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...</a:t>
            </a:r>
            <a:endParaRPr b="0" lang="de-DE" sz="22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 sorted[B &gt;: A](implicit ord: math.Ordering[B]): List[A]</a:t>
            </a:r>
            <a:endParaRPr b="0" lang="de-DE" sz="22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 sum[B &gt;: A](implicit num: Numeric[B]): B </a:t>
            </a:r>
            <a:endParaRPr b="0" lang="de-DE" sz="22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…</a:t>
            </a:r>
            <a:endParaRPr b="0" lang="de-DE" sz="2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}</a:t>
            </a:r>
            <a:endParaRPr b="0" lang="de-DE" sz="2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20000" y="300960"/>
            <a:ext cx="885384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Some Type Classes (Scala)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720000" y="2160000"/>
            <a:ext cx="8638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scala.math.Ordering[T]</a:t>
            </a:r>
            <a:endParaRPr b="0" lang="de-DE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scala.math.Numeric[T]</a:t>
            </a:r>
            <a:endParaRPr b="0" lang="de-DE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JSON Serialization (in play-json etc.)</a:t>
            </a:r>
            <a:endParaRPr b="0" lang="de-DE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cats.{Show, Monoid, Functor, Monad …}</a:t>
            </a:r>
            <a:endParaRPr b="0" lang="de-DE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etc.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720000" y="300960"/>
            <a:ext cx="885384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How to use the Type Class Pattern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720000" y="2160000"/>
            <a:ext cx="8638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 - a trait with at least one type parameter.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trait Printable[A] { … }</a:t>
            </a:r>
            <a:endParaRPr b="0" lang="de-DE" sz="1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For each type to support the type class define a type class instance. Each instance replaces the type parameter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A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by a concrete type (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Int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Cat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etc.).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implicit val intPrintable Printable[Int] = …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implicit val catPrintable Printable[Cat] = …</a:t>
            </a:r>
            <a:endParaRPr b="0" lang="de-DE" sz="1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Provide a generic user interface with an implicit type class parameter.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def myPrint[A](value: A)(implicit p: Printable[A]) = …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720000" y="300960"/>
            <a:ext cx="885384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720000" y="2160000"/>
            <a:ext cx="8638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trait Printable[A] {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 format(value: A): String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720000" y="300960"/>
            <a:ext cx="885384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720000" y="2160000"/>
            <a:ext cx="8638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 val intPrintable: Printable[Int] = new Printable[Int] {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283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override def format(value: Int): String =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                          "How many cats? " + value.toString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 val datePrintable: Printable[Date] = new Printable[Date] {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283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override def format(value: Date): String =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                          "Date of meeting: " + value.toString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720000" y="300960"/>
            <a:ext cx="885384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the type class instance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20000" y="2160000"/>
            <a:ext cx="8638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 myPrint[A](value: A)(implicit printable: Printable[A]): Unit =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                      println(printable.format(value))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myPrint(2)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myPrint(new Date)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720000" y="300960"/>
            <a:ext cx="885384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720000" y="1800000"/>
            <a:ext cx="8638200" cy="532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final case class Cat(name: String, age: Int, color: String)</a:t>
            </a:r>
            <a:br/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object Cat {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 val catPrintable: Printable[Cat] = new Printable[Cat] {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override def format(cat: Cat): String = {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  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val name  = Printable.format(cat.name)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  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val age   = Printable.format(cat.age)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  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val color = Printable.format(cat.color)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  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s"$name is a $age year-old $color cat."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1344</TotalTime>
  <Application>LibreOffice/6.0.0.3$MacOSX_X86_64 LibreOffice_project/64a0f66915f38c6217de274f0aa8e15618924765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2018-03-08T22:14:49Z</dcterms:created>
  <dc:creator>Hermann Hueck</dc:creator>
  <dc:description/>
  <dc:language>de-DE</dc:language>
  <cp:lastModifiedBy>Hermann Hueck</cp:lastModifiedBy>
  <dcterms:modified xsi:type="dcterms:W3CDTF">2018-03-21T16:07:58Z</dcterms:modified>
  <cp:revision>20</cp:revision>
  <dc:subject/>
  <dc:title>Impress</dc:title>
</cp:coreProperties>
</file>