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46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45.xml.rels" ContentType="application/vnd.openxmlformats-package.relationships+xml"/>
  <Override PartName="/ppt/slides/_rels/slide34.xml.rels" ContentType="application/vnd.openxmlformats-package.relationships+xml"/>
  <Override PartName="/ppt/slides/_rels/slide4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320000"/>
            <a:ext cx="497880" cy="107388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88000"/>
            <a:ext cx="497880" cy="107388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hyperlink" Target="https://typelevel.org/cats/typeclasses.html" TargetMode="External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hyperlink" Target="https://github.com/hermannhueck/typeclasses" TargetMode="External"/><Relationship Id="rId2" Type="http://schemas.openxmlformats.org/officeDocument/2006/relationships/hyperlink" Target="https://underscore.io/books/scala-with-cats" TargetMode="External"/><Relationship Id="rId3" Type="http://schemas.openxmlformats.org/officeDocument/2006/relationships/hyperlink" Target="http://haskelbook.com/" TargetMode="External"/><Relationship Id="rId4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UHQbj-_9r8A" TargetMode="External"/><Relationship Id="rId2" Type="http://schemas.openxmlformats.org/officeDocument/2006/relationships/hyperlink" Target="https://www.youtube.com/watch?v=1e9tcymPl7w" TargetMode="External"/><Relationship Id="rId3" Type="http://schemas.openxmlformats.org/officeDocument/2006/relationships/hyperlink" Target="https://vimeo.com/20308847" TargetMode="External"/><Relationship Id="rId4" Type="http://schemas.openxmlformats.org/officeDocument/2006/relationships/hyperlink" Target="http://ee3si9n.com/revisiting-implicits-without-import-tax" TargetMode="External"/><Relationship Id="rId5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hyperlink" Target="https://scala-lang.org/files/archive/spec/2.12/07-implicits.html" TargetMode="External"/><Relationship Id="rId2" Type="http://schemas.openxmlformats.org/officeDocument/2006/relationships/hyperlink" Target="https://www.youtube.com/watch?v=Oij5V7LQJsA" TargetMode="External"/><Relationship Id="rId3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92000" y="3885480"/>
            <a:ext cx="8561880" cy="165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r>
              <a:rPr b="1" lang="de-DE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</a:t>
            </a:r>
            <a:br/>
            <a:r>
              <a:rPr b="1" lang="de-DE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in Scala and Haskell</a:t>
            </a:r>
            <a:endParaRPr b="0" lang="de-DE" sz="4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792000" y="5904000"/>
            <a:ext cx="8561880" cy="97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2600" spc="-1" strike="noStrike">
                <a:solidFill>
                  <a:srgbClr val="000000"/>
                </a:solidFill>
                <a:latin typeface="Amiri Quran"/>
                <a:ea typeface="Amiri Quran"/>
              </a:rPr>
              <a:t>©</a:t>
            </a:r>
            <a:r>
              <a:rPr b="0" lang="de-DE" sz="2600" spc="-1" strike="noStrike">
                <a:solidFill>
                  <a:srgbClr val="000000"/>
                </a:solidFill>
                <a:latin typeface="Noto Sans Regular"/>
                <a:ea typeface="Amiri Quran"/>
              </a:rPr>
              <a:t> 2018  Hermann Hueck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720000" y="300960"/>
            <a:ext cx="8849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720000" y="1944000"/>
            <a:ext cx="8633880" cy="43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are a fundamental concept in Scala and Haskell.</a:t>
            </a:r>
            <a:endParaRPr b="0" lang="de-DE" sz="24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provides specific keywords for type classes.</a:t>
            </a:r>
            <a:endParaRPr b="0" lang="de-DE" sz="24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implements type classes based on implicits.</a:t>
            </a:r>
            <a:endParaRPr b="0" lang="de-DE" sz="24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 type class classifies a set of types by their common properties.</a:t>
            </a:r>
            <a:endParaRPr b="0" lang="de-DE" sz="24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E.g. the Scala type class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Numeric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(Haskell: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Num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defines the arithmetic operations (as methods) which are common to all numeric types such as Int, Long, Float, Double, BigInteger, BigDecimal etc.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720000" y="300960"/>
            <a:ext cx="8849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Examples: List methods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20000" y="2160000"/>
            <a:ext cx="8633880" cy="43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class List[+A] {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… 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def sum[B &gt;: A](</a:t>
            </a:r>
            <a:r>
              <a:rPr b="1" lang="de-DE" sz="1600" spc="-1" strike="noStrike">
                <a:solidFill>
                  <a:srgbClr val="1c3687"/>
                </a:solidFill>
                <a:latin typeface="Menlo"/>
                <a:ea typeface="DejaVu Sans"/>
              </a:rPr>
              <a:t>implicit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num: </a:t>
            </a:r>
            <a:r>
              <a:rPr b="1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Numeric[B]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): B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def sorted[B &gt;: A](</a:t>
            </a:r>
            <a:r>
              <a:rPr b="1" lang="de-DE" sz="1600" spc="-1" strike="noStrike">
                <a:solidFill>
                  <a:srgbClr val="1c3687"/>
                </a:solidFill>
                <a:latin typeface="Menlo"/>
                <a:ea typeface="DejaVu Sans"/>
              </a:rPr>
              <a:t>implicit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ord: </a:t>
            </a:r>
            <a:r>
              <a:rPr b="1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math.Ordering[B]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): List[A]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def map[B, That](f: (A) =&gt; B)</a:t>
            </a:r>
            <a:br/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           (</a:t>
            </a:r>
            <a:r>
              <a:rPr b="1" lang="de-DE" sz="1600" spc="-1" strike="noStrike">
                <a:solidFill>
                  <a:srgbClr val="1c3687"/>
                </a:solidFill>
                <a:latin typeface="Menlo"/>
                <a:ea typeface="DejaVu Sans"/>
              </a:rPr>
              <a:t>implicit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bf: </a:t>
            </a:r>
            <a:r>
              <a:rPr b="1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CanBuildFrom[List[A], B, That]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): That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…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720000" y="300960"/>
            <a:ext cx="8849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Some Type Classes (Scala)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720000" y="2160000"/>
            <a:ext cx="8633880" cy="43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scala.math.Ordering[T]</a:t>
            </a:r>
            <a:endParaRPr b="0" lang="de-DE" sz="24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scala.math.Numeric[T]</a:t>
            </a:r>
            <a:endParaRPr b="0" lang="de-DE" sz="24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scala.collection.generic.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  CanBuildFrom[-From, -Elem, +To]</a:t>
            </a:r>
            <a:endParaRPr b="0" lang="de-DE" sz="24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JSON Serialization (in play-json etc.)</a:t>
            </a:r>
            <a:endParaRPr b="0" lang="de-DE" sz="24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cats.{Show, Monoid, Functor, Monad …}</a:t>
            </a:r>
            <a:endParaRPr b="0" lang="de-DE" sz="24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Akka and many other libraries</a:t>
            </a:r>
            <a:endParaRPr b="0" lang="de-DE" sz="24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etc.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720000" y="300960"/>
            <a:ext cx="8849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How to use the Type Class Pattern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720000" y="2160000"/>
            <a:ext cx="8633880" cy="43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 - a trait with at least one type parameter.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trait Printable[A] { … }</a:t>
            </a:r>
            <a:endParaRPr b="0" lang="de-DE" sz="18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For each type to support define a type class instance. Each instance replaces the type parameter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A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by a concrete type (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Int,Date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Cat,Option[A]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etc.).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implicit val intPrintable Printable[Int] = …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implicit val catPrintable Printable[Cat] = …</a:t>
            </a:r>
            <a:endParaRPr b="0" lang="de-DE" sz="18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Provide a generic user interface with an implicit type class parameter.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def myPrint[A](value: A)(implicit p: Printable[A]) = …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720000" y="300960"/>
            <a:ext cx="8849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720000" y="2160000"/>
            <a:ext cx="8633880" cy="43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// the type class,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// a trait with at least one type parameter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//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trait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Printable[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 {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stringify(value: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720000" y="300960"/>
            <a:ext cx="8849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20000" y="1764000"/>
            <a:ext cx="8633880" cy="43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 type class instance for Int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intPrintable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Printable[Int] =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Printable[Int]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stringify(value: Int):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value.toString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 type class instance for Date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datePrintable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Printable[Date] =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Printable[Date]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stringify(value: Date):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value.toString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 generic type class instance for Option[A] (must be a def)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 requires an implicit Printable[A]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optionPrintable[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</a:t>
            </a:r>
            <a:br/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pA: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Printable[Option[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]] = ???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720000" y="300960"/>
            <a:ext cx="8849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instance (3)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720000" y="2160000"/>
            <a:ext cx="8633880" cy="43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 interface function for Printable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(p.stringify(value))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Date)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Option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Option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720000" y="300960"/>
            <a:ext cx="8849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720000" y="1800000"/>
            <a:ext cx="8633880" cy="532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final case class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Cat(name: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age: Int, color: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Cat {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catPrintable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Printable[Cat] =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                    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Printable[Cat] {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stringify(cat: Cat):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{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name  = Printable.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(cat.name)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age   = Printable.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(cat.age)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color = Printable.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(cat.color)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s"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name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is a 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age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year-old 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color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cat."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720000" y="300960"/>
            <a:ext cx="8849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Generic type class instances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720000" y="1800000"/>
            <a:ext cx="8633880" cy="532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Menlo"/>
              </a:rPr>
              <a:t>// a generic instance for Option[A] is a def with a type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Menlo"/>
              </a:rPr>
              <a:t>// parameter A and an implicit Printable[A]. That means: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Menlo"/>
              </a:rPr>
              <a:t>// if you can stringify an A, you also can stringify Option[A]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optionPrintable[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</a:t>
            </a:r>
            <a:br/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   (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pA: Printable[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]): Printable[Option[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]] =</a:t>
            </a:r>
            <a:br/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Printable[Option[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]] {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stringify(optA: Option[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DejaVu Sans"/>
              </a:rPr>
              <a:t>optA.map(pA.stringify)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.map(s =&gt; 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s"Option(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)"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.getOrElse(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"None"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720000" y="300960"/>
            <a:ext cx="8849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instance (3)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720000" y="2160000"/>
            <a:ext cx="8633880" cy="43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(p.stringify(value))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garfield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myPrint(Option(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garfield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myPrint(Option.empty[Cat])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myPrint(List(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garfield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myPrint(List.empty[Cat])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20000" y="300960"/>
            <a:ext cx="8849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Table of Contents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720000" y="1656000"/>
            <a:ext cx="8633880" cy="53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Scala Implicits</a:t>
            </a:r>
            <a:endParaRPr b="0" lang="de-DE" sz="24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Scala extension methods</a:t>
            </a:r>
            <a:endParaRPr b="0" lang="de-DE" sz="24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type classes</a:t>
            </a:r>
            <a:endParaRPr b="0" lang="de-DE" sz="24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 type class and its instances</a:t>
            </a:r>
            <a:endParaRPr b="0" lang="de-DE" sz="24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Example: type class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Printable[A]</a:t>
            </a:r>
            <a:endParaRPr b="0" lang="de-DE" sz="24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</a:t>
            </a:r>
            <a:endParaRPr b="0" lang="de-DE" sz="24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Where to store the instances?</a:t>
            </a:r>
            <a:endParaRPr b="0" lang="de-DE" sz="24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without import tax</a:t>
            </a:r>
            <a:endParaRPr b="0" lang="de-DE" sz="24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Benefit of type classes</a:t>
            </a:r>
            <a:endParaRPr b="0" lang="de-DE" sz="24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720000" y="300960"/>
            <a:ext cx="8849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720000" y="1944000"/>
            <a:ext cx="8633880" cy="43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Move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stringify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pprint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methods into an object (e.g. the companion object or package object of the type class).</a:t>
            </a:r>
            <a:endParaRPr b="0" lang="de-DE" sz="26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With a pimp (implicit class) type class methods can be used just like intrinsic methods of the respective type.</a:t>
            </a:r>
            <a:endParaRPr b="0" lang="de-DE" sz="26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implicit class constructor must have a (typically generic) parameter.</a:t>
            </a:r>
            <a:endParaRPr b="0" lang="de-DE" sz="26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implicit class methods take an implicit type class parameter.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720000" y="300960"/>
            <a:ext cx="8849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720000" y="1692000"/>
            <a:ext cx="8633880" cy="52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Move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the interface object methods (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stringify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pprint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into a singleton object (e.g. the companion object or package object of the type class).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type class companion object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// interface object methods for the type class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println(stringify(value))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- - - - 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user.code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path.to.libPrintable._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Printable.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720000" y="300960"/>
            <a:ext cx="8849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720000" y="1980000"/>
            <a:ext cx="8633880" cy="47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a pimp by defining a generic implicit class. (The constructor has one parameter of the generic type. Methods take a type class instance as implicit parameter.)</a:t>
            </a:r>
            <a:endParaRPr b="0" lang="de-DE" sz="2600" spc="-1" strike="noStrike">
              <a:latin typeface="Arial"/>
            </a:endParaRPr>
          </a:p>
          <a:p>
            <a:pPr marL="72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endParaRPr b="0" lang="de-DE" sz="18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interface syntax methods defined by a generic pimp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PrintableOps[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(stringify)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stringMizzi =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.stringify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.pprint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720000" y="300960"/>
            <a:ext cx="8849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Where to keep type class instances?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720000" y="2160000"/>
            <a:ext cx="8633880" cy="43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instances for standard types (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String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Int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Date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etc.) should be stored under the same package as the type class itself (typically in companion object of the type class).</a:t>
            </a:r>
            <a:endParaRPr b="0" lang="de-DE" sz="26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instances for your own types, i.e. domain classes (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Cat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Person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Customer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Order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Invoice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etc.) should be stored under the same package as the respective domain class (typically in the companion object of the domain class).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720000" y="300960"/>
            <a:ext cx="8849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Only one import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720000" y="1584000"/>
            <a:ext cx="8633880" cy="532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library should provide the type class instances in a </a:t>
            </a:r>
            <a:r>
              <a:rPr b="1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non-intrusive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way so that user code easily can override them. </a:t>
            </a:r>
            <a:endParaRPr b="0" lang="de-DE" sz="20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User code needs only </a:t>
            </a:r>
            <a:r>
              <a:rPr b="1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one import statement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</a:t>
            </a:r>
            <a:br/>
            <a:r>
              <a:rPr b="0" lang="de-DE" sz="2000" spc="-1" strike="noStrike">
                <a:solidFill>
                  <a:srgbClr val="333333"/>
                </a:solidFill>
                <a:latin typeface="Courier New"/>
                <a:ea typeface="DejaVu Sans"/>
              </a:rPr>
              <a:t>import path.to.libPrintable._</a:t>
            </a:r>
            <a:endParaRPr b="0" lang="de-DE" sz="20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instances in the type class companian object (or in the type class package object) are found automatically without extra import. They are visible in the </a:t>
            </a:r>
            <a:r>
              <a:rPr b="1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scope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.</a:t>
            </a:r>
            <a:endParaRPr b="0" lang="de-DE" sz="20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Interface object methods and implicit class can be moved to the library‘s package object. By the above import they become visible in </a:t>
            </a:r>
            <a:r>
              <a:rPr b="1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local scope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. (Can be improved, see below.)</a:t>
            </a:r>
            <a:endParaRPr b="0" lang="de-DE" sz="20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needed the user can provide his own instances in local scope: local declaration, import (explicit or wildcard), inheritance (base class or trait), package object.</a:t>
            </a:r>
            <a:endParaRPr b="0" lang="de-DE" sz="20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Local scope precedes implicit scope.</a:t>
            </a:r>
            <a:endParaRPr b="0" lang="de-DE" sz="20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720000" y="300960"/>
            <a:ext cx="8849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Only one import - code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720000" y="1404000"/>
            <a:ext cx="8633880" cy="565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path.to.libPrintable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 {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intPrintable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Printable[Int] = ???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datePrintable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Printable[Date] = ???</a:t>
            </a:r>
            <a:endParaRPr b="0" lang="de-DE" sz="1200" spc="-1" strike="noStrike">
              <a:latin typeface="Arial"/>
            </a:endParaRPr>
          </a:p>
          <a:p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optionPrintable[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Printable]: Printable[Option[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]] = ???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- - - - - 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object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libPrintable {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(value))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PrintableOps[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(stringify)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- - - - - 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userpkg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path.to.libPrintable._ </a:t>
            </a: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Menlo"/>
              </a:rPr>
              <a:t>// only one import needed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.pprint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Date().pprint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.pprint</a:t>
            </a:r>
            <a:endParaRPr b="0" lang="de-DE" sz="12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20000" y="300960"/>
            <a:ext cx="8849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Context Bound + implicitly (1)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720000" y="1872000"/>
            <a:ext cx="8633880" cy="457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 implicit class (without context bound)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PrintableOps[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(stringify)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- - - - 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 implicit class (with context bound and implicitly)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PrintableOps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1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implicitly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[Printable[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pprint():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(stringify)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720000" y="300960"/>
            <a:ext cx="8849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Context Bound + implicitly (2)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720000" y="1944000"/>
            <a:ext cx="8633880" cy="47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 interface object methods (without context bound)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- - - - 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 interface object methods (with context bound and implicitly)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implicitly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[Printable[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): Unit 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20000" y="300960"/>
            <a:ext cx="8849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Method apply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20000" y="2052000"/>
            <a:ext cx="8633880" cy="442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 {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apply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 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implicitly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]]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.stringify(value)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 . .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720000" y="300960"/>
            <a:ext cx="8849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more imports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720000" y="1692000"/>
            <a:ext cx="8633880" cy="43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Move interface object methods and the pimp into a trait (e.g.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PrintableUtils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).</a:t>
            </a:r>
            <a:endParaRPr b="0" lang="de-DE" sz="24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local package object (user code) extends that trait and brings them into local scope.</a:t>
            </a:r>
            <a:br/>
            <a:r>
              <a:rPr b="0" lang="de-DE" sz="2000" spc="-1" strike="noStrike">
                <a:solidFill>
                  <a:srgbClr val="333333"/>
                </a:solidFill>
                <a:latin typeface="Courier New"/>
                <a:ea typeface="DejaVu Sans"/>
              </a:rPr>
              <a:t>package object userpkg extends PrintableUtils</a:t>
            </a:r>
            <a:endParaRPr b="0" lang="de-DE" sz="20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Interface object methods and pimp can easily be overriden in the local package object.</a:t>
            </a:r>
            <a:endParaRPr b="0" lang="de-DE" sz="24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This architecture is least intrusive and gives good flexibility to the library user.</a:t>
            </a:r>
            <a:endParaRPr b="0" lang="de-DE" sz="24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library imports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needed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300960"/>
            <a:ext cx="8849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Implicits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20000" y="2052000"/>
            <a:ext cx="8633880" cy="43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declarations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implicit val x: X = …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implicit def func: X = …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implicit object X extends MyTrait { … }</a:t>
            </a:r>
            <a:endParaRPr b="0" lang="de-DE" sz="24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parameters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def method(implicit x: X): R = …</a:t>
            </a:r>
            <a:endParaRPr b="0" lang="de-DE" sz="24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classes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implicit class Y(x: X) { … }</a:t>
            </a:r>
            <a:endParaRPr b="0" lang="de-DE" sz="24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conversions (a.k.a. implicit views)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implicit def aToB(a: A): B = …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720000" y="300960"/>
            <a:ext cx="8849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more imports - code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720000" y="1404000"/>
            <a:ext cx="8633880" cy="565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path.to.libPrintable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 {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intPrintable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Printable[Int] = ???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datePrintable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Printable[Date] = ???</a:t>
            </a:r>
            <a:endParaRPr b="0" lang="de-DE" sz="1200" spc="-1" strike="noStrike">
              <a:latin typeface="Arial"/>
            </a:endParaRPr>
          </a:p>
          <a:p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optionPrintable[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Printable]: Printable[Option[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]] = ???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trait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PrintableUtils {</a:t>
            </a:r>
            <a:endParaRPr b="0" lang="de-DE" sz="1200" spc="-1" strike="noStrike">
              <a:latin typeface="Arial"/>
            </a:endParaRPr>
          </a:p>
          <a:p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(value))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PrintableOps[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(stringify)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- - - - 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userpkg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path.to.libPrintable.{Printable, PrintableUtils} 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object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userpkg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extends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PrintableUtils {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// In the users package object base trait utilities and implicits can be overridden.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): Unit = ???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MyPrintableOps[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extends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PrintableOps(value) {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Unit = ???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720000" y="300960"/>
            <a:ext cx="8849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Benefit of type classes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720000" y="2160000"/>
            <a:ext cx="8633880" cy="43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type class (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and the type you create an instance for, e.g. a domain class (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Cat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are completely decoupled.</a:t>
            </a:r>
            <a:endParaRPr b="0" lang="de-DE" sz="28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You can extend and enrich not only your own types but also sealed types from libraries which you do not own.</a:t>
            </a:r>
            <a:endParaRPr b="0" lang="de-DE" sz="28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You do not need inheritence to extend existing classes or library classes (which is not possible if they are sealed).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720000" y="300960"/>
            <a:ext cx="8849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Downsides of type classes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720000" y="2160000"/>
            <a:ext cx="8633880" cy="43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and implicits are hard to understand for the Scala newcomer (complicated rules of implicit resolution).</a:t>
            </a:r>
            <a:endParaRPr b="0" lang="de-DE" sz="28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Overuse of implicits often makes Scala code too difficult to read/understand.</a:t>
            </a:r>
            <a:endParaRPr b="0" lang="de-DE" sz="28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(Not only) Implicits give Scala the reputation to be an arcane language.</a:t>
            </a:r>
            <a:endParaRPr b="0" lang="de-DE" sz="28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Resolution of implicits slow down the compiler.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720000" y="300960"/>
            <a:ext cx="8849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cats.Show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964440" y="2160000"/>
            <a:ext cx="8145000" cy="287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endParaRPr b="0" lang="de-DE" sz="18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you are using cats ...</a:t>
            </a:r>
            <a:endParaRPr b="0" lang="de-DE" sz="28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need to implement the Printable type class</a:t>
            </a:r>
            <a:endParaRPr b="0" lang="de-DE" sz="28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Cats already provides such a type class: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cats.Show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720000" y="300960"/>
            <a:ext cx="8849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Cats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720000" y="2160000"/>
            <a:ext cx="8633880" cy="43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Cats provides most of its functionality as type classes: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cats.{Show, Eq, Ord, Num, Monoid, Functor, Monad, Applicative, Foldable}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many more.</a:t>
            </a:r>
            <a:endParaRPr b="0" lang="de-DE" sz="28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See </a:t>
            </a:r>
            <a:r>
              <a:rPr b="0" lang="de-DE" sz="28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https://typelevel.org/cats/typeclasses.html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720000" y="300960"/>
            <a:ext cx="8849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720000" y="1836000"/>
            <a:ext cx="8633880" cy="50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class.</a:t>
            </a:r>
            <a:br/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 </a:t>
            </a:r>
            <a:r>
              <a:rPr b="0" lang="de-DE" sz="2200" spc="-1" strike="noStrike">
                <a:solidFill>
                  <a:srgbClr val="00b6bd"/>
                </a:solidFill>
                <a:latin typeface="Courier New"/>
                <a:ea typeface="DejaVu Sans"/>
              </a:rPr>
              <a:t>class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Printable a where … </a:t>
            </a:r>
            <a:endParaRPr b="0" lang="de-DE" sz="22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Create an instance for each type that should support the type class. (This enriches each type with the methods of the type class.)</a:t>
            </a:r>
            <a:br/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 </a:t>
            </a:r>
            <a:r>
              <a:rPr b="0" lang="de-DE" sz="2200" spc="-1" strike="noStrike">
                <a:solidFill>
                  <a:srgbClr val="00b6bd"/>
                </a:solidFill>
                <a:latin typeface="Courier New"/>
                <a:ea typeface="DejaVu Sans"/>
              </a:rPr>
              <a:t>instance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Printable Int where … </a:t>
            </a:r>
            <a:br/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 </a:t>
            </a:r>
            <a:r>
              <a:rPr b="0" lang="de-DE" sz="2200" spc="-1" strike="noStrike">
                <a:solidFill>
                  <a:srgbClr val="00b6bd"/>
                </a:solidFill>
                <a:latin typeface="Courier New"/>
                <a:ea typeface="DejaVu Sans"/>
              </a:rPr>
              <a:t>instance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Printable Cat where …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 </a:t>
            </a:r>
            <a:endParaRPr b="0" lang="de-DE" sz="18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That‘s it. Just use the type class methods for the types that have an instance. No extra user interface needs to be provided (like in Scala).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720000" y="300960"/>
            <a:ext cx="8849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720000" y="2160000"/>
            <a:ext cx="8633880" cy="43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00b6bd"/>
                </a:solidFill>
                <a:latin typeface="Menlo"/>
                <a:ea typeface="DejaVu Sans"/>
              </a:rPr>
              <a:t>class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Printable a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00a65d"/>
                </a:solidFill>
                <a:latin typeface="Menlo"/>
                <a:ea typeface="DejaVu Sans"/>
              </a:rPr>
              <a:t>–</a:t>
            </a:r>
            <a:r>
              <a:rPr b="0" lang="de-DE" sz="1800" spc="-1" strike="noStrike">
                <a:solidFill>
                  <a:srgbClr val="00a65d"/>
                </a:solidFill>
                <a:latin typeface="Menlo"/>
                <a:ea typeface="DejaVu Sans"/>
              </a:rPr>
              <a:t>- stringify: signature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stringify :: a -&gt;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00a65d"/>
                </a:solidFill>
                <a:latin typeface="Menlo"/>
                <a:ea typeface="DejaVu Sans"/>
              </a:rPr>
              <a:t>–</a:t>
            </a:r>
            <a:r>
              <a:rPr b="0" lang="de-DE" sz="1800" spc="-1" strike="noStrike">
                <a:solidFill>
                  <a:srgbClr val="00a65d"/>
                </a:solidFill>
                <a:latin typeface="Menlo"/>
                <a:ea typeface="DejaVu Sans"/>
              </a:rPr>
              <a:t>- pprint: signature + impl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pprint :: a -&gt; IO ()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pprint x = putStrLn $ stringify x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720000" y="300960"/>
            <a:ext cx="8849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720000" y="2160000"/>
            <a:ext cx="8633880" cy="43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00b6bd"/>
                </a:solidFill>
                <a:latin typeface="Menlo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Printable Int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stringify = show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00b6bd"/>
                </a:solidFill>
                <a:latin typeface="Menlo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Printable UTCTime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stringify time = "The exact date is: "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      ++ formatTime defaultTimeLocale "%F, %T (%Z)" time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720000" y="300960"/>
            <a:ext cx="8849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720000" y="2160000"/>
            <a:ext cx="8633880" cy="43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data Cat = Cat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{ name  ::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, age   :: Int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, color ::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00b6bd"/>
                </a:solidFill>
                <a:latin typeface="Menlo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Printable Cat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stringify cat = "Cat { name=" ++ name cat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                     ++ ", age=" ++ show (age cat)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                     ++ ", color=" ++ color cat ++ "}"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720000" y="240120"/>
            <a:ext cx="8849520" cy="137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methods with the instance types.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720000" y="2484000"/>
            <a:ext cx="8633880" cy="37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putStrLn $ stringify $ utcTime 2018 4 9 19 15 00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pprint $ utcTime 2018 4 9 19 15 01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let mizzi = Cat "Mizzi" 1 "black"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putStrLn $ stringify mizzi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pprint mizzi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0000" y="300960"/>
            <a:ext cx="8849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Implicit parameter resolution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720000" y="1872000"/>
            <a:ext cx="8633880" cy="43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details of implicit parameter resolution are very complex and not covered here. There are 2 main resolution steps.</a:t>
            </a:r>
            <a:endParaRPr b="0" lang="de-DE" sz="22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Step 1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Implicit parameters are first looked up in </a:t>
            </a:r>
            <a:r>
              <a:rPr b="1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“local scope“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local declarations, imports (explicit or wildcard), inheritance (base classes or traits), local package object.</a:t>
            </a:r>
            <a:endParaRPr b="0" lang="de-DE" sz="22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Step 2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If implicit parameters cannot be resolved from the local scope the compiler searches the </a:t>
            </a:r>
            <a:r>
              <a:rPr b="1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“implicit scope“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package object of the implicit parameter type and the package object of their type parameters (if any).</a:t>
            </a:r>
            <a:endParaRPr b="0" lang="de-DE" sz="22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Local scope always takes precedence over implicit scope.</a:t>
            </a:r>
            <a:endParaRPr b="0" lang="de-DE" sz="22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There are other precedence rules within implicit scope (specificity, inheritance) which are not covered here.</a:t>
            </a:r>
            <a:endParaRPr b="0" lang="de-DE" sz="2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720000" y="300960"/>
            <a:ext cx="8849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Show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720000" y="2160000"/>
            <a:ext cx="8633880" cy="43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need to implement the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type class</a:t>
            </a:r>
            <a:endParaRPr b="0" lang="de-DE" sz="28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already has a type class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Show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in the Prelude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720000" y="300960"/>
            <a:ext cx="8849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720000" y="2160000"/>
            <a:ext cx="8633880" cy="43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Many type classes are available in the Haskell Prelude, i.e. without extra import.</a:t>
            </a:r>
            <a:endParaRPr b="0" lang="de-DE" sz="28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provides its own kosmos of type classes in Base (the standard library), most of them available in the Prelude (like scala.Predef):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Show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Eq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Ord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Num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Integral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Fractional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Monoid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Functor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Applicative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Monad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Foldable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etc.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720000" y="300960"/>
            <a:ext cx="8849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Comparison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720000" y="2088000"/>
            <a:ext cx="8633880" cy="43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has its own type class syntax (key words </a:t>
            </a:r>
            <a:r>
              <a:rPr b="1" lang="de-DE" sz="2800" spc="-1" strike="noStrike">
                <a:solidFill>
                  <a:srgbClr val="00b6bd"/>
                </a:solidFill>
                <a:latin typeface="Courier New"/>
                <a:ea typeface="DejaVu Sans"/>
              </a:rPr>
              <a:t>class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</a:t>
            </a:r>
            <a:r>
              <a:rPr b="1" lang="de-DE" sz="2800" spc="-1" strike="noStrike">
                <a:solidFill>
                  <a:srgbClr val="00b6bd"/>
                </a:solidFill>
                <a:latin typeface="Courier New"/>
                <a:ea typeface="DejaVu Sans"/>
              </a:rPr>
              <a:t>instance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).</a:t>
            </a:r>
            <a:endParaRPr b="0" lang="de-DE" sz="28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uses implicits to provide type classes.</a:t>
            </a:r>
            <a:endParaRPr b="0" lang="de-DE" sz="28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 Scala (using implicit val …) you need to create an object for each type class instance.</a:t>
            </a:r>
            <a:endParaRPr b="0" lang="de-DE" sz="28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object creation in Haskell.</a:t>
            </a:r>
            <a:endParaRPr b="0" lang="de-DE" sz="28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implicit hocus-pocus in Haskell.</a:t>
            </a:r>
            <a:endParaRPr b="0" lang="de-DE" sz="28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objects, no inheritance in Haskell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720000" y="300960"/>
            <a:ext cx="8849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Resources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756000" y="2160000"/>
            <a:ext cx="8633880" cy="43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Source code and slides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https://github.com/hermannhueck/typeclasses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Book: „Scala with Cats“ by Noel Welsh and Dave Gurnell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2"/>
              </a:rPr>
              <a:t>https://underscore.io/books/scala-with-cats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Book: „Haskell Programming from first principles“ by Christoper Allen and Julie Moronuki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3"/>
              </a:rPr>
              <a:t>http://haskelbook.com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720000" y="300960"/>
            <a:ext cx="8849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Resources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756000" y="2160000"/>
            <a:ext cx="8633880" cy="43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Talk: Tim Soethout on Implicits at ScalaDays 2016, Berlin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https://www.youtube.com/watch?v=UHQbj-_9r8A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0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Talk: Daniel Westheide on Implicits and Type Classes at ScalaDays 2016, Berlin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2"/>
              </a:rPr>
              <a:t>https://www.youtube.com/watch?v=1e9tcymPl7w</a:t>
            </a:r>
            <a:endParaRPr b="0" lang="de-DE" sz="20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Talk: Josh Suereth at North East Scala Symposium 2011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3"/>
              </a:rPr>
              <a:t>https://vimeo.com/20308847</a:t>
            </a:r>
            <a:endParaRPr b="0" lang="de-DE" sz="20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Blog post on the details of implicit parameter resolution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4"/>
              </a:rPr>
              <a:t>http://ee3si9n.com/revisiting-implicits-without-import-tax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720000" y="300960"/>
            <a:ext cx="8849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Resources (3)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756000" y="2124000"/>
            <a:ext cx="8633880" cy="43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Implicits in the Scala 2.12 language specification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https://scala-lang.org/files/archive/spec/2.12/07-implicits.html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0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Keynote: What to Leave Implicit by Martin Odersky ScalaDays 2017, Chicago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2"/>
              </a:rPr>
              <a:t>https://www.youtube.com/watch?v=Oij5V7LQJsA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</a:rPr>
              <a:t> 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720000" y="300960"/>
            <a:ext cx="8849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Thank you!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720000" y="2160000"/>
            <a:ext cx="8633880" cy="43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de-DE" sz="8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Q &amp; A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20000" y="300960"/>
            <a:ext cx="8849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Extension Methods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20000" y="2160000"/>
            <a:ext cx="8633880" cy="43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an implicit class</a:t>
            </a:r>
            <a:endParaRPr b="0" lang="de-DE" sz="28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class must have a single parameter of the type in question.</a:t>
            </a:r>
            <a:endParaRPr b="0" lang="de-DE" sz="28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extension methods inside the class.</a:t>
            </a:r>
            <a:endParaRPr b="0" lang="de-DE" sz="28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This technique is also called the “</a:t>
            </a:r>
            <a:r>
              <a:rPr b="0" i="1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 up my library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pattern, some times also known as “</a:t>
            </a:r>
            <a:r>
              <a:rPr b="0" i="1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static monkey patching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20000" y="300960"/>
            <a:ext cx="8849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Pimpin‘ / Extension methods (1)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20000" y="2160000"/>
            <a:ext cx="8633880" cy="43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EnrichedInt(i: Int) {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double: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triple: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square: Int = i 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cube: Int = i * i 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double5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.double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10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triple5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.triple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15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squared5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.square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25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cubed5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.cube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125</a:t>
            </a:r>
            <a:endParaRPr b="0" lang="de-DE" sz="1800" spc="-1" strike="noStrike">
              <a:latin typeface="Arial"/>
            </a:endParaRPr>
          </a:p>
          <a:p>
            <a:r>
              <a:rPr b="1" i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doubledSquared5 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.double.square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100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720000" y="300960"/>
            <a:ext cx="8849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Pimpin‘ / Extension methods (2)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720000" y="2160000"/>
            <a:ext cx="8633880" cy="43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final case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Cat(name: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age: Int, color: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PimpedCat(c: Cat) {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description: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s"</a:t>
            </a:r>
            <a:r>
              <a:rPr b="1" lang="de-DE" sz="16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{c.name}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is a </a:t>
            </a:r>
            <a:r>
              <a:rPr b="1" lang="de-DE" sz="16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{c.age}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year old </a:t>
            </a:r>
            <a:r>
              <a:rPr b="1" lang="de-DE" sz="16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{c.color}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colored cat."</a:t>
            </a:r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describe():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(c.description)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Cat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"Mizzi"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"black"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desc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.description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desc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.describe()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720000" y="300960"/>
            <a:ext cx="8849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Pimpin‘ / Extension methods (3)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20000" y="2160000"/>
            <a:ext cx="8633880" cy="43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PimpedList[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](xs: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 {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zipWith[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](ys: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])(f: (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 =&gt;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 =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xs zip ys map {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case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(x, y) =&gt; f(x, y) }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l1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l2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10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result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l1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.zipWith(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l2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)(_ + _)</a:t>
            </a:r>
            <a:endParaRPr b="0" lang="de-DE" sz="1800" spc="-1" strike="noStrike">
              <a:latin typeface="Arial"/>
            </a:endParaRPr>
          </a:p>
          <a:p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result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--&gt; List(11, 22, 33)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720000" y="300960"/>
            <a:ext cx="8849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Extension Methods – How they work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720000" y="2160000"/>
            <a:ext cx="8633880" cy="43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compiler looks up a method for a class.</a:t>
            </a:r>
            <a:endParaRPr b="0" lang="de-DE" sz="26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 class implements the method this one is used.</a:t>
            </a:r>
            <a:endParaRPr b="0" lang="de-DE" sz="26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 class doesn‘t implement the method it looks for an implicit class that takes a parameter of the class in question.</a:t>
            </a:r>
            <a:endParaRPr b="0" lang="de-DE" sz="26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 implicit class implements the method in question it creates an instance, passes the parameter and invokes the method.</a:t>
            </a:r>
            <a:endParaRPr b="0" lang="de-DE" sz="26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Otherwise the compiler is bailing out.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2540</TotalTime>
  <Application>LibreOffice/6.0.0.3$MacOSX_X86_64 LibreOffice_project/64a0f66915f38c6217de274f0aa8e15618924765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2018-03-08T22:14:49Z</dcterms:created>
  <dc:creator>Hermann Hueck</dc:creator>
  <dc:description/>
  <dc:language>de-DE</dc:language>
  <cp:lastModifiedBy>Hermann Hueck</cp:lastModifiedBy>
  <dcterms:modified xsi:type="dcterms:W3CDTF">2018-04-04T13:37:34Z</dcterms:modified>
  <cp:revision>78</cp:revision>
  <dc:subject/>
  <dc:title>Impress</dc:title>
</cp:coreProperties>
</file>