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26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6.xml.rels" ContentType="application/vnd.openxmlformats-package.relationships+xml"/>
  <Override PartName="/ppt/slides/_rels/slide1.xml.rels" ContentType="application/vnd.openxmlformats-package.relationships+xml"/>
  <Override PartName="/ppt/slides/_rels/slide23.xml.rels" ContentType="application/vnd.openxmlformats-package.relationships+xml"/>
  <Override PartName="/ppt/slides/_rels/slide15.xml.rels" ContentType="application/vnd.openxmlformats-package.relationships+xml"/>
  <Override PartName="/ppt/slides/_rels/slide22.xml.rels" ContentType="application/vnd.openxmlformats-package.relationships+xml"/>
  <Override PartName="/ppt/slides/_rels/slide14.xml.rels" ContentType="application/vnd.openxmlformats-package.relationships+xml"/>
  <Override PartName="/ppt/slides/_rels/slide27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_rels/slide10.xml.rels" ContentType="application/vnd.openxmlformats-package.relationships+xml"/>
  <Override PartName="/ppt/slides/_rels/slide24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25.xml.rels" ContentType="application/vnd.openxmlformats-package.relationships+xml"/>
  <Override PartName="/ppt/slides/_rels/slide3.xml.rels" ContentType="application/vnd.openxmlformats-package.relationships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.xml" ContentType="application/vnd.openxmlformats-officedocument.presentationml.slide+xml"/>
  <Override PartName="/ppt/slides/slide23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22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21.xml" ContentType="application/vnd.openxmlformats-officedocument.presentationml.slide+xml"/>
  <Override PartName="/ppt/slides/slide7.xml" ContentType="application/vnd.openxmlformats-officedocument.presentationml.slide+xml"/>
  <Override PartName="/ppt/slides/slide20.xml" ContentType="application/vnd.openxmlformats-officedocument.presentationml.slide+xml"/>
  <Override PartName="/ppt/slides/slide6.xml" ContentType="application/vnd.openxmlformats-officedocument.presentationml.slide+xml"/>
  <Override PartName="/ppt/slides/slide27.xml" ContentType="application/vnd.openxmlformats-officedocument.presentationml.slide+xml"/>
  <Override PartName="/ppt/slides/slide5.xml" ContentType="application/vnd.openxmlformats-officedocument.presentationml.slide+xml"/>
  <Override PartName="/ppt/slides/slide26.xml" ContentType="application/vnd.openxmlformats-officedocument.presentationml.slide+xml"/>
  <Override PartName="/ppt/slides/slide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24.xml" ContentType="application/vnd.openxmlformats-officedocument.presentationml.slide+xml"/>
  <Override PartName="/ppt/slides/slide2.xml" ContentType="application/vnd.openxmlformats-officedocument.presentationml.slide+xml"/>
  <Override PartName="/ppt/slides/slide19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4320000"/>
            <a:ext cx="502560" cy="1078560"/>
          </a:xfrm>
          <a:prstGeom prst="rect">
            <a:avLst/>
          </a:prstGeom>
          <a:solidFill>
            <a:srgbClr val="ef292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de-DE" sz="4400" spc="-1" strike="noStrike">
                <a:latin typeface="Arial"/>
              </a:rPr>
              <a:t>Format des Titeltextes durch Klicken bearbeiten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Format des Gliederungstextes durch Klicken bearbeiten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Zweite Gliederungsebene</a:t>
            </a:r>
            <a:endParaRPr b="0" lang="de-D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latin typeface="Arial"/>
              </a:rPr>
              <a:t>Dritte Gliederungsebene</a:t>
            </a:r>
            <a:endParaRPr b="0" lang="de-D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latin typeface="Arial"/>
              </a:rPr>
              <a:t>Vierte Gliederungsebene</a:t>
            </a:r>
            <a:endParaRPr b="0" lang="de-D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Fünfte Gliederungsebene</a:t>
            </a:r>
            <a:endParaRPr b="0" lang="de-D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Sechste Gliederungsebene</a:t>
            </a:r>
            <a:endParaRPr b="0" lang="de-D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Siebte Gliederungsebene</a:t>
            </a:r>
            <a:endParaRPr b="0" lang="de-D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288000"/>
            <a:ext cx="502560" cy="1078560"/>
          </a:xfrm>
          <a:prstGeom prst="rect">
            <a:avLst/>
          </a:prstGeom>
          <a:solidFill>
            <a:srgbClr val="ef292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PlaceHolder 2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de-DE" sz="4400" spc="-1" strike="noStrike">
                <a:latin typeface="Arial"/>
              </a:rPr>
              <a:t>Format des Titeltextes durch Klicken bearbeiten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Format des Gliederungstextes durch Klicken bearbeiten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Zweite Gliederungsebene</a:t>
            </a:r>
            <a:endParaRPr b="0" lang="de-D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latin typeface="Arial"/>
              </a:rPr>
              <a:t>Dritte Gliederungsebene</a:t>
            </a:r>
            <a:endParaRPr b="0" lang="de-D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latin typeface="Arial"/>
              </a:rPr>
              <a:t>Vierte Gliederungsebene</a:t>
            </a:r>
            <a:endParaRPr b="0" lang="de-D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Fünfte Gliederungsebene</a:t>
            </a:r>
            <a:endParaRPr b="0" lang="de-D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Sechste Gliederungsebene</a:t>
            </a:r>
            <a:endParaRPr b="0" lang="de-D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Siebte Gliederungsebene</a:t>
            </a:r>
            <a:endParaRPr b="0" lang="de-D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hyperlink" Target="https://typelevel.org/cats/typeclasses.html" TargetMode="External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hyperlink" Target="https://github.com/hermannhueck/typeclasses" TargetMode="External"/><Relationship Id="rId2" Type="http://schemas.openxmlformats.org/officeDocument/2006/relationships/hyperlink" Target="https://gumroad.com/discover?query=scala+cats" TargetMode="External"/><Relationship Id="rId3" Type="http://schemas.openxmlformats.org/officeDocument/2006/relationships/hyperlink" Target="https://gumroad.com/discover?query=allen+haskell" TargetMode="External"/><Relationship Id="rId4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792000" y="3885480"/>
            <a:ext cx="8566560" cy="165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r>
              <a:rPr b="1" lang="de-DE" sz="4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Type Classes</a:t>
            </a:r>
            <a:br/>
            <a:r>
              <a:rPr b="1" lang="de-DE" sz="4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    in Scala and Haskell</a:t>
            </a:r>
            <a:endParaRPr b="0" lang="de-DE" sz="48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792000" y="5904000"/>
            <a:ext cx="8566560" cy="98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de-DE" sz="2600" spc="-1" strike="noStrike">
                <a:solidFill>
                  <a:srgbClr val="000000"/>
                </a:solidFill>
                <a:latin typeface="Amiri Quran"/>
                <a:ea typeface="Amiri Quran"/>
              </a:rPr>
              <a:t>©</a:t>
            </a:r>
            <a:r>
              <a:rPr b="0" lang="de-DE" sz="2600" spc="-1" strike="noStrike">
                <a:solidFill>
                  <a:srgbClr val="000000"/>
                </a:solidFill>
                <a:latin typeface="Noto Sans Regular"/>
                <a:ea typeface="Amiri Quran"/>
              </a:rPr>
              <a:t> 2018  Hermann Hueck</a:t>
            </a:r>
            <a:endParaRPr b="0" lang="de-DE" sz="26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720000" y="300960"/>
            <a:ext cx="885420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Use the type class instance (2)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720000" y="2160000"/>
            <a:ext cx="863856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60000">
              <a:lnSpc>
                <a:spcPct val="100000"/>
              </a:lnSpc>
              <a:spcAft>
                <a:spcPts val="1414"/>
              </a:spcAft>
            </a:pP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def myPrint[A](value: A)(implicit printable: Printable[A]): Unit =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  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	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	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	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println(printable.format(value))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val mizzi = Cat("Mizzi", 1, "black")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val garfield = Cat("Garfield", 38, "ginger and black")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myPrint(mizzi)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myPrint(garfield)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endParaRPr b="0" lang="de-DE" sz="18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720000" y="300960"/>
            <a:ext cx="885420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Better Design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720000" y="2160000"/>
            <a:ext cx="863856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25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Move the print method into a singleton object (e.g. the companion object of the type class).</a:t>
            </a:r>
            <a:endParaRPr b="0" lang="de-DE" sz="28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Use extension methods (= type enrichment) by defining an implicit class. (The implicit class must be parameterized with the same type as the type class.)</a:t>
            </a:r>
            <a:endParaRPr b="0" lang="de-DE" sz="280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720000" y="300960"/>
            <a:ext cx="885420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Better Design (1)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720000" y="2160000"/>
            <a:ext cx="863856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25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Move the print method into a singleton object (e.g. the companion object of the type class).</a:t>
            </a:r>
            <a:endParaRPr b="0" lang="de-DE" sz="2800" spc="-1" strike="noStrike">
              <a:latin typeface="Arial"/>
            </a:endParaRPr>
          </a:p>
          <a:p>
            <a:pPr marL="720000">
              <a:lnSpc>
                <a:spcPct val="100000"/>
              </a:lnSpc>
              <a:spcAft>
                <a:spcPts val="1414"/>
              </a:spcAft>
            </a:pPr>
            <a:endParaRPr b="0" lang="de-DE" sz="2800" spc="-1" strike="noStrike">
              <a:latin typeface="Arial"/>
            </a:endParaRPr>
          </a:p>
          <a:p>
            <a:pPr marL="72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object Printable {</a:t>
            </a:r>
            <a:endParaRPr b="0" lang="de-DE" sz="1800" spc="-1" strike="noStrike">
              <a:latin typeface="Arial"/>
            </a:endParaRPr>
          </a:p>
          <a:p>
            <a:pPr marL="720000">
              <a:lnSpc>
                <a:spcPct val="100000"/>
              </a:lnSpc>
              <a:spcAft>
                <a:spcPts val="845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def format[A](value: A)(implicit printable: Printable[A]): String =</a:t>
            </a:r>
            <a:br/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               printable.format(value)</a:t>
            </a:r>
            <a:endParaRPr b="0" lang="de-DE" sz="1800" spc="-1" strike="noStrike">
              <a:latin typeface="Arial"/>
            </a:endParaRPr>
          </a:p>
          <a:p>
            <a:pPr marL="720000">
              <a:lnSpc>
                <a:spcPct val="100000"/>
              </a:lnSpc>
              <a:spcAft>
                <a:spcPts val="845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def print[A](value: A)(implicit printable: Printable[A]): Unit =</a:t>
            </a:r>
            <a:br/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               println(printable.format(value))</a:t>
            </a:r>
            <a:endParaRPr b="0" lang="de-DE" sz="1800" spc="-1" strike="noStrike">
              <a:latin typeface="Arial"/>
            </a:endParaRPr>
          </a:p>
          <a:p>
            <a:pPr marL="72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}</a:t>
            </a:r>
            <a:endParaRPr b="0" lang="de-DE" sz="1800" spc="-1" strike="noStrike">
              <a:latin typeface="Arial"/>
            </a:endParaRPr>
          </a:p>
          <a:p>
            <a:pPr marL="72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Printable.print(mizzi)</a:t>
            </a:r>
            <a:endParaRPr b="0" lang="de-DE" sz="1800" spc="-1" strike="noStrike"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720000" y="300960"/>
            <a:ext cx="885420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Better Design (2)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03" name="CustomShape 2"/>
          <p:cNvSpPr/>
          <p:nvPr/>
        </p:nvSpPr>
        <p:spPr>
          <a:xfrm>
            <a:off x="720000" y="2160000"/>
            <a:ext cx="863856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25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Use extension methods (= type enrichment) by defining an implicit class. (The implicit class must be parameterized with the same type as the type class.)</a:t>
            </a:r>
            <a:endParaRPr b="0" lang="de-DE" sz="2600" spc="-1" strike="noStrike">
              <a:latin typeface="Arial"/>
            </a:endParaRPr>
          </a:p>
          <a:p>
            <a:pPr marL="72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</a:t>
            </a:r>
            <a:endParaRPr b="0" lang="de-DE" sz="1800" spc="-1" strike="noStrike">
              <a:latin typeface="Arial"/>
            </a:endParaRPr>
          </a:p>
          <a:p>
            <a:pPr marL="72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implicit class PrintableOps[A](value: A) {</a:t>
            </a:r>
            <a:endParaRPr b="0" lang="de-DE" sz="1800" spc="-1" strike="noStrike">
              <a:latin typeface="Arial"/>
            </a:endParaRPr>
          </a:p>
          <a:p>
            <a:pPr marL="720000">
              <a:lnSpc>
                <a:spcPct val="100000"/>
              </a:lnSpc>
              <a:spcAft>
                <a:spcPts val="845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  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def format(implicit printable: Printable[A]): String =</a:t>
            </a:r>
            <a:br/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                 printable.format(value)</a:t>
            </a:r>
            <a:endParaRPr b="0" lang="de-DE" sz="1800" spc="-1" strike="noStrike">
              <a:latin typeface="Arial"/>
            </a:endParaRPr>
          </a:p>
          <a:p>
            <a:pPr marL="72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  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def print(implicit printable: Printable[A]) = println(format)</a:t>
            </a:r>
            <a:endParaRPr b="0" lang="de-DE" sz="1800" spc="-1" strike="noStrike">
              <a:latin typeface="Arial"/>
            </a:endParaRPr>
          </a:p>
          <a:p>
            <a:pPr marL="72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}</a:t>
            </a:r>
            <a:endParaRPr b="0" lang="de-DE" sz="1800" spc="-1" strike="noStrike">
              <a:latin typeface="Arial"/>
            </a:endParaRPr>
          </a:p>
          <a:p>
            <a:pPr marL="72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mizzi.print</a:t>
            </a:r>
            <a:endParaRPr b="0" lang="de-DE" sz="1800" spc="-1" strike="noStrike"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720000" y="300960"/>
            <a:ext cx="885420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32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Where to keep the type class instances?</a:t>
            </a:r>
            <a:endParaRPr b="0" lang="de-DE" sz="3200" spc="-1" strike="noStrike">
              <a:latin typeface="Arial"/>
            </a:endParaRPr>
          </a:p>
        </p:txBody>
      </p:sp>
      <p:sp>
        <p:nvSpPr>
          <p:cNvPr id="105" name="CustomShape 2"/>
          <p:cNvSpPr/>
          <p:nvPr/>
        </p:nvSpPr>
        <p:spPr>
          <a:xfrm>
            <a:off x="720000" y="2160000"/>
            <a:ext cx="863856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25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Type class instances for standard types (</a:t>
            </a:r>
            <a:r>
              <a:rPr b="0" lang="de-DE" sz="2800" spc="-1" strike="noStrike">
                <a:solidFill>
                  <a:srgbClr val="333333"/>
                </a:solidFill>
                <a:latin typeface="Courier New"/>
                <a:ea typeface="DejaVu Sans"/>
              </a:rPr>
              <a:t>String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, </a:t>
            </a:r>
            <a:r>
              <a:rPr b="0" lang="de-DE" sz="2800" spc="-1" strike="noStrike">
                <a:solidFill>
                  <a:srgbClr val="333333"/>
                </a:solidFill>
                <a:latin typeface="Courier New"/>
                <a:ea typeface="DejaVu Sans"/>
              </a:rPr>
              <a:t>Int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, </a:t>
            </a:r>
            <a:r>
              <a:rPr b="0" lang="de-DE" sz="2800" spc="-1" strike="noStrike">
                <a:solidFill>
                  <a:srgbClr val="333333"/>
                </a:solidFill>
                <a:latin typeface="Courier New"/>
                <a:ea typeface="DejaVu Sans"/>
              </a:rPr>
              <a:t>Date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etc.) should be stored in the same package as the type class itself.</a:t>
            </a:r>
            <a:endParaRPr b="0" lang="de-DE" sz="28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Type class instances for your own types, i.e. domain classes (</a:t>
            </a:r>
            <a:r>
              <a:rPr b="0" lang="de-DE" sz="2800" spc="-1" strike="noStrike">
                <a:solidFill>
                  <a:srgbClr val="333333"/>
                </a:solidFill>
                <a:latin typeface="Courier New"/>
                <a:ea typeface="DejaVu Sans"/>
              </a:rPr>
              <a:t>Cat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, </a:t>
            </a:r>
            <a:r>
              <a:rPr b="0" lang="de-DE" sz="2800" spc="-1" strike="noStrike">
                <a:solidFill>
                  <a:srgbClr val="333333"/>
                </a:solidFill>
                <a:latin typeface="Courier New"/>
                <a:ea typeface="DejaVu Sans"/>
              </a:rPr>
              <a:t>Person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, </a:t>
            </a:r>
            <a:r>
              <a:rPr b="0" lang="de-DE" sz="2800" spc="-1" strike="noStrike">
                <a:solidFill>
                  <a:srgbClr val="333333"/>
                </a:solidFill>
                <a:latin typeface="Courier New"/>
                <a:ea typeface="DejaVu Sans"/>
              </a:rPr>
              <a:t>Customer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, </a:t>
            </a:r>
            <a:r>
              <a:rPr b="0" lang="de-DE" sz="2800" spc="-1" strike="noStrike">
                <a:solidFill>
                  <a:srgbClr val="333333"/>
                </a:solidFill>
                <a:latin typeface="Courier New"/>
                <a:ea typeface="DejaVu Sans"/>
              </a:rPr>
              <a:t>Order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, </a:t>
            </a:r>
            <a:r>
              <a:rPr b="0" lang="de-DE" sz="2800" spc="-1" strike="noStrike">
                <a:solidFill>
                  <a:srgbClr val="333333"/>
                </a:solidFill>
                <a:latin typeface="Courier New"/>
                <a:ea typeface="DejaVu Sans"/>
              </a:rPr>
              <a:t>Invoice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etc.) should be stored in the same package as the respective domain class.</a:t>
            </a:r>
            <a:endParaRPr b="0" lang="de-DE" sz="2800" spc="-1" strike="noStrike"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720000" y="300960"/>
            <a:ext cx="885420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Benefit of type classes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07" name="CustomShape 2"/>
          <p:cNvSpPr/>
          <p:nvPr/>
        </p:nvSpPr>
        <p:spPr>
          <a:xfrm>
            <a:off x="720000" y="2160000"/>
            <a:ext cx="863856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Aft>
                <a:spcPts val="1414"/>
              </a:spcAft>
            </a:pPr>
            <a:endParaRPr b="0" lang="de-DE" sz="18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The type class (</a:t>
            </a:r>
            <a:r>
              <a:rPr b="0" lang="de-DE" sz="2800" spc="-1" strike="noStrike">
                <a:solidFill>
                  <a:srgbClr val="333333"/>
                </a:solidFill>
                <a:latin typeface="Courier New"/>
                <a:ea typeface="DejaVu Sans"/>
              </a:rPr>
              <a:t>Printable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) and the domain class (</a:t>
            </a:r>
            <a:r>
              <a:rPr b="0" lang="de-DE" sz="2800" spc="-1" strike="noStrike">
                <a:solidFill>
                  <a:srgbClr val="333333"/>
                </a:solidFill>
                <a:latin typeface="Courier New"/>
                <a:ea typeface="DejaVu Sans"/>
              </a:rPr>
              <a:t>Cat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) are completely decoupled.</a:t>
            </a:r>
            <a:endParaRPr b="0" lang="de-DE" sz="28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You can extend and enrich not only your own types but also sealed types from libraries which you do not own.</a:t>
            </a:r>
            <a:endParaRPr b="0" lang="de-DE" sz="28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You do not need inheritence to extend existing library classes.</a:t>
            </a:r>
            <a:endParaRPr b="0" lang="de-DE" sz="2800" spc="-1" strike="noStrike"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720000" y="300960"/>
            <a:ext cx="885420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Type class cats.Show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720000" y="2160000"/>
            <a:ext cx="863856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endParaRPr b="0" lang="de-DE" sz="18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No need to implement the </a:t>
            </a:r>
            <a:r>
              <a:rPr b="0" lang="de-DE" sz="2800" spc="-1" strike="noStrike">
                <a:solidFill>
                  <a:srgbClr val="333333"/>
                </a:solidFill>
                <a:latin typeface="Courier New"/>
                <a:ea typeface="DejaVu Sans"/>
              </a:rPr>
              <a:t>Printable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type class</a:t>
            </a:r>
            <a:endParaRPr b="0" lang="de-DE" sz="28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Cats already has such a type class: </a:t>
            </a:r>
            <a:r>
              <a:rPr b="0" lang="de-DE" sz="2800" spc="-1" strike="noStrike">
                <a:solidFill>
                  <a:srgbClr val="333333"/>
                </a:solidFill>
                <a:latin typeface="Courier New"/>
                <a:ea typeface="DejaVu Sans"/>
              </a:rPr>
              <a:t>cats.Show</a:t>
            </a:r>
            <a:endParaRPr b="0" lang="de-DE" sz="2800" spc="-1" strike="noStrike"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720000" y="300960"/>
            <a:ext cx="885420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Type classes in Cats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720000" y="2160000"/>
            <a:ext cx="863856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</a:t>
            </a:r>
            <a:endParaRPr b="0" lang="de-DE" sz="2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Cats provides most of its core functionality as type classes: </a:t>
            </a:r>
            <a:r>
              <a:rPr b="0" lang="de-DE" sz="2800" spc="-1" strike="noStrike">
                <a:solidFill>
                  <a:srgbClr val="333333"/>
                </a:solidFill>
                <a:latin typeface="Courier New"/>
                <a:ea typeface="DejaVu Sans"/>
              </a:rPr>
              <a:t>cats.{Show, Eq, Monoid, Functor, Monad, Applicative, Foldable}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and many more.</a:t>
            </a:r>
            <a:endParaRPr b="0" lang="de-DE" sz="28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Cats provides most of its core functionality as type classes: </a:t>
            </a:r>
            <a:endParaRPr b="0" lang="de-DE" sz="28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See </a:t>
            </a:r>
            <a:r>
              <a:rPr b="0" lang="de-DE" sz="2800" spc="-1" strike="noStrike" u="sng">
                <a:solidFill>
                  <a:srgbClr val="0000ff"/>
                </a:solidFill>
                <a:uFillTx/>
                <a:latin typeface="Noto Sans Regular"/>
                <a:ea typeface="DejaVu Sans"/>
                <a:hlinkClick r:id="rId1"/>
              </a:rPr>
              <a:t>https://typelevel.org/cats/typeclasses.html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</a:t>
            </a:r>
            <a:endParaRPr b="0" lang="de-DE" sz="2800" spc="-1" strike="noStrike"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720000" y="300960"/>
            <a:ext cx="885420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Type classes in Haskell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13" name="CustomShape 2"/>
          <p:cNvSpPr/>
          <p:nvPr/>
        </p:nvSpPr>
        <p:spPr>
          <a:xfrm>
            <a:off x="720000" y="2160000"/>
            <a:ext cx="863856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25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Define a type class.</a:t>
            </a:r>
            <a:br/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   </a:t>
            </a:r>
            <a:r>
              <a:rPr b="0" lang="de-DE" sz="1800" spc="-1" strike="noStrike">
                <a:solidFill>
                  <a:srgbClr val="333333"/>
                </a:solidFill>
                <a:latin typeface="Courier New"/>
                <a:ea typeface="DejaVu Sans"/>
              </a:rPr>
              <a:t>class Printable a where … </a:t>
            </a:r>
            <a:endParaRPr b="0" lang="de-DE" sz="18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For each type that should support the type class. (This enriches each type with the methods of the type class.)</a:t>
            </a:r>
            <a:br/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    </a:t>
            </a:r>
            <a:r>
              <a:rPr b="0" lang="de-DE" sz="1800" spc="-1" strike="noStrike">
                <a:solidFill>
                  <a:srgbClr val="333333"/>
                </a:solidFill>
                <a:latin typeface="Courier New"/>
                <a:ea typeface="DejaVu Sans"/>
              </a:rPr>
              <a:t>instance Printable Int where … </a:t>
            </a:r>
            <a:br/>
            <a:r>
              <a:rPr b="0" lang="de-DE" sz="1800" spc="-1" strike="noStrike">
                <a:solidFill>
                  <a:srgbClr val="333333"/>
                </a:solidFill>
                <a:latin typeface="Courier New"/>
                <a:ea typeface="DejaVu Sans"/>
              </a:rPr>
              <a:t>    instnace Printable Cat where … </a:t>
            </a:r>
            <a:endParaRPr b="0" lang="de-DE" sz="18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Use the type class methods for the types that have an instance. No extra user interface needs to be provided (like in Scala).</a:t>
            </a:r>
            <a:endParaRPr b="0" lang="de-DE" sz="2800" spc="-1" strike="noStrike">
              <a:latin typeface="Arial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720000" y="300960"/>
            <a:ext cx="885420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Define a type class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720000" y="2160000"/>
            <a:ext cx="863856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60000">
              <a:lnSpc>
                <a:spcPct val="100000"/>
              </a:lnSpc>
              <a:spcAft>
                <a:spcPts val="1414"/>
              </a:spcAft>
            </a:pP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00b6bd"/>
                </a:solidFill>
                <a:latin typeface="Noto Sans Regular"/>
                <a:ea typeface="DejaVu Sans"/>
              </a:rPr>
              <a:t>class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Printable a where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  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format :: a -&gt; String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  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  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pprintt :: a -&gt; IO ()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  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pprintt x = putStrLn $ format x</a:t>
            </a:r>
            <a:endParaRPr b="0" lang="de-DE" sz="1800" spc="-1" strike="noStrike">
              <a:latin typeface="Arial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720000" y="300960"/>
            <a:ext cx="885420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Table of Contents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720000" y="2160000"/>
            <a:ext cx="863856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25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Scala type classes</a:t>
            </a:r>
            <a:endParaRPr b="0" lang="de-DE" sz="28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A type class and its instances</a:t>
            </a:r>
            <a:endParaRPr b="0" lang="de-DE" sz="28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Example: type class </a:t>
            </a:r>
            <a:r>
              <a:rPr b="0" lang="de-DE" sz="2800" spc="-1" strike="noStrike">
                <a:solidFill>
                  <a:srgbClr val="333333"/>
                </a:solidFill>
                <a:latin typeface="Courier New"/>
                <a:ea typeface="DejaVu Sans"/>
              </a:rPr>
              <a:t>Printable[A]</a:t>
            </a:r>
            <a:endParaRPr b="0" lang="de-DE" sz="28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Better Design</a:t>
            </a:r>
            <a:endParaRPr b="0" lang="de-DE" sz="28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Where to store the instances?</a:t>
            </a:r>
            <a:endParaRPr b="0" lang="de-DE" sz="28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Benefit of type classes</a:t>
            </a:r>
            <a:endParaRPr b="0" lang="de-DE" sz="28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Type classes in Haskell</a:t>
            </a:r>
            <a:endParaRPr b="0" lang="de-DE" sz="28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720000" y="300960"/>
            <a:ext cx="885420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Define type class instances (1)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720000" y="2160000"/>
            <a:ext cx="863856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60000">
              <a:lnSpc>
                <a:spcPct val="100000"/>
              </a:lnSpc>
              <a:spcAft>
                <a:spcPts val="1414"/>
              </a:spcAft>
            </a:pP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00b6bd"/>
                </a:solidFill>
                <a:latin typeface="Noto Sans Regular"/>
                <a:ea typeface="DejaVu Sans"/>
              </a:rPr>
              <a:t>instance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Printable Int where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  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format = show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00b6bd"/>
                </a:solidFill>
                <a:latin typeface="Noto Sans Regular"/>
                <a:ea typeface="DejaVu Sans"/>
              </a:rPr>
              <a:t>instance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Printable UTCTime where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  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format time = "The exact date is: "</a:t>
            </a:r>
            <a:br/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                                 ++ formatTime defaultTimeLocale "%F, %T (%Z)" time</a:t>
            </a:r>
            <a:endParaRPr b="0" lang="de-DE" sz="1800" spc="-1" strike="noStrike">
              <a:latin typeface="Arial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720000" y="300960"/>
            <a:ext cx="885420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Define type class instances (2)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720000" y="2160000"/>
            <a:ext cx="863856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data Cat = Cat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{ name  :: String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, age   :: Int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, color :: String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}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00b6bd"/>
                </a:solidFill>
                <a:latin typeface="Noto Sans Regular"/>
                <a:ea typeface="DejaVu Sans"/>
              </a:rPr>
              <a:t>instance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Printable Cat where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  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format cat = "Cat {name=" ++ name cat</a:t>
            </a:r>
            <a:br/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                          ++ ", age=" ++ show (age cat) ++ ", color=" ++ color cat ++ "}"</a:t>
            </a:r>
            <a:endParaRPr b="0" lang="de-DE" sz="1800" spc="-1" strike="noStrike">
              <a:latin typeface="Arial"/>
            </a:endParaRPr>
          </a:p>
        </p:txBody>
      </p:sp>
    </p:spTree>
  </p:cSld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720000" y="240120"/>
            <a:ext cx="8854200" cy="138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Use the type class methods with the instance types.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720000" y="2160000"/>
            <a:ext cx="863856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putStrLn $ format $ utcTime 2018 3 8 16 38 19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pprintt $ utcTime 2018 3 8 16 38 19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let mizzi = Cat "Mizzi" 1 "black"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putStrLn $ format mizzi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pprintt mizzi</a:t>
            </a:r>
            <a:endParaRPr b="0" lang="de-DE" sz="1800" spc="-1" strike="noStrike">
              <a:latin typeface="Arial"/>
            </a:endParaRPr>
          </a:p>
        </p:txBody>
      </p:sp>
    </p:spTree>
  </p:cSld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720000" y="300960"/>
            <a:ext cx="885420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Type class Show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720000" y="2160000"/>
            <a:ext cx="863856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endParaRPr b="0" lang="de-DE" sz="18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No need to implement the </a:t>
            </a:r>
            <a:r>
              <a:rPr b="0" lang="de-DE" sz="2800" spc="-1" strike="noStrike">
                <a:solidFill>
                  <a:srgbClr val="333333"/>
                </a:solidFill>
                <a:latin typeface="Courier New"/>
                <a:ea typeface="DejaVu Sans"/>
              </a:rPr>
              <a:t>Printable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type class</a:t>
            </a:r>
            <a:endParaRPr b="0" lang="de-DE" sz="28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Haskell already has a type class </a:t>
            </a:r>
            <a:r>
              <a:rPr b="0" lang="de-DE" sz="2800" spc="-1" strike="noStrike">
                <a:solidFill>
                  <a:srgbClr val="333333"/>
                </a:solidFill>
                <a:latin typeface="Courier New"/>
                <a:ea typeface="DejaVu Sans"/>
              </a:rPr>
              <a:t>Show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in the Prelude</a:t>
            </a:r>
            <a:endParaRPr b="0" lang="de-DE" sz="2800" spc="-1" strike="noStrike">
              <a:latin typeface="Arial"/>
            </a:endParaRPr>
          </a:p>
        </p:txBody>
      </p:sp>
    </p:spTree>
  </p:cSld>
  <p:timing>
    <p:tnLst>
      <p:par>
        <p:cTn id="45" dur="indefinite" restart="never" nodeType="tmRoot">
          <p:childTnLst>
            <p:seq>
              <p:cTn id="4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720000" y="300960"/>
            <a:ext cx="885420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Type classes in Haskell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720000" y="2160000"/>
            <a:ext cx="863856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endParaRPr b="0" lang="de-DE" sz="18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Many type classes are available in the Haskell Prelude</a:t>
            </a:r>
            <a:endParaRPr b="0" lang="de-DE" sz="28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Haskell provides its own kosmos of type classes in Base, most of them available in the Prelude: </a:t>
            </a:r>
            <a:r>
              <a:rPr b="0" lang="de-DE" sz="2800" spc="-1" strike="noStrike">
                <a:solidFill>
                  <a:srgbClr val="333333"/>
                </a:solidFill>
                <a:latin typeface="Courier New"/>
                <a:ea typeface="DejaVu Sans"/>
              </a:rPr>
              <a:t>Show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, </a:t>
            </a:r>
            <a:r>
              <a:rPr b="0" lang="de-DE" sz="2800" spc="-1" strike="noStrike">
                <a:solidFill>
                  <a:srgbClr val="333333"/>
                </a:solidFill>
                <a:latin typeface="Courier New"/>
                <a:ea typeface="DejaVu Sans"/>
              </a:rPr>
              <a:t>Eq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, </a:t>
            </a:r>
            <a:r>
              <a:rPr b="0" lang="de-DE" sz="2800" spc="-1" strike="noStrike">
                <a:solidFill>
                  <a:srgbClr val="333333"/>
                </a:solidFill>
                <a:latin typeface="Courier New"/>
                <a:ea typeface="DejaVu Sans"/>
              </a:rPr>
              <a:t>Ord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, </a:t>
            </a:r>
            <a:r>
              <a:rPr b="0" lang="de-DE" sz="2800" spc="-1" strike="noStrike">
                <a:solidFill>
                  <a:srgbClr val="333333"/>
                </a:solidFill>
                <a:latin typeface="Courier New"/>
                <a:ea typeface="DejaVu Sans"/>
              </a:rPr>
              <a:t>Num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, </a:t>
            </a:r>
            <a:r>
              <a:rPr b="0" lang="de-DE" sz="2800" spc="-1" strike="noStrike">
                <a:solidFill>
                  <a:srgbClr val="333333"/>
                </a:solidFill>
                <a:latin typeface="Courier New"/>
                <a:ea typeface="DejaVu Sans"/>
              </a:rPr>
              <a:t>Integral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, </a:t>
            </a:r>
            <a:r>
              <a:rPr b="0" lang="de-DE" sz="2800" spc="-1" strike="noStrike">
                <a:solidFill>
                  <a:srgbClr val="333333"/>
                </a:solidFill>
                <a:latin typeface="Courier New"/>
                <a:ea typeface="DejaVu Sans"/>
              </a:rPr>
              <a:t>Fractional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, </a:t>
            </a:r>
            <a:r>
              <a:rPr b="0" lang="de-DE" sz="2800" spc="-1" strike="noStrike">
                <a:solidFill>
                  <a:srgbClr val="333333"/>
                </a:solidFill>
                <a:latin typeface="Courier New"/>
                <a:ea typeface="DejaVu Sans"/>
              </a:rPr>
              <a:t>Monoid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, </a:t>
            </a:r>
            <a:r>
              <a:rPr b="0" lang="de-DE" sz="2800" spc="-1" strike="noStrike">
                <a:solidFill>
                  <a:srgbClr val="333333"/>
                </a:solidFill>
                <a:latin typeface="Courier New"/>
                <a:ea typeface="DejaVu Sans"/>
              </a:rPr>
              <a:t>Functor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, </a:t>
            </a:r>
            <a:r>
              <a:rPr b="0" lang="de-DE" sz="2800" spc="-1" strike="noStrike">
                <a:solidFill>
                  <a:srgbClr val="333333"/>
                </a:solidFill>
                <a:latin typeface="Courier New"/>
                <a:ea typeface="DejaVu Sans"/>
              </a:rPr>
              <a:t>Applicative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, </a:t>
            </a:r>
            <a:r>
              <a:rPr b="0" lang="de-DE" sz="2800" spc="-1" strike="noStrike">
                <a:solidFill>
                  <a:srgbClr val="333333"/>
                </a:solidFill>
                <a:latin typeface="Courier New"/>
                <a:ea typeface="DejaVu Sans"/>
              </a:rPr>
              <a:t>Monad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, </a:t>
            </a:r>
            <a:r>
              <a:rPr b="0" lang="de-DE" sz="2800" spc="-1" strike="noStrike">
                <a:solidFill>
                  <a:srgbClr val="333333"/>
                </a:solidFill>
                <a:latin typeface="Courier New"/>
                <a:ea typeface="DejaVu Sans"/>
              </a:rPr>
              <a:t>Foldable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etc.</a:t>
            </a:r>
            <a:endParaRPr b="0" lang="de-DE" sz="2800" spc="-1" strike="noStrike">
              <a:latin typeface="Arial"/>
            </a:endParaRPr>
          </a:p>
        </p:txBody>
      </p:sp>
    </p:spTree>
  </p:cSld>
  <p:timing>
    <p:tnLst>
      <p:par>
        <p:cTn id="47" dur="indefinite" restart="never" nodeType="tmRoot">
          <p:childTnLst>
            <p:seq>
              <p:cTn id="4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720000" y="300960"/>
            <a:ext cx="885420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Comparison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720000" y="2160000"/>
            <a:ext cx="863856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25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Haskell has its own type class syntax (key words </a:t>
            </a:r>
            <a:r>
              <a:rPr b="1" lang="de-DE" sz="2800" spc="-1" strike="noStrike">
                <a:solidFill>
                  <a:srgbClr val="00b6bd"/>
                </a:solidFill>
                <a:latin typeface="Courier New"/>
                <a:ea typeface="DejaVu Sans"/>
              </a:rPr>
              <a:t>class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and </a:t>
            </a:r>
            <a:r>
              <a:rPr b="1" lang="de-DE" sz="2800" spc="-1" strike="noStrike">
                <a:solidFill>
                  <a:srgbClr val="00b6bd"/>
                </a:solidFill>
                <a:latin typeface="Courier New"/>
                <a:ea typeface="DejaVu Sans"/>
              </a:rPr>
              <a:t>instance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).</a:t>
            </a:r>
            <a:endParaRPr b="0" lang="de-DE" sz="28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Scala uses implicits to provide type classes.</a:t>
            </a:r>
            <a:endParaRPr b="0" lang="de-DE" sz="28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In Scala (using implicit val …) you need to create an object for each type class instance.</a:t>
            </a:r>
            <a:endParaRPr b="0" lang="de-DE" sz="28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No object creation in Haskell.</a:t>
            </a:r>
            <a:endParaRPr b="0" lang="de-DE" sz="28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No implicit hocus-pocus in Haskell.</a:t>
            </a:r>
            <a:endParaRPr b="0" lang="de-DE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2800" spc="-1" strike="noStrike">
              <a:latin typeface="Arial"/>
            </a:endParaRPr>
          </a:p>
        </p:txBody>
      </p:sp>
    </p:spTree>
  </p:cSld>
  <p:timing>
    <p:tnLst>
      <p:par>
        <p:cTn id="49" dur="indefinite" restart="never" nodeType="tmRoot">
          <p:childTnLst>
            <p:seq>
              <p:cTn id="5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720000" y="300960"/>
            <a:ext cx="885420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Resources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756000" y="2160000"/>
            <a:ext cx="863856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25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Source code and slides – </a:t>
            </a:r>
            <a:r>
              <a:rPr b="0" lang="de-DE" sz="2200" spc="-1" strike="noStrike" u="sng">
                <a:solidFill>
                  <a:srgbClr val="0000ff"/>
                </a:solidFill>
                <a:uFillTx/>
                <a:latin typeface="Noto Sans Regular"/>
                <a:ea typeface="DejaVu Sans"/>
                <a:hlinkClick r:id="rId1"/>
              </a:rPr>
              <a:t>https://github.com/hermannhueck/typeclasses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</a:t>
            </a:r>
            <a:endParaRPr b="0" lang="de-DE" sz="28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„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Scala with Cats“ by Noel Welsh and Dave Gurnell – </a:t>
            </a:r>
            <a:r>
              <a:rPr b="0" lang="de-DE" sz="2200" spc="-1" strike="noStrike" u="sng">
                <a:solidFill>
                  <a:srgbClr val="0000ff"/>
                </a:solidFill>
                <a:uFillTx/>
                <a:latin typeface="Noto Sans Regular"/>
                <a:ea typeface="DejaVu Sans"/>
                <a:hlinkClick r:id="rId2"/>
              </a:rPr>
              <a:t>https://gumroad.com/discover?query=scala+cats</a:t>
            </a:r>
            <a:r>
              <a:rPr b="0" lang="de-DE" sz="22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</a:t>
            </a:r>
            <a:endParaRPr b="0" lang="de-DE" sz="2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„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Haskell Programming from first principles“ by Christoper Allen and Julie Moronuki – </a:t>
            </a:r>
            <a:r>
              <a:rPr b="0" lang="de-DE" sz="2200" spc="-1" strike="noStrike" u="sng">
                <a:solidFill>
                  <a:srgbClr val="0000ff"/>
                </a:solidFill>
                <a:uFillTx/>
                <a:latin typeface="Noto Sans Regular"/>
                <a:ea typeface="DejaVu Sans"/>
                <a:hlinkClick r:id="rId3"/>
              </a:rPr>
              <a:t>https://gumroad.com/discover?query=allen+haskell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</a:t>
            </a:r>
            <a:endParaRPr b="0" lang="de-DE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2800" spc="-1" strike="noStrike">
              <a:latin typeface="Arial"/>
            </a:endParaRPr>
          </a:p>
        </p:txBody>
      </p:sp>
    </p:spTree>
  </p:cSld>
  <p:timing>
    <p:tnLst>
      <p:par>
        <p:cTn id="51" dur="indefinite" restart="never" nodeType="tmRoot">
          <p:childTnLst>
            <p:seq>
              <p:cTn id="5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720000" y="300960"/>
            <a:ext cx="885420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Thank you!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720000" y="2160000"/>
            <a:ext cx="863856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Aft>
                <a:spcPts val="1414"/>
              </a:spcAft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endParaRPr b="0" lang="de-DE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1414"/>
              </a:spcAft>
            </a:pPr>
            <a:r>
              <a:rPr b="1" lang="de-DE" sz="8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Q &amp; A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</a:t>
            </a:r>
            <a:endParaRPr b="0" lang="de-DE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2800" spc="-1" strike="noStrike">
              <a:latin typeface="Arial"/>
            </a:endParaRPr>
          </a:p>
        </p:txBody>
      </p:sp>
    </p:spTree>
  </p:cSld>
  <p:timing>
    <p:tnLst>
      <p:par>
        <p:cTn id="53" dur="indefinite" restart="never" nodeType="tmRoot">
          <p:childTnLst>
            <p:seq>
              <p:cTn id="5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720000" y="300960"/>
            <a:ext cx="885420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Example: List.sorted + List.sum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720000" y="2160000"/>
            <a:ext cx="863856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25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2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class List[+A] {</a:t>
            </a:r>
            <a:endParaRPr b="0" lang="de-DE" sz="2200" spc="-1" strike="noStrike">
              <a:latin typeface="Arial"/>
            </a:endParaRPr>
          </a:p>
          <a:p>
            <a:pPr lvl="1" marL="864000" indent="-322560">
              <a:lnSpc>
                <a:spcPct val="100000"/>
              </a:lnSpc>
              <a:spcAft>
                <a:spcPts val="1134"/>
              </a:spcAft>
              <a:buClr>
                <a:srgbClr val="ef2929"/>
              </a:buClr>
              <a:buSzPct val="75000"/>
              <a:buFont typeface="Symbol"/>
              <a:buChar char=""/>
            </a:pPr>
            <a:r>
              <a:rPr b="0" lang="de-DE" sz="22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...</a:t>
            </a:r>
            <a:endParaRPr b="0" lang="de-DE" sz="2200" spc="-1" strike="noStrike">
              <a:latin typeface="Arial"/>
            </a:endParaRPr>
          </a:p>
          <a:p>
            <a:pPr lvl="1" marL="864000" indent="-322560">
              <a:lnSpc>
                <a:spcPct val="100000"/>
              </a:lnSpc>
              <a:spcAft>
                <a:spcPts val="1134"/>
              </a:spcAft>
              <a:buClr>
                <a:srgbClr val="ef2929"/>
              </a:buClr>
              <a:buSzPct val="75000"/>
              <a:buFont typeface="Symbol"/>
              <a:buChar char=""/>
            </a:pPr>
            <a:r>
              <a:rPr b="0" lang="de-DE" sz="22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def sorted[B &gt;: A](implicit ord: math.Ordering[B]): List[A]</a:t>
            </a:r>
            <a:endParaRPr b="0" lang="de-DE" sz="2200" spc="-1" strike="noStrike">
              <a:latin typeface="Arial"/>
            </a:endParaRPr>
          </a:p>
          <a:p>
            <a:pPr lvl="1" marL="864000" indent="-322560">
              <a:lnSpc>
                <a:spcPct val="100000"/>
              </a:lnSpc>
              <a:spcAft>
                <a:spcPts val="1134"/>
              </a:spcAft>
              <a:buClr>
                <a:srgbClr val="ef2929"/>
              </a:buClr>
              <a:buSzPct val="75000"/>
              <a:buFont typeface="Symbol"/>
              <a:buChar char=""/>
            </a:pPr>
            <a:r>
              <a:rPr b="0" lang="de-DE" sz="22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def sum[B &gt;: A](implicit num: Numeric[B]): B </a:t>
            </a:r>
            <a:endParaRPr b="0" lang="de-DE" sz="2200" spc="-1" strike="noStrike">
              <a:latin typeface="Arial"/>
            </a:endParaRPr>
          </a:p>
          <a:p>
            <a:pPr lvl="1" marL="864000" indent="-322560">
              <a:lnSpc>
                <a:spcPct val="100000"/>
              </a:lnSpc>
              <a:spcAft>
                <a:spcPts val="1134"/>
              </a:spcAft>
              <a:buClr>
                <a:srgbClr val="ef2929"/>
              </a:buClr>
              <a:buSzPct val="75000"/>
              <a:buFont typeface="Symbol"/>
              <a:buChar char=""/>
            </a:pPr>
            <a:r>
              <a:rPr b="0" lang="de-DE" sz="22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…</a:t>
            </a:r>
            <a:endParaRPr b="0" lang="de-DE" sz="2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2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}</a:t>
            </a:r>
            <a:endParaRPr b="0" lang="de-DE" sz="22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720000" y="300960"/>
            <a:ext cx="885420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Some Type Classes (Scala)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720000" y="2160000"/>
            <a:ext cx="863856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25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Courier New"/>
                <a:ea typeface="DejaVu Sans"/>
              </a:rPr>
              <a:t>scala.math.Ordering[T]</a:t>
            </a:r>
            <a:endParaRPr b="0" lang="de-DE" sz="28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Courier New"/>
                <a:ea typeface="DejaVu Sans"/>
              </a:rPr>
              <a:t>scala.math.Numeric[T]</a:t>
            </a:r>
            <a:endParaRPr b="0" lang="de-DE" sz="28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JSON Serialization (in play-json etc.)</a:t>
            </a:r>
            <a:endParaRPr b="0" lang="de-DE" sz="28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Courier New"/>
                <a:ea typeface="DejaVu Sans"/>
              </a:rPr>
              <a:t>cats.{Show, Monoid, Functor, Monad …}</a:t>
            </a:r>
            <a:endParaRPr b="0" lang="de-DE" sz="28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etc.</a:t>
            </a:r>
            <a:endParaRPr b="0" lang="de-DE" sz="28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720000" y="300960"/>
            <a:ext cx="885420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How to use the Type Class Pattern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720000" y="2160000"/>
            <a:ext cx="863856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25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Define a type class - a trait with at least one type parameter.</a:t>
            </a:r>
            <a:br/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   </a:t>
            </a:r>
            <a:r>
              <a:rPr b="0" lang="de-DE" sz="1800" spc="-1" strike="noStrike">
                <a:solidFill>
                  <a:srgbClr val="333333"/>
                </a:solidFill>
                <a:latin typeface="Courier New"/>
                <a:ea typeface="DejaVu Sans"/>
              </a:rPr>
              <a:t>trait Printable[A] { … }</a:t>
            </a:r>
            <a:endParaRPr b="0" lang="de-DE" sz="18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For each type to support the type class define a type class instance. Each instance replaces the type parameter </a:t>
            </a:r>
            <a:r>
              <a:rPr b="0" lang="de-DE" sz="2400" spc="-1" strike="noStrike">
                <a:solidFill>
                  <a:srgbClr val="333333"/>
                </a:solidFill>
                <a:latin typeface="Courier New"/>
                <a:ea typeface="DejaVu Sans"/>
              </a:rPr>
              <a:t>A</a:t>
            </a: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by a concrete type (</a:t>
            </a:r>
            <a:r>
              <a:rPr b="0" lang="de-DE" sz="2400" spc="-1" strike="noStrike">
                <a:solidFill>
                  <a:srgbClr val="333333"/>
                </a:solidFill>
                <a:latin typeface="Courier New"/>
                <a:ea typeface="DejaVu Sans"/>
              </a:rPr>
              <a:t>Int</a:t>
            </a: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, </a:t>
            </a:r>
            <a:r>
              <a:rPr b="0" lang="de-DE" sz="2400" spc="-1" strike="noStrike">
                <a:solidFill>
                  <a:srgbClr val="333333"/>
                </a:solidFill>
                <a:latin typeface="Courier New"/>
                <a:ea typeface="DejaVu Sans"/>
              </a:rPr>
              <a:t>Cat</a:t>
            </a: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, etc.).</a:t>
            </a:r>
            <a:br/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   </a:t>
            </a:r>
            <a:r>
              <a:rPr b="0" lang="de-DE" sz="1800" spc="-1" strike="noStrike">
                <a:solidFill>
                  <a:srgbClr val="333333"/>
                </a:solidFill>
                <a:latin typeface="Courier New"/>
                <a:ea typeface="DejaVu Sans"/>
              </a:rPr>
              <a:t>implicit val intPrintable Printable[Int] = …</a:t>
            </a:r>
            <a:br/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   </a:t>
            </a:r>
            <a:r>
              <a:rPr b="0" lang="de-DE" sz="1800" spc="-1" strike="noStrike">
                <a:solidFill>
                  <a:srgbClr val="333333"/>
                </a:solidFill>
                <a:latin typeface="Courier New"/>
                <a:ea typeface="DejaVu Sans"/>
              </a:rPr>
              <a:t>implicit val catPrintable Printable[Cat] = …</a:t>
            </a:r>
            <a:endParaRPr b="0" lang="de-DE" sz="18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Provide a generic user interface with an implicit type class parameter.</a:t>
            </a:r>
            <a:br/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   </a:t>
            </a:r>
            <a:r>
              <a:rPr b="0" lang="de-DE" sz="1800" spc="-1" strike="noStrike">
                <a:solidFill>
                  <a:srgbClr val="333333"/>
                </a:solidFill>
                <a:latin typeface="Courier New"/>
                <a:ea typeface="DejaVu Sans"/>
              </a:rPr>
              <a:t>def myPrint[A](value: A)(implicit p: Printable[A]) = …</a:t>
            </a:r>
            <a:endParaRPr b="0" lang="de-DE" sz="18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720000" y="300960"/>
            <a:ext cx="885420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Define a type class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720000" y="2160000"/>
            <a:ext cx="863856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60000">
              <a:lnSpc>
                <a:spcPct val="100000"/>
              </a:lnSpc>
              <a:spcAft>
                <a:spcPts val="1414"/>
              </a:spcAft>
            </a:pP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trait Printable[A] {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  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def format(value: A): String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}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endParaRPr b="0" lang="de-DE" sz="18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720000" y="300960"/>
            <a:ext cx="885420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Define type class instances (1)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720000" y="2160000"/>
            <a:ext cx="863856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implicit val intPrintable: Printable[Int] = new Printable[Int] {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283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    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override def format(value: Int): String =</a:t>
            </a:r>
            <a:br/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                              "How many cats? " + value.toString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}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implicit val datePrintable: Printable[Date] = new Printable[Date] {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283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    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override def format(value: Date): String =</a:t>
            </a:r>
            <a:br/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                              "Date of meeting: " + value.toString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}</a:t>
            </a:r>
            <a:endParaRPr b="0" lang="de-DE" sz="18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720000" y="300960"/>
            <a:ext cx="885420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Use the type class instance (1)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720000" y="2160000"/>
            <a:ext cx="863856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60000">
              <a:lnSpc>
                <a:spcPct val="100000"/>
              </a:lnSpc>
              <a:spcAft>
                <a:spcPts val="1414"/>
              </a:spcAft>
            </a:pP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def myPrint[A](value: A)(implicit printable: Printable[A]): Unit =</a:t>
            </a:r>
            <a:br/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                          println(printable.format(value))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myPrint(2)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myPrint(new Date)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endParaRPr b="0" lang="de-DE" sz="18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720000" y="300960"/>
            <a:ext cx="885420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Define type class instances (2)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720000" y="1800000"/>
            <a:ext cx="8638560" cy="532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final case class Cat(name: String, age: Int, color: String)</a:t>
            </a:r>
            <a:br/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object Cat {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  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implicit val catPrintable: Printable[Cat] = new Printable[Cat] {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      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override def format(cat: Cat): String = {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          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val name  = Printable.format(cat.name)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          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val age   = Printable.format(cat.age)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          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val color = Printable.format(cat.color)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          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s"$name is a $age year-old $color cat."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      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}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  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}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}</a:t>
            </a:r>
            <a:endParaRPr b="0" lang="de-DE" sz="18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1330</TotalTime>
  <Application>LibreOffice/6.0.0.3$MacOSX_X86_64 LibreOffice_project/64a0f66915f38c6217de274f0aa8e15618924765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2018-03-08T22:14:49Z</dcterms:created>
  <dc:creator>Hermann Hueck</dc:creator>
  <dc:description/>
  <dc:language>de-DE</dc:language>
  <cp:lastModifiedBy>Hermann Hueck</cp:lastModifiedBy>
  <dcterms:modified xsi:type="dcterms:W3CDTF">2018-03-15T10:50:54Z</dcterms:modified>
  <cp:revision>19</cp:revision>
  <dc:subject/>
  <dc:title>Impress</dc:title>
</cp:coreProperties>
</file>