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</a:rPr>
              <a:t>Format des Titeltextes durch Klicken bearbeiten</a:t>
            </a:r>
            <a:endParaRPr b="1" lang="de-DE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Bold"/>
              </a:rPr>
              <a:t>Format des Gliederungstextes durch Klicken bearbeiten</a:t>
            </a:r>
            <a:endParaRPr b="0" lang="de-DE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latin typeface="Noto Sans Bold"/>
              </a:rPr>
              <a:t>Zweite Gliederungsebene</a:t>
            </a:r>
            <a:endParaRPr b="0" lang="de-DE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Bold"/>
              </a:rPr>
              <a:t>Dritte Gliederungsebene</a:t>
            </a:r>
            <a:endParaRPr b="0" lang="de-DE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latin typeface="Noto Sans Bold"/>
              </a:rPr>
              <a:t>Vierte Gliederungsebene</a:t>
            </a:r>
            <a:endParaRPr b="0" lang="de-DE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Bold"/>
              </a:rPr>
              <a:t>Fünfte Gliederungsebene</a:t>
            </a:r>
            <a:endParaRPr b="0" lang="de-DE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Bold"/>
              </a:rPr>
              <a:t>Sechste Gliederungsebene</a:t>
            </a:r>
            <a:endParaRPr b="0" lang="de-DE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Bold"/>
              </a:rPr>
              <a:t>Siebte Gliederungsebene</a:t>
            </a:r>
            <a:endParaRPr b="0" lang="de-DE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Noto Sans Regular"/>
              </a:rPr>
              <a:t>&lt;Datum/Uhrzeit&gt;</a:t>
            </a:r>
            <a:endParaRPr b="0" lang="de-DE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Noto Sans Regular"/>
              </a:rPr>
              <a:t>&lt;Fußzeile&gt;</a:t>
            </a:r>
            <a:endParaRPr b="0" lang="de-DE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9023D4D-3940-41B2-826D-E6148C9FB306}" type="slidenum">
              <a:rPr b="0" lang="de-DE" sz="1400" spc="-1" strike="noStrike">
                <a:latin typeface="Noto Sans Regular"/>
              </a:rPr>
              <a:t>&lt;Foliennummer&gt;</a:t>
            </a:fld>
            <a:r>
              <a:rPr b="0" lang="de-DE" sz="1400" spc="-1" strike="noStrike">
                <a:latin typeface="Noto Sans Regular"/>
              </a:rPr>
              <a:t> / </a:t>
            </a:r>
            <a:fld id="{FEC99DD1-5476-49EE-80AE-5ABFFEE23550}" type="slidecount">
              <a:rPr b="0" lang="de-DE" sz="1400" spc="-1" strike="noStrike">
                <a:latin typeface="Noto Sans Regular"/>
              </a:rPr>
              <a:t>20</a:t>
            </a:fld>
            <a:endParaRPr b="0" lang="de-DE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</a:rPr>
              <a:t>Format des Titeltextes durch Klicken bearbeiten</a:t>
            </a:r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Format des Gliederungstextes durch Klicken bearbeiten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Zweite Gliederungsebene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Dritte Gliederungsebene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Vierte Gliederungsebene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Fünfte Gliederungsebene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Sechste Gliederungsebene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Siebte Gliederungsebene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Noto Sans Regular"/>
              </a:rPr>
              <a:t>&lt;Datum/Uhrzeit&gt;</a:t>
            </a:r>
            <a:endParaRPr b="0" lang="de-DE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Noto Sans Regular"/>
              </a:rPr>
              <a:t>&lt;Fußzeile&gt;</a:t>
            </a:r>
            <a:endParaRPr b="0" lang="de-DE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42DBC0D-C724-4C64-83C1-F4AD9F49B963}" type="slidenum">
              <a:rPr b="0" lang="de-DE" sz="1400" spc="-1" strike="noStrike">
                <a:latin typeface="Noto Sans Regular"/>
              </a:rPr>
              <a:t>&lt;Foliennummer&gt;</a:t>
            </a:fld>
            <a:r>
              <a:rPr b="0" lang="de-DE" sz="1400" spc="-1" strike="noStrike">
                <a:latin typeface="Noto Sans Regular"/>
              </a:rPr>
              <a:t> / </a:t>
            </a:r>
            <a:fld id="{38166E74-45DE-4228-97E7-7D3D15DD756C}" type="slidecount">
              <a:rPr b="0" lang="de-DE" sz="1400" spc="-1" strike="noStrike">
                <a:latin typeface="Noto Sans Regular"/>
              </a:rPr>
              <a:t>20</a:t>
            </a:fld>
            <a:endParaRPr b="0" lang="de-DE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885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</a:rPr>
              <a:t>      in Scala and Haskell</a:t>
            </a:r>
            <a:endParaRPr b="1" lang="de-DE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2600" spc="-1" strike="noStrike"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latin typeface="Noto Sans Regular"/>
                <a:ea typeface="Amiri Quran"/>
              </a:rPr>
              <a:t> 2018 </a:t>
            </a:r>
            <a:r>
              <a:rPr b="0" lang="de-DE" sz="2600" spc="-1" strike="noStrike">
                <a:latin typeface="Noto Sans Regular"/>
              </a:rPr>
              <a:t> Hermann Hueck</a:t>
            </a:r>
            <a:endParaRPr b="0" lang="de-DE" sz="26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Use the type class instance (2)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myPrint[A](value: A)(implicit printable: Printable[A]): Unit =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println(printable.format(value))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mizzi = Cat("Mizzi", 1, "black")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garfield = Cat("Garfield", 38, "ginger and black")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myPrint(mizzi)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myPrint(garfield)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Better Design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Move the print method into a singleton object (e.g. the companion object of the type class).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Use extension methods (= type enrichment) by defining an implicit class. (The implicit class must be parameterized with the same type as the type class.)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Better Design (1)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Move the print method into a singleton object (e.g. the companion object of the type class).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object Printable {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format[A](value: A)(implicit printable: Printable[A]): String =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printable.format(value)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print[A](value: A)(implicit printable: Printable[A]): Unit =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println(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printable.format(value))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Printable.print(mizzi)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Better Design (2)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Use extension methods (= type enrichment) by defining an implicit class. (The implicit class must be parameterized with the same type as the type class.)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implicit class PrintableOps[A](value: A) {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format(implicit printable: Printable[A]): String =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printable.format(value)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print(implicit printable: Printable[A]) = println(format)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mizzi.print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</a:rPr>
              <a:t>Where to keep the type class instances?</a:t>
            </a:r>
            <a:endParaRPr b="1" lang="de-DE" sz="3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Type class instances for standard types (String, Int, Date etc.) should be stored in the same package as the type class itself.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Type class instances for your own types like domain classes (Cat, Person, Order etc.) should be stored in the same package as the respective domain class.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Benefit of type classes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Type classes in Haskell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Define a type class.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Define a type class instance for each type that should support the type class. This enriches each type with the methods of the type class.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Use the type class methods for the types that have an instance.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a type class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class Printable a where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format :: a -&gt; String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:: a -&gt; IO ()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x = putStrLn $ format x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type class instances (1)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instance Printable Int where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format = show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instance Printable UTCTime where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format time = "The exact date is: " ++ formatTime defaultTimeLocale "%F, %T (%Z)" time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type class instances (2)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data Cat = Cat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{ name  :: String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, age   :: Int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, color :: String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instance Printable Cat where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format cat = "Cat {name=" ++ name cat ++ ", age=" ++ show (age cat) ++ ", color=" ++ color cat ++ "}"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</a:rPr>
              <a:t>Table of Contents</a:t>
            </a:r>
            <a:endParaRPr b="1" lang="de-DE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Scala type classes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A type class and its instances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Example: type class Printable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Better Design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Where to store the instances?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Benefit of type classes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Type classes in Haskell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" y="240120"/>
            <a:ext cx="8855640" cy="138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Use the type class methods with the instance types.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putStrLn $ format $ utcTime 2018 3 8 16 38 19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$ utcTime 2018 3 8 16 38 19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let mizzi = Cat "Mizzi" 1 "black"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garfield = Cat "Garfield" 38 "ginger and black"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putStrLn $ format mizzi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mizzi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putStrLn $ format garfield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pprintt garfield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Example: List.sorted + List.sum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class List[+A] {</a:t>
            </a:r>
            <a:endParaRPr b="0" lang="de-DE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...</a:t>
            </a:r>
            <a:endParaRPr b="0" lang="de-DE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def sorted[B &gt;: A](implicit ord: math.Ordering[B]): List[A]</a:t>
            </a:r>
            <a:endParaRPr b="0" lang="de-DE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def sum[B &gt;: A](implicit num: Numeric[B]): B </a:t>
            </a:r>
            <a:endParaRPr b="0" lang="de-DE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…</a:t>
            </a:r>
            <a:endParaRPr b="0" lang="de-DE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2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Some Type Classes (Scala)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scala.math.Ordering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scala.math.Numeric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cats.Monoid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cats.Functor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cats.Monad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etc.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How to use the Type Class Pattern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Define a type class (as a trait)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Define a type class instance for each type that should support the type class (as an implicit val)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Use the type class instance implicitly (= as an implicit parameter to another method or function)</a:t>
            </a:r>
            <a:endParaRPr b="0" lang="de-DE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a type class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trait Printable[A] {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format(value: A): String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type class instances (1)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implicit val intPrintable: Printable[Int] = new Printable[Int] {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override def format(value: Int): String =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"How many cats? " + value.toString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implicit val datePrintable: Printable[Date] = new Printable[Date] {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override def format(value: Date): String =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"Date of meeting: " + value.toString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Use the type class instance (1)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def myPrint[A](value: A)(implicit printable: Printable[A]): Unit =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println(printable.format(value))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myPrint(2)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myPrint(new Date)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</a:rPr>
              <a:t>Define type class instances (2)</a:t>
            </a:r>
            <a:endParaRPr b="1" lang="de-DE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final case class Cat(name: String, age: Int, color: String)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object Cat {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implicit val catPrintable: Printable[Cat] = new Printable[Cat] {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override def format(cat: Cat): String = {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name  = Printable.format(cat.name)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age   = Printable.format(cat.age)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val color = Printable.format(cat.color)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s"$name is a $age year-old $color cat."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de-DE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2018-03-09T02:48:19Z</dcterms:modified>
  <cp:revision>10</cp:revision>
  <dc:subject/>
  <dc:title>Impress</dc:title>
</cp:coreProperties>
</file>