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slide49.xml" ContentType="application/vnd.openxmlformats-officedocument.presentationml.slide+xml"/>
  <Override PartName="/ppt/slides/slide48.xml" ContentType="application/vnd.openxmlformats-officedocument.presentationml.slide+xml"/>
  <Override PartName="/ppt/slides/slide47.xml" ContentType="application/vnd.openxmlformats-officedocument.presentationml.slide+xml"/>
  <Override PartName="/ppt/slides/slide46.xml" ContentType="application/vnd.openxmlformats-officedocument.presentationml.slide+xml"/>
  <Override PartName="/ppt/slides/slide45.xml" ContentType="application/vnd.openxmlformats-officedocument.presentationml.slide+xml"/>
  <Override PartName="/ppt/slides/slide44.xml" ContentType="application/vnd.openxmlformats-officedocument.presentationml.slide+xml"/>
  <Override PartName="/ppt/slides/slide43.xml" ContentType="application/vnd.openxmlformats-officedocument.presentationml.slide+xml"/>
  <Override PartName="/ppt/slides/slide42.xml" ContentType="application/vnd.openxmlformats-officedocument.presentationml.slide+xml"/>
  <Override PartName="/ppt/slides/slide41.xml" ContentType="application/vnd.openxmlformats-officedocument.presentationml.slide+xml"/>
  <Override PartName="/ppt/slides/slide40.xml" ContentType="application/vnd.openxmlformats-officedocument.presentationml.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.xml" ContentType="application/vnd.openxmlformats-officedocument.presentationml.slide+xml"/>
  <Override PartName="/ppt/slides/slide23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22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21.xml" ContentType="application/vnd.openxmlformats-officedocument.presentationml.slide+xml"/>
  <Override PartName="/ppt/slides/slide29.xml" ContentType="application/vnd.openxmlformats-officedocument.presentationml.slide+xml"/>
  <Override PartName="/ppt/slides/slide7.xml" ContentType="application/vnd.openxmlformats-officedocument.presentationml.slide+xml"/>
  <Override PartName="/ppt/slides/slide20.xml" ContentType="application/vnd.openxmlformats-officedocument.presentationml.slide+xml"/>
  <Override PartName="/ppt/slides/slide28.xml" ContentType="application/vnd.openxmlformats-officedocument.presentationml.slide+xml"/>
  <Override PartName="/ppt/slides/slide6.xml" ContentType="application/vnd.openxmlformats-officedocument.presentationml.slide+xml"/>
  <Override PartName="/ppt/slides/slide27.xml" ContentType="application/vnd.openxmlformats-officedocument.presentationml.slide+xml"/>
  <Override PartName="/ppt/slides/_rels/slide49.xml.rels" ContentType="application/vnd.openxmlformats-package.relationships+xml"/>
  <Override PartName="/ppt/slides/_rels/slide48.xml.rels" ContentType="application/vnd.openxmlformats-package.relationships+xml"/>
  <Override PartName="/ppt/slides/_rels/slide47.xml.rels" ContentType="application/vnd.openxmlformats-package.relationships+xml"/>
  <Override PartName="/ppt/slides/_rels/slide46.xml.rels" ContentType="application/vnd.openxmlformats-package.relationships+xml"/>
  <Override PartName="/ppt/slides/_rels/slide43.xml.rels" ContentType="application/vnd.openxmlformats-package.relationships+xml"/>
  <Override PartName="/ppt/slides/_rels/slide42.xml.rels" ContentType="application/vnd.openxmlformats-package.relationships+xml"/>
  <Override PartName="/ppt/slides/_rels/slide41.xml.rels" ContentType="application/vnd.openxmlformats-package.relationships+xml"/>
  <Override PartName="/ppt/slides/_rels/slide40.xml.rels" ContentType="application/vnd.openxmlformats-package.relationships+xml"/>
  <Override PartName="/ppt/slides/_rels/slide39.xml.rels" ContentType="application/vnd.openxmlformats-package.relationships+xml"/>
  <Override PartName="/ppt/slides/_rels/slide38.xml.rels" ContentType="application/vnd.openxmlformats-package.relationships+xml"/>
  <Override PartName="/ppt/slides/_rels/slide37.xml.rels" ContentType="application/vnd.openxmlformats-package.relationships+xml"/>
  <Override PartName="/ppt/slides/_rels/slide36.xml.rels" ContentType="application/vnd.openxmlformats-package.relationships+xml"/>
  <Override PartName="/ppt/slides/_rels/slide35.xml.rels" ContentType="application/vnd.openxmlformats-package.relationships+xml"/>
  <Override PartName="/ppt/slides/_rels/slide45.xml.rels" ContentType="application/vnd.openxmlformats-package.relationships+xml"/>
  <Override PartName="/ppt/slides/_rels/slide34.xml.rels" ContentType="application/vnd.openxmlformats-package.relationships+xml"/>
  <Override PartName="/ppt/slides/_rels/slide44.xml.rels" ContentType="application/vnd.openxmlformats-package.relationships+xml"/>
  <Override PartName="/ppt/slides/_rels/slide33.xml.rels" ContentType="application/vnd.openxmlformats-package.relationships+xml"/>
  <Override PartName="/ppt/slides/_rels/slide30.xml.rels" ContentType="application/vnd.openxmlformats-package.relationships+xml"/>
  <Override PartName="/ppt/slides/_rels/slide26.xml.rels" ContentType="application/vnd.openxmlformats-package.relationships+xml"/>
  <Override PartName="/ppt/slides/_rels/slide32.xml.rels" ContentType="application/vnd.openxmlformats-package.relationships+xml"/>
  <Override PartName="/ppt/slides/_rels/slide21.xml.rels" ContentType="application/vnd.openxmlformats-package.relationships+xml"/>
  <Override PartName="/ppt/slides/_rels/slide31.xml.rels" ContentType="application/vnd.openxmlformats-package.relationships+xml"/>
  <Override PartName="/ppt/slides/_rels/slide20.xml.rels" ContentType="application/vnd.openxmlformats-package.relationships+xml"/>
  <Override PartName="/ppt/slides/_rels/slide16.xml.rels" ContentType="application/vnd.openxmlformats-package.relationships+xml"/>
  <Override PartName="/ppt/slides/_rels/slide1.xml.rels" ContentType="application/vnd.openxmlformats-package.relationships+xml"/>
  <Override PartName="/ppt/slides/_rels/slide23.xml.rels" ContentType="application/vnd.openxmlformats-package.relationships+xml"/>
  <Override PartName="/ppt/slides/_rels/slide15.xml.rels" ContentType="application/vnd.openxmlformats-package.relationships+xml"/>
  <Override PartName="/ppt/slides/_rels/slide22.xml.rels" ContentType="application/vnd.openxmlformats-package.relationships+xml"/>
  <Override PartName="/ppt/slides/_rels/slide14.xml.rels" ContentType="application/vnd.openxmlformats-package.relationships+xml"/>
  <Override PartName="/ppt/slides/_rels/slide27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_rels/slide29.xml.rels" ContentType="application/vnd.openxmlformats-package.relationships+xml"/>
  <Override PartName="/ppt/slides/_rels/slide10.xml.rels" ContentType="application/vnd.openxmlformats-package.relationships+xml"/>
  <Override PartName="/ppt/slides/_rels/slide24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8.xml.rels" ContentType="application/vnd.openxmlformats-package.relationships+xml"/>
  <Override PartName="/ppt/slides/_rels/slide6.xml.rels" ContentType="application/vnd.openxmlformats-package.relationships+xml"/>
  <Override PartName="/ppt/slides/_rels/slide25.xml.rels" ContentType="application/vnd.openxmlformats-package.relationships+xml"/>
  <Override PartName="/ppt/slides/_rels/slide3.xml.rels" ContentType="application/vnd.openxmlformats-package.relationships+xml"/>
  <Override PartName="/ppt/slides/slide5.xml" ContentType="application/vnd.openxmlformats-officedocument.presentationml.slide+xml"/>
  <Override PartName="/ppt/slides/slide26.xml" ContentType="application/vnd.openxmlformats-officedocument.presentationml.slide+xml"/>
  <Override PartName="/ppt/slides/slide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24.xml" ContentType="application/vnd.openxmlformats-officedocument.presentationml.slide+xml"/>
  <Override PartName="/ppt/slides/slide2.xml" ContentType="application/vnd.openxmlformats-officedocument.presentationml.slide+xml"/>
  <Override PartName="/ppt/slides/slide19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slide" Target="slides/slide39.xml"/><Relationship Id="rId43" Type="http://schemas.openxmlformats.org/officeDocument/2006/relationships/slide" Target="slides/slide40.xml"/><Relationship Id="rId44" Type="http://schemas.openxmlformats.org/officeDocument/2006/relationships/slide" Target="slides/slide41.xml"/><Relationship Id="rId45" Type="http://schemas.openxmlformats.org/officeDocument/2006/relationships/slide" Target="slides/slide42.xml"/><Relationship Id="rId46" Type="http://schemas.openxmlformats.org/officeDocument/2006/relationships/slide" Target="slides/slide43.xml"/><Relationship Id="rId47" Type="http://schemas.openxmlformats.org/officeDocument/2006/relationships/slide" Target="slides/slide44.xml"/><Relationship Id="rId48" Type="http://schemas.openxmlformats.org/officeDocument/2006/relationships/slide" Target="slides/slide45.xml"/><Relationship Id="rId49" Type="http://schemas.openxmlformats.org/officeDocument/2006/relationships/slide" Target="slides/slide46.xml"/><Relationship Id="rId50" Type="http://schemas.openxmlformats.org/officeDocument/2006/relationships/slide" Target="slides/slide47.xml"/><Relationship Id="rId51" Type="http://schemas.openxmlformats.org/officeDocument/2006/relationships/slide" Target="slides/slide48.xml"/><Relationship Id="rId52" Type="http://schemas.openxmlformats.org/officeDocument/2006/relationships/slide" Target="slides/slide4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4320000"/>
            <a:ext cx="492480" cy="1068480"/>
          </a:xfrm>
          <a:prstGeom prst="rect">
            <a:avLst/>
          </a:prstGeom>
          <a:solidFill>
            <a:srgbClr val="ef292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de-DE" sz="4400" spc="-1" strike="noStrike">
                <a:latin typeface="Arial"/>
              </a:rPr>
              <a:t>Format des Titeltextes durch Klicken bearbeiten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Format des Gliederungstextes durch Klicken bearbeiten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Zweite Gliederungsebene</a:t>
            </a:r>
            <a:endParaRPr b="0" lang="de-D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latin typeface="Arial"/>
              </a:rPr>
              <a:t>Dritte Gliederungsebene</a:t>
            </a:r>
            <a:endParaRPr b="0" lang="de-D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latin typeface="Arial"/>
              </a:rPr>
              <a:t>Vierte Gliederungsebene</a:t>
            </a:r>
            <a:endParaRPr b="0" lang="de-D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Fünfte Gliederungsebene</a:t>
            </a:r>
            <a:endParaRPr b="0" lang="de-D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Sechste Gliederungsebene</a:t>
            </a:r>
            <a:endParaRPr b="0" lang="de-D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Siebte Gliederungsebene</a:t>
            </a:r>
            <a:endParaRPr b="0" lang="de-D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288000"/>
            <a:ext cx="492480" cy="1068480"/>
          </a:xfrm>
          <a:prstGeom prst="rect">
            <a:avLst/>
          </a:prstGeom>
          <a:solidFill>
            <a:srgbClr val="ef292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PlaceHolder 2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de-DE" sz="4400" spc="-1" strike="noStrike">
                <a:latin typeface="Arial"/>
              </a:rPr>
              <a:t>Format des Titeltextes durch Klicken bearbeiten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Format des Gliederungstextes durch Klicken bearbeiten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Zweite Gliederungsebene</a:t>
            </a:r>
            <a:endParaRPr b="0" lang="de-D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latin typeface="Arial"/>
              </a:rPr>
              <a:t>Dritte Gliederungsebene</a:t>
            </a:r>
            <a:endParaRPr b="0" lang="de-D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latin typeface="Arial"/>
              </a:rPr>
              <a:t>Vierte Gliederungsebene</a:t>
            </a:r>
            <a:endParaRPr b="0" lang="de-D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Fünfte Gliederungsebene</a:t>
            </a:r>
            <a:endParaRPr b="0" lang="de-D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Sechste Gliederungsebene</a:t>
            </a:r>
            <a:endParaRPr b="0" lang="de-D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Siebte Gliederungsebene</a:t>
            </a:r>
            <a:endParaRPr b="0" lang="de-D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hyperlink" Target="https://typelevel.org/cats/typeclasses.html" TargetMode="External"/><Relationship Id="rId2" Type="http://schemas.openxmlformats.org/officeDocument/2006/relationships/slideLayout" Target="../slideLayouts/slideLayout1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hyperlink" Target="https://github.com/hermannhueck/typeclasses" TargetMode="External"/><Relationship Id="rId2" Type="http://schemas.openxmlformats.org/officeDocument/2006/relationships/hyperlink" Target="https://underscore.io/books/scala-with-cats" TargetMode="External"/><Relationship Id="rId3" Type="http://schemas.openxmlformats.org/officeDocument/2006/relationships/hyperlink" Target="https://www.manning.com/books/scala-in-depth" TargetMode="External"/><Relationship Id="rId4" Type="http://schemas.openxmlformats.org/officeDocument/2006/relationships/hyperlink" Target="http://haskellbook.com/" TargetMode="External"/><Relationship Id="rId5" Type="http://schemas.openxmlformats.org/officeDocument/2006/relationships/slideLayout" Target="../slideLayouts/slideLayout13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hyperlink" Target="https://www.youtube.com/watch?v=UHQbj-_9r8A" TargetMode="External"/><Relationship Id="rId2" Type="http://schemas.openxmlformats.org/officeDocument/2006/relationships/hyperlink" Target="https://www.youtube.com/watch?v=1e9tcymPl7w" TargetMode="External"/><Relationship Id="rId3" Type="http://schemas.openxmlformats.org/officeDocument/2006/relationships/hyperlink" Target="http://danielwestheide.com/blog/2013/02/06/the-neophytes-guide-to-scala-part-12-type-classes.html" TargetMode="External"/><Relationship Id="rId4" Type="http://schemas.openxmlformats.org/officeDocument/2006/relationships/hyperlink" Target="https://www.artima.com/weblogs/viewpost.jsp?thread=179766" TargetMode="External"/><Relationship Id="rId5" Type="http://schemas.openxmlformats.org/officeDocument/2006/relationships/slideLayout" Target="../slideLayouts/slideLayout13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hyperlink" Target="https://vimeo.com/20308847" TargetMode="External"/><Relationship Id="rId2" Type="http://schemas.openxmlformats.org/officeDocument/2006/relationships/hyperlink" Target="http://eed3si9n.com/revisiting-implicits-without-import-tax" TargetMode="External"/><Relationship Id="rId3" Type="http://schemas.openxmlformats.org/officeDocument/2006/relationships/hyperlink" Target="https://scala-lang.org/files/archive/spec/2.12/07-implicits.html" TargetMode="External"/><Relationship Id="rId4" Type="http://schemas.openxmlformats.org/officeDocument/2006/relationships/hyperlink" Target="https://www.youtube.com/watch?v=Oij5V7LQJsA" TargetMode="External"/><Relationship Id="rId5" Type="http://schemas.openxmlformats.org/officeDocument/2006/relationships/slideLayout" Target="../slideLayouts/slideLayout13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hyperlink" Target="https://github.com/hermannhueck/typeclasses" TargetMode="External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792000" y="3885480"/>
            <a:ext cx="8556480" cy="164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r>
              <a:rPr b="1" lang="de-DE" sz="4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Type Classes</a:t>
            </a:r>
            <a:br/>
            <a:r>
              <a:rPr b="1" lang="de-DE" sz="4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    in Scala and Haskell</a:t>
            </a:r>
            <a:endParaRPr b="0" lang="de-DE" sz="48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792000" y="5904000"/>
            <a:ext cx="8556480" cy="97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de-DE" sz="2600" spc="-1" strike="noStrike">
                <a:solidFill>
                  <a:srgbClr val="000000"/>
                </a:solidFill>
                <a:latin typeface="Amiri Quran"/>
                <a:ea typeface="Amiri Quran"/>
              </a:rPr>
              <a:t>©</a:t>
            </a:r>
            <a:r>
              <a:rPr b="0" lang="de-DE" sz="2600" spc="-1" strike="noStrike">
                <a:solidFill>
                  <a:srgbClr val="000000"/>
                </a:solidFill>
                <a:latin typeface="Noto Sans Regular"/>
                <a:ea typeface="Amiri Quran"/>
              </a:rPr>
              <a:t> 2018  Hermann Hueck</a:t>
            </a:r>
            <a:endParaRPr b="0" lang="de-DE" sz="26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720000" y="300960"/>
            <a:ext cx="8844120" cy="125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Pimpin‘ - Implicit views (3)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720000" y="2160000"/>
            <a:ext cx="8628480" cy="437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i="1" lang="de-DE" sz="1800" spc="-1" strike="noStrike">
                <a:solidFill>
                  <a:srgbClr val="6d6d6d"/>
                </a:solidFill>
                <a:latin typeface="Menlo"/>
                <a:ea typeface="Menlo"/>
              </a:rPr>
              <a:t>// Implicit view/conversion: List =&gt; PimpedList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implicit class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PimpedList[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](xs: 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List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[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]) {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zipWith[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B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, 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C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](ys: 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List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[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B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])(f: (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, 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B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) =&gt; 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C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): 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List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[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C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] =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   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xs zip ys map { </a:t>
            </a:r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case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(x, y) =&gt; f(x, y) }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}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val </a:t>
            </a:r>
            <a:r>
              <a:rPr b="0" i="1" lang="de-DE" sz="1800" spc="-1" strike="noStrike">
                <a:solidFill>
                  <a:srgbClr val="520067"/>
                </a:solidFill>
                <a:latin typeface="Menlo"/>
                <a:ea typeface="Menlo"/>
              </a:rPr>
              <a:t>l1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= </a:t>
            </a:r>
            <a:r>
              <a:rPr b="0" i="1" lang="de-DE" sz="1800" spc="-1" strike="noStrike">
                <a:solidFill>
                  <a:srgbClr val="520067"/>
                </a:solidFill>
                <a:latin typeface="Menlo"/>
                <a:ea typeface="Menlo"/>
              </a:rPr>
              <a:t>List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r>
              <a:rPr b="0" lang="de-DE" sz="1800" spc="-1" strike="noStrike">
                <a:solidFill>
                  <a:srgbClr val="0000fe"/>
                </a:solidFill>
                <a:latin typeface="Menlo"/>
                <a:ea typeface="Menlo"/>
              </a:rPr>
              <a:t>1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, </a:t>
            </a:r>
            <a:r>
              <a:rPr b="0" lang="de-DE" sz="1800" spc="-1" strike="noStrike">
                <a:solidFill>
                  <a:srgbClr val="0000fe"/>
                </a:solidFill>
                <a:latin typeface="Menlo"/>
                <a:ea typeface="Menlo"/>
              </a:rPr>
              <a:t>2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, </a:t>
            </a:r>
            <a:r>
              <a:rPr b="0" lang="de-DE" sz="1800" spc="-1" strike="noStrike">
                <a:solidFill>
                  <a:srgbClr val="0000fe"/>
                </a:solidFill>
                <a:latin typeface="Menlo"/>
                <a:ea typeface="Menlo"/>
              </a:rPr>
              <a:t>3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)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val </a:t>
            </a:r>
            <a:r>
              <a:rPr b="0" i="1" lang="de-DE" sz="1800" spc="-1" strike="noStrike">
                <a:solidFill>
                  <a:srgbClr val="520067"/>
                </a:solidFill>
                <a:latin typeface="Menlo"/>
                <a:ea typeface="Menlo"/>
              </a:rPr>
              <a:t>l2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= </a:t>
            </a:r>
            <a:r>
              <a:rPr b="0" i="1" lang="de-DE" sz="1800" spc="-1" strike="noStrike">
                <a:solidFill>
                  <a:srgbClr val="520067"/>
                </a:solidFill>
                <a:latin typeface="Menlo"/>
                <a:ea typeface="Menlo"/>
              </a:rPr>
              <a:t>List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r>
              <a:rPr b="0" lang="de-DE" sz="1800" spc="-1" strike="noStrike">
                <a:solidFill>
                  <a:srgbClr val="0000fe"/>
                </a:solidFill>
                <a:latin typeface="Menlo"/>
                <a:ea typeface="Menlo"/>
              </a:rPr>
              <a:t>10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, </a:t>
            </a:r>
            <a:r>
              <a:rPr b="0" lang="de-DE" sz="1800" spc="-1" strike="noStrike">
                <a:solidFill>
                  <a:srgbClr val="0000fe"/>
                </a:solidFill>
                <a:latin typeface="Menlo"/>
                <a:ea typeface="Menlo"/>
              </a:rPr>
              <a:t>20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, </a:t>
            </a:r>
            <a:r>
              <a:rPr b="0" lang="de-DE" sz="1800" spc="-1" strike="noStrike">
                <a:solidFill>
                  <a:srgbClr val="0000fe"/>
                </a:solidFill>
                <a:latin typeface="Menlo"/>
                <a:ea typeface="Menlo"/>
              </a:rPr>
              <a:t>30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)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val </a:t>
            </a:r>
            <a:r>
              <a:rPr b="0" i="1" lang="de-DE" sz="1800" spc="-1" strike="noStrike">
                <a:solidFill>
                  <a:srgbClr val="520067"/>
                </a:solidFill>
                <a:latin typeface="Menlo"/>
                <a:ea typeface="Menlo"/>
              </a:rPr>
              <a:t>result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= </a:t>
            </a:r>
            <a:r>
              <a:rPr b="0" i="1" lang="de-DE" sz="1800" spc="-1" strike="noStrike">
                <a:solidFill>
                  <a:srgbClr val="520067"/>
                </a:solidFill>
                <a:latin typeface="Menlo"/>
                <a:ea typeface="Menlo"/>
              </a:rPr>
              <a:t>l1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.zipWith(</a:t>
            </a:r>
            <a:r>
              <a:rPr b="0" i="1" lang="de-DE" sz="1800" spc="-1" strike="noStrike">
                <a:solidFill>
                  <a:srgbClr val="520067"/>
                </a:solidFill>
                <a:latin typeface="Menlo"/>
                <a:ea typeface="Menlo"/>
              </a:rPr>
              <a:t>l2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)(_ + _)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println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r>
              <a:rPr b="0" i="1" lang="de-DE" sz="1800" spc="-1" strike="noStrike">
                <a:solidFill>
                  <a:srgbClr val="520067"/>
                </a:solidFill>
                <a:latin typeface="Menlo"/>
                <a:ea typeface="Menlo"/>
              </a:rPr>
              <a:t>result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) </a:t>
            </a:r>
            <a:r>
              <a:rPr b="0" i="1" lang="de-DE" sz="1800" spc="-1" strike="noStrike">
                <a:solidFill>
                  <a:srgbClr val="6d6d6d"/>
                </a:solidFill>
                <a:latin typeface="Menlo"/>
                <a:ea typeface="Menlo"/>
              </a:rPr>
              <a:t>// --&gt; List(11, 22, 33)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720000" y="300960"/>
            <a:ext cx="8844120" cy="125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Pimpin‘ - Implicit views (4)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720000" y="2160000"/>
            <a:ext cx="8628480" cy="437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class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PimpedList[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](xs: 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List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[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]) {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zipWith[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B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, 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C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](ys: 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List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[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B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])(f: (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, 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B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) =&gt; 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C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): 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List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[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C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] =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   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xs zip ys map { </a:t>
            </a:r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case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(x, y) =&gt; f(x, y) }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}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de-DE" sz="1800" spc="-1" strike="noStrike">
                <a:solidFill>
                  <a:srgbClr val="6d6d6d"/>
                </a:solidFill>
                <a:latin typeface="Menlo"/>
                <a:ea typeface="Menlo"/>
              </a:rPr>
              <a:t>// Implicit view/conversion: List =&gt; PimpedList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implicit def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pimpList[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](xs: 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List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]): PimpedList[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 =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                                   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new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PimpedList[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](xs)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val </a:t>
            </a:r>
            <a:r>
              <a:rPr b="0" i="1" lang="de-DE" sz="1800" spc="-1" strike="noStrike">
                <a:solidFill>
                  <a:srgbClr val="520067"/>
                </a:solidFill>
                <a:latin typeface="Menlo"/>
                <a:ea typeface="Menlo"/>
              </a:rPr>
              <a:t>l1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= </a:t>
            </a:r>
            <a:r>
              <a:rPr b="0" i="1" lang="de-DE" sz="1800" spc="-1" strike="noStrike">
                <a:solidFill>
                  <a:srgbClr val="520067"/>
                </a:solidFill>
                <a:latin typeface="Menlo"/>
                <a:ea typeface="Menlo"/>
              </a:rPr>
              <a:t>List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r>
              <a:rPr b="0" lang="de-DE" sz="1800" spc="-1" strike="noStrike">
                <a:solidFill>
                  <a:srgbClr val="0000fe"/>
                </a:solidFill>
                <a:latin typeface="Menlo"/>
                <a:ea typeface="Menlo"/>
              </a:rPr>
              <a:t>1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, </a:t>
            </a:r>
            <a:r>
              <a:rPr b="0" lang="de-DE" sz="1800" spc="-1" strike="noStrike">
                <a:solidFill>
                  <a:srgbClr val="0000fe"/>
                </a:solidFill>
                <a:latin typeface="Menlo"/>
                <a:ea typeface="Menlo"/>
              </a:rPr>
              <a:t>2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, </a:t>
            </a:r>
            <a:r>
              <a:rPr b="0" lang="de-DE" sz="1800" spc="-1" strike="noStrike">
                <a:solidFill>
                  <a:srgbClr val="0000fe"/>
                </a:solidFill>
                <a:latin typeface="Menlo"/>
                <a:ea typeface="Menlo"/>
              </a:rPr>
              <a:t>3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)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val </a:t>
            </a:r>
            <a:r>
              <a:rPr b="0" i="1" lang="de-DE" sz="1800" spc="-1" strike="noStrike">
                <a:solidFill>
                  <a:srgbClr val="520067"/>
                </a:solidFill>
                <a:latin typeface="Menlo"/>
                <a:ea typeface="Menlo"/>
              </a:rPr>
              <a:t>l2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= </a:t>
            </a:r>
            <a:r>
              <a:rPr b="0" i="1" lang="de-DE" sz="1800" spc="-1" strike="noStrike">
                <a:solidFill>
                  <a:srgbClr val="520067"/>
                </a:solidFill>
                <a:latin typeface="Menlo"/>
                <a:ea typeface="Menlo"/>
              </a:rPr>
              <a:t>List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r>
              <a:rPr b="0" lang="de-DE" sz="1800" spc="-1" strike="noStrike">
                <a:solidFill>
                  <a:srgbClr val="0000fe"/>
                </a:solidFill>
                <a:latin typeface="Menlo"/>
                <a:ea typeface="Menlo"/>
              </a:rPr>
              <a:t>10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, </a:t>
            </a:r>
            <a:r>
              <a:rPr b="0" lang="de-DE" sz="1800" spc="-1" strike="noStrike">
                <a:solidFill>
                  <a:srgbClr val="0000fe"/>
                </a:solidFill>
                <a:latin typeface="Menlo"/>
                <a:ea typeface="Menlo"/>
              </a:rPr>
              <a:t>20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, </a:t>
            </a:r>
            <a:r>
              <a:rPr b="0" lang="de-DE" sz="1800" spc="-1" strike="noStrike">
                <a:solidFill>
                  <a:srgbClr val="0000fe"/>
                </a:solidFill>
                <a:latin typeface="Menlo"/>
                <a:ea typeface="Menlo"/>
              </a:rPr>
              <a:t>30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)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val </a:t>
            </a:r>
            <a:r>
              <a:rPr b="0" i="1" lang="de-DE" sz="1800" spc="-1" strike="noStrike">
                <a:solidFill>
                  <a:srgbClr val="520067"/>
                </a:solidFill>
                <a:latin typeface="Menlo"/>
                <a:ea typeface="Menlo"/>
              </a:rPr>
              <a:t>result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= </a:t>
            </a:r>
            <a:r>
              <a:rPr b="0" i="1" lang="de-DE" sz="1800" spc="-1" strike="noStrike">
                <a:solidFill>
                  <a:srgbClr val="520067"/>
                </a:solidFill>
                <a:latin typeface="Menlo"/>
                <a:ea typeface="Menlo"/>
              </a:rPr>
              <a:t>l1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.zipWith(</a:t>
            </a:r>
            <a:r>
              <a:rPr b="0" i="1" lang="de-DE" sz="1800" spc="-1" strike="noStrike">
                <a:solidFill>
                  <a:srgbClr val="520067"/>
                </a:solidFill>
                <a:latin typeface="Menlo"/>
                <a:ea typeface="Menlo"/>
              </a:rPr>
              <a:t>l2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)(_ + _)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println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r>
              <a:rPr b="0" i="1" lang="de-DE" sz="1800" spc="-1" strike="noStrike">
                <a:solidFill>
                  <a:srgbClr val="520067"/>
                </a:solidFill>
                <a:latin typeface="Menlo"/>
                <a:ea typeface="Menlo"/>
              </a:rPr>
              <a:t>result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) </a:t>
            </a:r>
            <a:r>
              <a:rPr b="0" i="1" lang="de-DE" sz="1800" spc="-1" strike="noStrike">
                <a:solidFill>
                  <a:srgbClr val="6d6d6d"/>
                </a:solidFill>
                <a:latin typeface="Menlo"/>
                <a:ea typeface="Menlo"/>
              </a:rPr>
              <a:t>// --&gt; List(11, 22, 33)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720000" y="300960"/>
            <a:ext cx="8844120" cy="125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3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Mechanics of implicit views</a:t>
            </a:r>
            <a:endParaRPr b="0" lang="de-DE" sz="3600" spc="-1" strike="noStrike"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720000" y="2160000"/>
            <a:ext cx="8628480" cy="437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124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The compiler looks up a method for a class.</a:t>
            </a:r>
            <a:endParaRPr b="0" lang="de-DE" sz="2600" spc="-1" strike="noStrike">
              <a:latin typeface="Arial"/>
            </a:endParaRPr>
          </a:p>
          <a:p>
            <a:pPr marL="432000" indent="-3124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If the class implements the method, this one is used.</a:t>
            </a:r>
            <a:endParaRPr b="0" lang="de-DE" sz="2600" spc="-1" strike="noStrike">
              <a:latin typeface="Arial"/>
            </a:endParaRPr>
          </a:p>
          <a:p>
            <a:pPr marL="432000" indent="-3124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If the class doesn‘t implement the method, it looks for an implicit conversion method or an implicit class that takes a parameter of the type in question.</a:t>
            </a:r>
            <a:endParaRPr b="0" lang="de-DE" sz="2600" spc="-1" strike="noStrike">
              <a:latin typeface="Arial"/>
            </a:endParaRPr>
          </a:p>
          <a:p>
            <a:pPr marL="432000" indent="-3124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If the implicit class implements the method in question, it creates an instance, passes the parameter and invokes the method.</a:t>
            </a:r>
            <a:endParaRPr b="0" lang="de-DE" sz="2600" spc="-1" strike="noStrike">
              <a:latin typeface="Arial"/>
            </a:endParaRPr>
          </a:p>
          <a:p>
            <a:pPr marL="432000" indent="-3124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Otherwise the compiler will bail out.</a:t>
            </a:r>
            <a:endParaRPr b="0" lang="de-DE" sz="2600" spc="-1" strike="noStrike"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720000" y="300960"/>
            <a:ext cx="8844120" cy="125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Type Classes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103" name="CustomShape 2"/>
          <p:cNvSpPr/>
          <p:nvPr/>
        </p:nvSpPr>
        <p:spPr>
          <a:xfrm>
            <a:off x="720000" y="1944000"/>
            <a:ext cx="8628480" cy="437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124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Type classes are a fundamental concept in Scala and Haskell.</a:t>
            </a:r>
            <a:endParaRPr b="0" lang="de-DE" sz="2400" spc="-1" strike="noStrike">
              <a:latin typeface="Arial"/>
            </a:endParaRPr>
          </a:p>
          <a:p>
            <a:pPr marL="432000" indent="-3124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Haskell provides specific keywords for type classes.</a:t>
            </a:r>
            <a:endParaRPr b="0" lang="de-DE" sz="2400" spc="-1" strike="noStrike">
              <a:latin typeface="Arial"/>
            </a:endParaRPr>
          </a:p>
          <a:p>
            <a:pPr marL="432000" indent="-3124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Scala implements type classes based on implicits.</a:t>
            </a:r>
            <a:endParaRPr b="0" lang="de-DE" sz="2400" spc="-1" strike="noStrike">
              <a:latin typeface="Arial"/>
            </a:endParaRPr>
          </a:p>
          <a:p>
            <a:pPr marL="432000" indent="-3124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A type class classifies a set of types by their common properties.</a:t>
            </a:r>
            <a:endParaRPr b="0" lang="de-DE" sz="2400" spc="-1" strike="noStrike">
              <a:latin typeface="Arial"/>
            </a:endParaRPr>
          </a:p>
          <a:p>
            <a:pPr marL="432000" indent="-3124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E.g. the Scala type class </a:t>
            </a:r>
            <a:r>
              <a:rPr b="0" lang="de-DE" sz="2400" spc="-1" strike="noStrike">
                <a:solidFill>
                  <a:srgbClr val="333333"/>
                </a:solidFill>
                <a:latin typeface="Courier New"/>
                <a:ea typeface="DejaVu Sans"/>
              </a:rPr>
              <a:t>Numeric</a:t>
            </a: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(Haskell: </a:t>
            </a:r>
            <a:r>
              <a:rPr b="0" lang="de-DE" sz="2400" spc="-1" strike="noStrike">
                <a:solidFill>
                  <a:srgbClr val="333333"/>
                </a:solidFill>
                <a:latin typeface="Courier New"/>
                <a:ea typeface="DejaVu Sans"/>
              </a:rPr>
              <a:t>Num</a:t>
            </a: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) defines the arithmetic operations (as methods) which are common to all numeric types such as Int, Long, Float, Double, BigInteger, BigDecimal etc.</a:t>
            </a:r>
            <a:endParaRPr b="0" lang="de-DE" sz="2400" spc="-1" strike="noStrike"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720000" y="300960"/>
            <a:ext cx="8844120" cy="125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Examples: List methods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05" name="CustomShape 2"/>
          <p:cNvSpPr/>
          <p:nvPr/>
        </p:nvSpPr>
        <p:spPr>
          <a:xfrm>
            <a:off x="720000" y="2160000"/>
            <a:ext cx="8628480" cy="437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class List[+A] {</a:t>
            </a:r>
            <a:endParaRPr b="0" lang="de-DE" sz="16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134"/>
              </a:spcAft>
            </a:pP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   </a:t>
            </a: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// … </a:t>
            </a:r>
            <a:endParaRPr b="0" lang="de-DE" sz="16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134"/>
              </a:spcAft>
            </a:pP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   </a:t>
            </a: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def sum[B &gt;: A](</a:t>
            </a:r>
            <a:r>
              <a:rPr b="1" lang="de-DE" sz="1600" spc="-1" strike="noStrike">
                <a:solidFill>
                  <a:srgbClr val="1c3687"/>
                </a:solidFill>
                <a:latin typeface="Menlo"/>
                <a:ea typeface="DejaVu Sans"/>
              </a:rPr>
              <a:t>implicit</a:t>
            </a: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 num: </a:t>
            </a:r>
            <a:r>
              <a:rPr b="1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Numeric[B]</a:t>
            </a: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): B</a:t>
            </a:r>
            <a:endParaRPr b="0" lang="de-DE" sz="16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134"/>
              </a:spcAft>
            </a:pP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   </a:t>
            </a: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def sorted[B &gt;: A](</a:t>
            </a:r>
            <a:r>
              <a:rPr b="1" lang="de-DE" sz="1600" spc="-1" strike="noStrike">
                <a:solidFill>
                  <a:srgbClr val="1c3687"/>
                </a:solidFill>
                <a:latin typeface="Menlo"/>
                <a:ea typeface="DejaVu Sans"/>
              </a:rPr>
              <a:t>implicit</a:t>
            </a: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 ord: </a:t>
            </a:r>
            <a:r>
              <a:rPr b="1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math.Ordering[B]</a:t>
            </a: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): List[A]</a:t>
            </a:r>
            <a:endParaRPr b="0" lang="de-DE" sz="16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134"/>
              </a:spcAft>
            </a:pP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   </a:t>
            </a: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def map[B, That](f: (A) =&gt; B)</a:t>
            </a:r>
            <a:br/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              (</a:t>
            </a:r>
            <a:r>
              <a:rPr b="1" lang="de-DE" sz="1600" spc="-1" strike="noStrike">
                <a:solidFill>
                  <a:srgbClr val="1c3687"/>
                </a:solidFill>
                <a:latin typeface="Menlo"/>
                <a:ea typeface="DejaVu Sans"/>
              </a:rPr>
              <a:t>implicit</a:t>
            </a: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 bf: </a:t>
            </a:r>
            <a:r>
              <a:rPr b="1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CanBuildFrom[List[A], B, That]</a:t>
            </a: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): That</a:t>
            </a:r>
            <a:endParaRPr b="0" lang="de-DE" sz="16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134"/>
              </a:spcAft>
            </a:pP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   </a:t>
            </a: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// …</a:t>
            </a:r>
            <a:endParaRPr b="0" lang="de-DE" sz="16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}</a:t>
            </a:r>
            <a:endParaRPr b="0" lang="de-DE" sz="1600" spc="-1" strike="noStrike"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720000" y="300960"/>
            <a:ext cx="8844120" cy="125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Some Type Classes (Scala)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07" name="CustomShape 2"/>
          <p:cNvSpPr/>
          <p:nvPr/>
        </p:nvSpPr>
        <p:spPr>
          <a:xfrm>
            <a:off x="720000" y="2160000"/>
            <a:ext cx="8628480" cy="437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124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Courier New"/>
                <a:ea typeface="DejaVu Sans"/>
              </a:rPr>
              <a:t>scala.math.Ordering[T]</a:t>
            </a:r>
            <a:endParaRPr b="0" lang="de-DE" sz="2400" spc="-1" strike="noStrike">
              <a:latin typeface="Arial"/>
            </a:endParaRPr>
          </a:p>
          <a:p>
            <a:pPr marL="432000" indent="-3124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Courier New"/>
                <a:ea typeface="DejaVu Sans"/>
              </a:rPr>
              <a:t>scala.math.Numeric[T]</a:t>
            </a:r>
            <a:endParaRPr b="0" lang="de-DE" sz="2400" spc="-1" strike="noStrike">
              <a:latin typeface="Arial"/>
            </a:endParaRPr>
          </a:p>
          <a:p>
            <a:pPr marL="432000" indent="-3124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Courier New"/>
                <a:ea typeface="DejaVu Sans"/>
              </a:rPr>
              <a:t>scala.collection.generic.</a:t>
            </a:r>
            <a:br/>
            <a:r>
              <a:rPr b="0" lang="de-DE" sz="2400" spc="-1" strike="noStrike">
                <a:solidFill>
                  <a:srgbClr val="333333"/>
                </a:solidFill>
                <a:latin typeface="Courier New"/>
                <a:ea typeface="DejaVu Sans"/>
              </a:rPr>
              <a:t>      CanBuildFrom[-From, -Elem, +To]</a:t>
            </a:r>
            <a:endParaRPr b="0" lang="de-DE" sz="2400" spc="-1" strike="noStrike">
              <a:latin typeface="Arial"/>
            </a:endParaRPr>
          </a:p>
          <a:p>
            <a:pPr marL="432000" indent="-3124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JSON Serialization (in play-json etc.)</a:t>
            </a:r>
            <a:endParaRPr b="0" lang="de-DE" sz="2400" spc="-1" strike="noStrike">
              <a:latin typeface="Arial"/>
            </a:endParaRPr>
          </a:p>
          <a:p>
            <a:pPr marL="432000" indent="-3124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Courier New"/>
                <a:ea typeface="DejaVu Sans"/>
              </a:rPr>
              <a:t>cats.{Show, Monoid, Functor, Monad …}</a:t>
            </a:r>
            <a:endParaRPr b="0" lang="de-DE" sz="2400" spc="-1" strike="noStrike">
              <a:latin typeface="Arial"/>
            </a:endParaRPr>
          </a:p>
          <a:p>
            <a:pPr marL="432000" indent="-3124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There is hardly a Scala library not using type classes.</a:t>
            </a:r>
            <a:endParaRPr b="0" lang="de-DE" sz="2400" spc="-1" strike="noStrike"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720000" y="300960"/>
            <a:ext cx="8844120" cy="125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How to use the Type Class Pattern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720000" y="1908000"/>
            <a:ext cx="8628480" cy="471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124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Font typeface="Wingdings" charset="2"/>
              <a:buAutoNum type="arabicParenR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Define a type class - a trait with at least one type parameter.</a:t>
            </a:r>
            <a:br/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   </a:t>
            </a:r>
            <a:r>
              <a:rPr b="0" lang="de-DE" sz="1800" spc="-1" strike="noStrike">
                <a:solidFill>
                  <a:srgbClr val="333333"/>
                </a:solidFill>
                <a:latin typeface="Courier New"/>
                <a:ea typeface="DejaVu Sans"/>
              </a:rPr>
              <a:t>trait Printable[A] { … }</a:t>
            </a:r>
            <a:endParaRPr b="0" lang="de-DE" sz="1800" spc="-1" strike="noStrike">
              <a:latin typeface="Arial"/>
            </a:endParaRPr>
          </a:p>
          <a:p>
            <a:pPr marL="432000" indent="-3124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Font typeface="Wingdings" charset="2"/>
              <a:buAutoNum type="arabicParenR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For each type to support implement a type class instance. Each instance replaces the type parameter </a:t>
            </a:r>
            <a:r>
              <a:rPr b="0" lang="de-DE" sz="2400" spc="-1" strike="noStrike">
                <a:solidFill>
                  <a:srgbClr val="333333"/>
                </a:solidFill>
                <a:latin typeface="Courier New"/>
                <a:ea typeface="DejaVu Sans"/>
              </a:rPr>
              <a:t>A</a:t>
            </a: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by a concrete type (</a:t>
            </a:r>
            <a:r>
              <a:rPr b="0" lang="de-DE" sz="2400" spc="-1" strike="noStrike">
                <a:solidFill>
                  <a:srgbClr val="333333"/>
                </a:solidFill>
                <a:latin typeface="Courier New"/>
                <a:ea typeface="DejaVu Sans"/>
              </a:rPr>
              <a:t>Int,Date</a:t>
            </a: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, </a:t>
            </a:r>
            <a:r>
              <a:rPr b="0" lang="de-DE" sz="2400" spc="-1" strike="noStrike">
                <a:solidFill>
                  <a:srgbClr val="333333"/>
                </a:solidFill>
                <a:latin typeface="Courier New"/>
                <a:ea typeface="DejaVu Sans"/>
              </a:rPr>
              <a:t>Cat,Option[A]</a:t>
            </a: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, etc.).</a:t>
            </a:r>
            <a:br/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   </a:t>
            </a:r>
            <a:r>
              <a:rPr b="0" lang="de-DE" sz="1800" spc="-1" strike="noStrike">
                <a:solidFill>
                  <a:srgbClr val="333333"/>
                </a:solidFill>
                <a:latin typeface="Courier New"/>
                <a:ea typeface="DejaVu Sans"/>
              </a:rPr>
              <a:t>implicit val intPrintable Printable[Int] = …</a:t>
            </a:r>
            <a:br/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   </a:t>
            </a:r>
            <a:r>
              <a:rPr b="0" lang="de-DE" sz="1800" spc="-1" strike="noStrike">
                <a:solidFill>
                  <a:srgbClr val="333333"/>
                </a:solidFill>
                <a:latin typeface="Courier New"/>
                <a:ea typeface="DejaVu Sans"/>
              </a:rPr>
              <a:t>implicit val catPrintable Printable[Cat] = …</a:t>
            </a:r>
            <a:endParaRPr b="0" lang="de-DE" sz="1800" spc="-1" strike="noStrike">
              <a:latin typeface="Arial"/>
            </a:endParaRPr>
          </a:p>
          <a:p>
            <a:pPr marL="432000" indent="-3124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Font typeface="Wingdings" charset="2"/>
              <a:buAutoNum type="arabicParenR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Provide a generic user interface with an implicit type class parameter.</a:t>
            </a:r>
            <a:br/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   </a:t>
            </a:r>
            <a:r>
              <a:rPr b="0" lang="de-DE" sz="1800" spc="-1" strike="noStrike">
                <a:solidFill>
                  <a:srgbClr val="333333"/>
                </a:solidFill>
                <a:latin typeface="Courier New"/>
                <a:ea typeface="DejaVu Sans"/>
              </a:rPr>
              <a:t>def myPrint[A](value: A)(implicit p: Printable[A]) = …</a:t>
            </a:r>
            <a:endParaRPr b="0" lang="de-DE" sz="1800" spc="-1" strike="noStrike"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720000" y="300960"/>
            <a:ext cx="8844120" cy="125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Define a type class (1)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720000" y="2160000"/>
            <a:ext cx="8628480" cy="437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endParaRPr b="0" lang="de-DE" sz="1800" spc="-1" strike="noStrike">
              <a:latin typeface="Arial"/>
            </a:endParaRPr>
          </a:p>
          <a:p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// the type class,</a:t>
            </a:r>
            <a:endParaRPr b="0" lang="de-DE" sz="1800" spc="-1" strike="noStrike">
              <a:latin typeface="Arial"/>
            </a:endParaRPr>
          </a:p>
          <a:p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// a trait with at least one type parameter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//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trait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Printable[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] {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stringify(value: 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): 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String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DejaVu Sans"/>
              </a:rPr>
              <a:t>}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720000" y="300960"/>
            <a:ext cx="8844120" cy="125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Define type class instances (2)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13" name="CustomShape 2"/>
          <p:cNvSpPr/>
          <p:nvPr/>
        </p:nvSpPr>
        <p:spPr>
          <a:xfrm>
            <a:off x="720000" y="1764000"/>
            <a:ext cx="8628480" cy="437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DejaVu Sans"/>
              </a:rPr>
              <a:t>// type class instance for Int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DejaVu Sans"/>
              </a:rPr>
              <a:t>//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implicit val </a:t>
            </a:r>
            <a:r>
              <a:rPr b="0" i="1" lang="de-DE" sz="1600" spc="-1" strike="noStrike">
                <a:solidFill>
                  <a:srgbClr val="520067"/>
                </a:solidFill>
                <a:latin typeface="Menlo"/>
                <a:ea typeface="Menlo"/>
              </a:rPr>
              <a:t>intPrintable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: Printable[Int] = 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new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Printable[Int] {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override def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stringify(value: Int): 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String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= value.toString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}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DejaVu Sans"/>
              </a:rPr>
              <a:t>// type class instance for Date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DejaVu Sans"/>
              </a:rPr>
              <a:t>//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implicit val </a:t>
            </a:r>
            <a:r>
              <a:rPr b="0" i="1" lang="de-DE" sz="1600" spc="-1" strike="noStrike">
                <a:solidFill>
                  <a:srgbClr val="520067"/>
                </a:solidFill>
                <a:latin typeface="Menlo"/>
                <a:ea typeface="Menlo"/>
              </a:rPr>
              <a:t>datePrintable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: Printable[Date] = 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new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Printable[Date] {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     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override def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stringify(value: Date): 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String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= value.toString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}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DejaVu Sans"/>
              </a:rPr>
              <a:t>// generic type class instance for Option[A] (must be a def)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DejaVu Sans"/>
              </a:rPr>
              <a:t>// requires an implicit Printable[A]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DejaVu Sans"/>
              </a:rPr>
              <a:t>//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implicit def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optionPrintable[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</a:t>
            </a:r>
            <a:br/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     (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implicit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pA: Printable[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]): Printable[Option[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]] = ???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600" spc="-1" strike="noStrike">
              <a:latin typeface="Arial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720000" y="300960"/>
            <a:ext cx="8844120" cy="125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Use the type class instance (3)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720000" y="2160000"/>
            <a:ext cx="8628480" cy="437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// interface function for Printable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//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myPrint[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](value: 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)(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implicit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p: Printable[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]): Unit =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0" i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println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(p.stringify(value))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myPrint(</a:t>
            </a:r>
            <a:r>
              <a:rPr b="0" lang="de-DE" sz="1600" spc="-1" strike="noStrike">
                <a:solidFill>
                  <a:srgbClr val="0000fe"/>
                </a:solidFill>
                <a:latin typeface="Menlo"/>
                <a:ea typeface="Menlo"/>
              </a:rPr>
              <a:t>2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)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myPrint(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new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Date)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myPrint(</a:t>
            </a:r>
            <a:r>
              <a:rPr b="0" i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Option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r>
              <a:rPr b="0" lang="de-DE" sz="1600" spc="-1" strike="noStrike">
                <a:solidFill>
                  <a:srgbClr val="0000fe"/>
                </a:solidFill>
                <a:latin typeface="Menlo"/>
                <a:ea typeface="Menlo"/>
              </a:rPr>
              <a:t>2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))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myPrint(</a:t>
            </a:r>
            <a:r>
              <a:rPr b="0" i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Option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new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Date))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600" spc="-1" strike="noStrike">
              <a:latin typeface="Arial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720000" y="300960"/>
            <a:ext cx="8844120" cy="125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Table of Contents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720000" y="1656000"/>
            <a:ext cx="8628480" cy="539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124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Recap: Scala Implicits</a:t>
            </a:r>
            <a:endParaRPr b="0" lang="de-DE" sz="2400" spc="-1" strike="noStrike">
              <a:latin typeface="Arial"/>
            </a:endParaRPr>
          </a:p>
          <a:p>
            <a:pPr marL="432000" indent="-3124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Recap: Scala implicit views</a:t>
            </a:r>
            <a:endParaRPr b="0" lang="de-DE" sz="2400" spc="-1" strike="noStrike">
              <a:latin typeface="Arial"/>
            </a:endParaRPr>
          </a:p>
          <a:p>
            <a:pPr marL="432000" indent="-3124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Scala type classes</a:t>
            </a:r>
            <a:endParaRPr b="0" lang="de-DE" sz="2400" spc="-1" strike="noStrike">
              <a:latin typeface="Arial"/>
            </a:endParaRPr>
          </a:p>
          <a:p>
            <a:pPr marL="432000" indent="-3124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A type class and its instances</a:t>
            </a:r>
            <a:endParaRPr b="0" lang="de-DE" sz="2400" spc="-1" strike="noStrike">
              <a:latin typeface="Arial"/>
            </a:endParaRPr>
          </a:p>
          <a:p>
            <a:pPr marL="432000" indent="-3124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Example: type class </a:t>
            </a:r>
            <a:r>
              <a:rPr b="0" lang="de-DE" sz="2400" spc="-1" strike="noStrike">
                <a:solidFill>
                  <a:srgbClr val="333333"/>
                </a:solidFill>
                <a:latin typeface="Courier New"/>
                <a:ea typeface="DejaVu Sans"/>
              </a:rPr>
              <a:t>Printable[A]</a:t>
            </a:r>
            <a:endParaRPr b="0" lang="de-DE" sz="2400" spc="-1" strike="noStrike">
              <a:latin typeface="Arial"/>
            </a:endParaRPr>
          </a:p>
          <a:p>
            <a:pPr marL="432000" indent="-3124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Better Design</a:t>
            </a:r>
            <a:endParaRPr b="0" lang="de-DE" sz="2400" spc="-1" strike="noStrike">
              <a:latin typeface="Arial"/>
            </a:endParaRPr>
          </a:p>
          <a:p>
            <a:pPr marL="432000" indent="-3124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Where to store the instances?</a:t>
            </a:r>
            <a:endParaRPr b="0" lang="de-DE" sz="2400" spc="-1" strike="noStrike">
              <a:latin typeface="Arial"/>
            </a:endParaRPr>
          </a:p>
          <a:p>
            <a:pPr marL="432000" indent="-3124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Type classes without import tax</a:t>
            </a:r>
            <a:endParaRPr b="0" lang="de-DE" sz="2400" spc="-1" strike="noStrike">
              <a:latin typeface="Arial"/>
            </a:endParaRPr>
          </a:p>
          <a:p>
            <a:pPr marL="432000" indent="-3124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Benefit of type classes</a:t>
            </a:r>
            <a:endParaRPr b="0" lang="de-DE" sz="2400" spc="-1" strike="noStrike">
              <a:latin typeface="Arial"/>
            </a:endParaRPr>
          </a:p>
          <a:p>
            <a:pPr marL="432000" indent="-3124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Type classes in Haskell</a:t>
            </a:r>
            <a:endParaRPr b="0" lang="de-DE" sz="24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720000" y="300960"/>
            <a:ext cx="8844120" cy="125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Define type class instances (2)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720000" y="1800000"/>
            <a:ext cx="8628480" cy="531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endParaRPr b="0" lang="de-DE" sz="1800" spc="-1" strike="noStrike">
              <a:latin typeface="Arial"/>
            </a:endParaRPr>
          </a:p>
          <a:p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final case class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Cat(name: 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String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, age: Int, color: 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String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)</a:t>
            </a:r>
            <a:endParaRPr b="0" lang="de-DE" sz="1800" spc="-1" strike="noStrike">
              <a:latin typeface="Arial"/>
            </a:endParaRPr>
          </a:p>
          <a:p>
            <a:endParaRPr b="0" lang="de-DE" sz="1800" spc="-1" strike="noStrike">
              <a:latin typeface="Arial"/>
            </a:endParaRPr>
          </a:p>
          <a:p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object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Cat {</a:t>
            </a:r>
            <a:endParaRPr b="0" lang="de-DE" sz="1800" spc="-1" strike="noStrike">
              <a:latin typeface="Arial"/>
            </a:endParaRPr>
          </a:p>
          <a:p>
            <a:endParaRPr b="0" lang="de-DE" sz="1800" spc="-1" strike="noStrike">
              <a:latin typeface="Arial"/>
            </a:endParaRPr>
          </a:p>
          <a:p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implicit val </a:t>
            </a:r>
            <a:r>
              <a:rPr b="0" i="1" lang="de-DE" sz="1800" spc="-1" strike="noStrike">
                <a:solidFill>
                  <a:srgbClr val="520067"/>
                </a:solidFill>
                <a:latin typeface="Menlo"/>
                <a:ea typeface="Menlo"/>
              </a:rPr>
              <a:t>catPrintable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: Printable[Cat] =</a:t>
            </a:r>
            <a:endParaRPr b="0" lang="de-DE" sz="1800" spc="-1" strike="noStrike">
              <a:latin typeface="Arial"/>
            </a:endParaRPr>
          </a:p>
          <a:p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                                </a:t>
            </a:r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new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Printable[Cat] {</a:t>
            </a:r>
            <a:endParaRPr b="0" lang="de-DE" sz="1800" spc="-1" strike="noStrike">
              <a:latin typeface="Arial"/>
            </a:endParaRPr>
          </a:p>
          <a:p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    </a:t>
            </a:r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override def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stringify(cat: Cat): 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String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= {</a:t>
            </a:r>
            <a:endParaRPr b="0" lang="de-DE" sz="1800" spc="-1" strike="noStrike">
              <a:latin typeface="Arial"/>
            </a:endParaRPr>
          </a:p>
          <a:p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      </a:t>
            </a:r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val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name  = Printable.</a:t>
            </a:r>
            <a:r>
              <a:rPr b="0" i="1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stringify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(cat.name)</a:t>
            </a:r>
            <a:endParaRPr b="0" lang="de-DE" sz="1800" spc="-1" strike="noStrike">
              <a:latin typeface="Arial"/>
            </a:endParaRPr>
          </a:p>
          <a:p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      </a:t>
            </a:r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val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age   = Printable.</a:t>
            </a:r>
            <a:r>
              <a:rPr b="0" i="1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stringify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(cat.age)</a:t>
            </a:r>
            <a:endParaRPr b="0" lang="de-DE" sz="1800" spc="-1" strike="noStrike">
              <a:latin typeface="Arial"/>
            </a:endParaRPr>
          </a:p>
          <a:p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      </a:t>
            </a:r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val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color = Printable.</a:t>
            </a:r>
            <a:r>
              <a:rPr b="0" i="1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stringify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(cat.color)</a:t>
            </a:r>
            <a:endParaRPr b="0" lang="de-DE" sz="1800" spc="-1" strike="noStrike">
              <a:latin typeface="Arial"/>
            </a:endParaRPr>
          </a:p>
          <a:p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      </a:t>
            </a:r>
            <a:r>
              <a:rPr b="1" lang="de-DE" sz="1800" spc="-1" strike="noStrike">
                <a:solidFill>
                  <a:srgbClr val="0f7003"/>
                </a:solidFill>
                <a:latin typeface="Menlo"/>
                <a:ea typeface="Menlo"/>
              </a:rPr>
              <a:t>s"</a:t>
            </a:r>
            <a:r>
              <a:rPr b="1" lang="de-DE" sz="1800" spc="-1" strike="noStrike">
                <a:solidFill>
                  <a:srgbClr val="16abad"/>
                </a:solidFill>
                <a:latin typeface="Menlo"/>
                <a:ea typeface="Menlo"/>
              </a:rPr>
              <a:t>$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name</a:t>
            </a:r>
            <a:r>
              <a:rPr b="1" lang="de-DE" sz="1800" spc="-1" strike="noStrike">
                <a:solidFill>
                  <a:srgbClr val="0f7003"/>
                </a:solidFill>
                <a:latin typeface="Menlo"/>
                <a:ea typeface="Menlo"/>
              </a:rPr>
              <a:t> is a </a:t>
            </a:r>
            <a:r>
              <a:rPr b="1" lang="de-DE" sz="1800" spc="-1" strike="noStrike">
                <a:solidFill>
                  <a:srgbClr val="16abad"/>
                </a:solidFill>
                <a:latin typeface="Menlo"/>
                <a:ea typeface="Menlo"/>
              </a:rPr>
              <a:t>$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age</a:t>
            </a:r>
            <a:r>
              <a:rPr b="1" lang="de-DE" sz="1800" spc="-1" strike="noStrike">
                <a:solidFill>
                  <a:srgbClr val="0f7003"/>
                </a:solidFill>
                <a:latin typeface="Menlo"/>
                <a:ea typeface="Menlo"/>
              </a:rPr>
              <a:t> year-old </a:t>
            </a:r>
            <a:r>
              <a:rPr b="1" lang="de-DE" sz="1800" spc="-1" strike="noStrike">
                <a:solidFill>
                  <a:srgbClr val="16abad"/>
                </a:solidFill>
                <a:latin typeface="Menlo"/>
                <a:ea typeface="Menlo"/>
              </a:rPr>
              <a:t>$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color</a:t>
            </a:r>
            <a:r>
              <a:rPr b="1" lang="de-DE" sz="1800" spc="-1" strike="noStrike">
                <a:solidFill>
                  <a:srgbClr val="0f7003"/>
                </a:solidFill>
                <a:latin typeface="Menlo"/>
                <a:ea typeface="Menlo"/>
              </a:rPr>
              <a:t> cat."</a:t>
            </a:r>
            <a:endParaRPr b="0" lang="de-DE" sz="1800" spc="-1" strike="noStrike">
              <a:latin typeface="Arial"/>
            </a:endParaRPr>
          </a:p>
          <a:p>
            <a:r>
              <a:rPr b="1" lang="de-DE" sz="1800" spc="-1" strike="noStrike">
                <a:solidFill>
                  <a:srgbClr val="0f7003"/>
                </a:solidFill>
                <a:latin typeface="Menlo"/>
                <a:ea typeface="Menlo"/>
              </a:rPr>
              <a:t>   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}</a:t>
            </a:r>
            <a:endParaRPr b="0" lang="de-DE" sz="1800" spc="-1" strike="noStrike">
              <a:latin typeface="Arial"/>
            </a:endParaRPr>
          </a:p>
          <a:p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   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}</a:t>
            </a:r>
            <a:endParaRPr b="0" lang="de-DE" sz="1800" spc="-1" strike="noStrike">
              <a:latin typeface="Arial"/>
            </a:endParaRPr>
          </a:p>
          <a:p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}</a:t>
            </a:r>
            <a:endParaRPr b="0" lang="de-DE" sz="1800" spc="-1" strike="noStrike">
              <a:latin typeface="Arial"/>
            </a:endParaRPr>
          </a:p>
          <a:p>
            <a:endParaRPr b="0" lang="de-DE" sz="1800" spc="-1" strike="noStrike">
              <a:latin typeface="Arial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720000" y="300960"/>
            <a:ext cx="8844120" cy="125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Generic type class instances (2)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720000" y="1800000"/>
            <a:ext cx="8628480" cy="531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endParaRPr b="0" lang="de-DE" sz="1800" spc="-1" strike="noStrike">
              <a:latin typeface="Arial"/>
            </a:endParaRPr>
          </a:p>
          <a:p>
            <a:r>
              <a:rPr b="0" lang="de-DE" sz="1800" spc="-1" strike="noStrike">
                <a:solidFill>
                  <a:srgbClr val="333333"/>
                </a:solidFill>
                <a:latin typeface="Menlo"/>
                <a:ea typeface="Menlo"/>
              </a:rPr>
              <a:t>// a generic instance for Option[A] is a def with a type</a:t>
            </a:r>
            <a:endParaRPr b="0" lang="de-DE" sz="1800" spc="-1" strike="noStrike">
              <a:latin typeface="Arial"/>
            </a:endParaRPr>
          </a:p>
          <a:p>
            <a:r>
              <a:rPr b="0" lang="de-DE" sz="1800" spc="-1" strike="noStrike">
                <a:solidFill>
                  <a:srgbClr val="333333"/>
                </a:solidFill>
                <a:latin typeface="Menlo"/>
                <a:ea typeface="Menlo"/>
              </a:rPr>
              <a:t>// parameter A and an implicit Printable[A]. That means:</a:t>
            </a:r>
            <a:endParaRPr b="0" lang="de-DE" sz="1800" spc="-1" strike="noStrike">
              <a:latin typeface="Arial"/>
            </a:endParaRPr>
          </a:p>
          <a:p>
            <a:r>
              <a:rPr b="0" lang="de-DE" sz="1800" spc="-1" strike="noStrike">
                <a:solidFill>
                  <a:srgbClr val="333333"/>
                </a:solidFill>
                <a:latin typeface="Menlo"/>
                <a:ea typeface="Menlo"/>
              </a:rPr>
              <a:t>// if you can stringify an A, you also can stringify Option[A]</a:t>
            </a:r>
            <a:endParaRPr b="0" lang="de-DE" sz="1800" spc="-1" strike="noStrike">
              <a:latin typeface="Arial"/>
            </a:endParaRPr>
          </a:p>
          <a:p>
            <a:r>
              <a:rPr b="0" lang="de-DE" sz="1800" spc="-1" strike="noStrike">
                <a:solidFill>
                  <a:srgbClr val="333333"/>
                </a:solidFill>
                <a:latin typeface="Menlo"/>
                <a:ea typeface="Menlo"/>
              </a:rPr>
              <a:t>//</a:t>
            </a:r>
            <a:endParaRPr b="0" lang="de-DE" sz="1800" spc="-1" strike="noStrike">
              <a:latin typeface="Arial"/>
            </a:endParaRPr>
          </a:p>
          <a:p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implicit def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optionPrintable[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]</a:t>
            </a:r>
            <a:br/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         (</a:t>
            </a:r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implicit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pA: Printable[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]): Printable[Option[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]] =</a:t>
            </a:r>
            <a:br/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         </a:t>
            </a:r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new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Printable[Option[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]] {</a:t>
            </a:r>
            <a:endParaRPr b="0" lang="de-DE" sz="1800" spc="-1" strike="noStrike">
              <a:latin typeface="Arial"/>
            </a:endParaRPr>
          </a:p>
          <a:p>
            <a:endParaRPr b="0" lang="de-DE" sz="1800" spc="-1" strike="noStrike">
              <a:latin typeface="Arial"/>
            </a:endParaRPr>
          </a:p>
          <a:p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override def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stringify(optA: Option[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]): 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String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=</a:t>
            </a:r>
            <a:endParaRPr b="0" lang="de-DE" sz="1800" spc="-1" strike="noStrike">
              <a:latin typeface="Arial"/>
            </a:endParaRPr>
          </a:p>
          <a:p>
            <a:r>
              <a:rPr b="0" lang="de-DE" sz="1800" spc="-1" strike="noStrike">
                <a:solidFill>
                  <a:srgbClr val="000000"/>
                </a:solidFill>
                <a:latin typeface="Menlo"/>
                <a:ea typeface="DejaVu Sans"/>
              </a:rPr>
              <a:t>   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DejaVu Sans"/>
              </a:rPr>
              <a:t>optA.map(pA.stringify)</a:t>
            </a:r>
            <a:endParaRPr b="0" lang="de-DE" sz="1800" spc="-1" strike="noStrike">
              <a:latin typeface="Arial"/>
            </a:endParaRPr>
          </a:p>
          <a:p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     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.map(s =&gt; </a:t>
            </a:r>
            <a:r>
              <a:rPr b="1" lang="de-DE" sz="1800" spc="-1" strike="noStrike">
                <a:solidFill>
                  <a:srgbClr val="0f7003"/>
                </a:solidFill>
                <a:latin typeface="Menlo"/>
                <a:ea typeface="Menlo"/>
              </a:rPr>
              <a:t>s"Option(</a:t>
            </a:r>
            <a:r>
              <a:rPr b="1" lang="de-DE" sz="1800" spc="-1" strike="noStrike">
                <a:solidFill>
                  <a:srgbClr val="16abad"/>
                </a:solidFill>
                <a:latin typeface="Menlo"/>
                <a:ea typeface="Menlo"/>
              </a:rPr>
              <a:t>$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s</a:t>
            </a:r>
            <a:r>
              <a:rPr b="1" lang="de-DE" sz="1800" spc="-1" strike="noStrike">
                <a:solidFill>
                  <a:srgbClr val="0f7003"/>
                </a:solidFill>
                <a:latin typeface="Menlo"/>
                <a:ea typeface="Menlo"/>
              </a:rPr>
              <a:t>)"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)</a:t>
            </a:r>
            <a:endParaRPr b="0" lang="de-DE" sz="1800" spc="-1" strike="noStrike">
              <a:latin typeface="Arial"/>
            </a:endParaRPr>
          </a:p>
          <a:p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     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.getOrElse(</a:t>
            </a:r>
            <a:r>
              <a:rPr b="1" lang="de-DE" sz="1800" spc="-1" strike="noStrike">
                <a:solidFill>
                  <a:srgbClr val="0f7003"/>
                </a:solidFill>
                <a:latin typeface="Menlo"/>
                <a:ea typeface="Menlo"/>
              </a:rPr>
              <a:t>"None"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)</a:t>
            </a:r>
            <a:endParaRPr b="0" lang="de-DE" sz="1800" spc="-1" strike="noStrike">
              <a:latin typeface="Arial"/>
            </a:endParaRPr>
          </a:p>
          <a:p>
            <a:r>
              <a:rPr b="0" lang="de-DE" sz="1600" spc="-1" strike="noStrike">
                <a:solidFill>
                  <a:srgbClr val="000000"/>
                </a:solidFill>
                <a:latin typeface="Menlo"/>
                <a:ea typeface="DejaVu Sans"/>
              </a:rPr>
              <a:t>}</a:t>
            </a:r>
            <a:endParaRPr b="0" lang="de-DE" sz="1600" spc="-1" strike="noStrike">
              <a:latin typeface="Arial"/>
            </a:endParaRPr>
          </a:p>
        </p:txBody>
      </p:sp>
    </p:spTree>
  </p:cSld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720000" y="300960"/>
            <a:ext cx="8844120" cy="125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Use the type class instances (3)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720000" y="2160000"/>
            <a:ext cx="8628480" cy="437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endParaRPr b="0" lang="de-DE" sz="1800" spc="-1" strike="noStrike">
              <a:latin typeface="Arial"/>
            </a:endParaRPr>
          </a:p>
          <a:p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val </a:t>
            </a:r>
            <a:r>
              <a:rPr b="1" i="1" lang="de-DE" sz="1600" spc="-1" strike="noStrike">
                <a:solidFill>
                  <a:srgbClr val="520067"/>
                </a:solidFill>
                <a:latin typeface="Menlo"/>
                <a:ea typeface="Menlo"/>
              </a:rPr>
              <a:t>mizzi </a:t>
            </a:r>
            <a:r>
              <a:rPr b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= Cat(</a:t>
            </a:r>
            <a:r>
              <a:rPr b="1" lang="de-DE" sz="1600" spc="-1" strike="noStrike">
                <a:solidFill>
                  <a:srgbClr val="0f7003"/>
                </a:solidFill>
                <a:latin typeface="Menlo"/>
                <a:ea typeface="Menlo"/>
              </a:rPr>
              <a:t>"Mizzi"</a:t>
            </a:r>
            <a:r>
              <a:rPr b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, </a:t>
            </a:r>
            <a:r>
              <a:rPr b="1" lang="de-DE" sz="1600" spc="-1" strike="noStrike">
                <a:solidFill>
                  <a:srgbClr val="0000fe"/>
                </a:solidFill>
                <a:latin typeface="Menlo"/>
                <a:ea typeface="Menlo"/>
              </a:rPr>
              <a:t>1</a:t>
            </a:r>
            <a:r>
              <a:rPr b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, </a:t>
            </a:r>
            <a:r>
              <a:rPr b="1" lang="de-DE" sz="1600" spc="-1" strike="noStrike">
                <a:solidFill>
                  <a:srgbClr val="0f7003"/>
                </a:solidFill>
                <a:latin typeface="Menlo"/>
                <a:ea typeface="Menlo"/>
              </a:rPr>
              <a:t>"black"</a:t>
            </a:r>
            <a:r>
              <a:rPr b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)</a:t>
            </a:r>
            <a:endParaRPr b="0" lang="de-DE" sz="1600" spc="-1" strike="noStrike">
              <a:latin typeface="Arial"/>
            </a:endParaRPr>
          </a:p>
          <a:p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val </a:t>
            </a:r>
            <a:r>
              <a:rPr b="1" i="1" lang="de-DE" sz="1600" spc="-1" strike="noStrike">
                <a:solidFill>
                  <a:srgbClr val="520067"/>
                </a:solidFill>
                <a:latin typeface="Menlo"/>
                <a:ea typeface="Menlo"/>
              </a:rPr>
              <a:t>garfield </a:t>
            </a:r>
            <a:r>
              <a:rPr b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= </a:t>
            </a:r>
            <a:r>
              <a:rPr b="1" i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Cat</a:t>
            </a:r>
            <a:r>
              <a:rPr b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r>
              <a:rPr b="1" lang="de-DE" sz="1600" spc="-1" strike="noStrike">
                <a:solidFill>
                  <a:srgbClr val="0f7003"/>
                </a:solidFill>
                <a:latin typeface="Menlo"/>
                <a:ea typeface="Menlo"/>
              </a:rPr>
              <a:t>"Garfield"</a:t>
            </a:r>
            <a:r>
              <a:rPr b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, </a:t>
            </a:r>
            <a:r>
              <a:rPr b="1" lang="de-DE" sz="1600" spc="-1" strike="noStrike">
                <a:solidFill>
                  <a:srgbClr val="0000fe"/>
                </a:solidFill>
                <a:latin typeface="Menlo"/>
                <a:ea typeface="Menlo"/>
              </a:rPr>
              <a:t>38</a:t>
            </a:r>
            <a:r>
              <a:rPr b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, </a:t>
            </a:r>
            <a:r>
              <a:rPr b="1" lang="de-DE" sz="1600" spc="-1" strike="noStrike">
                <a:solidFill>
                  <a:srgbClr val="0f7003"/>
                </a:solidFill>
                <a:latin typeface="Menlo"/>
                <a:ea typeface="Menlo"/>
              </a:rPr>
              <a:t>"ginger and black"</a:t>
            </a:r>
            <a:r>
              <a:rPr b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)</a:t>
            </a:r>
            <a:endParaRPr b="0" lang="de-DE" sz="1600" spc="-1" strike="noStrike">
              <a:latin typeface="Arial"/>
            </a:endParaRPr>
          </a:p>
          <a:p>
            <a:endParaRPr b="0" lang="de-DE" sz="1600" spc="-1" strike="noStrike">
              <a:latin typeface="Arial"/>
            </a:endParaRPr>
          </a:p>
          <a:p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myPrint[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](value: 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)(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implicit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p: Printable[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]): Unit =</a:t>
            </a:r>
            <a:endParaRPr b="0" lang="de-DE" sz="1600" spc="-1" strike="noStrike">
              <a:latin typeface="Arial"/>
            </a:endParaRPr>
          </a:p>
          <a:p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0" i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println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(p.stringify(value))</a:t>
            </a:r>
            <a:endParaRPr b="0" lang="de-DE" sz="1600" spc="-1" strike="noStrike">
              <a:latin typeface="Arial"/>
            </a:endParaRPr>
          </a:p>
          <a:p>
            <a:endParaRPr b="0" lang="de-DE" sz="1600" spc="-1" strike="noStrike">
              <a:latin typeface="Arial"/>
            </a:endParaRPr>
          </a:p>
          <a:p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myPrint(</a:t>
            </a:r>
            <a:r>
              <a:rPr b="0" i="1" lang="de-DE" sz="1600" spc="-1" strike="noStrike">
                <a:solidFill>
                  <a:srgbClr val="520067"/>
                </a:solidFill>
                <a:latin typeface="Menlo"/>
                <a:ea typeface="Menlo"/>
              </a:rPr>
              <a:t>mizzi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)</a:t>
            </a:r>
            <a:endParaRPr b="0" lang="de-DE" sz="1600" spc="-1" strike="noStrike">
              <a:latin typeface="Arial"/>
            </a:endParaRPr>
          </a:p>
          <a:p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myPrint(</a:t>
            </a:r>
            <a:r>
              <a:rPr b="0" i="1" lang="de-DE" sz="1600" spc="-1" strike="noStrike">
                <a:solidFill>
                  <a:srgbClr val="520067"/>
                </a:solidFill>
                <a:latin typeface="Menlo"/>
                <a:ea typeface="Menlo"/>
              </a:rPr>
              <a:t>garfield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)</a:t>
            </a:r>
            <a:endParaRPr b="0" lang="de-DE" sz="1600" spc="-1" strike="noStrike">
              <a:latin typeface="Arial"/>
            </a:endParaRPr>
          </a:p>
          <a:p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myPrint(Option(</a:t>
            </a:r>
            <a:r>
              <a:rPr b="0" i="1" lang="de-DE" sz="1600" spc="-1" strike="noStrike">
                <a:solidFill>
                  <a:srgbClr val="520067"/>
                </a:solidFill>
                <a:latin typeface="Menlo"/>
                <a:ea typeface="Menlo"/>
              </a:rPr>
              <a:t>garfield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))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myPrint(Option.empty[Cat])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myPrint(List(</a:t>
            </a:r>
            <a:r>
              <a:rPr b="0" i="1" lang="de-DE" sz="1600" spc="-1" strike="noStrike">
                <a:solidFill>
                  <a:srgbClr val="520067"/>
                </a:solidFill>
                <a:latin typeface="Menlo"/>
                <a:ea typeface="Menlo"/>
              </a:rPr>
              <a:t>mizzi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, </a:t>
            </a:r>
            <a:r>
              <a:rPr b="0" i="1" lang="de-DE" sz="1600" spc="-1" strike="noStrike">
                <a:solidFill>
                  <a:srgbClr val="520067"/>
                </a:solidFill>
                <a:latin typeface="Menlo"/>
                <a:ea typeface="Menlo"/>
              </a:rPr>
              <a:t>garfield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))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myPrint(List.empty[Cat])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600" spc="-1" strike="noStrike">
              <a:latin typeface="Arial"/>
            </a:endParaRPr>
          </a:p>
        </p:txBody>
      </p:sp>
    </p:spTree>
  </p:cSld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720000" y="300960"/>
            <a:ext cx="8844120" cy="125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Better Design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720000" y="1944000"/>
            <a:ext cx="8628480" cy="437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124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Move </a:t>
            </a:r>
            <a:r>
              <a:rPr b="0" lang="de-DE" sz="2600" spc="-1" strike="noStrike">
                <a:solidFill>
                  <a:srgbClr val="333333"/>
                </a:solidFill>
                <a:latin typeface="Courier New"/>
                <a:ea typeface="DejaVu Sans"/>
              </a:rPr>
              <a:t>stringify</a:t>
            </a:r>
            <a:r>
              <a:rPr b="0" lang="de-DE" sz="2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and </a:t>
            </a:r>
            <a:r>
              <a:rPr b="0" lang="de-DE" sz="2600" spc="-1" strike="noStrike">
                <a:solidFill>
                  <a:srgbClr val="333333"/>
                </a:solidFill>
                <a:latin typeface="Courier New"/>
                <a:ea typeface="DejaVu Sans"/>
              </a:rPr>
              <a:t>pprint</a:t>
            </a:r>
            <a:r>
              <a:rPr b="0" lang="de-DE" sz="2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methods into an object (e.g. the companion object or package object of the type class).</a:t>
            </a:r>
            <a:endParaRPr b="0" lang="de-DE" sz="2600" spc="-1" strike="noStrike">
              <a:latin typeface="Arial"/>
            </a:endParaRPr>
          </a:p>
          <a:p>
            <a:pPr marL="432000" indent="-3124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With a pimp (implicit class) type class methods can be used just like intrinsic methods of the respective type.</a:t>
            </a:r>
            <a:endParaRPr b="0" lang="de-DE" sz="2600" spc="-1" strike="noStrike">
              <a:latin typeface="Arial"/>
            </a:endParaRPr>
          </a:p>
          <a:p>
            <a:pPr marL="432000" indent="-3124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The implicit class constructor must have a (typically generic) parameter.</a:t>
            </a:r>
            <a:endParaRPr b="0" lang="de-DE" sz="2600" spc="-1" strike="noStrike">
              <a:latin typeface="Arial"/>
            </a:endParaRPr>
          </a:p>
          <a:p>
            <a:pPr marL="432000" indent="-3124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The implicit class methods take an implicit type class parameter.</a:t>
            </a:r>
            <a:endParaRPr b="0" lang="de-DE" sz="2600" spc="-1" strike="noStrike">
              <a:latin typeface="Arial"/>
            </a:endParaRPr>
          </a:p>
        </p:txBody>
      </p:sp>
    </p:spTree>
  </p:cSld>
  <p:timing>
    <p:tnLst>
      <p:par>
        <p:cTn id="45" dur="indefinite" restart="never" nodeType="tmRoot">
          <p:childTnLst>
            <p:seq>
              <p:cTn id="4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720000" y="300960"/>
            <a:ext cx="8844120" cy="125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Better Design (1)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720000" y="1692000"/>
            <a:ext cx="8628480" cy="521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124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Move</a:t>
            </a: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the interface object methods (</a:t>
            </a:r>
            <a:r>
              <a:rPr b="0" lang="de-DE" sz="2400" spc="-1" strike="noStrike">
                <a:solidFill>
                  <a:srgbClr val="333333"/>
                </a:solidFill>
                <a:latin typeface="Courier New"/>
                <a:ea typeface="DejaVu Sans"/>
              </a:rPr>
              <a:t>stringify</a:t>
            </a: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and </a:t>
            </a:r>
            <a:r>
              <a:rPr b="0" lang="de-DE" sz="2400" spc="-1" strike="noStrike">
                <a:solidFill>
                  <a:srgbClr val="333333"/>
                </a:solidFill>
                <a:latin typeface="Courier New"/>
                <a:ea typeface="DejaVu Sans"/>
              </a:rPr>
              <a:t>pprint</a:t>
            </a: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) into a singleton object (e.g. the companion object or package object of the type class).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// type class companion object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object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Printable {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0" i="1" lang="de-DE" sz="1600" spc="-1" strike="noStrike">
                <a:solidFill>
                  <a:srgbClr val="6d6d6d"/>
                </a:solidFill>
                <a:latin typeface="Menlo"/>
                <a:ea typeface="Menlo"/>
              </a:rPr>
              <a:t>// interface object methods for the type class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de-DE" sz="1600" spc="-1" strike="noStrike">
                <a:solidFill>
                  <a:srgbClr val="6d6d6d"/>
                </a:solidFill>
                <a:latin typeface="Menlo"/>
                <a:ea typeface="Menlo"/>
              </a:rPr>
              <a:t>  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stringify[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](value: 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)(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implicit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p: Printable[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]): 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String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=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     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p.stringify(value)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pprint[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](value: 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)(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implicit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p: Printable[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]): Unit =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     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println(stringify(value))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}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- - - - - 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package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userpkg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import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path.to.libPrintable.Printable._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pprint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r>
              <a:rPr b="0" i="1" lang="de-DE" sz="1600" spc="-1" strike="noStrike">
                <a:solidFill>
                  <a:srgbClr val="520067"/>
                </a:solidFill>
                <a:latin typeface="Menlo"/>
                <a:ea typeface="Menlo"/>
              </a:rPr>
              <a:t>mizzi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)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600" spc="-1" strike="noStrike">
              <a:latin typeface="Arial"/>
            </a:endParaRPr>
          </a:p>
        </p:txBody>
      </p:sp>
    </p:spTree>
  </p:cSld>
  <p:timing>
    <p:tnLst>
      <p:par>
        <p:cTn id="47" dur="indefinite" restart="never" nodeType="tmRoot">
          <p:childTnLst>
            <p:seq>
              <p:cTn id="4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720000" y="300960"/>
            <a:ext cx="8844120" cy="125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Better Design (2)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720000" y="1980000"/>
            <a:ext cx="8628480" cy="478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124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Use a pimp by defining a generic implicit class. (The constructor has one parameter of the generic type. Methods take a type class instance as implicit parameter.)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b="0" lang="de-DE" sz="1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// interface syntax methods defined by a pimp (= implicit view)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//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implicit class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PrintableOps[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](value: 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) {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stringify(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implicit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p: Printable[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]): 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String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= p.stringify(value)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pprint(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implicit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p: Printable[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]): Unit = </a:t>
            </a:r>
            <a:r>
              <a:rPr b="0" i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println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(stringify)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}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val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stringMizzi = </a:t>
            </a:r>
            <a:r>
              <a:rPr b="0" i="1" lang="de-DE" sz="1600" spc="-1" strike="noStrike">
                <a:solidFill>
                  <a:srgbClr val="520067"/>
                </a:solidFill>
                <a:latin typeface="Menlo"/>
                <a:ea typeface="Menlo"/>
              </a:rPr>
              <a:t>mizzi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.stringify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println(stringMizzi)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de-DE" sz="1600" spc="-1" strike="noStrike">
                <a:solidFill>
                  <a:srgbClr val="520067"/>
                </a:solidFill>
                <a:latin typeface="Menlo"/>
                <a:ea typeface="Menlo"/>
              </a:rPr>
              <a:t>mizzi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.pprint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600" spc="-1" strike="noStrike">
              <a:latin typeface="Arial"/>
            </a:endParaRPr>
          </a:p>
        </p:txBody>
      </p:sp>
    </p:spTree>
  </p:cSld>
  <p:timing>
    <p:tnLst>
      <p:par>
        <p:cTn id="49" dur="indefinite" restart="never" nodeType="tmRoot">
          <p:childTnLst>
            <p:seq>
              <p:cTn id="5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720000" y="300960"/>
            <a:ext cx="8844120" cy="125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32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Where to keep type class instances?</a:t>
            </a:r>
            <a:endParaRPr b="0" lang="de-DE" sz="3200" spc="-1" strike="noStrike"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720000" y="2160000"/>
            <a:ext cx="8628480" cy="437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124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Type class instances for standard types (</a:t>
            </a:r>
            <a:r>
              <a:rPr b="0" lang="de-DE" sz="2600" spc="-1" strike="noStrike">
                <a:solidFill>
                  <a:srgbClr val="333333"/>
                </a:solidFill>
                <a:latin typeface="Courier New"/>
                <a:ea typeface="DejaVu Sans"/>
              </a:rPr>
              <a:t>String</a:t>
            </a:r>
            <a:r>
              <a:rPr b="0" lang="de-DE" sz="2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, </a:t>
            </a:r>
            <a:r>
              <a:rPr b="0" lang="de-DE" sz="2600" spc="-1" strike="noStrike">
                <a:solidFill>
                  <a:srgbClr val="333333"/>
                </a:solidFill>
                <a:latin typeface="Courier New"/>
                <a:ea typeface="DejaVu Sans"/>
              </a:rPr>
              <a:t>Int</a:t>
            </a:r>
            <a:r>
              <a:rPr b="0" lang="de-DE" sz="2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, </a:t>
            </a:r>
            <a:r>
              <a:rPr b="0" lang="de-DE" sz="2600" spc="-1" strike="noStrike">
                <a:solidFill>
                  <a:srgbClr val="333333"/>
                </a:solidFill>
                <a:latin typeface="Courier New"/>
                <a:ea typeface="DejaVu Sans"/>
              </a:rPr>
              <a:t>Date</a:t>
            </a:r>
            <a:r>
              <a:rPr b="0" lang="de-DE" sz="2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etc.) should be stored under the same package as the type class itself (typically in companion object of the type class).</a:t>
            </a:r>
            <a:endParaRPr b="0" lang="de-DE" sz="2600" spc="-1" strike="noStrike">
              <a:latin typeface="Arial"/>
            </a:endParaRPr>
          </a:p>
          <a:p>
            <a:pPr marL="432000" indent="-3124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Type class instances for your own types, i.e. domain classes (</a:t>
            </a:r>
            <a:r>
              <a:rPr b="0" lang="de-DE" sz="2600" spc="-1" strike="noStrike">
                <a:solidFill>
                  <a:srgbClr val="333333"/>
                </a:solidFill>
                <a:latin typeface="Courier New"/>
                <a:ea typeface="DejaVu Sans"/>
              </a:rPr>
              <a:t>Cat</a:t>
            </a:r>
            <a:r>
              <a:rPr b="0" lang="de-DE" sz="2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, </a:t>
            </a:r>
            <a:r>
              <a:rPr b="0" lang="de-DE" sz="2600" spc="-1" strike="noStrike">
                <a:solidFill>
                  <a:srgbClr val="333333"/>
                </a:solidFill>
                <a:latin typeface="Courier New"/>
                <a:ea typeface="DejaVu Sans"/>
              </a:rPr>
              <a:t>Person</a:t>
            </a:r>
            <a:r>
              <a:rPr b="0" lang="de-DE" sz="2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, </a:t>
            </a:r>
            <a:r>
              <a:rPr b="0" lang="de-DE" sz="2600" spc="-1" strike="noStrike">
                <a:solidFill>
                  <a:srgbClr val="333333"/>
                </a:solidFill>
                <a:latin typeface="Courier New"/>
                <a:ea typeface="DejaVu Sans"/>
              </a:rPr>
              <a:t>Customer</a:t>
            </a:r>
            <a:r>
              <a:rPr b="0" lang="de-DE" sz="2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, </a:t>
            </a:r>
            <a:r>
              <a:rPr b="0" lang="de-DE" sz="2600" spc="-1" strike="noStrike">
                <a:solidFill>
                  <a:srgbClr val="333333"/>
                </a:solidFill>
                <a:latin typeface="Courier New"/>
                <a:ea typeface="DejaVu Sans"/>
              </a:rPr>
              <a:t>Order</a:t>
            </a:r>
            <a:r>
              <a:rPr b="0" lang="de-DE" sz="2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, </a:t>
            </a:r>
            <a:r>
              <a:rPr b="0" lang="de-DE" sz="2600" spc="-1" strike="noStrike">
                <a:solidFill>
                  <a:srgbClr val="333333"/>
                </a:solidFill>
                <a:latin typeface="Courier New"/>
                <a:ea typeface="DejaVu Sans"/>
              </a:rPr>
              <a:t>Invoice</a:t>
            </a:r>
            <a:r>
              <a:rPr b="0" lang="de-DE" sz="2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etc.) should be stored under the same package as the respective domain class (typically in the companion object of the domain class).</a:t>
            </a:r>
            <a:endParaRPr b="0" lang="de-DE" sz="2600" spc="-1" strike="noStrike">
              <a:latin typeface="Arial"/>
            </a:endParaRPr>
          </a:p>
        </p:txBody>
      </p:sp>
    </p:spTree>
  </p:cSld>
  <p:timing>
    <p:tnLst>
      <p:par>
        <p:cTn id="51" dur="indefinite" restart="never" nodeType="tmRoot">
          <p:childTnLst>
            <p:seq>
              <p:cTn id="5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720000" y="300960"/>
            <a:ext cx="8844120" cy="125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Only one import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720000" y="1584000"/>
            <a:ext cx="8628480" cy="532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124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The library should provide the type class instances in a </a:t>
            </a:r>
            <a:r>
              <a:rPr b="1" lang="de-DE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non-intrusive</a:t>
            </a:r>
            <a:r>
              <a:rPr b="0" lang="de-DE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way so that user code easily can override them. </a:t>
            </a:r>
            <a:endParaRPr b="0" lang="de-DE" sz="2000" spc="-1" strike="noStrike">
              <a:latin typeface="Arial"/>
            </a:endParaRPr>
          </a:p>
          <a:p>
            <a:pPr marL="432000" indent="-3124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User code needs only </a:t>
            </a:r>
            <a:r>
              <a:rPr b="1" lang="de-DE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one import statement</a:t>
            </a:r>
            <a:r>
              <a:rPr b="0" lang="de-DE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:</a:t>
            </a:r>
            <a:br/>
            <a:r>
              <a:rPr b="0" lang="de-DE" sz="2000" spc="-1" strike="noStrike">
                <a:solidFill>
                  <a:srgbClr val="333333"/>
                </a:solidFill>
                <a:latin typeface="Courier New"/>
                <a:ea typeface="DejaVu Sans"/>
              </a:rPr>
              <a:t>import path.to.libPrintable._</a:t>
            </a:r>
            <a:endParaRPr b="0" lang="de-DE" sz="2000" spc="-1" strike="noStrike">
              <a:latin typeface="Arial"/>
            </a:endParaRPr>
          </a:p>
          <a:p>
            <a:pPr marL="432000" indent="-3124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Type class instances in the type class companian object are found automatically without extra import. They are visible in the </a:t>
            </a:r>
            <a:r>
              <a:rPr b="1" lang="de-DE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implicit scope</a:t>
            </a:r>
            <a:r>
              <a:rPr b="0" lang="de-DE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(which can be overridden by local scope):</a:t>
            </a:r>
            <a:endParaRPr b="0" lang="de-DE" sz="2000" spc="-1" strike="noStrike">
              <a:latin typeface="Arial"/>
            </a:endParaRPr>
          </a:p>
          <a:p>
            <a:pPr marL="432000" indent="-3124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Interface object methods and implicit class can be moved to the library‘s package object. By the above import they become visible in </a:t>
            </a:r>
            <a:r>
              <a:rPr b="1" lang="de-DE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local scope</a:t>
            </a:r>
            <a:r>
              <a:rPr b="0" lang="de-DE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. (Can be improved, see below.)</a:t>
            </a:r>
            <a:endParaRPr b="0" lang="de-DE" sz="2000" spc="-1" strike="noStrike">
              <a:latin typeface="Arial"/>
            </a:endParaRPr>
          </a:p>
          <a:p>
            <a:pPr marL="432000" indent="-3124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If needed the user can provide his own instances in local scope: local declaration, import (explicit or wildcard), inheritance (base class or trait), package object.</a:t>
            </a:r>
            <a:endParaRPr b="0" lang="de-DE" sz="2000" spc="-1" strike="noStrike">
              <a:latin typeface="Arial"/>
            </a:endParaRPr>
          </a:p>
          <a:p>
            <a:pPr marL="432000" indent="-3124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000" spc="-1" strike="noStrike" u="sng">
                <a:solidFill>
                  <a:srgbClr val="333333"/>
                </a:solidFill>
                <a:uFillTx/>
                <a:latin typeface="Noto Sans Regular"/>
                <a:ea typeface="DejaVu Sans"/>
              </a:rPr>
              <a:t>Local scope precedes implicit scope.</a:t>
            </a:r>
            <a:endParaRPr b="0" lang="de-DE" sz="2000" spc="-1" strike="noStrike">
              <a:latin typeface="Arial"/>
            </a:endParaRPr>
          </a:p>
        </p:txBody>
      </p:sp>
    </p:spTree>
  </p:cSld>
  <p:timing>
    <p:tnLst>
      <p:par>
        <p:cTn id="53" dur="indefinite" restart="never" nodeType="tmRoot">
          <p:childTnLst>
            <p:seq>
              <p:cTn id="5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720000" y="300960"/>
            <a:ext cx="8844120" cy="125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3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Only one import - code</a:t>
            </a:r>
            <a:endParaRPr b="0" lang="de-DE" sz="3600" spc="-1" strike="noStrike"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720000" y="1404000"/>
            <a:ext cx="8628480" cy="564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package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path.to.libPrintable</a:t>
            </a:r>
            <a:endParaRPr b="0" lang="de-DE" sz="1200" spc="-1" strike="noStrike">
              <a:latin typeface="Arial"/>
            </a:endParaRPr>
          </a:p>
          <a:p>
            <a:endParaRPr b="0" lang="de-DE" sz="1200" spc="-1" strike="noStrike">
              <a:latin typeface="Arial"/>
            </a:endParaRPr>
          </a:p>
          <a:p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object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Printable {</a:t>
            </a:r>
            <a:endParaRPr b="0" lang="de-DE" sz="1200" spc="-1" strike="noStrike">
              <a:latin typeface="Arial"/>
            </a:endParaRPr>
          </a:p>
          <a:p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implicit val </a:t>
            </a:r>
            <a:r>
              <a:rPr b="0" i="1" lang="de-DE" sz="1200" spc="-1" strike="noStrike">
                <a:solidFill>
                  <a:srgbClr val="520067"/>
                </a:solidFill>
                <a:latin typeface="Menlo"/>
                <a:ea typeface="Menlo"/>
              </a:rPr>
              <a:t>intPrintable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: Printable[Int] = ???</a:t>
            </a:r>
            <a:endParaRPr b="0" lang="de-DE" sz="1200" spc="-1" strike="noStrike">
              <a:latin typeface="Arial"/>
            </a:endParaRPr>
          </a:p>
          <a:p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implicit val </a:t>
            </a:r>
            <a:r>
              <a:rPr b="0" i="1" lang="de-DE" sz="1200" spc="-1" strike="noStrike">
                <a:solidFill>
                  <a:srgbClr val="520067"/>
                </a:solidFill>
                <a:latin typeface="Menlo"/>
                <a:ea typeface="Menlo"/>
              </a:rPr>
              <a:t>datePrintable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: Printable[Date] = ???</a:t>
            </a:r>
            <a:endParaRPr b="0" lang="de-DE" sz="1200" spc="-1" strike="noStrike">
              <a:latin typeface="Arial"/>
            </a:endParaRPr>
          </a:p>
          <a:p>
            <a:r>
              <a:rPr b="0" i="1" lang="de-DE" sz="1200" spc="-1" strike="noStrike">
                <a:solidFill>
                  <a:srgbClr val="6d6d6d"/>
                </a:solidFill>
                <a:latin typeface="Menlo"/>
                <a:ea typeface="Menlo"/>
              </a:rPr>
              <a:t>  </a:t>
            </a: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implicit def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optionPrintable[</a:t>
            </a:r>
            <a:r>
              <a:rPr b="0" lang="de-DE" sz="12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: Printable]: Printable[Option[</a:t>
            </a:r>
            <a:r>
              <a:rPr b="0" lang="de-DE" sz="12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]] = ???</a:t>
            </a:r>
            <a:endParaRPr b="0" lang="de-DE" sz="1200" spc="-1" strike="noStrike">
              <a:latin typeface="Arial"/>
            </a:endParaRPr>
          </a:p>
          <a:p>
            <a:r>
              <a:rPr b="0" lang="de-DE" sz="1200" spc="-1" strike="noStrike">
                <a:solidFill>
                  <a:srgbClr val="333333"/>
                </a:solidFill>
                <a:latin typeface="Menlo"/>
                <a:ea typeface="DejaVu Sans"/>
              </a:rPr>
              <a:t>}</a:t>
            </a:r>
            <a:endParaRPr b="0" lang="de-DE" sz="1200" spc="-1" strike="noStrike">
              <a:latin typeface="Arial"/>
            </a:endParaRPr>
          </a:p>
          <a:p>
            <a:endParaRPr b="0" lang="de-DE" sz="1200" spc="-1" strike="noStrike">
              <a:latin typeface="Arial"/>
            </a:endParaRPr>
          </a:p>
          <a:p>
            <a:r>
              <a:rPr b="0" lang="de-DE" sz="1200" spc="-1" strike="noStrike">
                <a:solidFill>
                  <a:srgbClr val="333333"/>
                </a:solidFill>
                <a:latin typeface="Menlo"/>
                <a:ea typeface="DejaVu Sans"/>
              </a:rPr>
              <a:t>- - - - - </a:t>
            </a:r>
            <a:endParaRPr b="0" lang="de-DE" sz="1200" spc="-1" strike="noStrike">
              <a:latin typeface="Arial"/>
            </a:endParaRPr>
          </a:p>
          <a:p>
            <a:endParaRPr b="0" lang="de-DE" sz="1200" spc="-1" strike="noStrike">
              <a:latin typeface="Arial"/>
            </a:endParaRPr>
          </a:p>
          <a:p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package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path.to</a:t>
            </a:r>
            <a:endParaRPr b="0" lang="de-DE" sz="1200" spc="-1" strike="noStrike">
              <a:latin typeface="Arial"/>
            </a:endParaRPr>
          </a:p>
          <a:p>
            <a:endParaRPr b="0" lang="de-DE" sz="1200" spc="-1" strike="noStrike">
              <a:latin typeface="Arial"/>
            </a:endParaRPr>
          </a:p>
          <a:p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package object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libPrintable {</a:t>
            </a:r>
            <a:endParaRPr b="0" lang="de-DE" sz="1200" spc="-1" strike="noStrike">
              <a:latin typeface="Arial"/>
            </a:endParaRPr>
          </a:p>
          <a:p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de-DE" sz="1200" spc="-1" strike="noStrike">
                <a:solidFill>
                  <a:srgbClr val="6d6d6d"/>
                </a:solidFill>
                <a:latin typeface="Menlo"/>
                <a:ea typeface="Menlo"/>
              </a:rPr>
              <a:t>  </a:t>
            </a: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stringify[</a:t>
            </a:r>
            <a:r>
              <a:rPr b="0" lang="de-DE" sz="12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](value: </a:t>
            </a:r>
            <a:r>
              <a:rPr b="0" lang="de-DE" sz="12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)(</a:t>
            </a: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implicit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p: Printable[</a:t>
            </a:r>
            <a:r>
              <a:rPr b="0" lang="de-DE" sz="12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]): </a:t>
            </a:r>
            <a:r>
              <a:rPr b="0" lang="de-DE" sz="1200" spc="-1" strike="noStrike">
                <a:solidFill>
                  <a:srgbClr val="1f888b"/>
                </a:solidFill>
                <a:latin typeface="Menlo"/>
                <a:ea typeface="Menlo"/>
              </a:rPr>
              <a:t>String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= p.stringify(value)</a:t>
            </a: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pprint(value: </a:t>
            </a:r>
            <a:r>
              <a:rPr b="0" lang="de-DE" sz="12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)(</a:t>
            </a: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implicit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p: Printable[</a:t>
            </a:r>
            <a:r>
              <a:rPr b="0" lang="de-DE" sz="12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]): Unit = </a:t>
            </a:r>
            <a:r>
              <a:rPr b="0" i="1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println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r>
              <a:rPr b="0" i="1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stringify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(value))</a:t>
            </a: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de-DE" sz="1200" spc="-1" strike="noStrike">
                <a:solidFill>
                  <a:srgbClr val="6d6d6d"/>
                </a:solidFill>
                <a:latin typeface="Menlo"/>
                <a:ea typeface="Menlo"/>
              </a:rPr>
              <a:t>  </a:t>
            </a: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implicit class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PrintableOps[</a:t>
            </a:r>
            <a:r>
              <a:rPr b="0" lang="de-DE" sz="12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](value: </a:t>
            </a:r>
            <a:r>
              <a:rPr b="0" lang="de-DE" sz="12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) {</a:t>
            </a: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    </a:t>
            </a: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stringify(</a:t>
            </a: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implicit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p: Printable[</a:t>
            </a:r>
            <a:r>
              <a:rPr b="0" lang="de-DE" sz="12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]): </a:t>
            </a:r>
            <a:r>
              <a:rPr b="0" lang="de-DE" sz="1200" spc="-1" strike="noStrike">
                <a:solidFill>
                  <a:srgbClr val="1f888b"/>
                </a:solidFill>
                <a:latin typeface="Menlo"/>
                <a:ea typeface="Menlo"/>
              </a:rPr>
              <a:t>String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= p.stringify(value)</a:t>
            </a: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    </a:t>
            </a: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pprint(</a:t>
            </a: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implicit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p: Printable[</a:t>
            </a:r>
            <a:r>
              <a:rPr b="0" lang="de-DE" sz="12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]): Unit = </a:t>
            </a:r>
            <a:r>
              <a:rPr b="0" i="1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println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(stringify)</a:t>
            </a: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200" spc="-1" strike="noStrike">
                <a:solidFill>
                  <a:srgbClr val="333333"/>
                </a:solidFill>
                <a:latin typeface="Menlo"/>
                <a:ea typeface="DejaVu Sans"/>
              </a:rPr>
              <a:t>  </a:t>
            </a:r>
            <a:r>
              <a:rPr b="0" lang="de-DE" sz="1200" spc="-1" strike="noStrike">
                <a:solidFill>
                  <a:srgbClr val="333333"/>
                </a:solidFill>
                <a:latin typeface="Menlo"/>
                <a:ea typeface="DejaVu Sans"/>
              </a:rPr>
              <a:t>}</a:t>
            </a: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200" spc="-1" strike="noStrike">
                <a:solidFill>
                  <a:srgbClr val="333333"/>
                </a:solidFill>
                <a:latin typeface="Menlo"/>
                <a:ea typeface="DejaVu Sans"/>
              </a:rPr>
              <a:t>}</a:t>
            </a: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200" spc="-1" strike="noStrike">
                <a:solidFill>
                  <a:srgbClr val="333333"/>
                </a:solidFill>
                <a:latin typeface="Menlo"/>
                <a:ea typeface="DejaVu Sans"/>
              </a:rPr>
              <a:t>- - - - - </a:t>
            </a: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package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userpkg</a:t>
            </a: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import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path.to.libPrintable._ </a:t>
            </a:r>
            <a:r>
              <a:rPr b="0" lang="de-DE" sz="1200" spc="-1" strike="noStrike">
                <a:solidFill>
                  <a:srgbClr val="333333"/>
                </a:solidFill>
                <a:latin typeface="Menlo"/>
                <a:ea typeface="Menlo"/>
              </a:rPr>
              <a:t>// only one import needed</a:t>
            </a: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200" spc="-1" strike="noStrike">
                <a:solidFill>
                  <a:srgbClr val="0000fe"/>
                </a:solidFill>
                <a:latin typeface="Menlo"/>
                <a:ea typeface="Menlo"/>
              </a:rPr>
              <a:t>2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.pprint</a:t>
            </a: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new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Date().pprint</a:t>
            </a: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de-DE" sz="1200" spc="-1" strike="noStrike">
                <a:solidFill>
                  <a:srgbClr val="520067"/>
                </a:solidFill>
                <a:latin typeface="Menlo"/>
                <a:ea typeface="Menlo"/>
              </a:rPr>
              <a:t>mizzi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.pprint</a:t>
            </a:r>
            <a:endParaRPr b="0" lang="de-DE" sz="1200" spc="-1" strike="noStrike">
              <a:latin typeface="Arial"/>
            </a:endParaRPr>
          </a:p>
        </p:txBody>
      </p:sp>
    </p:spTree>
  </p:cSld>
  <p:timing>
    <p:tnLst>
      <p:par>
        <p:cTn id="55" dur="indefinite" restart="never" nodeType="tmRoot">
          <p:childTnLst>
            <p:seq>
              <p:cTn id="5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720000" y="300960"/>
            <a:ext cx="8844120" cy="125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32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Context Bound + implicitly (1)</a:t>
            </a:r>
            <a:endParaRPr b="0" lang="de-DE" sz="3200" spc="-1" strike="noStrike">
              <a:latin typeface="Arial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720000" y="1872000"/>
            <a:ext cx="8628480" cy="456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endParaRPr b="0" lang="de-DE" sz="1800" spc="-1" strike="noStrike">
              <a:latin typeface="Arial"/>
            </a:endParaRPr>
          </a:p>
          <a:p>
            <a:r>
              <a:rPr b="0" lang="de-DE" sz="1600" spc="-1" strike="noStrike">
                <a:solidFill>
                  <a:srgbClr val="333333"/>
                </a:solidFill>
                <a:latin typeface="Menlo"/>
                <a:ea typeface="Menlo"/>
              </a:rPr>
              <a:t>// implicit class (without context bound)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Menlo"/>
              </a:rPr>
              <a:t>//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implicit class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PrintableOps[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](value: 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) {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  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stringify(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implicit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p: Printable[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]): 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String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= p.stringify(value)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  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pprint(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implicit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p: Printable[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]): Unit = </a:t>
            </a:r>
            <a:r>
              <a:rPr b="0" i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println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(stringify)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}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- - - - - 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Menlo"/>
              </a:rPr>
              <a:t>// implicit class (with context bound and implicitly)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Menlo"/>
              </a:rPr>
              <a:t>//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implicit class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PrintableOps</a:t>
            </a:r>
            <a:r>
              <a:rPr b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[</a:t>
            </a:r>
            <a:r>
              <a:rPr b="1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: Printable]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(value: 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) {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stringify: 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String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= </a:t>
            </a:r>
            <a:r>
              <a:rPr b="1" i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implicitly</a:t>
            </a:r>
            <a:r>
              <a:rPr b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[Printable[</a:t>
            </a:r>
            <a:r>
              <a:rPr b="1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]]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.stringify(value)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pprint(): Unit = </a:t>
            </a:r>
            <a:r>
              <a:rPr b="0" i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println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(stringify)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Menlo"/>
              </a:rPr>
              <a:t>}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600" spc="-1" strike="noStrike">
              <a:latin typeface="Arial"/>
            </a:endParaRPr>
          </a:p>
        </p:txBody>
      </p:sp>
    </p:spTree>
  </p:cSld>
  <p:timing>
    <p:tnLst>
      <p:par>
        <p:cTn id="57" dur="indefinite" restart="never" nodeType="tmRoot">
          <p:childTnLst>
            <p:seq>
              <p:cTn id="5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720000" y="300960"/>
            <a:ext cx="8844120" cy="125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Recap: Implicits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720000" y="2052000"/>
            <a:ext cx="8628480" cy="437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124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Implicit declarations</a:t>
            </a:r>
            <a:br/>
            <a:r>
              <a:rPr b="0" lang="de-DE" sz="2400" spc="-1" strike="noStrike">
                <a:solidFill>
                  <a:srgbClr val="333333"/>
                </a:solidFill>
                <a:latin typeface="Courier New"/>
                <a:ea typeface="DejaVu Sans"/>
              </a:rPr>
              <a:t>    implicit val x: X = …</a:t>
            </a:r>
            <a:br/>
            <a:r>
              <a:rPr b="0" lang="de-DE" sz="2400" spc="-1" strike="noStrike">
                <a:solidFill>
                  <a:srgbClr val="333333"/>
                </a:solidFill>
                <a:latin typeface="Courier New"/>
                <a:ea typeface="DejaVu Sans"/>
              </a:rPr>
              <a:t>    implicit def func: X = …</a:t>
            </a:r>
            <a:br/>
            <a:r>
              <a:rPr b="0" lang="de-DE" sz="2400" spc="-1" strike="noStrike">
                <a:solidFill>
                  <a:srgbClr val="333333"/>
                </a:solidFill>
                <a:latin typeface="Courier New"/>
                <a:ea typeface="DejaVu Sans"/>
              </a:rPr>
              <a:t>    implicit object X extends MyTrait { … }</a:t>
            </a:r>
            <a:endParaRPr b="0" lang="de-DE" sz="2400" spc="-1" strike="noStrike">
              <a:latin typeface="Arial"/>
            </a:endParaRPr>
          </a:p>
          <a:p>
            <a:pPr marL="432000" indent="-3124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Implicit parameters</a:t>
            </a:r>
            <a:br/>
            <a:r>
              <a:rPr b="0" lang="de-DE" sz="2400" spc="-1" strike="noStrike">
                <a:solidFill>
                  <a:srgbClr val="333333"/>
                </a:solidFill>
                <a:latin typeface="Courier New"/>
                <a:ea typeface="DejaVu Sans"/>
              </a:rPr>
              <a:t>    def method(implicit x: X): R = …</a:t>
            </a:r>
            <a:endParaRPr b="0" lang="de-DE" sz="2400" spc="-1" strike="noStrike">
              <a:latin typeface="Arial"/>
            </a:endParaRPr>
          </a:p>
          <a:p>
            <a:pPr marL="432000" indent="-3124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Implicit conversions (a.k.a. implicit views)</a:t>
            </a:r>
            <a:br/>
            <a:r>
              <a:rPr b="0" lang="de-DE" sz="2400" spc="-1" strike="noStrike">
                <a:solidFill>
                  <a:srgbClr val="333333"/>
                </a:solidFill>
                <a:latin typeface="Courier New"/>
                <a:ea typeface="DejaVu Sans"/>
              </a:rPr>
              <a:t>    implicit def aToB(a: A): B = …</a:t>
            </a:r>
            <a:endParaRPr b="0" lang="de-DE" sz="2400" spc="-1" strike="noStrike">
              <a:latin typeface="Arial"/>
            </a:endParaRPr>
          </a:p>
          <a:p>
            <a:pPr marL="432000" indent="-3124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Implicit classes</a:t>
            </a:r>
            <a:br/>
            <a:r>
              <a:rPr b="0" lang="de-DE" sz="2400" spc="-1" strike="noStrike">
                <a:solidFill>
                  <a:srgbClr val="333333"/>
                </a:solidFill>
                <a:latin typeface="Courier New"/>
                <a:ea typeface="DejaVu Sans"/>
              </a:rPr>
              <a:t>    implicit class Y(x: X) { … }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endParaRPr b="0" lang="de-DE" sz="24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720000" y="300960"/>
            <a:ext cx="8844120" cy="125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32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Context Bound + implicitly (2)</a:t>
            </a:r>
            <a:endParaRPr b="0" lang="de-DE" sz="3200" spc="-1" strike="noStrike">
              <a:latin typeface="Arial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720000" y="1944000"/>
            <a:ext cx="8628480" cy="470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endParaRPr b="0" lang="de-DE" sz="1800" spc="-1" strike="noStrike">
              <a:latin typeface="Arial"/>
            </a:endParaRPr>
          </a:p>
          <a:p>
            <a:r>
              <a:rPr b="0" lang="de-DE" sz="1600" spc="-1" strike="noStrike">
                <a:solidFill>
                  <a:srgbClr val="333333"/>
                </a:solidFill>
                <a:latin typeface="Menlo"/>
                <a:ea typeface="Menlo"/>
              </a:rPr>
              <a:t>// interface object methods (without context bound)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Menlo"/>
              </a:rPr>
              <a:t>//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stringify[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](value: 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)(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implicit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p: Printable[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]): 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String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=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      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p.stringify(value)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pprint[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](value: 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)(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implicit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p: Printable[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]): Unit =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       </a:t>
            </a:r>
            <a:r>
              <a:rPr b="0" i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println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r>
              <a:rPr b="0" i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stringify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(value))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- - - - - 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Menlo"/>
              </a:rPr>
              <a:t>// interface object methods (with context bound and implicitly)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Menlo"/>
              </a:rPr>
              <a:t>//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stringify</a:t>
            </a:r>
            <a:r>
              <a:rPr b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[</a:t>
            </a:r>
            <a:r>
              <a:rPr b="1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: Printable]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(value: 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): 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String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=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      </a:t>
            </a:r>
            <a:r>
              <a:rPr b="1" i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implicitly</a:t>
            </a:r>
            <a:r>
              <a:rPr b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[Printable[</a:t>
            </a:r>
            <a:r>
              <a:rPr b="1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]]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.stringify(value)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pprint</a:t>
            </a:r>
            <a:r>
              <a:rPr b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[</a:t>
            </a:r>
            <a:r>
              <a:rPr b="1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: Printable]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(value: 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): Unit =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      </a:t>
            </a:r>
            <a:r>
              <a:rPr b="0" i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println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r>
              <a:rPr b="0" i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stringify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(value))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600" spc="-1" strike="noStrike">
              <a:latin typeface="Arial"/>
            </a:endParaRPr>
          </a:p>
        </p:txBody>
      </p:sp>
    </p:spTree>
  </p:cSld>
  <p:timing>
    <p:tnLst>
      <p:par>
        <p:cTn id="59" dur="indefinite" restart="never" nodeType="tmRoot">
          <p:childTnLst>
            <p:seq>
              <p:cTn id="6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720000" y="300960"/>
            <a:ext cx="8844120" cy="125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32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Method apply</a:t>
            </a:r>
            <a:endParaRPr b="0" lang="de-DE" sz="3200" spc="-1" strike="noStrike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720000" y="2052000"/>
            <a:ext cx="8628480" cy="442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endParaRPr b="0" lang="de-DE" sz="1800" spc="-1" strike="noStrike">
              <a:latin typeface="Arial"/>
            </a:endParaRPr>
          </a:p>
          <a:p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object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Printable {</a:t>
            </a:r>
            <a:endParaRPr b="0" lang="de-DE" sz="1600" spc="-1" strike="noStrike">
              <a:latin typeface="Arial"/>
            </a:endParaRPr>
          </a:p>
          <a:p>
            <a:endParaRPr b="0" lang="de-DE" sz="1600" spc="-1" strike="noStrike">
              <a:latin typeface="Arial"/>
            </a:endParaRPr>
          </a:p>
          <a:p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apply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: Printable]: Printable[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 =</a:t>
            </a:r>
            <a:endParaRPr b="0" lang="de-DE" sz="1600" spc="-1" strike="noStrike">
              <a:latin typeface="Arial"/>
            </a:endParaRPr>
          </a:p>
          <a:p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      </a:t>
            </a:r>
            <a:r>
              <a:rPr b="0" i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implicitly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[Printable[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]]</a:t>
            </a:r>
            <a:endParaRPr b="0" lang="de-DE" sz="1600" spc="-1" strike="noStrike">
              <a:latin typeface="Arial"/>
            </a:endParaRPr>
          </a:p>
          <a:p>
            <a:endParaRPr b="0" lang="de-DE" sz="1600" spc="-1" strike="noStrike">
              <a:latin typeface="Arial"/>
            </a:endParaRPr>
          </a:p>
          <a:p>
            <a:r>
              <a:rPr b="0" i="1" lang="de-DE" sz="1600" spc="-1" strike="noStrike">
                <a:solidFill>
                  <a:srgbClr val="6d6d6d"/>
                </a:solidFill>
                <a:latin typeface="Menlo"/>
                <a:ea typeface="Menlo"/>
              </a:rPr>
              <a:t>  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stringify[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: Printable](value: 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): 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String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=</a:t>
            </a:r>
            <a:endParaRPr b="0" lang="de-DE" sz="1600" spc="-1" strike="noStrike">
              <a:latin typeface="Arial"/>
            </a:endParaRPr>
          </a:p>
          <a:p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      </a:t>
            </a:r>
            <a:r>
              <a:rPr b="1" i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Printable</a:t>
            </a:r>
            <a:r>
              <a:rPr b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[</a:t>
            </a:r>
            <a:r>
              <a:rPr b="1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.stringify(value)</a:t>
            </a:r>
            <a:endParaRPr b="0" lang="de-DE" sz="1600" spc="-1" strike="noStrike">
              <a:latin typeface="Arial"/>
            </a:endParaRPr>
          </a:p>
          <a:p>
            <a:endParaRPr b="0" lang="de-DE" sz="1600" spc="-1" strike="noStrike">
              <a:latin typeface="Arial"/>
            </a:endParaRPr>
          </a:p>
          <a:p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. . .</a:t>
            </a:r>
            <a:endParaRPr b="0" lang="de-DE" sz="1600" spc="-1" strike="noStrike">
              <a:latin typeface="Arial"/>
            </a:endParaRPr>
          </a:p>
          <a:p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}</a:t>
            </a:r>
            <a:endParaRPr b="0" lang="de-DE" sz="1600" spc="-1" strike="noStrike">
              <a:latin typeface="Arial"/>
            </a:endParaRPr>
          </a:p>
          <a:p>
            <a:endParaRPr b="0" lang="de-DE" sz="1600" spc="-1" strike="noStrike">
              <a:latin typeface="Arial"/>
            </a:endParaRPr>
          </a:p>
        </p:txBody>
      </p:sp>
    </p:spTree>
  </p:cSld>
  <p:timing>
    <p:tnLst>
      <p:par>
        <p:cTn id="61" dur="indefinite" restart="never" nodeType="tmRoot">
          <p:childTnLst>
            <p:seq>
              <p:cTn id="6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720000" y="300960"/>
            <a:ext cx="8844120" cy="125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No more imports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720000" y="1692000"/>
            <a:ext cx="8628480" cy="437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124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Move interface object methods and the pimp into a trait (e.g. </a:t>
            </a:r>
            <a:r>
              <a:rPr b="0" lang="de-DE" sz="2400" spc="-1" strike="noStrike">
                <a:solidFill>
                  <a:srgbClr val="333333"/>
                </a:solidFill>
                <a:latin typeface="Courier New"/>
                <a:ea typeface="DejaVu Sans"/>
              </a:rPr>
              <a:t>PrintableUtils</a:t>
            </a: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).</a:t>
            </a:r>
            <a:endParaRPr b="0" lang="de-DE" sz="2400" spc="-1" strike="noStrike">
              <a:latin typeface="Arial"/>
            </a:endParaRPr>
          </a:p>
          <a:p>
            <a:pPr marL="432000" indent="-3124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The local package object (user code) extends that trait and brings them into local scope.</a:t>
            </a:r>
            <a:br/>
            <a:r>
              <a:rPr b="0" lang="de-DE" sz="2000" spc="-1" strike="noStrike">
                <a:solidFill>
                  <a:srgbClr val="333333"/>
                </a:solidFill>
                <a:latin typeface="Courier New"/>
                <a:ea typeface="DejaVu Sans"/>
              </a:rPr>
              <a:t>package object userpkg extends PrintableUtils</a:t>
            </a:r>
            <a:endParaRPr b="0" lang="de-DE" sz="2000" spc="-1" strike="noStrike">
              <a:latin typeface="Arial"/>
            </a:endParaRPr>
          </a:p>
          <a:p>
            <a:pPr marL="432000" indent="-3124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Interface object methods and pimp can easily be overridden in the local package object.</a:t>
            </a:r>
            <a:endParaRPr b="0" lang="de-DE" sz="2400" spc="-1" strike="noStrike">
              <a:latin typeface="Arial"/>
            </a:endParaRPr>
          </a:p>
          <a:p>
            <a:pPr marL="432000" indent="-3124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This architecture is </a:t>
            </a:r>
            <a:r>
              <a:rPr b="1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least intrusive</a:t>
            </a: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and gives good flexibility to the library user.</a:t>
            </a:r>
            <a:endParaRPr b="0" lang="de-DE" sz="2400" spc="-1" strike="noStrike">
              <a:latin typeface="Arial"/>
            </a:endParaRPr>
          </a:p>
          <a:p>
            <a:pPr marL="432000" indent="-3124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1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No library imports</a:t>
            </a: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needed</a:t>
            </a:r>
            <a:endParaRPr b="0" lang="de-DE" sz="2400" spc="-1" strike="noStrike">
              <a:latin typeface="Arial"/>
            </a:endParaRPr>
          </a:p>
        </p:txBody>
      </p:sp>
    </p:spTree>
  </p:cSld>
  <p:timing>
    <p:tnLst>
      <p:par>
        <p:cTn id="63" dur="indefinite" restart="never" nodeType="tmRoot">
          <p:childTnLst>
            <p:seq>
              <p:cTn id="6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720000" y="300960"/>
            <a:ext cx="8844120" cy="125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3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No more imports - code</a:t>
            </a:r>
            <a:endParaRPr b="0" lang="de-DE" sz="3600" spc="-1" strike="noStrike">
              <a:latin typeface="Arial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720000" y="1404000"/>
            <a:ext cx="8628480" cy="564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package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path.to.libPrintable</a:t>
            </a:r>
            <a:endParaRPr b="0" lang="de-DE" sz="1200" spc="-1" strike="noStrike">
              <a:latin typeface="Arial"/>
            </a:endParaRPr>
          </a:p>
          <a:p>
            <a:endParaRPr b="0" lang="de-DE" sz="1200" spc="-1" strike="noStrike">
              <a:latin typeface="Arial"/>
            </a:endParaRPr>
          </a:p>
          <a:p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object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Printable {</a:t>
            </a:r>
            <a:endParaRPr b="0" lang="de-DE" sz="1200" spc="-1" strike="noStrike">
              <a:latin typeface="Arial"/>
            </a:endParaRPr>
          </a:p>
          <a:p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implicit val </a:t>
            </a:r>
            <a:r>
              <a:rPr b="0" i="1" lang="de-DE" sz="1200" spc="-1" strike="noStrike">
                <a:solidFill>
                  <a:srgbClr val="520067"/>
                </a:solidFill>
                <a:latin typeface="Menlo"/>
                <a:ea typeface="Menlo"/>
              </a:rPr>
              <a:t>intPrintable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: Printable[Int] = ???</a:t>
            </a:r>
            <a:endParaRPr b="0" lang="de-DE" sz="1200" spc="-1" strike="noStrike">
              <a:latin typeface="Arial"/>
            </a:endParaRPr>
          </a:p>
          <a:p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implicit val </a:t>
            </a:r>
            <a:r>
              <a:rPr b="0" i="1" lang="de-DE" sz="1200" spc="-1" strike="noStrike">
                <a:solidFill>
                  <a:srgbClr val="520067"/>
                </a:solidFill>
                <a:latin typeface="Menlo"/>
                <a:ea typeface="Menlo"/>
              </a:rPr>
              <a:t>datePrintable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: Printable[Date] = ???</a:t>
            </a:r>
            <a:endParaRPr b="0" lang="de-DE" sz="1200" spc="-1" strike="noStrike">
              <a:latin typeface="Arial"/>
            </a:endParaRPr>
          </a:p>
          <a:p>
            <a:r>
              <a:rPr b="0" i="1" lang="de-DE" sz="1200" spc="-1" strike="noStrike">
                <a:solidFill>
                  <a:srgbClr val="6d6d6d"/>
                </a:solidFill>
                <a:latin typeface="Menlo"/>
                <a:ea typeface="Menlo"/>
              </a:rPr>
              <a:t>  </a:t>
            </a: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implicit def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optionPrintable[</a:t>
            </a:r>
            <a:r>
              <a:rPr b="0" lang="de-DE" sz="12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: Printable]: Printable[Option[</a:t>
            </a:r>
            <a:r>
              <a:rPr b="0" lang="de-DE" sz="12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]] = ???</a:t>
            </a:r>
            <a:endParaRPr b="0" lang="de-DE" sz="1200" spc="-1" strike="noStrike">
              <a:latin typeface="Arial"/>
            </a:endParaRPr>
          </a:p>
          <a:p>
            <a:r>
              <a:rPr b="0" lang="de-DE" sz="1200" spc="-1" strike="noStrike">
                <a:solidFill>
                  <a:srgbClr val="333333"/>
                </a:solidFill>
                <a:latin typeface="Menlo"/>
                <a:ea typeface="DejaVu Sans"/>
              </a:rPr>
              <a:t>}</a:t>
            </a:r>
            <a:endParaRPr b="0" lang="de-DE" sz="1200" spc="-1" strike="noStrike">
              <a:latin typeface="Arial"/>
            </a:endParaRPr>
          </a:p>
          <a:p>
            <a:endParaRPr b="0" lang="de-DE" sz="1200" spc="-1" strike="noStrike">
              <a:latin typeface="Arial"/>
            </a:endParaRPr>
          </a:p>
          <a:p>
            <a:r>
              <a:rPr b="1" lang="de-DE" sz="1200" spc="-1" strike="noStrike" u="sng">
                <a:solidFill>
                  <a:srgbClr val="00006d"/>
                </a:solidFill>
                <a:uFillTx/>
                <a:latin typeface="Menlo"/>
                <a:ea typeface="Menlo"/>
              </a:rPr>
              <a:t>trait </a:t>
            </a:r>
            <a:r>
              <a:rPr b="1" lang="de-DE" sz="1200" spc="-1" strike="noStrike" u="sng">
                <a:solidFill>
                  <a:srgbClr val="000000"/>
                </a:solidFill>
                <a:uFillTx/>
                <a:latin typeface="Menlo"/>
                <a:ea typeface="Menlo"/>
              </a:rPr>
              <a:t>PrintableUtils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 {</a:t>
            </a:r>
            <a:endParaRPr b="0" lang="de-DE" sz="1200" spc="-1" strike="noStrike">
              <a:latin typeface="Arial"/>
            </a:endParaRPr>
          </a:p>
          <a:p>
            <a:r>
              <a:rPr b="0" i="1" lang="de-DE" sz="1200" spc="-1" strike="noStrike">
                <a:solidFill>
                  <a:srgbClr val="6d6d6d"/>
                </a:solidFill>
                <a:latin typeface="Menlo"/>
                <a:ea typeface="Menlo"/>
              </a:rPr>
              <a:t>  </a:t>
            </a: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stringify[</a:t>
            </a:r>
            <a:r>
              <a:rPr b="0" lang="de-DE" sz="12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](value: </a:t>
            </a:r>
            <a:r>
              <a:rPr b="0" lang="de-DE" sz="12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)(</a:t>
            </a: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implicit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p: Printable[</a:t>
            </a:r>
            <a:r>
              <a:rPr b="0" lang="de-DE" sz="12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]): </a:t>
            </a:r>
            <a:r>
              <a:rPr b="0" lang="de-DE" sz="1200" spc="-1" strike="noStrike">
                <a:solidFill>
                  <a:srgbClr val="1f888b"/>
                </a:solidFill>
                <a:latin typeface="Menlo"/>
                <a:ea typeface="Menlo"/>
              </a:rPr>
              <a:t>String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= p.stringify(value)</a:t>
            </a: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pprint(value: </a:t>
            </a:r>
            <a:r>
              <a:rPr b="0" lang="de-DE" sz="12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)(</a:t>
            </a: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implicit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p: Printable[</a:t>
            </a:r>
            <a:r>
              <a:rPr b="0" lang="de-DE" sz="12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]): Unit = </a:t>
            </a:r>
            <a:r>
              <a:rPr b="0" i="1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println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r>
              <a:rPr b="0" i="1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stringify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(value))</a:t>
            </a: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de-DE" sz="1200" spc="-1" strike="noStrike">
                <a:solidFill>
                  <a:srgbClr val="6d6d6d"/>
                </a:solidFill>
                <a:latin typeface="Menlo"/>
                <a:ea typeface="Menlo"/>
              </a:rPr>
              <a:t>  </a:t>
            </a: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implicit class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PrintableOps[</a:t>
            </a:r>
            <a:r>
              <a:rPr b="0" lang="de-DE" sz="12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](value: </a:t>
            </a:r>
            <a:r>
              <a:rPr b="0" lang="de-DE" sz="12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) {</a:t>
            </a: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    </a:t>
            </a: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stringify(</a:t>
            </a: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implicit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p: Printable[</a:t>
            </a:r>
            <a:r>
              <a:rPr b="0" lang="de-DE" sz="12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]): </a:t>
            </a:r>
            <a:r>
              <a:rPr b="0" lang="de-DE" sz="1200" spc="-1" strike="noStrike">
                <a:solidFill>
                  <a:srgbClr val="1f888b"/>
                </a:solidFill>
                <a:latin typeface="Menlo"/>
                <a:ea typeface="Menlo"/>
              </a:rPr>
              <a:t>String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= p.stringify(value)</a:t>
            </a: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    </a:t>
            </a: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pprint(</a:t>
            </a: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implicit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p: Printable[</a:t>
            </a:r>
            <a:r>
              <a:rPr b="0" lang="de-DE" sz="12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]): Unit = </a:t>
            </a:r>
            <a:r>
              <a:rPr b="0" i="1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println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(stringify)</a:t>
            </a: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200" spc="-1" strike="noStrike">
                <a:solidFill>
                  <a:srgbClr val="333333"/>
                </a:solidFill>
                <a:latin typeface="Menlo"/>
                <a:ea typeface="DejaVu Sans"/>
              </a:rPr>
              <a:t>  </a:t>
            </a:r>
            <a:r>
              <a:rPr b="0" lang="de-DE" sz="1200" spc="-1" strike="noStrike">
                <a:solidFill>
                  <a:srgbClr val="333333"/>
                </a:solidFill>
                <a:latin typeface="Menlo"/>
                <a:ea typeface="DejaVu Sans"/>
              </a:rPr>
              <a:t>}</a:t>
            </a: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200" spc="-1" strike="noStrike">
                <a:solidFill>
                  <a:srgbClr val="333333"/>
                </a:solidFill>
                <a:latin typeface="Menlo"/>
                <a:ea typeface="DejaVu Sans"/>
              </a:rPr>
              <a:t>}</a:t>
            </a: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200" spc="-1" strike="noStrike">
                <a:solidFill>
                  <a:srgbClr val="333333"/>
                </a:solidFill>
                <a:latin typeface="Menlo"/>
                <a:ea typeface="DejaVu Sans"/>
              </a:rPr>
              <a:t>- - - - - </a:t>
            </a: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package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userpkg</a:t>
            </a: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import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path.to.libPrintable.{Printable, PrintableUtils} </a:t>
            </a: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200" spc="-1" strike="noStrike" u="sng">
                <a:solidFill>
                  <a:srgbClr val="00006d"/>
                </a:solidFill>
                <a:uFillTx/>
                <a:latin typeface="Menlo"/>
                <a:ea typeface="Menlo"/>
              </a:rPr>
              <a:t>package object </a:t>
            </a:r>
            <a:r>
              <a:rPr b="1" lang="de-DE" sz="1200" spc="-1" strike="noStrike" u="sng">
                <a:solidFill>
                  <a:srgbClr val="000000"/>
                </a:solidFill>
                <a:uFillTx/>
                <a:latin typeface="Menlo"/>
                <a:ea typeface="Menlo"/>
              </a:rPr>
              <a:t>userpkg </a:t>
            </a:r>
            <a:r>
              <a:rPr b="1" lang="de-DE" sz="1200" spc="-1" strike="noStrike" u="sng">
                <a:solidFill>
                  <a:srgbClr val="00006d"/>
                </a:solidFill>
                <a:uFillTx/>
                <a:latin typeface="Menlo"/>
                <a:ea typeface="Menlo"/>
              </a:rPr>
              <a:t>extends </a:t>
            </a:r>
            <a:r>
              <a:rPr b="1" lang="de-DE" sz="1200" spc="-1" strike="noStrike" u="sng">
                <a:solidFill>
                  <a:srgbClr val="000000"/>
                </a:solidFill>
                <a:uFillTx/>
                <a:latin typeface="Menlo"/>
                <a:ea typeface="Menlo"/>
              </a:rPr>
              <a:t>PrintableUtils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 {</a:t>
            </a: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// In the users package object base trait utilities and implicits can be overridden.</a:t>
            </a: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override def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pprint[</a:t>
            </a:r>
            <a:r>
              <a:rPr b="0" lang="de-DE" sz="12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: Printable](value: </a:t>
            </a:r>
            <a:r>
              <a:rPr b="0" lang="de-DE" sz="12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): Unit = ???         </a:t>
            </a:r>
            <a:r>
              <a:rPr b="0" lang="de-DE" sz="1200" spc="-1" strike="noStrike">
                <a:solidFill>
                  <a:srgbClr val="333333"/>
                </a:solidFill>
                <a:latin typeface="Menlo"/>
                <a:ea typeface="Menlo"/>
              </a:rPr>
              <a:t>// overrides default impl</a:t>
            </a: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implicit class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MyPrintableOps[</a:t>
            </a:r>
            <a:r>
              <a:rPr b="0" lang="de-DE" sz="12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: Printable](value: </a:t>
            </a:r>
            <a:r>
              <a:rPr b="0" lang="de-DE" sz="12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) </a:t>
            </a: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extends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PrintableOps(value) {</a:t>
            </a: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    </a:t>
            </a: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override def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pprint(</a:t>
            </a: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implicit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p: Printable[</a:t>
            </a:r>
            <a:r>
              <a:rPr b="0" lang="de-DE" sz="12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]): Unit = ???     </a:t>
            </a:r>
            <a:r>
              <a:rPr b="0" lang="de-DE" sz="1200" spc="-1" strike="noStrike">
                <a:solidFill>
                  <a:srgbClr val="333333"/>
                </a:solidFill>
                <a:latin typeface="Menlo"/>
                <a:ea typeface="Menlo"/>
              </a:rPr>
              <a:t>// overrides default impl</a:t>
            </a: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}</a:t>
            </a: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}</a:t>
            </a: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200" spc="-1" strike="noStrike">
              <a:latin typeface="Arial"/>
            </a:endParaRPr>
          </a:p>
        </p:txBody>
      </p:sp>
    </p:spTree>
  </p:cSld>
  <p:timing>
    <p:tnLst>
      <p:par>
        <p:cTn id="65" dur="indefinite" restart="never" nodeType="tmRoot">
          <p:childTnLst>
            <p:seq>
              <p:cTn id="6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720000" y="300960"/>
            <a:ext cx="8844120" cy="125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Type class cats.Show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45" name="CustomShape 2"/>
          <p:cNvSpPr/>
          <p:nvPr/>
        </p:nvSpPr>
        <p:spPr>
          <a:xfrm>
            <a:off x="964440" y="2160000"/>
            <a:ext cx="8139600" cy="286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endParaRPr b="0" lang="de-DE" sz="1800" spc="-1" strike="noStrike">
              <a:latin typeface="Arial"/>
            </a:endParaRPr>
          </a:p>
          <a:p>
            <a:pPr marL="432000" indent="-3124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If you are using cats ...</a:t>
            </a:r>
            <a:endParaRPr b="0" lang="de-DE" sz="2800" spc="-1" strike="noStrike">
              <a:latin typeface="Arial"/>
            </a:endParaRPr>
          </a:p>
          <a:p>
            <a:pPr marL="432000" indent="-3124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No need to implement the Printable type class</a:t>
            </a:r>
            <a:endParaRPr b="0" lang="de-DE" sz="2800" spc="-1" strike="noStrike">
              <a:latin typeface="Arial"/>
            </a:endParaRPr>
          </a:p>
          <a:p>
            <a:pPr marL="432000" indent="-3124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Cats already provides such a type class:</a:t>
            </a:r>
            <a:br/>
            <a:r>
              <a:rPr b="0" lang="de-DE" sz="2800" spc="-1" strike="noStrike">
                <a:solidFill>
                  <a:srgbClr val="333333"/>
                </a:solidFill>
                <a:latin typeface="Courier New"/>
                <a:ea typeface="DejaVu Sans"/>
              </a:rPr>
              <a:t>cats.Show</a:t>
            </a:r>
            <a:endParaRPr b="0" lang="de-DE" sz="2800" spc="-1" strike="noStrike">
              <a:latin typeface="Arial"/>
            </a:endParaRPr>
          </a:p>
        </p:txBody>
      </p:sp>
    </p:spTree>
  </p:cSld>
  <p:timing>
    <p:tnLst>
      <p:par>
        <p:cTn id="67" dur="indefinite" restart="never" nodeType="tmRoot">
          <p:childTnLst>
            <p:seq>
              <p:cTn id="6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720000" y="300960"/>
            <a:ext cx="8844120" cy="125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Type classes in Cats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47" name="CustomShape 2"/>
          <p:cNvSpPr/>
          <p:nvPr/>
        </p:nvSpPr>
        <p:spPr>
          <a:xfrm>
            <a:off x="720000" y="2160000"/>
            <a:ext cx="8628480" cy="437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</a:t>
            </a:r>
            <a:endParaRPr b="0" lang="de-DE" sz="2800" spc="-1" strike="noStrike">
              <a:latin typeface="Arial"/>
            </a:endParaRPr>
          </a:p>
          <a:p>
            <a:pPr marL="432000" indent="-3124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Cats provides most of its functionality as type classes: </a:t>
            </a:r>
            <a:r>
              <a:rPr b="0" lang="de-DE" sz="2800" spc="-1" strike="noStrike">
                <a:solidFill>
                  <a:srgbClr val="333333"/>
                </a:solidFill>
                <a:latin typeface="Courier New"/>
                <a:ea typeface="DejaVu Sans"/>
              </a:rPr>
              <a:t>cats.{Show, Eq, Ord, Num, Monoid, Functor, Monad, Applicative, Foldable}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and many more.</a:t>
            </a:r>
            <a:endParaRPr b="0" lang="de-DE" sz="2800" spc="-1" strike="noStrike">
              <a:latin typeface="Arial"/>
            </a:endParaRPr>
          </a:p>
          <a:p>
            <a:pPr marL="432000" indent="-3124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See </a:t>
            </a:r>
            <a:r>
              <a:rPr b="0" lang="de-DE" sz="2800" spc="-1" strike="noStrike" u="sng">
                <a:solidFill>
                  <a:srgbClr val="0000ff"/>
                </a:solidFill>
                <a:uFillTx/>
                <a:latin typeface="Noto Sans Regular"/>
                <a:ea typeface="DejaVu Sans"/>
                <a:hlinkClick r:id="rId1"/>
              </a:rPr>
              <a:t>https://typelevel.org/cats/typeclasses.html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</a:t>
            </a:r>
            <a:endParaRPr b="0" lang="de-DE" sz="2800" spc="-1" strike="noStrike">
              <a:latin typeface="Arial"/>
            </a:endParaRPr>
          </a:p>
        </p:txBody>
      </p:sp>
    </p:spTree>
  </p:cSld>
  <p:timing>
    <p:tnLst>
      <p:par>
        <p:cTn id="69" dur="indefinite" restart="never" nodeType="tmRoot">
          <p:childTnLst>
            <p:seq>
              <p:cTn id="7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720000" y="300960"/>
            <a:ext cx="8844120" cy="125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Benefit of type classes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49" name="CustomShape 2"/>
          <p:cNvSpPr/>
          <p:nvPr/>
        </p:nvSpPr>
        <p:spPr>
          <a:xfrm>
            <a:off x="720000" y="1836000"/>
            <a:ext cx="8628480" cy="471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124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000" spc="-1" strike="noStrike" u="sng">
                <a:solidFill>
                  <a:srgbClr val="333333"/>
                </a:solidFill>
                <a:uFillTx/>
                <a:latin typeface="Noto Sans Regular"/>
                <a:ea typeface="DejaVu Sans"/>
              </a:rPr>
              <a:t>Separation of abstractions</a:t>
            </a:r>
            <a:r>
              <a:rPr b="0" lang="de-DE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: The type class (</a:t>
            </a:r>
            <a:r>
              <a:rPr b="0" lang="de-DE" sz="2000" spc="-1" strike="noStrike">
                <a:solidFill>
                  <a:srgbClr val="333333"/>
                </a:solidFill>
                <a:latin typeface="Courier New"/>
                <a:ea typeface="DejaVu Sans"/>
              </a:rPr>
              <a:t>Printable</a:t>
            </a:r>
            <a:r>
              <a:rPr b="0" lang="de-DE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) and the type you create an instance for, e.g. a domain class (</a:t>
            </a:r>
            <a:r>
              <a:rPr b="0" lang="de-DE" sz="2000" spc="-1" strike="noStrike">
                <a:solidFill>
                  <a:srgbClr val="333333"/>
                </a:solidFill>
                <a:latin typeface="Courier New"/>
                <a:ea typeface="DejaVu Sans"/>
              </a:rPr>
              <a:t>Cat</a:t>
            </a:r>
            <a:r>
              <a:rPr b="0" lang="de-DE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) are completely decoupled.</a:t>
            </a:r>
            <a:endParaRPr b="0" lang="de-DE" sz="2000" spc="-1" strike="noStrike">
              <a:latin typeface="Arial"/>
            </a:endParaRPr>
          </a:p>
          <a:p>
            <a:pPr marL="432000" indent="-3124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000" spc="-1" strike="noStrike" u="sng">
                <a:solidFill>
                  <a:srgbClr val="333333"/>
                </a:solidFill>
                <a:uFillTx/>
                <a:latin typeface="Noto Sans Regular"/>
                <a:ea typeface="DejaVu Sans"/>
              </a:rPr>
              <a:t>Extensibility</a:t>
            </a:r>
            <a:r>
              <a:rPr b="0" lang="de-DE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: You can extend and enrich not only your own types but also sealed types from libraries which you do not control.</a:t>
            </a:r>
            <a:endParaRPr b="0" lang="de-DE" sz="2000" spc="-1" strike="noStrike">
              <a:latin typeface="Arial"/>
            </a:endParaRPr>
          </a:p>
          <a:p>
            <a:pPr marL="432000" indent="-3124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000" spc="-1" strike="noStrike" u="sng">
                <a:solidFill>
                  <a:srgbClr val="333333"/>
                </a:solidFill>
                <a:uFillTx/>
                <a:latin typeface="Noto Sans Regular"/>
                <a:ea typeface="DejaVu Sans"/>
              </a:rPr>
              <a:t>Composability</a:t>
            </a:r>
            <a:r>
              <a:rPr b="0" lang="de-DE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: You do not need inheritence to extend existing classes or library classes (which is not possible if they are sealed).</a:t>
            </a:r>
            <a:endParaRPr b="0" lang="de-DE" sz="2000" spc="-1" strike="noStrike">
              <a:latin typeface="Arial"/>
            </a:endParaRPr>
          </a:p>
          <a:p>
            <a:pPr marL="432000" indent="-3124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000" spc="-1" strike="noStrike" u="sng">
                <a:solidFill>
                  <a:srgbClr val="333333"/>
                </a:solidFill>
                <a:uFillTx/>
                <a:latin typeface="Noto Sans Regular"/>
                <a:ea typeface="DejaVu Sans"/>
              </a:rPr>
              <a:t>Overridability</a:t>
            </a:r>
            <a:r>
              <a:rPr b="0" lang="de-DE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(only Scala): Default instances (in companion objects) can be overridden with your own instances.</a:t>
            </a:r>
            <a:endParaRPr b="0" lang="de-DE" sz="2000" spc="-1" strike="noStrike">
              <a:latin typeface="Arial"/>
            </a:endParaRPr>
          </a:p>
          <a:p>
            <a:pPr marL="432000" indent="-3124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000" spc="-1" strike="noStrike" u="sng">
                <a:solidFill>
                  <a:srgbClr val="333333"/>
                </a:solidFill>
                <a:uFillTx/>
                <a:latin typeface="Noto Sans Regular"/>
                <a:ea typeface="DejaVu Sans"/>
              </a:rPr>
              <a:t>Less repetition</a:t>
            </a:r>
            <a:r>
              <a:rPr b="0" lang="de-DE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and boilerplate, e.g. avoids repetitive passing of parameters and overloads.</a:t>
            </a:r>
            <a:endParaRPr b="0" lang="de-DE" sz="2000" spc="-1" strike="noStrike">
              <a:latin typeface="Arial"/>
            </a:endParaRPr>
          </a:p>
          <a:p>
            <a:pPr marL="432000" indent="-3124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000" spc="-1" strike="noStrike" u="sng">
                <a:solidFill>
                  <a:srgbClr val="333333"/>
                </a:solidFill>
                <a:uFillTx/>
                <a:latin typeface="Noto Sans Regular"/>
                <a:ea typeface="DejaVu Sans"/>
              </a:rPr>
              <a:t>Type safety</a:t>
            </a:r>
            <a:r>
              <a:rPr b="0" lang="de-DE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is maintained.</a:t>
            </a:r>
            <a:endParaRPr b="0" lang="de-DE" sz="2000" spc="-1" strike="noStrike">
              <a:latin typeface="Arial"/>
            </a:endParaRPr>
          </a:p>
        </p:txBody>
      </p:sp>
    </p:spTree>
  </p:cSld>
  <p:timing>
    <p:tnLst>
      <p:par>
        <p:cTn id="71" dur="indefinite" restart="never" nodeType="tmRoot">
          <p:childTnLst>
            <p:seq>
              <p:cTn id="7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720000" y="300960"/>
            <a:ext cx="8844120" cy="125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Downsides of type classes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51" name="CustomShape 2"/>
          <p:cNvSpPr/>
          <p:nvPr/>
        </p:nvSpPr>
        <p:spPr>
          <a:xfrm>
            <a:off x="720000" y="2160000"/>
            <a:ext cx="8628480" cy="437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124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Type classes and implicits are hard to understand for the Scala newcomer (complicated rules of implicit resolution).</a:t>
            </a:r>
            <a:endParaRPr b="0" lang="de-DE" sz="2600" spc="-1" strike="noStrike">
              <a:latin typeface="Arial"/>
            </a:endParaRPr>
          </a:p>
          <a:p>
            <a:pPr marL="432000" indent="-3124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Overuse of implicits often makes Scala code too difficult to read/understand.</a:t>
            </a:r>
            <a:endParaRPr b="0" lang="de-DE" sz="2600" spc="-1" strike="noStrike">
              <a:latin typeface="Arial"/>
            </a:endParaRPr>
          </a:p>
          <a:p>
            <a:pPr marL="432000" indent="-3124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Implicits (and some other features) give Scala the reputation to be an arcane language.</a:t>
            </a:r>
            <a:endParaRPr b="0" lang="de-DE" sz="2600" spc="-1" strike="noStrike">
              <a:latin typeface="Arial"/>
            </a:endParaRPr>
          </a:p>
          <a:p>
            <a:pPr marL="432000" indent="-3124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Resolution of implicit parameters and conversions may slow down the compiler.</a:t>
            </a:r>
            <a:endParaRPr b="0" lang="de-DE" sz="2600" spc="-1" strike="noStrike">
              <a:latin typeface="Arial"/>
            </a:endParaRPr>
          </a:p>
        </p:txBody>
      </p:sp>
    </p:spTree>
  </p:cSld>
  <p:timing>
    <p:tnLst>
      <p:par>
        <p:cTn id="73" dur="indefinite" restart="never" nodeType="tmRoot">
          <p:childTnLst>
            <p:seq>
              <p:cTn id="7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720000" y="300960"/>
            <a:ext cx="8844120" cy="125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Type classes in Haskell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720000" y="1836000"/>
            <a:ext cx="8628480" cy="499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124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Define a type class.</a:t>
            </a:r>
            <a:br/>
            <a:r>
              <a:rPr b="0" lang="de-DE" sz="2200" spc="-1" strike="noStrike">
                <a:solidFill>
                  <a:srgbClr val="333333"/>
                </a:solidFill>
                <a:latin typeface="Courier New"/>
                <a:ea typeface="DejaVu Sans"/>
              </a:rPr>
              <a:t>  </a:t>
            </a:r>
            <a:r>
              <a:rPr b="1" lang="de-DE" sz="2200" spc="-1" strike="noStrike">
                <a:solidFill>
                  <a:srgbClr val="21409a"/>
                </a:solidFill>
                <a:latin typeface="Courier New"/>
                <a:ea typeface="DejaVu Sans"/>
              </a:rPr>
              <a:t>class</a:t>
            </a:r>
            <a:r>
              <a:rPr b="0" lang="de-DE" sz="2200" spc="-1" strike="noStrike">
                <a:solidFill>
                  <a:srgbClr val="333333"/>
                </a:solidFill>
                <a:latin typeface="Courier New"/>
                <a:ea typeface="DejaVu Sans"/>
              </a:rPr>
              <a:t> Printable a where … </a:t>
            </a:r>
            <a:endParaRPr b="0" lang="de-DE" sz="2200" spc="-1" strike="noStrike">
              <a:latin typeface="Arial"/>
            </a:endParaRPr>
          </a:p>
          <a:p>
            <a:pPr marL="432000" indent="-3124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Create an instance for each type that should support the type class. (This enriches each type with the methods of the type class.)</a:t>
            </a:r>
            <a:br/>
            <a:r>
              <a:rPr b="0" lang="de-DE" sz="2200" spc="-1" strike="noStrike">
                <a:solidFill>
                  <a:srgbClr val="333333"/>
                </a:solidFill>
                <a:latin typeface="Courier New"/>
                <a:ea typeface="DejaVu Sans"/>
              </a:rPr>
              <a:t>  </a:t>
            </a:r>
            <a:r>
              <a:rPr b="1" lang="de-DE" sz="2200" spc="-1" strike="noStrike">
                <a:solidFill>
                  <a:srgbClr val="21409a"/>
                </a:solidFill>
                <a:latin typeface="Courier New"/>
                <a:ea typeface="DejaVu Sans"/>
              </a:rPr>
              <a:t>instance</a:t>
            </a:r>
            <a:r>
              <a:rPr b="0" lang="de-DE" sz="2200" spc="-1" strike="noStrike">
                <a:solidFill>
                  <a:srgbClr val="333333"/>
                </a:solidFill>
                <a:latin typeface="Courier New"/>
                <a:ea typeface="DejaVu Sans"/>
              </a:rPr>
              <a:t> Printable Int where … </a:t>
            </a:r>
            <a:br/>
            <a:r>
              <a:rPr b="0" lang="de-DE" sz="2200" spc="-1" strike="noStrike">
                <a:solidFill>
                  <a:srgbClr val="333333"/>
                </a:solidFill>
                <a:latin typeface="Courier New"/>
                <a:ea typeface="DejaVu Sans"/>
              </a:rPr>
              <a:t>  </a:t>
            </a:r>
            <a:r>
              <a:rPr b="1" lang="de-DE" sz="2200" spc="-1" strike="noStrike">
                <a:solidFill>
                  <a:srgbClr val="21409a"/>
                </a:solidFill>
                <a:latin typeface="Courier New"/>
                <a:ea typeface="DejaVu Sans"/>
              </a:rPr>
              <a:t>instance</a:t>
            </a:r>
            <a:r>
              <a:rPr b="0" lang="de-DE" sz="2200" spc="-1" strike="noStrike">
                <a:solidFill>
                  <a:srgbClr val="333333"/>
                </a:solidFill>
                <a:latin typeface="Courier New"/>
                <a:ea typeface="DejaVu Sans"/>
              </a:rPr>
              <a:t> Printable Cat where …</a:t>
            </a:r>
            <a:r>
              <a:rPr b="0" lang="de-DE" sz="1800" spc="-1" strike="noStrike">
                <a:solidFill>
                  <a:srgbClr val="333333"/>
                </a:solidFill>
                <a:latin typeface="Courier New"/>
                <a:ea typeface="DejaVu Sans"/>
              </a:rPr>
              <a:t> </a:t>
            </a:r>
            <a:endParaRPr b="0" lang="de-DE" sz="1800" spc="-1" strike="noStrike">
              <a:latin typeface="Arial"/>
            </a:endParaRPr>
          </a:p>
          <a:p>
            <a:pPr marL="432000" indent="-3124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That‘s it. Just use the type class methods for the types that have an instance. No extra user interface needs to be provided (like in Scala).</a:t>
            </a:r>
            <a:endParaRPr b="0" lang="de-DE" sz="2800" spc="-1" strike="noStrike">
              <a:latin typeface="Arial"/>
            </a:endParaRPr>
          </a:p>
        </p:txBody>
      </p:sp>
    </p:spTree>
  </p:cSld>
  <p:timing>
    <p:tnLst>
      <p:par>
        <p:cTn id="75" dur="indefinite" restart="never" nodeType="tmRoot">
          <p:childTnLst>
            <p:seq>
              <p:cTn id="7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720000" y="300960"/>
            <a:ext cx="8844120" cy="125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Define a type class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55" name="CustomShape 2"/>
          <p:cNvSpPr/>
          <p:nvPr/>
        </p:nvSpPr>
        <p:spPr>
          <a:xfrm>
            <a:off x="720000" y="2160000"/>
            <a:ext cx="8628480" cy="437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1" lang="de-DE" sz="1800" spc="-1" strike="noStrike">
                <a:solidFill>
                  <a:srgbClr val="5c2d91"/>
                </a:solidFill>
                <a:latin typeface="Menlo"/>
                <a:ea typeface="DejaVu Sans"/>
              </a:rPr>
              <a:t>class</a:t>
            </a:r>
            <a:r>
              <a:rPr b="0" lang="de-DE" sz="1800" spc="-1" strike="noStrike">
                <a:solidFill>
                  <a:srgbClr val="333333"/>
                </a:solidFill>
                <a:latin typeface="Menlo"/>
                <a:ea typeface="DejaVu Sans"/>
              </a:rPr>
              <a:t> Printable a where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Menlo"/>
                <a:ea typeface="DejaVu Sans"/>
              </a:rPr>
              <a:t>    </a:t>
            </a:r>
            <a:r>
              <a:rPr b="0" lang="de-DE" sz="1800" spc="-1" strike="noStrike">
                <a:solidFill>
                  <a:srgbClr val="00a65d"/>
                </a:solidFill>
                <a:latin typeface="Menlo"/>
                <a:ea typeface="DejaVu Sans"/>
              </a:rPr>
              <a:t>–</a:t>
            </a:r>
            <a:r>
              <a:rPr b="0" lang="de-DE" sz="1800" spc="-1" strike="noStrike">
                <a:solidFill>
                  <a:srgbClr val="00a65d"/>
                </a:solidFill>
                <a:latin typeface="Menlo"/>
                <a:ea typeface="DejaVu Sans"/>
              </a:rPr>
              <a:t>- stringify: signature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Menlo"/>
                <a:ea typeface="DejaVu Sans"/>
              </a:rPr>
              <a:t>    </a:t>
            </a:r>
            <a:r>
              <a:rPr b="0" lang="de-DE" sz="1800" spc="-1" strike="noStrike">
                <a:solidFill>
                  <a:srgbClr val="333333"/>
                </a:solidFill>
                <a:latin typeface="Menlo"/>
                <a:ea typeface="DejaVu Sans"/>
              </a:rPr>
              <a:t>stringify :: a -&gt; String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Menlo"/>
                <a:ea typeface="DejaVu Sans"/>
              </a:rPr>
              <a:t>    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Menlo"/>
                <a:ea typeface="DejaVu Sans"/>
              </a:rPr>
              <a:t>    </a:t>
            </a:r>
            <a:r>
              <a:rPr b="0" lang="de-DE" sz="1800" spc="-1" strike="noStrike">
                <a:solidFill>
                  <a:srgbClr val="00a65d"/>
                </a:solidFill>
                <a:latin typeface="Menlo"/>
                <a:ea typeface="DejaVu Sans"/>
              </a:rPr>
              <a:t>–</a:t>
            </a:r>
            <a:r>
              <a:rPr b="0" lang="de-DE" sz="1800" spc="-1" strike="noStrike">
                <a:solidFill>
                  <a:srgbClr val="00a65d"/>
                </a:solidFill>
                <a:latin typeface="Menlo"/>
                <a:ea typeface="DejaVu Sans"/>
              </a:rPr>
              <a:t>- pprint: signature + impl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Menlo"/>
                <a:ea typeface="DejaVu Sans"/>
              </a:rPr>
              <a:t>    </a:t>
            </a:r>
            <a:r>
              <a:rPr b="0" lang="de-DE" sz="1800" spc="-1" strike="noStrike">
                <a:solidFill>
                  <a:srgbClr val="333333"/>
                </a:solidFill>
                <a:latin typeface="Menlo"/>
                <a:ea typeface="DejaVu Sans"/>
              </a:rPr>
              <a:t>pprint :: a -&gt; IO ()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Menlo"/>
                <a:ea typeface="DejaVu Sans"/>
              </a:rPr>
              <a:t>    </a:t>
            </a:r>
            <a:r>
              <a:rPr b="0" lang="de-DE" sz="1800" spc="-1" strike="noStrike">
                <a:solidFill>
                  <a:srgbClr val="333333"/>
                </a:solidFill>
                <a:latin typeface="Menlo"/>
                <a:ea typeface="DejaVu Sans"/>
              </a:rPr>
              <a:t>pprint x = putStrLn $ stringify x</a:t>
            </a:r>
            <a:endParaRPr b="0" lang="de-DE" sz="1800" spc="-1" strike="noStrike">
              <a:latin typeface="Arial"/>
            </a:endParaRPr>
          </a:p>
        </p:txBody>
      </p:sp>
    </p:spTree>
  </p:cSld>
  <p:timing>
    <p:tnLst>
      <p:par>
        <p:cTn id="77" dur="indefinite" restart="never" nodeType="tmRoot">
          <p:childTnLst>
            <p:seq>
              <p:cTn id="7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720000" y="300960"/>
            <a:ext cx="8844120" cy="125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3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Recap: Implicit parameter resolution</a:t>
            </a:r>
            <a:endParaRPr b="0" lang="de-DE" sz="3600" spc="-1" strike="noStrike"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720000" y="1872000"/>
            <a:ext cx="8628480" cy="437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124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2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If you do not give an argument to an implicit parameter, the compiler tries to provide one for you.</a:t>
            </a:r>
            <a:endParaRPr b="0" lang="de-DE" sz="2200" spc="-1" strike="noStrike">
              <a:latin typeface="Arial"/>
            </a:endParaRPr>
          </a:p>
          <a:p>
            <a:pPr marL="432000" indent="-3124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2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Eligible are all implicit values that are visible at the point of call.</a:t>
            </a:r>
            <a:endParaRPr b="0" lang="de-DE" sz="2200" spc="-1" strike="noStrike">
              <a:latin typeface="Arial"/>
            </a:endParaRPr>
          </a:p>
          <a:p>
            <a:pPr marL="432000" indent="-3124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2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If there is more than one eligible candidate, the most specific one is chosen.</a:t>
            </a:r>
            <a:endParaRPr b="0" lang="de-DE" sz="2200" spc="-1" strike="noStrike">
              <a:latin typeface="Arial"/>
            </a:endParaRPr>
          </a:p>
          <a:p>
            <a:pPr marL="432000" indent="-3124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2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If there is no unique most specific candidate, an ambiguity error is reported.</a:t>
            </a:r>
            <a:endParaRPr b="0" lang="de-DE" sz="22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720000" y="300960"/>
            <a:ext cx="8844120" cy="125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Define type class instances (1)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57" name="CustomShape 2"/>
          <p:cNvSpPr/>
          <p:nvPr/>
        </p:nvSpPr>
        <p:spPr>
          <a:xfrm>
            <a:off x="720000" y="2160000"/>
            <a:ext cx="8628480" cy="437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60000">
              <a:lnSpc>
                <a:spcPct val="100000"/>
              </a:lnSpc>
              <a:spcAft>
                <a:spcPts val="1414"/>
              </a:spcAft>
            </a:pP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1" lang="de-DE" sz="1800" spc="-1" strike="noStrike">
                <a:solidFill>
                  <a:srgbClr val="21409a"/>
                </a:solidFill>
                <a:latin typeface="Menlo"/>
                <a:ea typeface="DejaVu Sans"/>
              </a:rPr>
              <a:t>instance</a:t>
            </a:r>
            <a:r>
              <a:rPr b="0" lang="de-DE" sz="1800" spc="-1" strike="noStrike">
                <a:solidFill>
                  <a:srgbClr val="333333"/>
                </a:solidFill>
                <a:latin typeface="Menlo"/>
                <a:ea typeface="DejaVu Sans"/>
              </a:rPr>
              <a:t> Printable Int where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Menlo"/>
                <a:ea typeface="DejaVu Sans"/>
              </a:rPr>
              <a:t>    </a:t>
            </a:r>
            <a:r>
              <a:rPr b="0" lang="de-DE" sz="1800" spc="-1" strike="noStrike">
                <a:solidFill>
                  <a:srgbClr val="333333"/>
                </a:solidFill>
                <a:latin typeface="Menlo"/>
                <a:ea typeface="DejaVu Sans"/>
              </a:rPr>
              <a:t>stringify = show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1" lang="de-DE" sz="1800" spc="-1" strike="noStrike">
                <a:solidFill>
                  <a:srgbClr val="21409a"/>
                </a:solidFill>
                <a:latin typeface="Menlo"/>
                <a:ea typeface="DejaVu Sans"/>
              </a:rPr>
              <a:t>instance</a:t>
            </a:r>
            <a:r>
              <a:rPr b="0" lang="de-DE" sz="1800" spc="-1" strike="noStrike">
                <a:solidFill>
                  <a:srgbClr val="333333"/>
                </a:solidFill>
                <a:latin typeface="Menlo"/>
                <a:ea typeface="DejaVu Sans"/>
              </a:rPr>
              <a:t> Printable UTCTime where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Menlo"/>
                <a:ea typeface="DejaVu Sans"/>
              </a:rPr>
              <a:t>    </a:t>
            </a:r>
            <a:r>
              <a:rPr b="0" lang="de-DE" sz="1800" spc="-1" strike="noStrike">
                <a:solidFill>
                  <a:srgbClr val="333333"/>
                </a:solidFill>
                <a:latin typeface="Menlo"/>
                <a:ea typeface="DejaVu Sans"/>
              </a:rPr>
              <a:t>stringify time = "The exact date is: "</a:t>
            </a:r>
            <a:br/>
            <a:r>
              <a:rPr b="0" lang="de-DE" sz="1800" spc="-1" strike="noStrike">
                <a:solidFill>
                  <a:srgbClr val="333333"/>
                </a:solidFill>
                <a:latin typeface="Menlo"/>
                <a:ea typeface="DejaVu Sans"/>
              </a:rPr>
              <a:t>          ++ formatTime defaultTimeLocale "%F, %T (%Z)" time</a:t>
            </a:r>
            <a:endParaRPr b="0" lang="de-DE" sz="1800" spc="-1" strike="noStrike">
              <a:latin typeface="Arial"/>
            </a:endParaRPr>
          </a:p>
        </p:txBody>
      </p:sp>
    </p:spTree>
  </p:cSld>
  <p:timing>
    <p:tnLst>
      <p:par>
        <p:cTn id="79" dur="indefinite" restart="never" nodeType="tmRoot">
          <p:childTnLst>
            <p:seq>
              <p:cTn id="8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720000" y="300960"/>
            <a:ext cx="8844120" cy="125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Define type class instances (2)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59" name="CustomShape 2"/>
          <p:cNvSpPr/>
          <p:nvPr/>
        </p:nvSpPr>
        <p:spPr>
          <a:xfrm>
            <a:off x="720000" y="2160000"/>
            <a:ext cx="8628480" cy="437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Menlo"/>
                <a:ea typeface="DejaVu Sans"/>
              </a:rPr>
              <a:t>data Cat = Cat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Menlo"/>
                <a:ea typeface="DejaVu Sans"/>
              </a:rPr>
              <a:t>  </a:t>
            </a:r>
            <a:r>
              <a:rPr b="0" lang="de-DE" sz="1800" spc="-1" strike="noStrike">
                <a:solidFill>
                  <a:srgbClr val="333333"/>
                </a:solidFill>
                <a:latin typeface="Menlo"/>
                <a:ea typeface="DejaVu Sans"/>
              </a:rPr>
              <a:t>{ name  :: String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Menlo"/>
                <a:ea typeface="DejaVu Sans"/>
              </a:rPr>
              <a:t>  </a:t>
            </a:r>
            <a:r>
              <a:rPr b="0" lang="de-DE" sz="1800" spc="-1" strike="noStrike">
                <a:solidFill>
                  <a:srgbClr val="333333"/>
                </a:solidFill>
                <a:latin typeface="Menlo"/>
                <a:ea typeface="DejaVu Sans"/>
              </a:rPr>
              <a:t>, age   :: Int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Menlo"/>
                <a:ea typeface="DejaVu Sans"/>
              </a:rPr>
              <a:t>  </a:t>
            </a:r>
            <a:r>
              <a:rPr b="0" lang="de-DE" sz="1800" spc="-1" strike="noStrike">
                <a:solidFill>
                  <a:srgbClr val="333333"/>
                </a:solidFill>
                <a:latin typeface="Menlo"/>
                <a:ea typeface="DejaVu Sans"/>
              </a:rPr>
              <a:t>, color :: String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Menlo"/>
                <a:ea typeface="DejaVu Sans"/>
              </a:rPr>
              <a:t>  </a:t>
            </a:r>
            <a:r>
              <a:rPr b="0" lang="de-DE" sz="1800" spc="-1" strike="noStrike">
                <a:solidFill>
                  <a:srgbClr val="333333"/>
                </a:solidFill>
                <a:latin typeface="Menlo"/>
                <a:ea typeface="DejaVu Sans"/>
              </a:rPr>
              <a:t>}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1" lang="de-DE" sz="1800" spc="-1" strike="noStrike">
                <a:solidFill>
                  <a:srgbClr val="21409a"/>
                </a:solidFill>
                <a:latin typeface="Menlo"/>
                <a:ea typeface="DejaVu Sans"/>
              </a:rPr>
              <a:t>instance</a:t>
            </a:r>
            <a:r>
              <a:rPr b="0" lang="de-DE" sz="1800" spc="-1" strike="noStrike">
                <a:solidFill>
                  <a:srgbClr val="333333"/>
                </a:solidFill>
                <a:latin typeface="Menlo"/>
                <a:ea typeface="DejaVu Sans"/>
              </a:rPr>
              <a:t> Printable Cat where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Menlo"/>
                <a:ea typeface="DejaVu Sans"/>
              </a:rPr>
              <a:t>    </a:t>
            </a:r>
            <a:r>
              <a:rPr b="0" lang="de-DE" sz="1800" spc="-1" strike="noStrike">
                <a:solidFill>
                  <a:srgbClr val="333333"/>
                </a:solidFill>
                <a:latin typeface="Menlo"/>
                <a:ea typeface="DejaVu Sans"/>
              </a:rPr>
              <a:t>stringify cat = "Cat { name=" ++ name cat</a:t>
            </a:r>
            <a:br/>
            <a:r>
              <a:rPr b="0" lang="de-DE" sz="1800" spc="-1" strike="noStrike">
                <a:solidFill>
                  <a:srgbClr val="333333"/>
                </a:solidFill>
                <a:latin typeface="Menlo"/>
                <a:ea typeface="DejaVu Sans"/>
              </a:rPr>
              <a:t>                         ++ ", age=" ++ show (age cat)</a:t>
            </a:r>
            <a:br/>
            <a:r>
              <a:rPr b="0" lang="de-DE" sz="1800" spc="-1" strike="noStrike">
                <a:solidFill>
                  <a:srgbClr val="333333"/>
                </a:solidFill>
                <a:latin typeface="Menlo"/>
                <a:ea typeface="DejaVu Sans"/>
              </a:rPr>
              <a:t>                         ++ ", color=" ++ color cat ++ "}"</a:t>
            </a:r>
            <a:endParaRPr b="0" lang="de-DE" sz="1800" spc="-1" strike="noStrike">
              <a:latin typeface="Arial"/>
            </a:endParaRPr>
          </a:p>
        </p:txBody>
      </p:sp>
    </p:spTree>
  </p:cSld>
  <p:timing>
    <p:tnLst>
      <p:par>
        <p:cTn id="81" dur="indefinite" restart="never" nodeType="tmRoot">
          <p:childTnLst>
            <p:seq>
              <p:cTn id="8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720000" y="240120"/>
            <a:ext cx="8844120" cy="137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3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Use the type class methods with the instance types.</a:t>
            </a:r>
            <a:endParaRPr b="0" lang="de-DE" sz="3600" spc="-1" strike="noStrike">
              <a:latin typeface="Arial"/>
            </a:endParaRPr>
          </a:p>
        </p:txBody>
      </p:sp>
      <p:sp>
        <p:nvSpPr>
          <p:cNvPr id="161" name="CustomShape 2"/>
          <p:cNvSpPr/>
          <p:nvPr/>
        </p:nvSpPr>
        <p:spPr>
          <a:xfrm>
            <a:off x="720000" y="2484000"/>
            <a:ext cx="8628480" cy="373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putStrLn $ stringify $ utcTime 2018 4 9 19 15 00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pprint $ utcTime 2018 4 9 19 15 01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let mizzi = Cat "Mizzi" 1 "black"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putStrLn $ stringify mizzi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pprint mizzi</a:t>
            </a:r>
            <a:endParaRPr b="0" lang="de-DE" sz="1800" spc="-1" strike="noStrike">
              <a:latin typeface="Arial"/>
            </a:endParaRPr>
          </a:p>
        </p:txBody>
      </p:sp>
    </p:spTree>
  </p:cSld>
  <p:timing>
    <p:tnLst>
      <p:par>
        <p:cTn id="83" dur="indefinite" restart="never" nodeType="tmRoot">
          <p:childTnLst>
            <p:seq>
              <p:cTn id="8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720000" y="300960"/>
            <a:ext cx="8844120" cy="125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Type class Show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63" name="CustomShape 2"/>
          <p:cNvSpPr/>
          <p:nvPr/>
        </p:nvSpPr>
        <p:spPr>
          <a:xfrm>
            <a:off x="720000" y="2160000"/>
            <a:ext cx="8628480" cy="437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endParaRPr b="0" lang="de-DE" sz="1800" spc="-1" strike="noStrike">
              <a:latin typeface="Arial"/>
            </a:endParaRPr>
          </a:p>
          <a:p>
            <a:pPr marL="432000" indent="-3124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No need to implement the </a:t>
            </a:r>
            <a:r>
              <a:rPr b="0" lang="de-DE" sz="2800" spc="-1" strike="noStrike">
                <a:solidFill>
                  <a:srgbClr val="333333"/>
                </a:solidFill>
                <a:latin typeface="Courier New"/>
                <a:ea typeface="DejaVu Sans"/>
              </a:rPr>
              <a:t>Printable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type class</a:t>
            </a:r>
            <a:endParaRPr b="0" lang="de-DE" sz="2800" spc="-1" strike="noStrike">
              <a:latin typeface="Arial"/>
            </a:endParaRPr>
          </a:p>
          <a:p>
            <a:pPr marL="432000" indent="-3124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Haskell already has a type class </a:t>
            </a:r>
            <a:r>
              <a:rPr b="0" lang="de-DE" sz="2800" spc="-1" strike="noStrike">
                <a:solidFill>
                  <a:srgbClr val="333333"/>
                </a:solidFill>
                <a:latin typeface="Courier New"/>
                <a:ea typeface="DejaVu Sans"/>
              </a:rPr>
              <a:t>Show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in the Prelude</a:t>
            </a:r>
            <a:endParaRPr b="0" lang="de-DE" sz="2800" spc="-1" strike="noStrike">
              <a:latin typeface="Arial"/>
            </a:endParaRPr>
          </a:p>
        </p:txBody>
      </p:sp>
    </p:spTree>
  </p:cSld>
  <p:timing>
    <p:tnLst>
      <p:par>
        <p:cTn id="85" dur="indefinite" restart="never" nodeType="tmRoot">
          <p:childTnLst>
            <p:seq>
              <p:cTn id="8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720000" y="300960"/>
            <a:ext cx="8844120" cy="125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Type classes in Haskell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720000" y="2160000"/>
            <a:ext cx="8628480" cy="437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endParaRPr b="0" lang="de-DE" sz="1800" spc="-1" strike="noStrike">
              <a:latin typeface="Arial"/>
            </a:endParaRPr>
          </a:p>
          <a:p>
            <a:pPr marL="432000" indent="-3124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Many type classes are available in the Haskell Prelude, i.e. without extra import.</a:t>
            </a:r>
            <a:endParaRPr b="0" lang="de-DE" sz="2800" spc="-1" strike="noStrike">
              <a:latin typeface="Arial"/>
            </a:endParaRPr>
          </a:p>
          <a:p>
            <a:pPr marL="432000" indent="-3124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Haskell provides its own kosmos of type classes in Base (the standard library), most of them available in the Prelude: </a:t>
            </a:r>
            <a:r>
              <a:rPr b="0" lang="de-DE" sz="2800" spc="-1" strike="noStrike">
                <a:solidFill>
                  <a:srgbClr val="333333"/>
                </a:solidFill>
                <a:latin typeface="Courier New"/>
                <a:ea typeface="DejaVu Sans"/>
              </a:rPr>
              <a:t>Show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, </a:t>
            </a:r>
            <a:r>
              <a:rPr b="0" lang="de-DE" sz="2800" spc="-1" strike="noStrike">
                <a:solidFill>
                  <a:srgbClr val="333333"/>
                </a:solidFill>
                <a:latin typeface="Courier New"/>
                <a:ea typeface="DejaVu Sans"/>
              </a:rPr>
              <a:t>Eq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, </a:t>
            </a:r>
            <a:r>
              <a:rPr b="0" lang="de-DE" sz="2800" spc="-1" strike="noStrike">
                <a:solidFill>
                  <a:srgbClr val="333333"/>
                </a:solidFill>
                <a:latin typeface="Courier New"/>
                <a:ea typeface="DejaVu Sans"/>
              </a:rPr>
              <a:t>Ord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, </a:t>
            </a:r>
            <a:r>
              <a:rPr b="0" lang="de-DE" sz="2800" spc="-1" strike="noStrike">
                <a:solidFill>
                  <a:srgbClr val="333333"/>
                </a:solidFill>
                <a:latin typeface="Courier New"/>
                <a:ea typeface="DejaVu Sans"/>
              </a:rPr>
              <a:t>Num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, </a:t>
            </a:r>
            <a:r>
              <a:rPr b="0" lang="de-DE" sz="2800" spc="-1" strike="noStrike">
                <a:solidFill>
                  <a:srgbClr val="333333"/>
                </a:solidFill>
                <a:latin typeface="Courier New"/>
                <a:ea typeface="DejaVu Sans"/>
              </a:rPr>
              <a:t>Integral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, </a:t>
            </a:r>
            <a:r>
              <a:rPr b="0" lang="de-DE" sz="2800" spc="-1" strike="noStrike">
                <a:solidFill>
                  <a:srgbClr val="333333"/>
                </a:solidFill>
                <a:latin typeface="Courier New"/>
                <a:ea typeface="DejaVu Sans"/>
              </a:rPr>
              <a:t>Fractional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, </a:t>
            </a:r>
            <a:r>
              <a:rPr b="0" lang="de-DE" sz="2800" spc="-1" strike="noStrike">
                <a:solidFill>
                  <a:srgbClr val="333333"/>
                </a:solidFill>
                <a:latin typeface="Courier New"/>
                <a:ea typeface="DejaVu Sans"/>
              </a:rPr>
              <a:t>Monoid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, </a:t>
            </a:r>
            <a:r>
              <a:rPr b="0" lang="de-DE" sz="2800" spc="-1" strike="noStrike">
                <a:solidFill>
                  <a:srgbClr val="333333"/>
                </a:solidFill>
                <a:latin typeface="Courier New"/>
                <a:ea typeface="DejaVu Sans"/>
              </a:rPr>
              <a:t>Functor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, </a:t>
            </a:r>
            <a:r>
              <a:rPr b="0" lang="de-DE" sz="2800" spc="-1" strike="noStrike">
                <a:solidFill>
                  <a:srgbClr val="333333"/>
                </a:solidFill>
                <a:latin typeface="Courier New"/>
                <a:ea typeface="DejaVu Sans"/>
              </a:rPr>
              <a:t>Applicative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, </a:t>
            </a:r>
            <a:r>
              <a:rPr b="0" lang="de-DE" sz="2800" spc="-1" strike="noStrike">
                <a:solidFill>
                  <a:srgbClr val="333333"/>
                </a:solidFill>
                <a:latin typeface="Courier New"/>
                <a:ea typeface="DejaVu Sans"/>
              </a:rPr>
              <a:t>Monad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, </a:t>
            </a:r>
            <a:r>
              <a:rPr b="0" lang="de-DE" sz="2800" spc="-1" strike="noStrike">
                <a:solidFill>
                  <a:srgbClr val="333333"/>
                </a:solidFill>
                <a:latin typeface="Courier New"/>
                <a:ea typeface="DejaVu Sans"/>
              </a:rPr>
              <a:t>Foldable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etc.</a:t>
            </a:r>
            <a:endParaRPr b="0" lang="de-DE" sz="2800" spc="-1" strike="noStrike">
              <a:latin typeface="Arial"/>
            </a:endParaRPr>
          </a:p>
        </p:txBody>
      </p:sp>
    </p:spTree>
  </p:cSld>
  <p:timing>
    <p:tnLst>
      <p:par>
        <p:cTn id="87" dur="indefinite" restart="never" nodeType="tmRoot">
          <p:childTnLst>
            <p:seq>
              <p:cTn id="8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720000" y="300960"/>
            <a:ext cx="8844120" cy="125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Comparison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67" name="CustomShape 2"/>
          <p:cNvSpPr/>
          <p:nvPr/>
        </p:nvSpPr>
        <p:spPr>
          <a:xfrm>
            <a:off x="720000" y="1692000"/>
            <a:ext cx="8628480" cy="514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124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Haskell has its own type class syntax (key words </a:t>
            </a:r>
            <a:r>
              <a:rPr b="1" lang="de-DE" sz="2400" spc="-1" strike="noStrike">
                <a:solidFill>
                  <a:srgbClr val="21409a"/>
                </a:solidFill>
                <a:latin typeface="Courier New"/>
                <a:ea typeface="DejaVu Sans"/>
              </a:rPr>
              <a:t>class</a:t>
            </a: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and </a:t>
            </a:r>
            <a:r>
              <a:rPr b="1" lang="de-DE" sz="2400" spc="-1" strike="noStrike">
                <a:solidFill>
                  <a:srgbClr val="21409a"/>
                </a:solidFill>
                <a:latin typeface="Courier New"/>
                <a:ea typeface="DejaVu Sans"/>
              </a:rPr>
              <a:t>instance</a:t>
            </a: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).</a:t>
            </a:r>
            <a:endParaRPr b="0" lang="de-DE" sz="2400" spc="-1" strike="noStrike">
              <a:latin typeface="Arial"/>
            </a:endParaRPr>
          </a:p>
          <a:p>
            <a:pPr marL="432000" indent="-3124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Scala uses implicits to provide type classes.</a:t>
            </a:r>
            <a:endParaRPr b="0" lang="de-DE" sz="2400" spc="-1" strike="noStrike">
              <a:latin typeface="Arial"/>
            </a:endParaRPr>
          </a:p>
          <a:p>
            <a:pPr marL="432000" indent="-3124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In Scala (using implicit val …) you need to create an object for each type class instance.</a:t>
            </a:r>
            <a:endParaRPr b="0" lang="de-DE" sz="2400" spc="-1" strike="noStrike">
              <a:latin typeface="Arial"/>
            </a:endParaRPr>
          </a:p>
          <a:p>
            <a:pPr marL="432000" indent="-3124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No object creation in Haskell.</a:t>
            </a:r>
            <a:endParaRPr b="0" lang="de-DE" sz="2400" spc="-1" strike="noStrike">
              <a:latin typeface="Arial"/>
            </a:endParaRPr>
          </a:p>
          <a:p>
            <a:pPr marL="432000" indent="-3124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No implicit hocus-pocus in Haskell.</a:t>
            </a:r>
            <a:endParaRPr b="0" lang="de-DE" sz="2400" spc="-1" strike="noStrike">
              <a:latin typeface="Arial"/>
            </a:endParaRPr>
          </a:p>
          <a:p>
            <a:pPr marL="432000" indent="-3124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No objects, no inheritance in Haskell</a:t>
            </a:r>
            <a:endParaRPr b="0" lang="de-DE" sz="2400" spc="-1" strike="noStrike">
              <a:latin typeface="Arial"/>
            </a:endParaRPr>
          </a:p>
          <a:p>
            <a:pPr marL="432000" indent="-3124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Haskell type classes are coherent. Haskell allows globally only one type class instance per type. =&gt; No ambiguity errors! No precedence rules needed!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2400" spc="-1" strike="noStrike">
              <a:latin typeface="Arial"/>
            </a:endParaRPr>
          </a:p>
        </p:txBody>
      </p:sp>
    </p:spTree>
  </p:cSld>
  <p:timing>
    <p:tnLst>
      <p:par>
        <p:cTn id="89" dur="indefinite" restart="never" nodeType="tmRoot">
          <p:childTnLst>
            <p:seq>
              <p:cTn id="9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720000" y="300960"/>
            <a:ext cx="8844120" cy="125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Resources (1)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69" name="CustomShape 2"/>
          <p:cNvSpPr/>
          <p:nvPr/>
        </p:nvSpPr>
        <p:spPr>
          <a:xfrm>
            <a:off x="756000" y="2160000"/>
            <a:ext cx="8628480" cy="437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124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Source code and slides for this talk – </a:t>
            </a:r>
            <a:r>
              <a:rPr b="0" lang="de-DE" sz="2000" spc="-1" strike="noStrike" u="sng">
                <a:solidFill>
                  <a:srgbClr val="0000ff"/>
                </a:solidFill>
                <a:uFillTx/>
                <a:latin typeface="Noto Sans Regular"/>
                <a:ea typeface="DejaVu Sans"/>
                <a:hlinkClick r:id="rId1"/>
              </a:rPr>
              <a:t>https://github.com/hermannhueck/typeclasses</a:t>
            </a: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</a:t>
            </a:r>
            <a:endParaRPr b="0" lang="de-DE" sz="2400" spc="-1" strike="noStrike">
              <a:latin typeface="Arial"/>
            </a:endParaRPr>
          </a:p>
          <a:p>
            <a:pPr marL="432000" indent="-3124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Book: „</a:t>
            </a:r>
            <a:r>
              <a:rPr b="0" i="1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Scala with Cats</a:t>
            </a: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“ by Noel Welsh and Dave Gurnell – </a:t>
            </a:r>
            <a:r>
              <a:rPr b="0" lang="de-DE" sz="2000" spc="-1" strike="noStrike" u="sng">
                <a:solidFill>
                  <a:srgbClr val="0000ff"/>
                </a:solidFill>
                <a:uFillTx/>
                <a:latin typeface="Noto Sans Regular"/>
                <a:ea typeface="DejaVu Sans"/>
                <a:hlinkClick r:id="rId2"/>
              </a:rPr>
              <a:t>https://underscore.io/books/scala-with-cats</a:t>
            </a: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</a:t>
            </a:r>
            <a:endParaRPr b="0" lang="de-DE" sz="2400" spc="-1" strike="noStrike">
              <a:latin typeface="Arial"/>
            </a:endParaRPr>
          </a:p>
          <a:p>
            <a:pPr marL="432000" indent="-3124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Book: “</a:t>
            </a:r>
            <a:r>
              <a:rPr b="0" i="1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Scala in Depth</a:t>
            </a: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“ by Joshua D. Suereth –  </a:t>
            </a:r>
            <a:r>
              <a:rPr b="0" lang="de-DE" sz="2000" spc="-1" strike="noStrike" u="sng">
                <a:solidFill>
                  <a:srgbClr val="0000ff"/>
                </a:solidFill>
                <a:uFillTx/>
                <a:latin typeface="Noto Sans Regular"/>
                <a:ea typeface="DejaVu Sans"/>
                <a:hlinkClick r:id="rId3"/>
              </a:rPr>
              <a:t>https://www.manning.com/books/scala-in-depth</a:t>
            </a:r>
            <a:r>
              <a:rPr b="0" lang="de-DE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</a:t>
            </a:r>
            <a:endParaRPr b="0" lang="de-DE" sz="2000" spc="-1" strike="noStrike">
              <a:latin typeface="Arial"/>
            </a:endParaRPr>
          </a:p>
          <a:p>
            <a:pPr marL="432000" indent="-3124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Book: „</a:t>
            </a:r>
            <a:r>
              <a:rPr b="0" i="1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Haskell Programming from first principles</a:t>
            </a: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“ by Christoper Allen and Julie Moronuki –</a:t>
            </a:r>
            <a:br/>
            <a:r>
              <a:rPr b="0" lang="de-DE" sz="20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4"/>
              </a:rPr>
              <a:t>http://haskellbook.com</a:t>
            </a: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2000" spc="-1" strike="noStrike">
              <a:latin typeface="Arial"/>
            </a:endParaRPr>
          </a:p>
        </p:txBody>
      </p:sp>
    </p:spTree>
  </p:cSld>
  <p:timing>
    <p:tnLst>
      <p:par>
        <p:cTn id="91" dur="indefinite" restart="never" nodeType="tmRoot">
          <p:childTnLst>
            <p:seq>
              <p:cTn id="9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720000" y="300960"/>
            <a:ext cx="8844120" cy="125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Resources (2)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71" name="CustomShape 2"/>
          <p:cNvSpPr/>
          <p:nvPr/>
        </p:nvSpPr>
        <p:spPr>
          <a:xfrm>
            <a:off x="756000" y="2160000"/>
            <a:ext cx="8628480" cy="437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124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Talk: “</a:t>
            </a:r>
            <a:r>
              <a:rPr b="0" i="1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Implicits inspected and explained</a:t>
            </a: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“ by Tim Soethout on Implicits at ScalaDays 2016, New York – </a:t>
            </a:r>
            <a:r>
              <a:rPr b="0" lang="de-DE" sz="2000" spc="-1" strike="noStrike" u="sng">
                <a:solidFill>
                  <a:srgbClr val="0000ff"/>
                </a:solidFill>
                <a:uFillTx/>
                <a:latin typeface="Noto Sans Regular"/>
                <a:ea typeface="DejaVu Sans"/>
                <a:hlinkClick r:id="rId1"/>
              </a:rPr>
              <a:t>https://www.youtube.com/watch?v=UHQbj-_9r8A</a:t>
            </a:r>
            <a:r>
              <a:rPr b="0" lang="de-DE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</a:t>
            </a:r>
            <a:endParaRPr b="0" lang="de-DE" sz="2000" spc="-1" strike="noStrike">
              <a:latin typeface="Arial"/>
            </a:endParaRPr>
          </a:p>
          <a:p>
            <a:pPr marL="432000" indent="-3124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Talk: “</a:t>
            </a:r>
            <a:r>
              <a:rPr b="0" i="1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Don‘t fear the implicits</a:t>
            </a: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“ by Daniel Westheide on Implicits and Type Classes at ScalaDays 2016, Berlin – </a:t>
            </a:r>
            <a:r>
              <a:rPr b="0" lang="de-DE" sz="2000" spc="-1" strike="noStrike" u="sng">
                <a:solidFill>
                  <a:srgbClr val="0000ff"/>
                </a:solidFill>
                <a:uFillTx/>
                <a:latin typeface="Noto Sans Regular"/>
                <a:ea typeface="DejaVu Sans"/>
                <a:hlinkClick r:id="rId2"/>
              </a:rPr>
              <a:t>https://www.youtube.com/watch?v=1e9tcymPl7w</a:t>
            </a:r>
            <a:endParaRPr b="0" lang="de-DE" sz="2000" spc="-1" strike="noStrike">
              <a:latin typeface="Arial"/>
            </a:endParaRPr>
          </a:p>
          <a:p>
            <a:pPr marL="432000" indent="-3124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Blog post: on type classes by Daniel Westheide – </a:t>
            </a:r>
            <a:r>
              <a:rPr b="0" lang="de-DE" sz="2000" spc="-1" strike="noStrike" u="sng">
                <a:solidFill>
                  <a:srgbClr val="0000ff"/>
                </a:solidFill>
                <a:uFillTx/>
                <a:latin typeface="Noto Sans Regular"/>
                <a:ea typeface="DejaVu Sans"/>
                <a:hlinkClick r:id="rId3"/>
              </a:rPr>
              <a:t>http://danielwestheide.com/blog/2013/02/06/the-neophytes-guide-to-scala-part-12-type-classes.html</a:t>
            </a:r>
            <a:endParaRPr b="0" lang="de-DE" sz="2000" spc="-1" strike="noStrike">
              <a:latin typeface="Arial"/>
            </a:endParaRPr>
          </a:p>
          <a:p>
            <a:pPr marL="432000" indent="-3124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Blog post: “</a:t>
            </a:r>
            <a:r>
              <a:rPr b="0" i="1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Pimp my Library</a:t>
            </a: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“ by Martin Odersky, 2006 - </a:t>
            </a:r>
            <a:r>
              <a:rPr b="0" lang="de-DE" sz="2000" spc="-1" strike="noStrike" u="sng">
                <a:solidFill>
                  <a:srgbClr val="0000ff"/>
                </a:solidFill>
                <a:uFillTx/>
                <a:latin typeface="Noto Sans Regular"/>
                <a:ea typeface="DejaVu Sans"/>
                <a:hlinkClick r:id="rId4"/>
              </a:rPr>
              <a:t>https://www.artima.com/weblogs/viewpost.jsp?thread=179766</a:t>
            </a: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2400" spc="-1" strike="noStrike">
              <a:latin typeface="Arial"/>
            </a:endParaRPr>
          </a:p>
        </p:txBody>
      </p:sp>
    </p:spTree>
  </p:cSld>
  <p:timing>
    <p:tnLst>
      <p:par>
        <p:cTn id="93" dur="indefinite" restart="never" nodeType="tmRoot">
          <p:childTnLst>
            <p:seq>
              <p:cTn id="9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720000" y="300960"/>
            <a:ext cx="8844120" cy="125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Resources (3)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73" name="CustomShape 2"/>
          <p:cNvSpPr/>
          <p:nvPr/>
        </p:nvSpPr>
        <p:spPr>
          <a:xfrm>
            <a:off x="756000" y="2124000"/>
            <a:ext cx="8628480" cy="437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124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Talk: “Implicits without import tax“ by Josh Suereth at North East Scala Symposium 2011 – </a:t>
            </a:r>
            <a:r>
              <a:rPr b="0" lang="de-DE" sz="2000" spc="-1" strike="noStrike" u="sng">
                <a:solidFill>
                  <a:srgbClr val="0000ff"/>
                </a:solidFill>
                <a:uFillTx/>
                <a:latin typeface="Noto Sans Regular"/>
                <a:ea typeface="DejaVu Sans"/>
                <a:hlinkClick r:id="rId1"/>
              </a:rPr>
              <a:t>https://vimeo.com/20308847</a:t>
            </a:r>
            <a:endParaRPr b="0" lang="de-DE" sz="2000" spc="-1" strike="noStrike">
              <a:latin typeface="Arial"/>
            </a:endParaRPr>
          </a:p>
          <a:p>
            <a:pPr marL="432000" indent="-3124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Blog post: on the details of implicit parameter resolution – </a:t>
            </a:r>
            <a:r>
              <a:rPr b="0" lang="de-DE" sz="2000" spc="-1" strike="noStrike" u="sng">
                <a:solidFill>
                  <a:srgbClr val="0000ff"/>
                </a:solidFill>
                <a:uFillTx/>
                <a:latin typeface="Noto Sans Regular"/>
                <a:ea typeface="DejaVu Sans"/>
                <a:hlinkClick r:id="rId2"/>
              </a:rPr>
              <a:t>http://eed3si9n.com/revisiting-implicits-without-import-tax</a:t>
            </a: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</a:t>
            </a:r>
            <a:endParaRPr b="0" lang="de-DE" sz="2400" spc="-1" strike="noStrike">
              <a:latin typeface="Arial"/>
            </a:endParaRPr>
          </a:p>
          <a:p>
            <a:pPr marL="432000" indent="-3124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Implicits in the Scala 2.12 language specification – </a:t>
            </a:r>
            <a:r>
              <a:rPr b="0" lang="de-DE" sz="2000" spc="-1" strike="noStrike" u="sng">
                <a:solidFill>
                  <a:srgbClr val="0000ff"/>
                </a:solidFill>
                <a:uFillTx/>
                <a:latin typeface="Noto Sans Regular"/>
                <a:ea typeface="DejaVu Sans"/>
                <a:hlinkClick r:id="rId3"/>
              </a:rPr>
              <a:t>https://scala-lang.org/files/archive/spec/2.12/07-implicits.html</a:t>
            </a:r>
            <a:r>
              <a:rPr b="0" lang="de-DE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</a:t>
            </a:r>
            <a:endParaRPr b="0" lang="de-DE" sz="2000" spc="-1" strike="noStrike">
              <a:latin typeface="Arial"/>
            </a:endParaRPr>
          </a:p>
          <a:p>
            <a:pPr marL="432000" indent="-3124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Keynote: “</a:t>
            </a:r>
            <a:r>
              <a:rPr b="0" i="1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What to Leave Implicit</a:t>
            </a: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“ by Martin Odersky at ScalaDays 2017, Chicago – </a:t>
            </a:r>
            <a:r>
              <a:rPr b="0" lang="de-DE" sz="2000" spc="-1" strike="noStrike" u="sng">
                <a:solidFill>
                  <a:srgbClr val="0000ff"/>
                </a:solidFill>
                <a:uFillTx/>
                <a:latin typeface="Noto Sans Regular"/>
                <a:ea typeface="DejaVu Sans"/>
                <a:hlinkClick r:id="rId4"/>
              </a:rPr>
              <a:t>https://www.youtube.com/watch?v=Oij5V7LQJsA</a:t>
            </a:r>
            <a:r>
              <a:rPr b="0" lang="de-DE" sz="2000" spc="-1" strike="noStrike" u="sng">
                <a:solidFill>
                  <a:srgbClr val="0000ff"/>
                </a:solidFill>
                <a:uFillTx/>
                <a:latin typeface="Noto Sans Regular"/>
                <a:ea typeface="DejaVu Sans"/>
              </a:rPr>
              <a:t> </a:t>
            </a: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2400" spc="-1" strike="noStrike">
              <a:latin typeface="Arial"/>
            </a:endParaRPr>
          </a:p>
        </p:txBody>
      </p:sp>
    </p:spTree>
  </p:cSld>
  <p:timing>
    <p:tnLst>
      <p:par>
        <p:cTn id="95" dur="indefinite" restart="never" nodeType="tmRoot">
          <p:childTnLst>
            <p:seq>
              <p:cTn id="9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720000" y="300960"/>
            <a:ext cx="8844120" cy="125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Thank you!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75" name="CustomShape 2"/>
          <p:cNvSpPr/>
          <p:nvPr/>
        </p:nvSpPr>
        <p:spPr>
          <a:xfrm>
            <a:off x="720000" y="2160000"/>
            <a:ext cx="8628480" cy="437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Aft>
                <a:spcPts val="1414"/>
              </a:spcAft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endParaRPr b="0" lang="de-DE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1414"/>
              </a:spcAft>
            </a:pPr>
            <a:r>
              <a:rPr b="1" lang="de-DE" sz="8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Q &amp; A</a:t>
            </a:r>
            <a:endParaRPr b="0" lang="de-DE" sz="8000" spc="-1" strike="noStrike"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1414"/>
              </a:spcAft>
            </a:pPr>
            <a:endParaRPr b="0" lang="de-DE" sz="8000" spc="-1" strike="noStrike"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1414"/>
              </a:spcAft>
            </a:pPr>
            <a:r>
              <a:rPr b="0" lang="de-DE" sz="2000" spc="-1" strike="noStrike" u="sng">
                <a:solidFill>
                  <a:srgbClr val="0000ff"/>
                </a:solidFill>
                <a:uFillTx/>
                <a:latin typeface="Noto Sans Regular"/>
                <a:ea typeface="DejaVu Sans"/>
                <a:hlinkClick r:id="rId1"/>
              </a:rPr>
              <a:t>https://github.com/hermannhueck/typeclasses</a:t>
            </a: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</a:t>
            </a:r>
            <a:endParaRPr b="0" lang="de-DE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2800" spc="-1" strike="noStrike">
              <a:latin typeface="Arial"/>
            </a:endParaRPr>
          </a:p>
        </p:txBody>
      </p:sp>
    </p:spTree>
  </p:cSld>
  <p:timing>
    <p:tnLst>
      <p:par>
        <p:cTn id="97" dur="indefinite" restart="never" nodeType="tmRoot">
          <p:childTnLst>
            <p:seq>
              <p:cTn id="9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720000" y="300960"/>
            <a:ext cx="8844120" cy="125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3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Recap: Implicit parameter resolution</a:t>
            </a:r>
            <a:endParaRPr b="0" lang="de-DE" sz="3600" spc="-1" strike="noStrike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720000" y="1872000"/>
            <a:ext cx="8628480" cy="437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124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2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The details of implicit parameter resolution are very complex and not covered here. There are 2 main resolution steps.</a:t>
            </a:r>
            <a:endParaRPr b="0" lang="de-DE" sz="2200" spc="-1" strike="noStrike">
              <a:latin typeface="Arial"/>
            </a:endParaRPr>
          </a:p>
          <a:p>
            <a:pPr marL="432000" indent="-3124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200" spc="-1" strike="noStrike" u="sng">
                <a:solidFill>
                  <a:srgbClr val="333333"/>
                </a:solidFill>
                <a:uFillTx/>
                <a:latin typeface="Noto Sans Regular"/>
                <a:ea typeface="DejaVu Sans"/>
              </a:rPr>
              <a:t>Step 1</a:t>
            </a:r>
            <a:r>
              <a:rPr b="0" lang="de-DE" sz="22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: Implicit parameters are first looked up in </a:t>
            </a:r>
            <a:r>
              <a:rPr b="1" lang="de-DE" sz="22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“local scope“</a:t>
            </a:r>
            <a:r>
              <a:rPr b="0" lang="de-DE" sz="22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: local declarations, imports (explicit or wildcard), inheritance (base classes or traits), local package object.</a:t>
            </a:r>
            <a:endParaRPr b="0" lang="de-DE" sz="2200" spc="-1" strike="noStrike">
              <a:latin typeface="Arial"/>
            </a:endParaRPr>
          </a:p>
          <a:p>
            <a:pPr marL="432000" indent="-3124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200" spc="-1" strike="noStrike" u="sng">
                <a:solidFill>
                  <a:srgbClr val="333333"/>
                </a:solidFill>
                <a:uFillTx/>
                <a:latin typeface="Noto Sans Regular"/>
                <a:ea typeface="DejaVu Sans"/>
              </a:rPr>
              <a:t>Step 2</a:t>
            </a:r>
            <a:r>
              <a:rPr b="0" lang="de-DE" sz="22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: If implicit parameters cannot be resolved from the local scope the compiler searches the </a:t>
            </a:r>
            <a:r>
              <a:rPr b="1" lang="de-DE" sz="22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“implicit scope“</a:t>
            </a:r>
            <a:r>
              <a:rPr b="0" lang="de-DE" sz="22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: companion object of the implicit parameter type and the package object of their type parameters (if any).</a:t>
            </a:r>
            <a:endParaRPr b="0" lang="de-DE" sz="2200" spc="-1" strike="noStrike">
              <a:latin typeface="Arial"/>
            </a:endParaRPr>
          </a:p>
          <a:p>
            <a:pPr marL="432000" indent="-3124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2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Local scope always takes precedence over implicit scope.</a:t>
            </a:r>
            <a:endParaRPr b="0" lang="de-DE" sz="2200" spc="-1" strike="noStrike">
              <a:latin typeface="Arial"/>
            </a:endParaRPr>
          </a:p>
          <a:p>
            <a:pPr marL="432000" indent="-3124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2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There are other precedence rules within implicit scope (specificity, inheritance) which are not covered here.</a:t>
            </a:r>
            <a:endParaRPr b="0" lang="de-DE" sz="22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720000" y="300960"/>
            <a:ext cx="8844120" cy="125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Recap: Implicit views/conversions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720000" y="2160000"/>
            <a:ext cx="8628480" cy="437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124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An implicit conversion is an implicit function which converts a value of type A to a value of type B.</a:t>
            </a:r>
            <a:endParaRPr b="0" lang="de-DE" sz="2400" spc="-1" strike="noStrike">
              <a:latin typeface="Arial"/>
            </a:endParaRPr>
          </a:p>
          <a:p>
            <a:pPr marL="432000" indent="-3124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Use with caution: Can easily undermine type safety!!!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import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scala.language.</a:t>
            </a:r>
            <a:r>
              <a:rPr b="0" i="1" lang="de-DE" sz="1600" spc="-1" strike="noStrike">
                <a:solidFill>
                  <a:srgbClr val="520067"/>
                </a:solidFill>
                <a:latin typeface="Menlo"/>
                <a:ea typeface="Menlo"/>
              </a:rPr>
              <a:t>implicitConversions</a:t>
            </a:r>
            <a:r>
              <a:rPr b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     </a:t>
            </a:r>
            <a:r>
              <a:rPr b="1" i="1" lang="de-DE" sz="1600" spc="-1" strike="noStrike">
                <a:solidFill>
                  <a:srgbClr val="6d6d6d"/>
                </a:solidFill>
                <a:latin typeface="Menlo"/>
                <a:ea typeface="Menlo"/>
              </a:rPr>
              <a:t>// suppress warnings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implicit def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string2int(s: 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String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): Int = Integer.</a:t>
            </a:r>
            <a:r>
              <a:rPr b="0" i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parseInt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(s)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val </a:t>
            </a:r>
            <a:r>
              <a:rPr b="0" i="1" lang="de-DE" sz="1600" spc="-1" strike="noStrike">
                <a:solidFill>
                  <a:srgbClr val="520067"/>
                </a:solidFill>
                <a:latin typeface="Menlo"/>
                <a:ea typeface="Menlo"/>
              </a:rPr>
              <a:t>x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: Int = </a:t>
            </a:r>
            <a:r>
              <a:rPr b="1" lang="de-DE" sz="1600" spc="-1" strike="noStrike">
                <a:solidFill>
                  <a:srgbClr val="0f7003"/>
                </a:solidFill>
                <a:latin typeface="Menlo"/>
                <a:ea typeface="Menlo"/>
              </a:rPr>
              <a:t>"5"           </a:t>
            </a:r>
            <a:r>
              <a:rPr b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     </a:t>
            </a:r>
            <a:r>
              <a:rPr b="1" i="1" lang="de-DE" sz="1600" spc="-1" strike="noStrike">
                <a:solidFill>
                  <a:srgbClr val="6d6d6d"/>
                </a:solidFill>
                <a:latin typeface="Menlo"/>
                <a:ea typeface="Menlo"/>
              </a:rPr>
              <a:t>// !! Assign a string to an int val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useInt(x: Int): Unit = </a:t>
            </a:r>
            <a:r>
              <a:rPr b="0" i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println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r>
              <a:rPr b="1" lang="de-DE" sz="1600" spc="-1" strike="noStrike">
                <a:solidFill>
                  <a:srgbClr val="0f7003"/>
                </a:solidFill>
                <a:latin typeface="Menlo"/>
                <a:ea typeface="Menlo"/>
              </a:rPr>
              <a:t>"Int value: "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+ x)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useInt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r>
              <a:rPr b="1" lang="de-DE" sz="1600" spc="-1" strike="noStrike">
                <a:solidFill>
                  <a:srgbClr val="0f7003"/>
                </a:solidFill>
                <a:latin typeface="Menlo"/>
                <a:ea typeface="Menlo"/>
              </a:rPr>
              <a:t>"42"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)</a:t>
            </a:r>
            <a:r>
              <a:rPr b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                    </a:t>
            </a:r>
            <a:r>
              <a:rPr b="1" i="1" lang="de-DE" sz="1600" spc="-1" strike="noStrike">
                <a:solidFill>
                  <a:srgbClr val="6d6d6d"/>
                </a:solidFill>
                <a:latin typeface="Menlo"/>
                <a:ea typeface="Menlo"/>
              </a:rPr>
              <a:t>// !! Pass a string to an int param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6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720000" y="300960"/>
            <a:ext cx="8844120" cy="125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Recap: Implicit views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720000" y="2160000"/>
            <a:ext cx="8628480" cy="437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124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Define an implicit class</a:t>
            </a:r>
            <a:endParaRPr b="0" lang="de-DE" sz="2800" spc="-1" strike="noStrike">
              <a:latin typeface="Arial"/>
            </a:endParaRPr>
          </a:p>
          <a:p>
            <a:pPr marL="432000" indent="-3124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The class must have a single parameter of the type in question.</a:t>
            </a:r>
            <a:endParaRPr b="0" lang="de-DE" sz="2800" spc="-1" strike="noStrike">
              <a:latin typeface="Arial"/>
            </a:endParaRPr>
          </a:p>
          <a:p>
            <a:pPr marL="432000" indent="-3124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Define extension methods inside the class.</a:t>
            </a:r>
            <a:endParaRPr b="0" lang="de-DE" sz="2800" spc="-1" strike="noStrike">
              <a:latin typeface="Arial"/>
            </a:endParaRPr>
          </a:p>
          <a:p>
            <a:pPr marL="432000" indent="-3124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This technique is also called the “</a:t>
            </a:r>
            <a:r>
              <a:rPr b="0" i="1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Pimp up my library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“ pattern, some times also known as “</a:t>
            </a:r>
            <a:r>
              <a:rPr b="0" i="1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static monkey patching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“.</a:t>
            </a:r>
            <a:endParaRPr b="0" lang="de-DE" sz="28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720000" y="300960"/>
            <a:ext cx="8844120" cy="125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Pimpin‘ - Implicit views (1)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720000" y="2124000"/>
            <a:ext cx="8628480" cy="437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r>
              <a:rPr b="0" i="1" lang="de-DE" sz="1800" spc="-1" strike="noStrike">
                <a:solidFill>
                  <a:srgbClr val="6d6d6d"/>
                </a:solidFill>
                <a:latin typeface="Menlo"/>
                <a:ea typeface="Menlo"/>
              </a:rPr>
              <a:t>// Implicit view/conversion: Int =&gt; EnrichedInt</a:t>
            </a:r>
            <a:endParaRPr b="0" lang="de-DE" sz="1800" spc="-1" strike="noStrike">
              <a:latin typeface="Arial"/>
            </a:endParaRPr>
          </a:p>
          <a:p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implicit class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EnrichedInt(i: Int) {</a:t>
            </a:r>
            <a:endParaRPr b="0" lang="de-DE" sz="1800" spc="-1" strike="noStrike">
              <a:latin typeface="Arial"/>
            </a:endParaRPr>
          </a:p>
          <a:p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double: Int = </a:t>
            </a:r>
            <a:r>
              <a:rPr b="0" lang="de-DE" sz="1800" spc="-1" strike="noStrike">
                <a:solidFill>
                  <a:srgbClr val="0000fe"/>
                </a:solidFill>
                <a:latin typeface="Menlo"/>
                <a:ea typeface="Menlo"/>
              </a:rPr>
              <a:t>2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* i</a:t>
            </a:r>
            <a:endParaRPr b="0" lang="de-DE" sz="1800" spc="-1" strike="noStrike">
              <a:latin typeface="Arial"/>
            </a:endParaRPr>
          </a:p>
          <a:p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triple: Int = </a:t>
            </a:r>
            <a:r>
              <a:rPr b="0" lang="de-DE" sz="1800" spc="-1" strike="noStrike">
                <a:solidFill>
                  <a:srgbClr val="0000fe"/>
                </a:solidFill>
                <a:latin typeface="Menlo"/>
                <a:ea typeface="Menlo"/>
              </a:rPr>
              <a:t>3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* i</a:t>
            </a:r>
            <a:endParaRPr b="0" lang="de-DE" sz="1800" spc="-1" strike="noStrike">
              <a:latin typeface="Arial"/>
            </a:endParaRPr>
          </a:p>
          <a:p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square: Int = i * i</a:t>
            </a:r>
            <a:endParaRPr b="0" lang="de-DE" sz="1800" spc="-1" strike="noStrike">
              <a:latin typeface="Arial"/>
            </a:endParaRPr>
          </a:p>
          <a:p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cube: Int = i * i * i</a:t>
            </a:r>
            <a:endParaRPr b="0" lang="de-DE" sz="1800" spc="-1" strike="noStrike">
              <a:latin typeface="Arial"/>
            </a:endParaRPr>
          </a:p>
          <a:p>
            <a:r>
              <a:rPr b="0" lang="de-DE" sz="1800" spc="-1" strike="noStrike">
                <a:solidFill>
                  <a:srgbClr val="333333"/>
                </a:solidFill>
                <a:latin typeface="Menlo"/>
                <a:ea typeface="DejaVu Sans"/>
              </a:rPr>
              <a:t>}</a:t>
            </a:r>
            <a:endParaRPr b="0" lang="de-DE" sz="1800" spc="-1" strike="noStrike">
              <a:latin typeface="Arial"/>
            </a:endParaRPr>
          </a:p>
          <a:p>
            <a:endParaRPr b="0" lang="de-DE" sz="1800" spc="-1" strike="noStrike">
              <a:latin typeface="Arial"/>
            </a:endParaRPr>
          </a:p>
          <a:p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val </a:t>
            </a:r>
            <a:r>
              <a:rPr b="0" i="1" lang="de-DE" sz="1800" spc="-1" strike="noStrike">
                <a:solidFill>
                  <a:srgbClr val="520067"/>
                </a:solidFill>
                <a:latin typeface="Menlo"/>
                <a:ea typeface="Menlo"/>
              </a:rPr>
              <a:t>double5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: Int = </a:t>
            </a:r>
            <a:r>
              <a:rPr b="0" lang="de-DE" sz="1800" spc="-1" strike="noStrike">
                <a:solidFill>
                  <a:srgbClr val="0000fe"/>
                </a:solidFill>
                <a:latin typeface="Menlo"/>
                <a:ea typeface="Menlo"/>
              </a:rPr>
              <a:t>5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.double </a:t>
            </a:r>
            <a:r>
              <a:rPr b="0" i="1" lang="de-DE" sz="1800" spc="-1" strike="noStrike">
                <a:solidFill>
                  <a:srgbClr val="6d6d6d"/>
                </a:solidFill>
                <a:latin typeface="Menlo"/>
                <a:ea typeface="Menlo"/>
              </a:rPr>
              <a:t>// 10</a:t>
            </a:r>
            <a:endParaRPr b="0" lang="de-DE" sz="1800" spc="-1" strike="noStrike">
              <a:latin typeface="Arial"/>
            </a:endParaRPr>
          </a:p>
          <a:p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val </a:t>
            </a:r>
            <a:r>
              <a:rPr b="0" i="1" lang="de-DE" sz="1800" spc="-1" strike="noStrike">
                <a:solidFill>
                  <a:srgbClr val="520067"/>
                </a:solidFill>
                <a:latin typeface="Menlo"/>
                <a:ea typeface="Menlo"/>
              </a:rPr>
              <a:t>triple5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: Int = </a:t>
            </a:r>
            <a:r>
              <a:rPr b="0" lang="de-DE" sz="1800" spc="-1" strike="noStrike">
                <a:solidFill>
                  <a:srgbClr val="0000fe"/>
                </a:solidFill>
                <a:latin typeface="Menlo"/>
                <a:ea typeface="Menlo"/>
              </a:rPr>
              <a:t>5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.triple </a:t>
            </a:r>
            <a:r>
              <a:rPr b="0" i="1" lang="de-DE" sz="1800" spc="-1" strike="noStrike">
                <a:solidFill>
                  <a:srgbClr val="6d6d6d"/>
                </a:solidFill>
                <a:latin typeface="Menlo"/>
                <a:ea typeface="Menlo"/>
              </a:rPr>
              <a:t>// 15</a:t>
            </a:r>
            <a:endParaRPr b="0" lang="de-DE" sz="1800" spc="-1" strike="noStrike">
              <a:latin typeface="Arial"/>
            </a:endParaRPr>
          </a:p>
          <a:p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val </a:t>
            </a:r>
            <a:r>
              <a:rPr b="0" i="1" lang="de-DE" sz="1800" spc="-1" strike="noStrike">
                <a:solidFill>
                  <a:srgbClr val="520067"/>
                </a:solidFill>
                <a:latin typeface="Menlo"/>
                <a:ea typeface="Menlo"/>
              </a:rPr>
              <a:t>squared5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: Int = </a:t>
            </a:r>
            <a:r>
              <a:rPr b="0" lang="de-DE" sz="1800" spc="-1" strike="noStrike">
                <a:solidFill>
                  <a:srgbClr val="0000fe"/>
                </a:solidFill>
                <a:latin typeface="Menlo"/>
                <a:ea typeface="Menlo"/>
              </a:rPr>
              <a:t>5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.square </a:t>
            </a:r>
            <a:r>
              <a:rPr b="0" i="1" lang="de-DE" sz="1800" spc="-1" strike="noStrike">
                <a:solidFill>
                  <a:srgbClr val="6d6d6d"/>
                </a:solidFill>
                <a:latin typeface="Menlo"/>
                <a:ea typeface="Menlo"/>
              </a:rPr>
              <a:t>// 25</a:t>
            </a:r>
            <a:endParaRPr b="0" lang="de-DE" sz="1800" spc="-1" strike="noStrike">
              <a:latin typeface="Arial"/>
            </a:endParaRPr>
          </a:p>
          <a:p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val </a:t>
            </a:r>
            <a:r>
              <a:rPr b="0" i="1" lang="de-DE" sz="1800" spc="-1" strike="noStrike">
                <a:solidFill>
                  <a:srgbClr val="520067"/>
                </a:solidFill>
                <a:latin typeface="Menlo"/>
                <a:ea typeface="Menlo"/>
              </a:rPr>
              <a:t>cubed5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: Int = </a:t>
            </a:r>
            <a:r>
              <a:rPr b="0" lang="de-DE" sz="1800" spc="-1" strike="noStrike">
                <a:solidFill>
                  <a:srgbClr val="0000fe"/>
                </a:solidFill>
                <a:latin typeface="Menlo"/>
                <a:ea typeface="Menlo"/>
              </a:rPr>
              <a:t>5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.cube </a:t>
            </a:r>
            <a:r>
              <a:rPr b="0" i="1" lang="de-DE" sz="1800" spc="-1" strike="noStrike">
                <a:solidFill>
                  <a:srgbClr val="6d6d6d"/>
                </a:solidFill>
                <a:latin typeface="Menlo"/>
                <a:ea typeface="Menlo"/>
              </a:rPr>
              <a:t>// 125</a:t>
            </a:r>
            <a:endParaRPr b="0" lang="de-DE" sz="1800" spc="-1" strike="noStrike">
              <a:latin typeface="Arial"/>
            </a:endParaRPr>
          </a:p>
          <a:p>
            <a:r>
              <a:rPr b="1" i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val </a:t>
            </a:r>
            <a:r>
              <a:rPr b="0" i="1" lang="de-DE" sz="1800" spc="-1" strike="noStrike">
                <a:solidFill>
                  <a:srgbClr val="520067"/>
                </a:solidFill>
                <a:latin typeface="Menlo"/>
                <a:ea typeface="Menlo"/>
              </a:rPr>
              <a:t>doubledSquared5 </a:t>
            </a:r>
            <a:r>
              <a:rPr b="0" i="1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= </a:t>
            </a:r>
            <a:r>
              <a:rPr b="0" i="1" lang="de-DE" sz="1800" spc="-1" strike="noStrike">
                <a:solidFill>
                  <a:srgbClr val="0000fe"/>
                </a:solidFill>
                <a:latin typeface="Menlo"/>
                <a:ea typeface="Menlo"/>
              </a:rPr>
              <a:t>5</a:t>
            </a:r>
            <a:r>
              <a:rPr b="0" i="1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.double.square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 </a:t>
            </a:r>
            <a:r>
              <a:rPr b="0" i="1" lang="de-DE" sz="1800" spc="-1" strike="noStrike">
                <a:solidFill>
                  <a:srgbClr val="6d6d6d"/>
                </a:solidFill>
                <a:latin typeface="Menlo"/>
                <a:ea typeface="Menlo"/>
              </a:rPr>
              <a:t>// 100</a:t>
            </a:r>
            <a:endParaRPr b="0" lang="de-DE" sz="1800" spc="-1" strike="noStrike">
              <a:latin typeface="Arial"/>
            </a:endParaRPr>
          </a:p>
          <a:p>
            <a:endParaRPr b="0" lang="de-DE" sz="1800" spc="-1" strike="noStrike">
              <a:latin typeface="Arial"/>
            </a:endParaRPr>
          </a:p>
          <a:p>
            <a:endParaRPr b="0" lang="de-DE" sz="18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720000" y="300960"/>
            <a:ext cx="8844120" cy="125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Pimpin‘ - Implicit views (2)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720000" y="2160000"/>
            <a:ext cx="8628480" cy="437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final case class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Cat(name: 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String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, age: Int, color: 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String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)</a:t>
            </a:r>
            <a:endParaRPr b="0" lang="de-DE" sz="1600" spc="-1" strike="noStrike">
              <a:latin typeface="Arial"/>
            </a:endParaRPr>
          </a:p>
          <a:p>
            <a:endParaRPr b="0" lang="de-DE" sz="1600" spc="-1" strike="noStrike">
              <a:latin typeface="Arial"/>
            </a:endParaRPr>
          </a:p>
          <a:p>
            <a:r>
              <a:rPr b="0" i="1" lang="de-DE" sz="1600" spc="-1" strike="noStrike">
                <a:solidFill>
                  <a:srgbClr val="6d6d6d"/>
                </a:solidFill>
                <a:latin typeface="Menlo"/>
                <a:ea typeface="Menlo"/>
              </a:rPr>
              <a:t>// Implicit view/conversion: Cat =&gt; PimpedCat</a:t>
            </a:r>
            <a:endParaRPr b="0" lang="de-DE" sz="1600" spc="-1" strike="noStrike">
              <a:latin typeface="Arial"/>
            </a:endParaRPr>
          </a:p>
          <a:p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implicit class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PimpedCat(c: Cat) {</a:t>
            </a:r>
            <a:endParaRPr b="0" lang="de-DE" sz="1600" spc="-1" strike="noStrike">
              <a:latin typeface="Arial"/>
            </a:endParaRPr>
          </a:p>
          <a:p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description: 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String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=</a:t>
            </a:r>
            <a:endParaRPr b="0" lang="de-DE" sz="1600" spc="-1" strike="noStrike">
              <a:latin typeface="Arial"/>
            </a:endParaRPr>
          </a:p>
          <a:p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      </a:t>
            </a:r>
            <a:r>
              <a:rPr b="1" lang="de-DE" sz="1600" spc="-1" strike="noStrike">
                <a:solidFill>
                  <a:srgbClr val="0f7003"/>
                </a:solidFill>
                <a:latin typeface="Menlo"/>
                <a:ea typeface="Menlo"/>
              </a:rPr>
              <a:t>s"</a:t>
            </a:r>
            <a:r>
              <a:rPr b="1" lang="de-DE" sz="1600" spc="-1" strike="noStrike">
                <a:solidFill>
                  <a:srgbClr val="16abad"/>
                </a:solidFill>
                <a:latin typeface="Menlo"/>
                <a:ea typeface="Menlo"/>
              </a:rPr>
              <a:t>$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{c.name}</a:t>
            </a:r>
            <a:r>
              <a:rPr b="1" lang="de-DE" sz="1600" spc="-1" strike="noStrike">
                <a:solidFill>
                  <a:srgbClr val="0f7003"/>
                </a:solidFill>
                <a:latin typeface="Menlo"/>
                <a:ea typeface="Menlo"/>
              </a:rPr>
              <a:t> is a </a:t>
            </a:r>
            <a:r>
              <a:rPr b="1" lang="de-DE" sz="1600" spc="-1" strike="noStrike">
                <a:solidFill>
                  <a:srgbClr val="16abad"/>
                </a:solidFill>
                <a:latin typeface="Menlo"/>
                <a:ea typeface="Menlo"/>
              </a:rPr>
              <a:t>$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{c.age}</a:t>
            </a:r>
            <a:r>
              <a:rPr b="1" lang="de-DE" sz="1600" spc="-1" strike="noStrike">
                <a:solidFill>
                  <a:srgbClr val="0f7003"/>
                </a:solidFill>
                <a:latin typeface="Menlo"/>
                <a:ea typeface="Menlo"/>
              </a:rPr>
              <a:t> year old </a:t>
            </a:r>
            <a:r>
              <a:rPr b="1" lang="de-DE" sz="1600" spc="-1" strike="noStrike">
                <a:solidFill>
                  <a:srgbClr val="16abad"/>
                </a:solidFill>
                <a:latin typeface="Menlo"/>
                <a:ea typeface="Menlo"/>
              </a:rPr>
              <a:t>$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{c.color}</a:t>
            </a:r>
            <a:r>
              <a:rPr b="1" lang="de-DE" sz="1600" spc="-1" strike="noStrike">
                <a:solidFill>
                  <a:srgbClr val="0f7003"/>
                </a:solidFill>
                <a:latin typeface="Menlo"/>
                <a:ea typeface="Menlo"/>
              </a:rPr>
              <a:t> colored cat."</a:t>
            </a:r>
            <a:endParaRPr b="0" lang="de-DE" sz="1600" spc="-1" strike="noStrike">
              <a:latin typeface="Arial"/>
            </a:endParaRPr>
          </a:p>
          <a:p>
            <a:r>
              <a:rPr b="1" lang="de-DE" sz="1600" spc="-1" strike="noStrike">
                <a:solidFill>
                  <a:srgbClr val="0f7003"/>
                </a:solidFill>
                <a:latin typeface="Menlo"/>
                <a:ea typeface="Menlo"/>
              </a:rPr>
              <a:t>  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describe(): Unit = </a:t>
            </a:r>
            <a:r>
              <a:rPr b="0" i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println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(c.description)</a:t>
            </a:r>
            <a:endParaRPr b="0" lang="de-DE" sz="1600" spc="-1" strike="noStrike">
              <a:latin typeface="Arial"/>
            </a:endParaRPr>
          </a:p>
          <a:p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}</a:t>
            </a:r>
            <a:endParaRPr b="0" lang="de-DE" sz="1600" spc="-1" strike="noStrike">
              <a:latin typeface="Arial"/>
            </a:endParaRPr>
          </a:p>
          <a:p>
            <a:endParaRPr b="0" lang="de-DE" sz="1600" spc="-1" strike="noStrike">
              <a:latin typeface="Arial"/>
            </a:endParaRPr>
          </a:p>
          <a:p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val </a:t>
            </a:r>
            <a:r>
              <a:rPr b="0" i="1" lang="de-DE" sz="1600" spc="-1" strike="noStrike">
                <a:solidFill>
                  <a:srgbClr val="520067"/>
                </a:solidFill>
                <a:latin typeface="Menlo"/>
                <a:ea typeface="Menlo"/>
              </a:rPr>
              <a:t>mizzi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= </a:t>
            </a:r>
            <a:r>
              <a:rPr b="0" i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Cat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r>
              <a:rPr b="1" lang="de-DE" sz="1600" spc="-1" strike="noStrike">
                <a:solidFill>
                  <a:srgbClr val="0f7003"/>
                </a:solidFill>
                <a:latin typeface="Menlo"/>
                <a:ea typeface="Menlo"/>
              </a:rPr>
              <a:t>"Mizzi"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, </a:t>
            </a:r>
            <a:r>
              <a:rPr b="0" lang="de-DE" sz="1600" spc="-1" strike="noStrike">
                <a:solidFill>
                  <a:srgbClr val="0000fe"/>
                </a:solidFill>
                <a:latin typeface="Menlo"/>
                <a:ea typeface="Menlo"/>
              </a:rPr>
              <a:t>1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, </a:t>
            </a:r>
            <a:r>
              <a:rPr b="1" lang="de-DE" sz="1600" spc="-1" strike="noStrike">
                <a:solidFill>
                  <a:srgbClr val="0f7003"/>
                </a:solidFill>
                <a:latin typeface="Menlo"/>
                <a:ea typeface="Menlo"/>
              </a:rPr>
              <a:t>"black"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)</a:t>
            </a:r>
            <a:endParaRPr b="0" lang="de-DE" sz="1600" spc="-1" strike="noStrike">
              <a:latin typeface="Arial"/>
            </a:endParaRPr>
          </a:p>
          <a:p>
            <a:endParaRPr b="0" lang="de-DE" sz="1600" spc="-1" strike="noStrike">
              <a:latin typeface="Arial"/>
            </a:endParaRPr>
          </a:p>
          <a:p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val </a:t>
            </a:r>
            <a:r>
              <a:rPr b="0" i="1" lang="de-DE" sz="1600" spc="-1" strike="noStrike">
                <a:solidFill>
                  <a:srgbClr val="520067"/>
                </a:solidFill>
                <a:latin typeface="Menlo"/>
                <a:ea typeface="Menlo"/>
              </a:rPr>
              <a:t>desc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= </a:t>
            </a:r>
            <a:r>
              <a:rPr b="0" i="1" lang="de-DE" sz="1600" spc="-1" strike="noStrike">
                <a:solidFill>
                  <a:srgbClr val="520067"/>
                </a:solidFill>
                <a:latin typeface="Menlo"/>
                <a:ea typeface="Menlo"/>
              </a:rPr>
              <a:t>mizzi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.description</a:t>
            </a:r>
            <a:endParaRPr b="0" lang="de-DE" sz="1600" spc="-1" strike="noStrike">
              <a:latin typeface="Arial"/>
            </a:endParaRPr>
          </a:p>
          <a:p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println(</a:t>
            </a:r>
            <a:r>
              <a:rPr b="0" i="1" lang="de-DE" sz="1600" spc="-1" strike="noStrike">
                <a:solidFill>
                  <a:srgbClr val="520067"/>
                </a:solidFill>
                <a:latin typeface="Menlo"/>
                <a:ea typeface="Menlo"/>
              </a:rPr>
              <a:t>desc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)</a:t>
            </a:r>
            <a:endParaRPr b="0" lang="de-DE" sz="1600" spc="-1" strike="noStrike">
              <a:latin typeface="Arial"/>
            </a:endParaRPr>
          </a:p>
          <a:p>
            <a:endParaRPr b="0" lang="de-DE" sz="1600" spc="-1" strike="noStrike">
              <a:latin typeface="Arial"/>
            </a:endParaRPr>
          </a:p>
          <a:p>
            <a:r>
              <a:rPr b="0" i="1" lang="de-DE" sz="1600" spc="-1" strike="noStrike">
                <a:solidFill>
                  <a:srgbClr val="520067"/>
                </a:solidFill>
                <a:latin typeface="Menlo"/>
                <a:ea typeface="Menlo"/>
              </a:rPr>
              <a:t>mizzi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.describe()</a:t>
            </a:r>
            <a:endParaRPr b="0" lang="de-DE" sz="1600" spc="-1" strike="noStrike">
              <a:latin typeface="Arial"/>
            </a:endParaRPr>
          </a:p>
          <a:p>
            <a:endParaRPr b="0" lang="de-DE" sz="16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3289</TotalTime>
  <Application>LibreOffice/6.0.0.3$MacOSX_X86_64 LibreOffice_project/64a0f66915f38c6217de274f0aa8e15618924765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2018-03-08T22:14:49Z</dcterms:created>
  <dc:creator>Hermann Hueck</dc:creator>
  <dc:description/>
  <dc:language>de-DE</dc:language>
  <cp:lastModifiedBy>Hermann Hueck</cp:lastModifiedBy>
  <dcterms:modified xsi:type="dcterms:W3CDTF">2018-04-09T23:35:28Z</dcterms:modified>
  <cp:revision>114</cp:revision>
  <dc:subject/>
  <dc:title>Impress</dc:title>
</cp:coreProperties>
</file>