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7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1431F-7741-4BA6-B788-B259BAF537D9}" type="datetimeFigureOut">
              <a:rPr lang="et-EE" smtClean="0"/>
              <a:t>03.11.2021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0AEF0-25C8-452B-84A5-1044A72F6E8D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9783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8 January 1942 – 14 March 2018</a:t>
            </a:r>
            <a:endParaRPr lang="et-EE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E0AEF0-25C8-452B-84A5-1044A72F6E8D}" type="slidenum">
              <a:rPr lang="et-EE" smtClean="0"/>
              <a:t>2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94935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88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81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04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91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46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27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8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098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8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639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83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16" r:id="rId5"/>
    <p:sldLayoutId id="2147483822" r:id="rId6"/>
    <p:sldLayoutId id="2147483817" r:id="rId7"/>
    <p:sldLayoutId id="2147483818" r:id="rId8"/>
    <p:sldLayoutId id="2147483819" r:id="rId9"/>
    <p:sldLayoutId id="2147483820" r:id="rId10"/>
    <p:sldLayoutId id="214748382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4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blue&#10;&#10;Description automatically generated">
            <a:extLst>
              <a:ext uri="{FF2B5EF4-FFF2-40B4-BE49-F238E27FC236}">
                <a16:creationId xmlns:a16="http://schemas.microsoft.com/office/drawing/2014/main" id="{E810718F-6740-4615-A2E3-EB710FFA5B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35" b="3515"/>
          <a:stretch/>
        </p:blipFill>
        <p:spPr>
          <a:xfrm>
            <a:off x="-76180" y="10"/>
            <a:ext cx="12191980" cy="6857990"/>
          </a:xfrm>
          <a:prstGeom prst="rect">
            <a:avLst/>
          </a:prstGeom>
        </p:spPr>
      </p:pic>
      <p:sp>
        <p:nvSpPr>
          <p:cNvPr id="54" name="Rectangle 44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>
                  <a:alpha val="30000"/>
                </a:schemeClr>
              </a:gs>
              <a:gs pos="33000">
                <a:schemeClr val="bg1">
                  <a:alpha val="2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29D0F1-8B26-4977-B6C0-06593F1D5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2"/>
            <a:ext cx="4023360" cy="2602899"/>
          </a:xfrm>
        </p:spPr>
        <p:txBody>
          <a:bodyPr anchor="b">
            <a:normAutofit/>
          </a:bodyPr>
          <a:lstStyle/>
          <a:p>
            <a:pPr algn="l"/>
            <a:r>
              <a:rPr lang="et-EE" sz="3300" dirty="0"/>
              <a:t>‘A  Brief  History of Time’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B0642-6A77-48EC-96C9-240892A53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3725261"/>
            <a:ext cx="4846495" cy="2846989"/>
          </a:xfrm>
        </p:spPr>
        <p:txBody>
          <a:bodyPr>
            <a:normAutofit/>
          </a:bodyPr>
          <a:lstStyle/>
          <a:p>
            <a:pPr algn="l"/>
            <a:r>
              <a:rPr lang="et-EE" dirty="0">
                <a:latin typeface="Book Antiqua" panose="020B0604020202020204" pitchFamily="18" charset="0"/>
              </a:rPr>
              <a:t>Stephen Hawking</a:t>
            </a:r>
          </a:p>
          <a:p>
            <a:pPr algn="l"/>
            <a:endParaRPr lang="et-EE" dirty="0">
              <a:latin typeface="Book Antiqua" panose="020B0604020202020204" pitchFamily="18" charset="0"/>
            </a:endParaRPr>
          </a:p>
          <a:p>
            <a:pPr algn="l"/>
            <a:endParaRPr lang="et-EE" dirty="0">
              <a:latin typeface="Book Antiqua" panose="020B0604020202020204" pitchFamily="18" charset="0"/>
            </a:endParaRPr>
          </a:p>
          <a:p>
            <a:pPr algn="l"/>
            <a:endParaRPr lang="et-EE" dirty="0">
              <a:latin typeface="Book Antiqua" panose="020B0604020202020204" pitchFamily="18" charset="0"/>
            </a:endParaRPr>
          </a:p>
          <a:p>
            <a:pPr algn="l"/>
            <a:endParaRPr lang="et-EE" dirty="0">
              <a:latin typeface="Book Antiqua" panose="020B0604020202020204" pitchFamily="18" charset="0"/>
            </a:endParaRPr>
          </a:p>
          <a:p>
            <a:pPr algn="l"/>
            <a:r>
              <a:rPr lang="et-EE" dirty="0">
                <a:latin typeface="+mj-lt"/>
              </a:rPr>
              <a:t>Hermann Käbi</a:t>
            </a:r>
          </a:p>
          <a:p>
            <a:pPr algn="l"/>
            <a:r>
              <a:rPr lang="et-EE" dirty="0">
                <a:latin typeface="+mj-lt"/>
              </a:rPr>
              <a:t>Tallinn Secondary School of Science</a:t>
            </a:r>
          </a:p>
          <a:p>
            <a:pPr algn="l"/>
            <a:r>
              <a:rPr lang="et-EE" dirty="0">
                <a:latin typeface="+mj-lt"/>
              </a:rPr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573069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4A3A5EB-931E-46DE-A692-6731DB988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58634F-705D-44E4-9FBF-A406E2F9A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CFE1E3-A09C-4196-A99F-B7C3014E9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0ECBC-E00E-450C-9A54-BC69C63D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r>
              <a:rPr lang="et-EE" dirty="0"/>
              <a:t>About the author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5EA84-74A7-4A48-BC24-F1CACA28E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6485467" cy="3931920"/>
          </a:xfrm>
        </p:spPr>
        <p:txBody>
          <a:bodyPr>
            <a:normAutofit/>
          </a:bodyPr>
          <a:lstStyle/>
          <a:p>
            <a:r>
              <a:rPr lang="et-EE" sz="1800" dirty="0">
                <a:ea typeface="Adobe Heiti Std R" panose="020B0400000000000000" pitchFamily="34" charset="-128"/>
                <a:cs typeface="Aharoni" panose="02010803020104030203" pitchFamily="2" charset="-79"/>
              </a:rPr>
              <a:t>Dr Stephen William Hawking (1942-2018)</a:t>
            </a:r>
          </a:p>
          <a:p>
            <a:r>
              <a:rPr lang="et-EE" sz="1800" dirty="0">
                <a:ea typeface="Adobe Heiti Std R" panose="020B0400000000000000" pitchFamily="34" charset="-128"/>
                <a:cs typeface="Aharoni" panose="02010803020104030203" pitchFamily="2" charset="-79"/>
              </a:rPr>
              <a:t>Englist astrophysicist, theoretical scientist and author</a:t>
            </a:r>
          </a:p>
          <a:p>
            <a:r>
              <a:rPr lang="et-EE" sz="1800" dirty="0">
                <a:ea typeface="Adobe Heiti Std R" panose="020B0400000000000000" pitchFamily="34" charset="-128"/>
                <a:cs typeface="Aharoni" panose="02010803020104030203" pitchFamily="2" charset="-79"/>
              </a:rPr>
              <a:t>Black holes, Hawking radiation, information paradox</a:t>
            </a:r>
          </a:p>
          <a:p>
            <a:r>
              <a:rPr lang="et-EE" sz="1800" dirty="0">
                <a:ea typeface="Adobe Heiti Std R" panose="020B0400000000000000" pitchFamily="34" charset="-128"/>
                <a:cs typeface="Aharoni" panose="02010803020104030203" pitchFamily="2" charset="-79"/>
              </a:rPr>
              <a:t>Fundamental Physics Prize in 2013</a:t>
            </a:r>
          </a:p>
          <a:p>
            <a:r>
              <a:rPr lang="et-EE" sz="1800" i="1" dirty="0">
                <a:ea typeface="Adobe Heiti Std R" panose="020B0400000000000000" pitchFamily="34" charset="-128"/>
                <a:cs typeface="Aharoni" panose="02010803020104030203" pitchFamily="2" charset="-79"/>
              </a:rPr>
              <a:t>A Brief History of Time</a:t>
            </a:r>
            <a:r>
              <a:rPr lang="et-EE" sz="1800" dirty="0">
                <a:ea typeface="Adobe Heiti Std R" panose="020B0400000000000000" pitchFamily="34" charset="-128"/>
                <a:cs typeface="Aharoni" panose="02010803020104030203" pitchFamily="2" charset="-79"/>
              </a:rPr>
              <a:t> (1988), </a:t>
            </a:r>
            <a:r>
              <a:rPr lang="et-EE" sz="1800" i="1" dirty="0">
                <a:ea typeface="Adobe Heiti Std R" panose="020B0400000000000000" pitchFamily="34" charset="-128"/>
                <a:cs typeface="Aharoni" panose="02010803020104030203" pitchFamily="2" charset="-79"/>
              </a:rPr>
              <a:t>The Universe in a Nutshell</a:t>
            </a:r>
            <a:r>
              <a:rPr lang="et-EE" sz="1800" dirty="0">
                <a:ea typeface="Adobe Heiti Std R" panose="020B0400000000000000" pitchFamily="34" charset="-128"/>
                <a:cs typeface="Aharoni" panose="02010803020104030203" pitchFamily="2" charset="-79"/>
              </a:rPr>
              <a:t> (2001)</a:t>
            </a:r>
          </a:p>
          <a:p>
            <a:r>
              <a:rPr lang="et-EE" sz="1800" i="1" dirty="0">
                <a:ea typeface="Adobe Heiti Std R" panose="020B0400000000000000" pitchFamily="34" charset="-128"/>
                <a:cs typeface="Aharoni" panose="02010803020104030203" pitchFamily="2" charset="-79"/>
              </a:rPr>
              <a:t>The Theory of Everything</a:t>
            </a:r>
            <a:r>
              <a:rPr lang="et-EE" sz="1800" dirty="0">
                <a:ea typeface="Adobe Heiti Std R" panose="020B0400000000000000" pitchFamily="34" charset="-128"/>
                <a:cs typeface="Aharoni" panose="02010803020104030203" pitchFamily="2" charset="-79"/>
              </a:rPr>
              <a:t> (2014)</a:t>
            </a:r>
            <a:endParaRPr lang="et-EE" sz="1800" i="1" dirty="0">
              <a:ea typeface="Adobe Heiti Std R" panose="020B0400000000000000" pitchFamily="34" charset="-128"/>
              <a:cs typeface="Aharoni" panose="02010803020104030203" pitchFamily="2" charset="-79"/>
            </a:endParaRPr>
          </a:p>
        </p:txBody>
      </p:sp>
      <p:pic>
        <p:nvPicPr>
          <p:cNvPr id="16" name="Picture 15" descr="Stephen Hawking's signature&#10;">
            <a:extLst>
              <a:ext uri="{FF2B5EF4-FFF2-40B4-BE49-F238E27FC236}">
                <a16:creationId xmlns:a16="http://schemas.microsoft.com/office/drawing/2014/main" id="{0E83A885-4718-4B7D-85D1-954E7400870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5374652"/>
            <a:ext cx="1544442" cy="9797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9B1995-430F-4839-9509-783B9B9E9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8292" y="2619204"/>
            <a:ext cx="3853006" cy="385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80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0EED-7D5F-4984-BBC4-312D50BD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A Brief History of Time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C59BF-BEC9-4E0E-A6C3-32DD8094F2AA}"/>
              </a:ext>
            </a:extLst>
          </p:cNvPr>
          <p:cNvSpPr txBox="1"/>
          <p:nvPr/>
        </p:nvSpPr>
        <p:spPr>
          <a:xfrm>
            <a:off x="1066800" y="2154127"/>
            <a:ext cx="5772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dirty="0"/>
              <a:t>Published in 1988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t-EE" dirty="0"/>
              <a:t>Written for the general public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t-E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6F62C6-F9E7-475E-8C9D-9CEC827AF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1278" y="1710082"/>
            <a:ext cx="20955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44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D11C-3262-4E86-9AB2-9927F416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/>
              <a:t>Changing the world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DE26741-DE53-479F-9316-BF40615E0F4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5256060"/>
              </p:ext>
            </p:extLst>
          </p:nvPr>
        </p:nvGraphicFramePr>
        <p:xfrm>
          <a:off x="1066800" y="2103438"/>
          <a:ext cx="10058400" cy="384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Bitmap Image" r:id="rId3" imgW="0" imgH="0" progId="Paint.Picture">
                  <p:embed/>
                </p:oleObj>
              </mc:Choice>
              <mc:Fallback>
                <p:oleObj name="Bitmap Image" r:id="rId3" imgW="0" imgH="0" progId="Paint.Picture">
                  <p:embed/>
                  <p:pic>
                    <p:nvPicPr>
                      <p:cNvPr id="6" name="Content Placeholder 5">
                        <a:extLst>
                          <a:ext uri="{FF2B5EF4-FFF2-40B4-BE49-F238E27FC236}">
                            <a16:creationId xmlns:a16="http://schemas.microsoft.com/office/drawing/2014/main" id="{8DE26741-DE53-479F-9316-BF40615E0F4A}"/>
                          </a:ext>
                        </a:extLst>
                      </p:cNvPr>
                      <p:cNvPicPr/>
                      <p:nvPr/>
                    </p:nvPicPr>
                    <p:blipFill/>
                    <p:spPr>
                      <a:xfrm>
                        <a:off x="1066800" y="2103438"/>
                        <a:ext cx="10058400" cy="3849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4F4483A-381A-4EA6-9BFD-CD7E4EF5E064}"/>
              </a:ext>
            </a:extLst>
          </p:cNvPr>
          <p:cNvSpPr txBox="1"/>
          <p:nvPr/>
        </p:nvSpPr>
        <p:spPr>
          <a:xfrm>
            <a:off x="1066800" y="2014194"/>
            <a:ext cx="532660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t-E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t-E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t-E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t-E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t-E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t-E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t-E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t-E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t-E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t-E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7001510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RightStep">
      <a:dk1>
        <a:srgbClr val="000000"/>
      </a:dk1>
      <a:lt1>
        <a:srgbClr val="FFFFFF"/>
      </a:lt1>
      <a:dk2>
        <a:srgbClr val="3B3521"/>
      </a:dk2>
      <a:lt2>
        <a:srgbClr val="E2E6E8"/>
      </a:lt2>
      <a:accent1>
        <a:srgbClr val="CD977A"/>
      </a:accent1>
      <a:accent2>
        <a:srgbClr val="B3A163"/>
      </a:accent2>
      <a:accent3>
        <a:srgbClr val="9CA76D"/>
      </a:accent3>
      <a:accent4>
        <a:srgbClr val="81B062"/>
      </a:accent4>
      <a:accent5>
        <a:srgbClr val="6BB26C"/>
      </a:accent5>
      <a:accent6>
        <a:srgbClr val="63B285"/>
      </a:accent6>
      <a:hlink>
        <a:srgbClr val="5B879E"/>
      </a:hlink>
      <a:folHlink>
        <a:srgbClr val="7F7F7F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94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Aharoni</vt:lpstr>
      <vt:lpstr>Arial</vt:lpstr>
      <vt:lpstr>Book Antiqua</vt:lpstr>
      <vt:lpstr>Calibri</vt:lpstr>
      <vt:lpstr>Garamond</vt:lpstr>
      <vt:lpstr>Sagona Book</vt:lpstr>
      <vt:lpstr>Sagona ExtraLight</vt:lpstr>
      <vt:lpstr>SavonVTI</vt:lpstr>
      <vt:lpstr>Bitmap Image</vt:lpstr>
      <vt:lpstr>‘A  Brief  History of Time’</vt:lpstr>
      <vt:lpstr>About the author</vt:lpstr>
      <vt:lpstr>A Brief History of Time</vt:lpstr>
      <vt:lpstr>Changing the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‘A  Brief  History of Time’</dc:title>
  <dc:creator>Hermann Käbi</dc:creator>
  <cp:lastModifiedBy>Hermann Käbi</cp:lastModifiedBy>
  <cp:revision>2</cp:revision>
  <dcterms:created xsi:type="dcterms:W3CDTF">2021-11-02T18:20:59Z</dcterms:created>
  <dcterms:modified xsi:type="dcterms:W3CDTF">2021-11-03T16:27:17Z</dcterms:modified>
</cp:coreProperties>
</file>