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61" r:id="rId2"/>
    <p:sldId id="302" r:id="rId3"/>
    <p:sldId id="296" r:id="rId4"/>
    <p:sldId id="297" r:id="rId5"/>
    <p:sldId id="303" r:id="rId6"/>
    <p:sldId id="298" r:id="rId7"/>
    <p:sldId id="304" r:id="rId8"/>
    <p:sldId id="305" r:id="rId9"/>
    <p:sldId id="306" r:id="rId10"/>
    <p:sldId id="299" r:id="rId11"/>
    <p:sldId id="307" r:id="rId12"/>
    <p:sldId id="309" r:id="rId13"/>
    <p:sldId id="308" r:id="rId14"/>
    <p:sldId id="300" r:id="rId15"/>
    <p:sldId id="310" r:id="rId16"/>
    <p:sldId id="311" r:id="rId17"/>
    <p:sldId id="301" r:id="rId18"/>
    <p:sldId id="269" r:id="rId19"/>
    <p:sldId id="295"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5534" userDrawn="1">
          <p15:clr>
            <a:srgbClr val="A4A3A4"/>
          </p15:clr>
        </p15:guide>
        <p15:guide id="5" orient="horz" pos="3922">
          <p15:clr>
            <a:srgbClr val="A4A3A4"/>
          </p15:clr>
        </p15:guide>
        <p15:guide id="7" pos="21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i HAN" initials="FH" lastIdx="1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23C47"/>
    <a:srgbClr val="A42036"/>
    <a:srgbClr val="CAC8C8"/>
    <a:srgbClr val="EE2445"/>
    <a:srgbClr val="366B93"/>
    <a:srgbClr val="C45D6B"/>
    <a:srgbClr val="34733A"/>
    <a:srgbClr val="757A88"/>
    <a:srgbClr val="D61A4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28" autoAdjust="0"/>
    <p:restoredTop sz="95470" autoAdjust="0"/>
  </p:normalViewPr>
  <p:slideViewPr>
    <p:cSldViewPr snapToGrid="0" snapToObjects="1">
      <p:cViewPr>
        <p:scale>
          <a:sx n="130" d="100"/>
          <a:sy n="130" d="100"/>
        </p:scale>
        <p:origin x="776" y="-1040"/>
      </p:cViewPr>
      <p:guideLst>
        <p:guide pos="5534"/>
        <p:guide orient="horz" pos="3922"/>
        <p:guide pos="21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commentAuthors" Target="commentAuthor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1805D-765B-42FA-8DF4-D1E5F93D4D56}" type="datetimeFigureOut">
              <a:rPr lang="en-US" smtClean="0"/>
              <a:t>11/26/18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DDB493-A370-4434-AA63-79D4B9DF54DE}" type="slidenum">
              <a:rPr lang="en-US" smtClean="0"/>
              <a:t>‹#›</a:t>
            </a:fld>
            <a:endParaRPr lang="en-US"/>
          </a:p>
        </p:txBody>
      </p:sp>
    </p:spTree>
    <p:extLst>
      <p:ext uri="{BB962C8B-B14F-4D97-AF65-F5344CB8AC3E}">
        <p14:creationId xmlns:p14="http://schemas.microsoft.com/office/powerpoint/2010/main" val="1157379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All Caps Red">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0" y="0"/>
            <a:ext cx="9144000" cy="4526405"/>
          </a:xfrm>
          <a:prstGeom prst="rect">
            <a:avLst/>
          </a:prstGeom>
          <a:solidFill>
            <a:srgbClr val="95002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2"/>
              </a:solidFill>
            </a:endParaRPr>
          </a:p>
        </p:txBody>
      </p:sp>
      <p:sp>
        <p:nvSpPr>
          <p:cNvPr id="5" name="Title 4"/>
          <p:cNvSpPr>
            <a:spLocks noGrp="1"/>
          </p:cNvSpPr>
          <p:nvPr>
            <p:ph type="title" hasCustomPrompt="1"/>
          </p:nvPr>
        </p:nvSpPr>
        <p:spPr>
          <a:xfrm>
            <a:off x="457200" y="670560"/>
            <a:ext cx="8193024" cy="3328416"/>
          </a:xfrm>
        </p:spPr>
        <p:txBody>
          <a:bodyPr/>
          <a:lstStyle>
            <a:lvl1pPr>
              <a:defRPr sz="5400" cap="all" spc="50" baseline="0"/>
            </a:lvl1pPr>
          </a:lstStyle>
          <a:p>
            <a:r>
              <a:rPr lang="en-US" dirty="0"/>
              <a:t>CLICK TO EDIT MASTER TITLE STYLE</a:t>
            </a:r>
          </a:p>
        </p:txBody>
      </p:sp>
      <p:sp>
        <p:nvSpPr>
          <p:cNvPr id="10" name="Text Placeholder 2"/>
          <p:cNvSpPr>
            <a:spLocks noGrp="1"/>
          </p:cNvSpPr>
          <p:nvPr>
            <p:ph idx="1" hasCustomPrompt="1"/>
          </p:nvPr>
        </p:nvSpPr>
        <p:spPr>
          <a:xfrm>
            <a:off x="5697793" y="5279136"/>
            <a:ext cx="3177897" cy="1057459"/>
          </a:xfrm>
          <a:prstGeom prst="rect">
            <a:avLst/>
          </a:prstGeom>
        </p:spPr>
        <p:txBody>
          <a:bodyPr vert="horz" lIns="91440" tIns="45720" rIns="91440" bIns="45720" rtlCol="0">
            <a:normAutofit/>
          </a:bodyPr>
          <a:lstStyle>
            <a:lvl1pPr algn="l">
              <a:defRPr sz="1800" b="1" i="0" kern="1200" cap="none" spc="50" baseline="0">
                <a:latin typeface="Arial"/>
                <a:cs typeface="Arial"/>
              </a:defRPr>
            </a:lvl1pPr>
            <a:lvl2pPr marL="0" indent="0" algn="l">
              <a:buFontTx/>
              <a:buNone/>
              <a:defRPr sz="1600" b="0" i="0" kern="1200" spc="0">
                <a:latin typeface="Arial"/>
                <a:cs typeface="Arial"/>
              </a:defRPr>
            </a:lvl2pPr>
          </a:lstStyle>
          <a:p>
            <a:pPr lvl="0"/>
            <a:r>
              <a:rPr lang="en-US" dirty="0"/>
              <a:t>SUB-TITLE or AUTHOR</a:t>
            </a:r>
          </a:p>
          <a:p>
            <a:pPr lvl="1"/>
            <a:r>
              <a:rPr lang="en-US" dirty="0"/>
              <a:t>Descriptive title here if needed</a:t>
            </a:r>
          </a:p>
        </p:txBody>
      </p:sp>
      <p:pic>
        <p:nvPicPr>
          <p:cNvPr id="7" name="Picture 6"/>
          <p:cNvPicPr>
            <a:picLocks noChangeAspect="1"/>
          </p:cNvPicPr>
          <p:nvPr userDrawn="1"/>
        </p:nvPicPr>
        <p:blipFill>
          <a:blip r:embed="rId2"/>
          <a:stretch>
            <a:fillRect/>
          </a:stretch>
        </p:blipFill>
        <p:spPr>
          <a:xfrm>
            <a:off x="527755" y="5218867"/>
            <a:ext cx="2071116" cy="1193292"/>
          </a:xfrm>
          <a:prstGeom prst="rect">
            <a:avLst/>
          </a:prstGeom>
        </p:spPr>
      </p:pic>
    </p:spTree>
    <p:extLst>
      <p:ext uri="{BB962C8B-B14F-4D97-AF65-F5344CB8AC3E}">
        <p14:creationId xmlns:p14="http://schemas.microsoft.com/office/powerpoint/2010/main" val="53928567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lide with Full-Bleed Graphic">
    <p:spTree>
      <p:nvGrpSpPr>
        <p:cNvPr id="1" name=""/>
        <p:cNvGrpSpPr/>
        <p:nvPr/>
      </p:nvGrpSpPr>
      <p:grpSpPr>
        <a:xfrm>
          <a:off x="0" y="0"/>
          <a:ext cx="0" cy="0"/>
          <a:chOff x="0" y="0"/>
          <a:chExt cx="0" cy="0"/>
        </a:xfrm>
      </p:grpSpPr>
      <p:sp>
        <p:nvSpPr>
          <p:cNvPr id="4" name="Rectangle 3"/>
          <p:cNvSpPr/>
          <p:nvPr userDrawn="1"/>
        </p:nvSpPr>
        <p:spPr>
          <a:xfrm>
            <a:off x="0" y="1584960"/>
            <a:ext cx="9144000" cy="527304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237744" y="0"/>
            <a:ext cx="8549640" cy="1584960"/>
          </a:xfrm>
        </p:spPr>
        <p:txBody>
          <a:bodyPr anchor="ctr" anchorCtr="0"/>
          <a:lstStyle>
            <a:lvl1pPr>
              <a:defRPr sz="3800" cap="all" baseline="0"/>
            </a:lvl1pPr>
          </a:lstStyle>
          <a:p>
            <a:r>
              <a:rPr lang="en-US" dirty="0"/>
              <a:t>CLICK TO EDIT MASTER TITLE STYLE</a:t>
            </a:r>
          </a:p>
        </p:txBody>
      </p:sp>
      <p:sp>
        <p:nvSpPr>
          <p:cNvPr id="3" name="Picture Placeholder 2"/>
          <p:cNvSpPr>
            <a:spLocks noGrp="1"/>
          </p:cNvSpPr>
          <p:nvPr>
            <p:ph type="pic" idx="1" hasCustomPrompt="1"/>
          </p:nvPr>
        </p:nvSpPr>
        <p:spPr>
          <a:xfrm>
            <a:off x="0" y="1584962"/>
            <a:ext cx="9144000" cy="5273039"/>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on icon to add graphic</a:t>
            </a:r>
          </a:p>
        </p:txBody>
      </p:sp>
    </p:spTree>
    <p:extLst>
      <p:ext uri="{BB962C8B-B14F-4D97-AF65-F5344CB8AC3E}">
        <p14:creationId xmlns:p14="http://schemas.microsoft.com/office/powerpoint/2010/main" val="166983854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Full-Bleed Graphic">
    <p:spTree>
      <p:nvGrpSpPr>
        <p:cNvPr id="1" name=""/>
        <p:cNvGrpSpPr/>
        <p:nvPr/>
      </p:nvGrpSpPr>
      <p:grpSpPr>
        <a:xfrm>
          <a:off x="0" y="0"/>
          <a:ext cx="0" cy="0"/>
          <a:chOff x="0" y="0"/>
          <a:chExt cx="0" cy="0"/>
        </a:xfrm>
      </p:grpSpPr>
      <p:sp>
        <p:nvSpPr>
          <p:cNvPr id="4" name="Rectangle 3"/>
          <p:cNvSpPr/>
          <p:nvPr userDrawn="1"/>
        </p:nvSpPr>
        <p:spPr>
          <a:xfrm>
            <a:off x="0" y="1584960"/>
            <a:ext cx="9144000" cy="527304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237744" y="0"/>
            <a:ext cx="8549640" cy="1584960"/>
          </a:xfrm>
        </p:spPr>
        <p:txBody>
          <a:bodyPr anchor="b"/>
          <a:lstStyle>
            <a:lvl1pPr>
              <a:defRPr sz="3600"/>
            </a:lvl1pPr>
          </a:lstStyle>
          <a:p>
            <a:r>
              <a:rPr lang="en-US" dirty="0"/>
              <a:t>CLICK TO EDIT MASTER TITLE STYLE</a:t>
            </a:r>
          </a:p>
        </p:txBody>
      </p:sp>
      <p:sp>
        <p:nvSpPr>
          <p:cNvPr id="3" name="Picture Placeholder 2"/>
          <p:cNvSpPr>
            <a:spLocks noGrp="1"/>
          </p:cNvSpPr>
          <p:nvPr>
            <p:ph type="pic" idx="1" hasCustomPrompt="1"/>
          </p:nvPr>
        </p:nvSpPr>
        <p:spPr>
          <a:xfrm>
            <a:off x="0" y="1"/>
            <a:ext cx="9144000" cy="6858001"/>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on icon to add graphic</a:t>
            </a:r>
          </a:p>
        </p:txBody>
      </p:sp>
    </p:spTree>
    <p:extLst>
      <p:ext uri="{BB962C8B-B14F-4D97-AF65-F5344CB8AC3E}">
        <p14:creationId xmlns:p14="http://schemas.microsoft.com/office/powerpoint/2010/main" val="5702826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itle 4"/>
          <p:cNvSpPr>
            <a:spLocks noGrp="1"/>
          </p:cNvSpPr>
          <p:nvPr>
            <p:ph type="title" hasCustomPrompt="1"/>
          </p:nvPr>
        </p:nvSpPr>
        <p:spPr>
          <a:xfrm>
            <a:off x="914400" y="4376928"/>
            <a:ext cx="7772400" cy="2133600"/>
          </a:xfrm>
        </p:spPr>
        <p:txBody>
          <a:bodyPr anchor="b"/>
          <a:lstStyle>
            <a:lvl1pPr algn="r">
              <a:defRPr sz="7000" cap="all" spc="0" baseline="0">
                <a:solidFill>
                  <a:schemeClr val="tx1"/>
                </a:solidFill>
              </a:defRPr>
            </a:lvl1pPr>
          </a:lstStyle>
          <a:p>
            <a:r>
              <a:rPr lang="en-US" dirty="0"/>
              <a:t>THANK YOU</a:t>
            </a:r>
          </a:p>
        </p:txBody>
      </p:sp>
    </p:spTree>
    <p:extLst>
      <p:ext uri="{BB962C8B-B14F-4D97-AF65-F5344CB8AC3E}">
        <p14:creationId xmlns:p14="http://schemas.microsoft.com/office/powerpoint/2010/main" val="378879497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All Caps Dk Gray">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0"/>
            <a:ext cx="9144000" cy="452640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2"/>
              </a:solidFill>
            </a:endParaRPr>
          </a:p>
        </p:txBody>
      </p:sp>
      <p:sp>
        <p:nvSpPr>
          <p:cNvPr id="5" name="Title 4"/>
          <p:cNvSpPr>
            <a:spLocks noGrp="1"/>
          </p:cNvSpPr>
          <p:nvPr>
            <p:ph type="title" hasCustomPrompt="1"/>
          </p:nvPr>
        </p:nvSpPr>
        <p:spPr>
          <a:xfrm>
            <a:off x="457200" y="670560"/>
            <a:ext cx="8193024" cy="3328416"/>
          </a:xfrm>
        </p:spPr>
        <p:txBody>
          <a:bodyPr/>
          <a:lstStyle>
            <a:lvl1pPr>
              <a:defRPr sz="5400" cap="all" spc="50" baseline="0"/>
            </a:lvl1pPr>
          </a:lstStyle>
          <a:p>
            <a:r>
              <a:rPr lang="en-US" dirty="0"/>
              <a:t>CLICK TO EDIT MASTER TITLE STYLE</a:t>
            </a:r>
          </a:p>
        </p:txBody>
      </p:sp>
      <p:sp>
        <p:nvSpPr>
          <p:cNvPr id="10" name="Text Placeholder 2"/>
          <p:cNvSpPr>
            <a:spLocks noGrp="1"/>
          </p:cNvSpPr>
          <p:nvPr>
            <p:ph idx="1" hasCustomPrompt="1"/>
          </p:nvPr>
        </p:nvSpPr>
        <p:spPr>
          <a:xfrm>
            <a:off x="5696712" y="5279136"/>
            <a:ext cx="3177897" cy="1057459"/>
          </a:xfrm>
          <a:prstGeom prst="rect">
            <a:avLst/>
          </a:prstGeom>
        </p:spPr>
        <p:txBody>
          <a:bodyPr vert="horz" lIns="91440" tIns="45720" rIns="91440" bIns="45720" rtlCol="0">
            <a:normAutofit/>
          </a:bodyPr>
          <a:lstStyle>
            <a:lvl1pPr algn="l">
              <a:defRPr sz="1800" b="1" i="0" kern="1200" cap="none" spc="0" baseline="0">
                <a:solidFill>
                  <a:srgbClr val="323C47"/>
                </a:solidFill>
                <a:latin typeface="Arial"/>
                <a:cs typeface="Arial"/>
              </a:defRPr>
            </a:lvl1pPr>
            <a:lvl2pPr marL="0" indent="0" algn="l">
              <a:buFontTx/>
              <a:buNone/>
              <a:defRPr sz="1600" b="0" i="0" spc="50">
                <a:latin typeface="Arial"/>
                <a:cs typeface="Arial"/>
              </a:defRPr>
            </a:lvl2pPr>
          </a:lstStyle>
          <a:p>
            <a:pPr lvl="0"/>
            <a:r>
              <a:rPr lang="en-US" dirty="0"/>
              <a:t>SUB-TITLE or AUTHOR</a:t>
            </a:r>
          </a:p>
          <a:p>
            <a:pPr lvl="1"/>
            <a:r>
              <a:rPr lang="en-US" dirty="0"/>
              <a:t>Descriptive title here if needed</a:t>
            </a:r>
          </a:p>
        </p:txBody>
      </p:sp>
      <p:pic>
        <p:nvPicPr>
          <p:cNvPr id="7" name="Picture 6"/>
          <p:cNvPicPr>
            <a:picLocks noChangeAspect="1"/>
          </p:cNvPicPr>
          <p:nvPr userDrawn="1"/>
        </p:nvPicPr>
        <p:blipFill>
          <a:blip r:embed="rId2"/>
          <a:stretch>
            <a:fillRect/>
          </a:stretch>
        </p:blipFill>
        <p:spPr>
          <a:xfrm>
            <a:off x="527755" y="5218867"/>
            <a:ext cx="2071116" cy="1193292"/>
          </a:xfrm>
          <a:prstGeom prst="rect">
            <a:avLst/>
          </a:prstGeom>
        </p:spPr>
      </p:pic>
    </p:spTree>
    <p:extLst>
      <p:ext uri="{BB962C8B-B14F-4D97-AF65-F5344CB8AC3E}">
        <p14:creationId xmlns:p14="http://schemas.microsoft.com/office/powerpoint/2010/main" val="35357418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 All Caps Photo 01">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Title_Slide_Image_01_4-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4527488"/>
          </a:xfrm>
          <a:prstGeom prst="rect">
            <a:avLst/>
          </a:prstGeom>
        </p:spPr>
      </p:pic>
      <p:sp>
        <p:nvSpPr>
          <p:cNvPr id="5" name="Title 4"/>
          <p:cNvSpPr>
            <a:spLocks noGrp="1"/>
          </p:cNvSpPr>
          <p:nvPr>
            <p:ph type="title" hasCustomPrompt="1"/>
          </p:nvPr>
        </p:nvSpPr>
        <p:spPr>
          <a:xfrm>
            <a:off x="457200" y="670560"/>
            <a:ext cx="8193024" cy="3328416"/>
          </a:xfrm>
        </p:spPr>
        <p:txBody>
          <a:bodyPr/>
          <a:lstStyle>
            <a:lvl1pPr>
              <a:defRPr sz="5400" cap="all" spc="50" baseline="0"/>
            </a:lvl1pPr>
          </a:lstStyle>
          <a:p>
            <a:r>
              <a:rPr lang="en-US" dirty="0"/>
              <a:t>CLICK TO EDIT MASTER TITLE STYLE</a:t>
            </a:r>
          </a:p>
        </p:txBody>
      </p:sp>
      <p:sp>
        <p:nvSpPr>
          <p:cNvPr id="10" name="Text Placeholder 2"/>
          <p:cNvSpPr>
            <a:spLocks noGrp="1"/>
          </p:cNvSpPr>
          <p:nvPr>
            <p:ph idx="1" hasCustomPrompt="1"/>
          </p:nvPr>
        </p:nvSpPr>
        <p:spPr>
          <a:xfrm>
            <a:off x="5696712" y="5279136"/>
            <a:ext cx="3177897" cy="1057459"/>
          </a:xfrm>
          <a:prstGeom prst="rect">
            <a:avLst/>
          </a:prstGeom>
        </p:spPr>
        <p:txBody>
          <a:bodyPr vert="horz" lIns="91440" tIns="45720" rIns="91440" bIns="45720" rtlCol="0">
            <a:normAutofit/>
          </a:bodyPr>
          <a:lstStyle>
            <a:lvl1pPr algn="l">
              <a:defRPr sz="1800" b="1" i="0" kern="1200" cap="none" spc="0" baseline="0">
                <a:solidFill>
                  <a:srgbClr val="323C47"/>
                </a:solidFill>
                <a:latin typeface="Arial"/>
                <a:cs typeface="Arial"/>
              </a:defRPr>
            </a:lvl1pPr>
            <a:lvl2pPr marL="0" indent="0" algn="l">
              <a:buFontTx/>
              <a:buNone/>
              <a:defRPr sz="1600" b="0" i="0" spc="0">
                <a:latin typeface="Arial"/>
                <a:cs typeface="Arial"/>
              </a:defRPr>
            </a:lvl2pPr>
          </a:lstStyle>
          <a:p>
            <a:pPr lvl="0"/>
            <a:r>
              <a:rPr lang="en-US" dirty="0"/>
              <a:t>SUB-TITLE or AUTHOR</a:t>
            </a:r>
          </a:p>
          <a:p>
            <a:pPr lvl="1"/>
            <a:r>
              <a:rPr lang="en-US" dirty="0"/>
              <a:t>Descriptive title here if needed</a:t>
            </a:r>
          </a:p>
        </p:txBody>
      </p:sp>
      <p:pic>
        <p:nvPicPr>
          <p:cNvPr id="7" name="Picture 6"/>
          <p:cNvPicPr>
            <a:picLocks noChangeAspect="1"/>
          </p:cNvPicPr>
          <p:nvPr userDrawn="1"/>
        </p:nvPicPr>
        <p:blipFill>
          <a:blip r:embed="rId3"/>
          <a:stretch>
            <a:fillRect/>
          </a:stretch>
        </p:blipFill>
        <p:spPr>
          <a:xfrm>
            <a:off x="527755" y="5218867"/>
            <a:ext cx="2071116" cy="1193292"/>
          </a:xfrm>
          <a:prstGeom prst="rect">
            <a:avLst/>
          </a:prstGeom>
        </p:spPr>
      </p:pic>
    </p:spTree>
    <p:extLst>
      <p:ext uri="{BB962C8B-B14F-4D97-AF65-F5344CB8AC3E}">
        <p14:creationId xmlns:p14="http://schemas.microsoft.com/office/powerpoint/2010/main" val="26722358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All Caps Bottom RT">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itle 4"/>
          <p:cNvSpPr>
            <a:spLocks noGrp="1"/>
          </p:cNvSpPr>
          <p:nvPr>
            <p:ph type="title" hasCustomPrompt="1"/>
          </p:nvPr>
        </p:nvSpPr>
        <p:spPr>
          <a:xfrm>
            <a:off x="914400" y="4376928"/>
            <a:ext cx="7772400" cy="2133600"/>
          </a:xfrm>
        </p:spPr>
        <p:txBody>
          <a:bodyPr/>
          <a:lstStyle>
            <a:lvl1pPr algn="r">
              <a:defRPr sz="5400" cap="all" spc="0" baseline="0">
                <a:solidFill>
                  <a:schemeClr val="accent4"/>
                </a:solidFill>
              </a:defRPr>
            </a:lvl1pPr>
          </a:lstStyle>
          <a:p>
            <a:r>
              <a:rPr lang="en-US" dirty="0"/>
              <a:t>CLICK TO EDIT MASTER TITLE STYLE</a:t>
            </a:r>
          </a:p>
        </p:txBody>
      </p:sp>
      <p:sp>
        <p:nvSpPr>
          <p:cNvPr id="6" name="Text Placeholder 2"/>
          <p:cNvSpPr>
            <a:spLocks noGrp="1"/>
          </p:cNvSpPr>
          <p:nvPr>
            <p:ph idx="1" hasCustomPrompt="1"/>
          </p:nvPr>
        </p:nvSpPr>
        <p:spPr>
          <a:xfrm>
            <a:off x="5536453" y="3620597"/>
            <a:ext cx="3177897" cy="727512"/>
          </a:xfrm>
          <a:prstGeom prst="rect">
            <a:avLst/>
          </a:prstGeom>
        </p:spPr>
        <p:txBody>
          <a:bodyPr vert="horz" lIns="91440" tIns="45720" rIns="91440" bIns="45720" rtlCol="0">
            <a:normAutofit/>
          </a:bodyPr>
          <a:lstStyle>
            <a:lvl1pPr algn="r">
              <a:defRPr sz="1600" b="0" i="0" kern="1200" spc="0">
                <a:solidFill>
                  <a:srgbClr val="323C47"/>
                </a:solidFill>
                <a:latin typeface="Arial"/>
                <a:cs typeface="Arial"/>
              </a:defRPr>
            </a:lvl1pPr>
            <a:lvl2pPr marL="0" indent="0" algn="l">
              <a:buFontTx/>
              <a:buNone/>
              <a:defRPr sz="1400"/>
            </a:lvl2pPr>
          </a:lstStyle>
          <a:p>
            <a:pPr lvl="0"/>
            <a:r>
              <a:rPr lang="en-US" dirty="0"/>
              <a:t>Click to edit master text styles</a:t>
            </a:r>
          </a:p>
        </p:txBody>
      </p:sp>
    </p:spTree>
    <p:extLst>
      <p:ext uri="{BB962C8B-B14F-4D97-AF65-F5344CB8AC3E}">
        <p14:creationId xmlns:p14="http://schemas.microsoft.com/office/powerpoint/2010/main" val="809945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 Full Photo Bottom RT">
    <p:spTree>
      <p:nvGrpSpPr>
        <p:cNvPr id="1" name=""/>
        <p:cNvGrpSpPr/>
        <p:nvPr/>
      </p:nvGrpSpPr>
      <p:grpSpPr>
        <a:xfrm>
          <a:off x="0" y="0"/>
          <a:ext cx="0" cy="0"/>
          <a:chOff x="0" y="0"/>
          <a:chExt cx="0" cy="0"/>
        </a:xfrm>
      </p:grpSpPr>
      <p:pic>
        <p:nvPicPr>
          <p:cNvPr id="3" name="Picture 2" descr="Title_Slide_Image_Full_4-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4"/>
          <p:cNvSpPr>
            <a:spLocks noGrp="1"/>
          </p:cNvSpPr>
          <p:nvPr>
            <p:ph type="title" hasCustomPrompt="1"/>
          </p:nvPr>
        </p:nvSpPr>
        <p:spPr>
          <a:xfrm>
            <a:off x="914400" y="4376928"/>
            <a:ext cx="7772400" cy="2133600"/>
          </a:xfrm>
        </p:spPr>
        <p:txBody>
          <a:bodyPr/>
          <a:lstStyle>
            <a:lvl1pPr algn="r">
              <a:defRPr sz="5400" cap="all" spc="0" baseline="0">
                <a:solidFill>
                  <a:srgbClr val="FFFFFF"/>
                </a:solidFill>
              </a:defRPr>
            </a:lvl1pPr>
          </a:lstStyle>
          <a:p>
            <a:r>
              <a:rPr lang="en-US" dirty="0"/>
              <a:t>CLICK TO EDIT MASTER TITLE STYLE</a:t>
            </a:r>
          </a:p>
        </p:txBody>
      </p:sp>
      <p:sp>
        <p:nvSpPr>
          <p:cNvPr id="6" name="Text Placeholder 2"/>
          <p:cNvSpPr>
            <a:spLocks noGrp="1"/>
          </p:cNvSpPr>
          <p:nvPr>
            <p:ph idx="1" hasCustomPrompt="1"/>
          </p:nvPr>
        </p:nvSpPr>
        <p:spPr>
          <a:xfrm>
            <a:off x="5536453" y="3620597"/>
            <a:ext cx="3177897" cy="727512"/>
          </a:xfrm>
          <a:prstGeom prst="rect">
            <a:avLst/>
          </a:prstGeom>
        </p:spPr>
        <p:txBody>
          <a:bodyPr vert="horz" lIns="91440" tIns="45720" rIns="91440" bIns="45720" rtlCol="0">
            <a:normAutofit/>
          </a:bodyPr>
          <a:lstStyle>
            <a:lvl1pPr algn="r">
              <a:defRPr sz="1600" b="0" kern="1200" spc="50">
                <a:solidFill>
                  <a:srgbClr val="FFFFFF"/>
                </a:solidFill>
                <a:latin typeface="Arial"/>
                <a:cs typeface="Arial"/>
              </a:defRPr>
            </a:lvl1pPr>
            <a:lvl2pPr marL="0" indent="0" algn="l">
              <a:buFontTx/>
              <a:buNone/>
              <a:defRPr sz="1400"/>
            </a:lvl2pPr>
          </a:lstStyle>
          <a:p>
            <a:pPr lvl="0"/>
            <a:r>
              <a:rPr lang="en-US" dirty="0"/>
              <a:t>Click to edit master text styles</a:t>
            </a:r>
          </a:p>
        </p:txBody>
      </p:sp>
    </p:spTree>
    <p:extLst>
      <p:ext uri="{BB962C8B-B14F-4D97-AF65-F5344CB8AC3E}">
        <p14:creationId xmlns:p14="http://schemas.microsoft.com/office/powerpoint/2010/main" val="260516497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Norm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7744" y="0"/>
            <a:ext cx="8549640" cy="1584960"/>
          </a:xfrm>
        </p:spPr>
        <p:txBody>
          <a:bodyPr anchor="ctr" anchorCtr="0"/>
          <a:lstStyle>
            <a:lvl1pPr>
              <a:defRPr sz="3800" cap="all" baseline="0"/>
            </a:lvl1pPr>
          </a:lstStyle>
          <a:p>
            <a:r>
              <a:rPr lang="en-US" dirty="0"/>
              <a:t>CLICK TO EDIT MASTER TITLE STYLE</a:t>
            </a:r>
          </a:p>
        </p:txBody>
      </p:sp>
      <p:sp>
        <p:nvSpPr>
          <p:cNvPr id="9" name="Text Placeholder 2"/>
          <p:cNvSpPr>
            <a:spLocks noGrp="1"/>
          </p:cNvSpPr>
          <p:nvPr>
            <p:ph idx="1" hasCustomPrompt="1"/>
          </p:nvPr>
        </p:nvSpPr>
        <p:spPr>
          <a:xfrm>
            <a:off x="300554" y="2059742"/>
            <a:ext cx="8540206" cy="4066423"/>
          </a:xfrm>
          <a:prstGeom prst="rect">
            <a:avLst/>
          </a:prstGeom>
        </p:spPr>
        <p:txBody>
          <a:bodyPr vert="horz" lIns="91440" tIns="45720" rIns="91440" bIns="45720" rtlCol="0">
            <a:normAutofit/>
          </a:bodyPr>
          <a:lstStyle>
            <a:lvl1pPr>
              <a:defRPr sz="2400" b="1" i="0">
                <a:latin typeface="Arial"/>
                <a:cs typeface="Arial"/>
              </a:defRPr>
            </a:lvl1pPr>
            <a:lvl2pPr marL="0" indent="0">
              <a:buFontTx/>
              <a:buNone/>
              <a:defRPr sz="2400">
                <a:solidFill>
                  <a:schemeClr val="accent4"/>
                </a:solidFill>
                <a:latin typeface="Arial"/>
                <a:cs typeface="Arial"/>
              </a:defRPr>
            </a:lvl2pPr>
            <a:lvl3pPr marL="457200">
              <a:defRPr sz="2200">
                <a:solidFill>
                  <a:schemeClr val="accent4"/>
                </a:solidFill>
                <a:latin typeface="Arial"/>
                <a:cs typeface="Arial"/>
              </a:defRPr>
            </a:lvl3pPr>
            <a:lvl4pPr marL="914400">
              <a:defRPr sz="2200">
                <a:solidFill>
                  <a:schemeClr val="accent4"/>
                </a:solidFill>
                <a:latin typeface="Arial"/>
                <a:cs typeface="Arial"/>
              </a:defRPr>
            </a:lvl4pPr>
            <a:lvl5pPr marL="1371600">
              <a:defRPr sz="2000" baseline="0">
                <a:solidFill>
                  <a:schemeClr val="accent4"/>
                </a:solidFill>
                <a:latin typeface="Arial"/>
                <a:cs typeface="Arial"/>
              </a:defRPr>
            </a:lvl5pPr>
            <a:lvl6pPr marL="1828800">
              <a:defRPr sz="2000" baseline="0">
                <a:solidFill>
                  <a:schemeClr val="accent4"/>
                </a:solidFill>
                <a:latin typeface="Arial"/>
                <a:cs typeface="Arial"/>
              </a:defRPr>
            </a:lvl6pPr>
          </a:lstStyle>
          <a:p>
            <a:pPr lvl="0"/>
            <a:r>
              <a:rPr lang="en-US" dirty="0"/>
              <a:t>Click to edit Master text styles – Increase List Level for normal text and bullets</a:t>
            </a:r>
          </a:p>
          <a:p>
            <a:pPr lvl="1"/>
            <a:r>
              <a:rPr lang="en-US" dirty="0"/>
              <a:t>Text Level</a:t>
            </a:r>
          </a:p>
          <a:p>
            <a:pPr lvl="2"/>
            <a:r>
              <a:rPr lang="en-US" dirty="0"/>
              <a:t>Second level</a:t>
            </a:r>
          </a:p>
          <a:p>
            <a:pPr lvl="3"/>
            <a:r>
              <a:rPr lang="en-US" dirty="0"/>
              <a:t>Third level</a:t>
            </a:r>
          </a:p>
          <a:p>
            <a:pPr lvl="4"/>
            <a:r>
              <a:rPr lang="en-US" dirty="0"/>
              <a:t>Fourth level</a:t>
            </a:r>
          </a:p>
          <a:p>
            <a:pPr lvl="5"/>
            <a:r>
              <a:rPr lang="en-US" dirty="0"/>
              <a:t>Fifth level</a:t>
            </a:r>
          </a:p>
        </p:txBody>
      </p:sp>
      <p:sp>
        <p:nvSpPr>
          <p:cNvPr id="3" name="Slide Number Placeholder 2"/>
          <p:cNvSpPr>
            <a:spLocks noGrp="1"/>
          </p:cNvSpPr>
          <p:nvPr>
            <p:ph type="sldNum" sz="quarter" idx="10"/>
          </p:nvPr>
        </p:nvSpPr>
        <p:spPr/>
        <p:txBody>
          <a:bodyPr/>
          <a:lstStyle/>
          <a:p>
            <a:fld id="{026A839D-8BA3-EB44-8091-71BB10A77D74}" type="slidenum">
              <a:rPr lang="en-US" smtClean="0"/>
              <a:pPr/>
              <a:t>‹#›</a:t>
            </a:fld>
            <a:endParaRPr lang="en-US" dirty="0"/>
          </a:p>
        </p:txBody>
      </p:sp>
    </p:spTree>
    <p:extLst>
      <p:ext uri="{BB962C8B-B14F-4D97-AF65-F5344CB8AC3E}">
        <p14:creationId xmlns:p14="http://schemas.microsoft.com/office/powerpoint/2010/main" val="16379743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7744" y="0"/>
            <a:ext cx="8549640" cy="1584960"/>
          </a:xfrm>
        </p:spPr>
        <p:txBody>
          <a:bodyPr anchor="ctr" anchorCtr="0"/>
          <a:lstStyle>
            <a:lvl1pPr>
              <a:defRPr sz="3800" cap="all" baseline="0"/>
            </a:lvl1pPr>
          </a:lstStyle>
          <a:p>
            <a:r>
              <a:rPr lang="en-US" dirty="0"/>
              <a:t>CLICK TO EDIT MASTER TITLE STYLE</a:t>
            </a:r>
          </a:p>
        </p:txBody>
      </p:sp>
      <p:sp>
        <p:nvSpPr>
          <p:cNvPr id="5" name="Content Placeholder 3"/>
          <p:cNvSpPr>
            <a:spLocks noGrp="1"/>
          </p:cNvSpPr>
          <p:nvPr>
            <p:ph sz="half" idx="2" hasCustomPrompt="1"/>
          </p:nvPr>
        </p:nvSpPr>
        <p:spPr>
          <a:xfrm>
            <a:off x="246887" y="1743456"/>
            <a:ext cx="4105656" cy="3683000"/>
          </a:xfrm>
        </p:spPr>
        <p:txBody>
          <a:bodyPr/>
          <a:lstStyle>
            <a:lvl1pPr>
              <a:defRPr sz="2200" spc="10"/>
            </a:lvl1pPr>
            <a:lvl2pPr marL="0">
              <a:defRPr sz="2200" b="0" i="0" spc="0">
                <a:latin typeface="Arial"/>
                <a:cs typeface="Arial"/>
              </a:defRPr>
            </a:lvl2pPr>
            <a:lvl3pPr marL="457200">
              <a:defRPr sz="2200" b="0" i="0" spc="0">
                <a:latin typeface="Arial"/>
                <a:cs typeface="Arial"/>
              </a:defRPr>
            </a:lvl3pPr>
            <a:lvl4pPr marL="914400">
              <a:defRPr sz="2000" b="0" i="0" spc="0">
                <a:latin typeface="Arial"/>
                <a:cs typeface="Arial"/>
              </a:defRPr>
            </a:lvl4pPr>
            <a:lvl5pPr marL="1371600">
              <a:defRPr sz="2000" b="0" i="0" spc="0">
                <a:latin typeface="Arial"/>
                <a:cs typeface="Arial"/>
              </a:defRPr>
            </a:lvl5pPr>
          </a:lstStyle>
          <a:p>
            <a:pPr lvl="0"/>
            <a:r>
              <a:rPr lang="en-US" dirty="0"/>
              <a:t>Click to edit Master text styles – Increase List Level for normal text and bullets</a:t>
            </a:r>
          </a:p>
          <a:p>
            <a:pPr lvl="1"/>
            <a:r>
              <a:rPr lang="en-US" dirty="0"/>
              <a:t>Text level</a:t>
            </a:r>
          </a:p>
          <a:p>
            <a:pPr lvl="2"/>
            <a:r>
              <a:rPr lang="en-US" dirty="0"/>
              <a:t>Second level</a:t>
            </a:r>
          </a:p>
          <a:p>
            <a:pPr lvl="3"/>
            <a:r>
              <a:rPr lang="en-US" dirty="0"/>
              <a:t>Third level</a:t>
            </a:r>
          </a:p>
          <a:p>
            <a:pPr lvl="4"/>
            <a:r>
              <a:rPr lang="en-US" dirty="0"/>
              <a:t>Fourth level</a:t>
            </a:r>
          </a:p>
        </p:txBody>
      </p:sp>
      <p:sp>
        <p:nvSpPr>
          <p:cNvPr id="6" name="Content Placeholder 5"/>
          <p:cNvSpPr>
            <a:spLocks noGrp="1"/>
          </p:cNvSpPr>
          <p:nvPr>
            <p:ph sz="quarter" idx="10" hasCustomPrompt="1"/>
          </p:nvPr>
        </p:nvSpPr>
        <p:spPr>
          <a:xfrm>
            <a:off x="4700016" y="1743456"/>
            <a:ext cx="4261104" cy="3683000"/>
          </a:xfrm>
        </p:spPr>
        <p:txBody>
          <a:bodyPr/>
          <a:lstStyle>
            <a:lvl1pPr>
              <a:defRPr sz="2200" spc="50"/>
            </a:lvl1pPr>
            <a:lvl2pPr marL="0">
              <a:defRPr sz="2200">
                <a:latin typeface="Arial"/>
                <a:cs typeface="Arial"/>
              </a:defRPr>
            </a:lvl2pPr>
            <a:lvl3pPr marL="457200">
              <a:defRPr sz="2200">
                <a:latin typeface="Arial"/>
                <a:cs typeface="Arial"/>
              </a:defRPr>
            </a:lvl3pPr>
            <a:lvl4pPr marL="914400">
              <a:defRPr sz="2000">
                <a:latin typeface="Arial"/>
                <a:cs typeface="Arial"/>
              </a:defRPr>
            </a:lvl4pPr>
            <a:lvl5pPr marL="1371600">
              <a:defRPr sz="2000">
                <a:latin typeface="Arial"/>
                <a:cs typeface="Arial"/>
              </a:defRPr>
            </a:lvl5pPr>
          </a:lstStyle>
          <a:p>
            <a:pPr lvl="0"/>
            <a:r>
              <a:rPr lang="en-US" dirty="0"/>
              <a:t>Click to edit Master text styles – Increase List Level for normal text and bullets</a:t>
            </a:r>
          </a:p>
          <a:p>
            <a:pPr lvl="1"/>
            <a:r>
              <a:rPr lang="en-US" dirty="0"/>
              <a:t>Text level</a:t>
            </a:r>
          </a:p>
          <a:p>
            <a:pPr lvl="2"/>
            <a:r>
              <a:rPr lang="en-US" dirty="0"/>
              <a:t>Second level</a:t>
            </a:r>
          </a:p>
          <a:p>
            <a:pPr lvl="3"/>
            <a:r>
              <a:rPr lang="en-US" dirty="0"/>
              <a:t>Third level</a:t>
            </a:r>
          </a:p>
          <a:p>
            <a:pPr lvl="4"/>
            <a:r>
              <a:rPr lang="en-US" dirty="0"/>
              <a:t>Fourth level</a:t>
            </a:r>
          </a:p>
        </p:txBody>
      </p:sp>
      <p:sp>
        <p:nvSpPr>
          <p:cNvPr id="4" name="Slide Number Placeholder 3"/>
          <p:cNvSpPr>
            <a:spLocks noGrp="1"/>
          </p:cNvSpPr>
          <p:nvPr>
            <p:ph type="sldNum" sz="quarter" idx="11"/>
          </p:nvPr>
        </p:nvSpPr>
        <p:spPr/>
        <p:txBody>
          <a:bodyPr/>
          <a:lstStyle/>
          <a:p>
            <a:fld id="{026A839D-8BA3-EB44-8091-71BB10A77D74}" type="slidenum">
              <a:rPr lang="en-US" smtClean="0"/>
              <a:pPr/>
              <a:t>‹#›</a:t>
            </a:fld>
            <a:endParaRPr lang="en-US" dirty="0"/>
          </a:p>
        </p:txBody>
      </p:sp>
    </p:spTree>
    <p:extLst>
      <p:ext uri="{BB962C8B-B14F-4D97-AF65-F5344CB8AC3E}">
        <p14:creationId xmlns:p14="http://schemas.microsoft.com/office/powerpoint/2010/main" val="182080183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Slide with Graphic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7744" y="0"/>
            <a:ext cx="8549640" cy="1584960"/>
          </a:xfrm>
        </p:spPr>
        <p:txBody>
          <a:bodyPr anchor="ctr" anchorCtr="0"/>
          <a:lstStyle>
            <a:lvl1pPr>
              <a:defRPr sz="3800" cap="all" baseline="0"/>
            </a:lvl1pPr>
          </a:lstStyle>
          <a:p>
            <a:r>
              <a:rPr lang="en-US" dirty="0"/>
              <a:t>CLICK TO EDIT MASTER TITLE STYLE</a:t>
            </a:r>
          </a:p>
        </p:txBody>
      </p:sp>
      <p:sp>
        <p:nvSpPr>
          <p:cNvPr id="3" name="Picture Placeholder 2"/>
          <p:cNvSpPr>
            <a:spLocks noGrp="1"/>
          </p:cNvSpPr>
          <p:nvPr>
            <p:ph type="pic" idx="1" hasCustomPrompt="1"/>
          </p:nvPr>
        </p:nvSpPr>
        <p:spPr>
          <a:xfrm>
            <a:off x="3300984" y="2060448"/>
            <a:ext cx="5477256" cy="3938016"/>
          </a:xfrm>
        </p:spPr>
        <p:txBody>
          <a:bodyPr>
            <a:normAutofit/>
          </a:bodyPr>
          <a:lstStyle>
            <a:lvl1pPr marL="0" indent="0">
              <a:buNone/>
              <a:defRPr sz="24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on icon to add graphic</a:t>
            </a:r>
          </a:p>
        </p:txBody>
      </p:sp>
      <p:sp>
        <p:nvSpPr>
          <p:cNvPr id="4" name="Text Placeholder 3"/>
          <p:cNvSpPr>
            <a:spLocks noGrp="1"/>
          </p:cNvSpPr>
          <p:nvPr>
            <p:ph type="body" sz="half" idx="2"/>
          </p:nvPr>
        </p:nvSpPr>
        <p:spPr>
          <a:xfrm>
            <a:off x="237744" y="2060448"/>
            <a:ext cx="2743200" cy="3938016"/>
          </a:xfrm>
        </p:spPr>
        <p:txBody>
          <a:bodyPr>
            <a:normAutofit/>
          </a:bodyPr>
          <a:lstStyle>
            <a:lvl1pPr marL="0" indent="0">
              <a:buNone/>
              <a:defRPr sz="2200" b="0" i="0">
                <a:latin typeface="Arial"/>
                <a:cs typeface="Arial"/>
              </a:defRPr>
            </a:lvl1pPr>
            <a:lvl2pPr marL="457200" indent="-342900">
              <a:buFont typeface="Arial" panose="020B0604020202020204" pitchFamily="34" charset="0"/>
              <a:buChar char="•"/>
              <a:defRPr sz="2000" b="0" i="0">
                <a:solidFill>
                  <a:schemeClr val="accent4"/>
                </a:solidFill>
                <a:latin typeface="Arial"/>
                <a:cs typeface="Arial"/>
              </a:defRPr>
            </a:lvl2pPr>
            <a:lvl3pPr marL="914400" indent="-342900">
              <a:buFont typeface="Arial" panose="020B0604020202020204" pitchFamily="34" charset="0"/>
              <a:buChar char="•"/>
              <a:defRPr sz="2000" b="0" i="0">
                <a:solidFill>
                  <a:schemeClr val="accent4"/>
                </a:solidFill>
                <a:latin typeface="Arial"/>
                <a:cs typeface="Arial"/>
              </a:defRPr>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6" name="Slide Number Placeholder 5"/>
          <p:cNvSpPr>
            <a:spLocks noGrp="1"/>
          </p:cNvSpPr>
          <p:nvPr>
            <p:ph type="sldNum" sz="quarter" idx="10"/>
          </p:nvPr>
        </p:nvSpPr>
        <p:spPr/>
        <p:txBody>
          <a:bodyPr/>
          <a:lstStyle/>
          <a:p>
            <a:fld id="{026A839D-8BA3-EB44-8091-71BB10A77D74}" type="slidenum">
              <a:rPr lang="en-US" smtClean="0"/>
              <a:pPr/>
              <a:t>‹#›</a:t>
            </a:fld>
            <a:endParaRPr lang="en-US" dirty="0"/>
          </a:p>
        </p:txBody>
      </p:sp>
    </p:spTree>
    <p:extLst>
      <p:ext uri="{BB962C8B-B14F-4D97-AF65-F5344CB8AC3E}">
        <p14:creationId xmlns:p14="http://schemas.microsoft.com/office/powerpoint/2010/main" val="379338920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lide with Centere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7744" y="0"/>
            <a:ext cx="8549640" cy="1584960"/>
          </a:xfrm>
        </p:spPr>
        <p:txBody>
          <a:bodyPr anchor="ctr" anchorCtr="0"/>
          <a:lstStyle>
            <a:lvl1pPr>
              <a:defRPr sz="3800" cap="all" baseline="0"/>
            </a:lvl1pPr>
          </a:lstStyle>
          <a:p>
            <a:r>
              <a:rPr lang="en-US" dirty="0"/>
              <a:t>CLICK TO EDIT MASTER TITLE STYLE</a:t>
            </a:r>
          </a:p>
        </p:txBody>
      </p:sp>
      <p:sp>
        <p:nvSpPr>
          <p:cNvPr id="3" name="Picture Placeholder 2"/>
          <p:cNvSpPr>
            <a:spLocks noGrp="1"/>
          </p:cNvSpPr>
          <p:nvPr>
            <p:ph type="pic" idx="1" hasCustomPrompt="1"/>
          </p:nvPr>
        </p:nvSpPr>
        <p:spPr>
          <a:xfrm>
            <a:off x="237744" y="2060448"/>
            <a:ext cx="8603016" cy="402012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on icon to add graphic</a:t>
            </a:r>
          </a:p>
        </p:txBody>
      </p:sp>
      <p:sp>
        <p:nvSpPr>
          <p:cNvPr id="5" name="Slide Number Placeholder 4"/>
          <p:cNvSpPr>
            <a:spLocks noGrp="1"/>
          </p:cNvSpPr>
          <p:nvPr>
            <p:ph type="sldNum" sz="quarter" idx="10"/>
          </p:nvPr>
        </p:nvSpPr>
        <p:spPr/>
        <p:txBody>
          <a:bodyPr/>
          <a:lstStyle/>
          <a:p>
            <a:fld id="{026A839D-8BA3-EB44-8091-71BB10A77D74}" type="slidenum">
              <a:rPr lang="en-US" smtClean="0"/>
              <a:pPr/>
              <a:t>‹#›</a:t>
            </a:fld>
            <a:endParaRPr lang="en-US" dirty="0"/>
          </a:p>
        </p:txBody>
      </p:sp>
    </p:spTree>
    <p:extLst>
      <p:ext uri="{BB962C8B-B14F-4D97-AF65-F5344CB8AC3E}">
        <p14:creationId xmlns:p14="http://schemas.microsoft.com/office/powerpoint/2010/main" val="23824142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3" descr="MIT_SloanDome_30K.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00554" y="6265439"/>
            <a:ext cx="646075" cy="501839"/>
          </a:xfrm>
          <a:prstGeom prst="rect">
            <a:avLst/>
          </a:prstGeom>
        </p:spPr>
      </p:pic>
      <p:sp>
        <p:nvSpPr>
          <p:cNvPr id="8" name="Rectangle 7"/>
          <p:cNvSpPr/>
          <p:nvPr/>
        </p:nvSpPr>
        <p:spPr>
          <a:xfrm>
            <a:off x="0" y="0"/>
            <a:ext cx="9144000" cy="1600200"/>
          </a:xfrm>
          <a:prstGeom prst="rect">
            <a:avLst/>
          </a:prstGeom>
          <a:solidFill>
            <a:srgbClr val="1B202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23293C"/>
              </a:solidFill>
            </a:endParaRPr>
          </a:p>
        </p:txBody>
      </p:sp>
      <p:sp>
        <p:nvSpPr>
          <p:cNvPr id="2" name="Title Placeholder 1"/>
          <p:cNvSpPr>
            <a:spLocks noGrp="1"/>
          </p:cNvSpPr>
          <p:nvPr>
            <p:ph type="title"/>
          </p:nvPr>
        </p:nvSpPr>
        <p:spPr>
          <a:xfrm>
            <a:off x="196052" y="0"/>
            <a:ext cx="8644708" cy="1597248"/>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300554" y="2059742"/>
            <a:ext cx="8540206" cy="4066423"/>
          </a:xfrm>
          <a:prstGeom prst="rect">
            <a:avLst/>
          </a:prstGeom>
        </p:spPr>
        <p:txBody>
          <a:bodyPr vert="horz" lIns="91440" tIns="45720" rIns="91440" bIns="45720" rtlCol="0">
            <a:normAutofit/>
          </a:bodyPr>
          <a:lstStyle/>
          <a:p>
            <a:pPr lvl="0"/>
            <a:r>
              <a:rPr lang="en-US" dirty="0"/>
              <a:t>Click to edit Master text styles – Increase List Level for normal text and bullets</a:t>
            </a:r>
          </a:p>
          <a:p>
            <a:pPr lvl="1"/>
            <a:r>
              <a:rPr lang="en-US" dirty="0"/>
              <a:t>Text Level</a:t>
            </a:r>
          </a:p>
          <a:p>
            <a:pPr lvl="2"/>
            <a:r>
              <a:rPr lang="en-US" dirty="0"/>
              <a:t>Second level</a:t>
            </a:r>
          </a:p>
          <a:p>
            <a:pPr lvl="3"/>
            <a:r>
              <a:rPr lang="en-US" dirty="0"/>
              <a:t>Third level</a:t>
            </a:r>
          </a:p>
          <a:p>
            <a:pPr lvl="4"/>
            <a:r>
              <a:rPr lang="en-US" dirty="0"/>
              <a:t>Fourth level</a:t>
            </a:r>
          </a:p>
          <a:p>
            <a:pPr lvl="5"/>
            <a:r>
              <a:rPr lang="en-US" dirty="0"/>
              <a:t>Fifth Level</a:t>
            </a:r>
          </a:p>
        </p:txBody>
      </p:sp>
      <p:sp>
        <p:nvSpPr>
          <p:cNvPr id="6" name="Slide Number Placeholder 5"/>
          <p:cNvSpPr>
            <a:spLocks noGrp="1"/>
          </p:cNvSpPr>
          <p:nvPr>
            <p:ph type="sldNum" sz="quarter" idx="4"/>
          </p:nvPr>
        </p:nvSpPr>
        <p:spPr>
          <a:xfrm>
            <a:off x="6707160" y="6356351"/>
            <a:ext cx="2133600" cy="365125"/>
          </a:xfrm>
          <a:prstGeom prst="rect">
            <a:avLst/>
          </a:prstGeom>
        </p:spPr>
        <p:txBody>
          <a:bodyPr vert="horz" lIns="91440" tIns="45720" rIns="91440" bIns="45720" rtlCol="0" anchor="ctr"/>
          <a:lstStyle>
            <a:lvl1pPr algn="r">
              <a:defRPr sz="1400">
                <a:solidFill>
                  <a:schemeClr val="accent4"/>
                </a:solidFill>
                <a:latin typeface="Arial"/>
                <a:cs typeface="Arial"/>
              </a:defRPr>
            </a:lvl1pPr>
          </a:lstStyle>
          <a:p>
            <a:fld id="{026A839D-8BA3-EB44-8091-71BB10A77D74}" type="slidenum">
              <a:rPr lang="en-US" smtClean="0"/>
              <a:pPr/>
              <a:t>‹#›</a:t>
            </a:fld>
            <a:endParaRPr lang="en-US" dirty="0"/>
          </a:p>
        </p:txBody>
      </p:sp>
    </p:spTree>
    <p:extLst>
      <p:ext uri="{BB962C8B-B14F-4D97-AF65-F5344CB8AC3E}">
        <p14:creationId xmlns:p14="http://schemas.microsoft.com/office/powerpoint/2010/main" val="1154799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6" r:id="rId6"/>
    <p:sldLayoutId id="2147483687" r:id="rId7"/>
    <p:sldLayoutId id="2147483674" r:id="rId8"/>
    <p:sldLayoutId id="2147483688" r:id="rId9"/>
    <p:sldLayoutId id="2147483690" r:id="rId10"/>
    <p:sldLayoutId id="2147483689" r:id="rId11"/>
    <p:sldLayoutId id="2147483691" r:id="rId12"/>
  </p:sldLayoutIdLst>
  <p:timing>
    <p:tnLst>
      <p:par>
        <p:cTn id="1" dur="indefinite" restart="never" nodeType="tmRoot"/>
      </p:par>
    </p:tnLst>
  </p:timing>
  <p:hf hdr="0" ftr="0" dt="0"/>
  <p:txStyles>
    <p:title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p:titleStyle>
    <p:bodyStyle>
      <a:lvl1pPr marL="0" indent="0" algn="l" defTabSz="457200" rtl="0" eaLnBrk="1" latinLnBrk="0" hangingPunct="1">
        <a:lnSpc>
          <a:spcPct val="110000"/>
        </a:lnSpc>
        <a:spcBef>
          <a:spcPct val="20000"/>
        </a:spcBef>
        <a:buFont typeface="Arial"/>
        <a:buNone/>
        <a:defRPr sz="2400" b="1" i="0" kern="1200" spc="0" baseline="0">
          <a:solidFill>
            <a:schemeClr val="accent4"/>
          </a:solidFill>
          <a:latin typeface="Arial"/>
          <a:ea typeface="+mn-ea"/>
          <a:cs typeface="Arial"/>
        </a:defRPr>
      </a:lvl1pPr>
      <a:lvl2pPr marL="0" marR="0" indent="0" algn="l" defTabSz="457200" rtl="0" eaLnBrk="1" fontAlgn="auto" latinLnBrk="0" hangingPunct="1">
        <a:lnSpc>
          <a:spcPct val="110000"/>
        </a:lnSpc>
        <a:spcBef>
          <a:spcPct val="20000"/>
        </a:spcBef>
        <a:spcAft>
          <a:spcPts val="0"/>
        </a:spcAft>
        <a:buClrTx/>
        <a:buSzTx/>
        <a:buFontTx/>
        <a:buNone/>
        <a:tabLst/>
        <a:defRPr sz="2400" b="0" i="0" kern="1200">
          <a:solidFill>
            <a:schemeClr val="accent4"/>
          </a:solidFill>
          <a:latin typeface="Arial"/>
          <a:ea typeface="+mn-ea"/>
          <a:cs typeface="Arial"/>
        </a:defRPr>
      </a:lvl2pPr>
      <a:lvl3pPr marL="457200" indent="-228600" algn="l" defTabSz="457200" rtl="0" eaLnBrk="1" latinLnBrk="0" hangingPunct="1">
        <a:lnSpc>
          <a:spcPct val="110000"/>
        </a:lnSpc>
        <a:spcBef>
          <a:spcPct val="20000"/>
        </a:spcBef>
        <a:buFont typeface="Arial" panose="020B0604020202020204" pitchFamily="34" charset="0"/>
        <a:buChar char="•"/>
        <a:defRPr sz="2200" b="0" i="0" kern="1200">
          <a:solidFill>
            <a:schemeClr val="accent4"/>
          </a:solidFill>
          <a:latin typeface="Arial"/>
          <a:ea typeface="+mn-ea"/>
          <a:cs typeface="Arial"/>
        </a:defRPr>
      </a:lvl3pPr>
      <a:lvl4pPr marL="914400" indent="-228600" algn="l" defTabSz="457200" rtl="0" eaLnBrk="1" latinLnBrk="0" hangingPunct="1">
        <a:lnSpc>
          <a:spcPct val="110000"/>
        </a:lnSpc>
        <a:spcBef>
          <a:spcPct val="20000"/>
        </a:spcBef>
        <a:buFont typeface="Arial" panose="020B0604020202020204" pitchFamily="34" charset="0"/>
        <a:buChar char="•"/>
        <a:defRPr sz="2200" b="0" i="0" kern="1200">
          <a:solidFill>
            <a:schemeClr val="accent4"/>
          </a:solidFill>
          <a:latin typeface="Arial"/>
          <a:ea typeface="+mn-ea"/>
          <a:cs typeface="Arial"/>
        </a:defRPr>
      </a:lvl4pPr>
      <a:lvl5pPr marL="1371600" indent="-228600" algn="l" defTabSz="457200" rtl="0" eaLnBrk="1" latinLnBrk="0" hangingPunct="1">
        <a:lnSpc>
          <a:spcPct val="110000"/>
        </a:lnSpc>
        <a:spcBef>
          <a:spcPct val="20000"/>
        </a:spcBef>
        <a:buFont typeface="Arial" panose="020B0604020202020204" pitchFamily="34" charset="0"/>
        <a:buChar char="•"/>
        <a:defRPr sz="2000" b="0" i="0" kern="1200">
          <a:solidFill>
            <a:schemeClr val="accent4"/>
          </a:solidFill>
          <a:latin typeface="Arial"/>
          <a:ea typeface="+mn-ea"/>
          <a:cs typeface="Arial"/>
        </a:defRPr>
      </a:lvl5pPr>
      <a:lvl6pPr marL="1828800" indent="-228600" algn="l" defTabSz="457200" rtl="0" eaLnBrk="1" latinLnBrk="0" hangingPunct="1">
        <a:lnSpc>
          <a:spcPct val="110000"/>
        </a:lnSpc>
        <a:spcBef>
          <a:spcPct val="20000"/>
        </a:spcBef>
        <a:buFont typeface="Arial"/>
        <a:buChar char="•"/>
        <a:defRPr sz="2000" b="0" i="0" kern="1200">
          <a:solidFill>
            <a:schemeClr val="accent4"/>
          </a:solidFill>
          <a:latin typeface="Arial"/>
          <a:ea typeface="+mn-ea"/>
          <a:cs typeface="Arial"/>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image" Target="../media/image12.jpeg"/><Relationship Id="rId5" Type="http://schemas.openxmlformats.org/officeDocument/2006/relationships/image" Target="../media/image13.jpeg"/><Relationship Id="rId6" Type="http://schemas.openxmlformats.org/officeDocument/2006/relationships/image" Target="../media/image14.jpeg"/><Relationship Id="rId7" Type="http://schemas.openxmlformats.org/officeDocument/2006/relationships/image" Target="../media/image15.jpeg"/><Relationship Id="rId8" Type="http://schemas.openxmlformats.org/officeDocument/2006/relationships/image" Target="../media/image16.jpeg"/><Relationship Id="rId9" Type="http://schemas.openxmlformats.org/officeDocument/2006/relationships/image" Target="../media/image17.jpeg"/><Relationship Id="rId10" Type="http://schemas.openxmlformats.org/officeDocument/2006/relationships/image" Target="../media/image18.jpeg"/><Relationship Id="rId1" Type="http://schemas.openxmlformats.org/officeDocument/2006/relationships/slideLayout" Target="../slideLayouts/slideLayout6.xml"/><Relationship Id="rId2" Type="http://schemas.openxmlformats.org/officeDocument/2006/relationships/image" Target="../media/image10.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6.xml"/><Relationship Id="rId2" Type="http://schemas.openxmlformats.org/officeDocument/2006/relationships/image" Target="../media/image6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49321"/>
            <a:ext cx="8193024" cy="4232953"/>
          </a:xfrm>
        </p:spPr>
        <p:txBody>
          <a:bodyPr/>
          <a:lstStyle/>
          <a:p>
            <a:r>
              <a:rPr lang="en-US" sz="3000" cap="none" dirty="0" smtClean="0"/>
              <a:t/>
            </a:r>
            <a:br>
              <a:rPr lang="en-US" sz="3000" cap="none" dirty="0" smtClean="0"/>
            </a:br>
            <a:r>
              <a:rPr lang="en-US" sz="3000" cap="none" dirty="0" smtClean="0"/>
              <a:t>Investment Strategies to Mitigate Sequence of Return Risk</a:t>
            </a:r>
            <a:r>
              <a:rPr lang="en-US" sz="3600" cap="none" dirty="0" smtClean="0"/>
              <a:t/>
            </a:r>
            <a:br>
              <a:rPr lang="en-US" sz="3600" cap="none" dirty="0" smtClean="0"/>
            </a:br>
            <a:r>
              <a:rPr lang="en-US" sz="3200" cap="none" dirty="0" smtClean="0"/>
              <a:t/>
            </a:r>
            <a:br>
              <a:rPr lang="en-US" sz="3200" cap="none" dirty="0" smtClean="0"/>
            </a:br>
            <a:r>
              <a:rPr lang="en-US" sz="2000" cap="none" dirty="0" smtClean="0"/>
              <a:t>Sponsor: T. Rowe Price</a:t>
            </a:r>
            <a:br>
              <a:rPr lang="en-US" sz="2000" cap="none" dirty="0" smtClean="0"/>
            </a:br>
            <a:r>
              <a:rPr lang="en-US" sz="2400" cap="none" dirty="0" smtClean="0"/>
              <a:t/>
            </a:r>
            <a:br>
              <a:rPr lang="en-US" sz="2400" cap="none" dirty="0" smtClean="0"/>
            </a:br>
            <a:r>
              <a:rPr lang="en-US" sz="2400" cap="none" dirty="0" smtClean="0"/>
              <a:t/>
            </a:r>
            <a:br>
              <a:rPr lang="en-US" sz="2400" cap="none" dirty="0" smtClean="0"/>
            </a:br>
            <a:r>
              <a:rPr lang="en-US" sz="3600" dirty="0" smtClean="0"/>
              <a:t/>
            </a:r>
            <a:br>
              <a:rPr lang="en-US" sz="3600" dirty="0" smtClean="0"/>
            </a:br>
            <a:r>
              <a:rPr lang="en-US" sz="1400" cap="none" dirty="0"/>
              <a:t>November 29th, 2018</a:t>
            </a:r>
            <a:br>
              <a:rPr lang="en-US" sz="1400" cap="none" dirty="0"/>
            </a:br>
            <a:r>
              <a:rPr lang="en-US" sz="1400" cap="none" dirty="0" smtClean="0"/>
              <a:t>Massachusetts </a:t>
            </a:r>
            <a:r>
              <a:rPr lang="en-US" sz="1400" cap="none" dirty="0"/>
              <a:t>Institute of </a:t>
            </a:r>
            <a:r>
              <a:rPr lang="en-US" sz="1400" cap="none" dirty="0" smtClean="0"/>
              <a:t>Technology</a:t>
            </a:r>
            <a:endParaRPr lang="en-US" sz="1400" cap="none" dirty="0"/>
          </a:p>
        </p:txBody>
      </p:sp>
      <p:sp>
        <p:nvSpPr>
          <p:cNvPr id="5" name="Content Placeholder 4"/>
          <p:cNvSpPr>
            <a:spLocks noGrp="1"/>
          </p:cNvSpPr>
          <p:nvPr>
            <p:ph idx="1"/>
          </p:nvPr>
        </p:nvSpPr>
        <p:spPr>
          <a:xfrm>
            <a:off x="4196994" y="4875088"/>
            <a:ext cx="4677616" cy="1461507"/>
          </a:xfrm>
        </p:spPr>
        <p:txBody>
          <a:bodyPr/>
          <a:lstStyle/>
          <a:p>
            <a:pPr>
              <a:lnSpc>
                <a:spcPct val="150000"/>
              </a:lnSpc>
            </a:pPr>
            <a:r>
              <a:rPr lang="en-US" sz="1400" dirty="0" smtClean="0"/>
              <a:t>Chen Fan, Ellie Liu</a:t>
            </a:r>
            <a:r>
              <a:rPr lang="en-US" sz="1400" smtClean="0"/>
              <a:t>, Haocheng </a:t>
            </a:r>
            <a:r>
              <a:rPr lang="en-US" sz="1400" dirty="0" smtClean="0"/>
              <a:t>Tang, Jonathan Martinez, Rachel Chen, Viktor Hermann</a:t>
            </a:r>
          </a:p>
          <a:p>
            <a:endParaRPr lang="en-US" dirty="0" smtClean="0"/>
          </a:p>
          <a:p>
            <a:endParaRPr lang="en-US" dirty="0" smtClean="0"/>
          </a:p>
          <a:p>
            <a:endParaRPr lang="en-US" dirty="0"/>
          </a:p>
        </p:txBody>
      </p:sp>
    </p:spTree>
    <p:extLst>
      <p:ext uri="{BB962C8B-B14F-4D97-AF65-F5344CB8AC3E}">
        <p14:creationId xmlns:p14="http://schemas.microsoft.com/office/powerpoint/2010/main" val="21882481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10</a:t>
            </a:fld>
            <a:endParaRPr lang="en-US" dirty="0"/>
          </a:p>
        </p:txBody>
      </p:sp>
      <p:sp>
        <p:nvSpPr>
          <p:cNvPr id="6" name="Rectangle 5"/>
          <p:cNvSpPr/>
          <p:nvPr/>
        </p:nvSpPr>
        <p:spPr>
          <a:xfrm>
            <a:off x="381000" y="1852863"/>
            <a:ext cx="8420100" cy="4150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de-DE" sz="2400" b="1" dirty="0" smtClean="0">
                <a:solidFill>
                  <a:srgbClr val="CAC8C8"/>
                </a:solidFill>
              </a:rPr>
              <a:t>SORR – A Short Introduction</a:t>
            </a:r>
          </a:p>
          <a:p>
            <a:pPr>
              <a:lnSpc>
                <a:spcPct val="200000"/>
              </a:lnSpc>
            </a:pPr>
            <a:r>
              <a:rPr lang="de-DE" sz="2400" b="1" dirty="0" smtClean="0">
                <a:solidFill>
                  <a:srgbClr val="CAC8C8"/>
                </a:solidFill>
              </a:rPr>
              <a:t>Methodology</a:t>
            </a:r>
          </a:p>
          <a:p>
            <a:pPr>
              <a:lnSpc>
                <a:spcPct val="200000"/>
              </a:lnSpc>
            </a:pPr>
            <a:r>
              <a:rPr lang="de-DE" sz="2400" b="1" dirty="0">
                <a:solidFill>
                  <a:srgbClr val="A42036"/>
                </a:solidFill>
              </a:rPr>
              <a:t>Utility </a:t>
            </a:r>
            <a:r>
              <a:rPr lang="de-DE" sz="2400" b="1" dirty="0" err="1">
                <a:solidFill>
                  <a:srgbClr val="A42036"/>
                </a:solidFill>
              </a:rPr>
              <a:t>Maximization</a:t>
            </a:r>
            <a:r>
              <a:rPr lang="de-DE" sz="2400" b="1" dirty="0">
                <a:solidFill>
                  <a:srgbClr val="A42036"/>
                </a:solidFill>
              </a:rPr>
              <a:t> </a:t>
            </a:r>
            <a:r>
              <a:rPr lang="de-DE" sz="2400" b="1" dirty="0" err="1">
                <a:solidFill>
                  <a:srgbClr val="A42036"/>
                </a:solidFill>
              </a:rPr>
              <a:t>with</a:t>
            </a:r>
            <a:r>
              <a:rPr lang="de-DE" sz="2400" b="1" dirty="0">
                <a:solidFill>
                  <a:srgbClr val="A42036"/>
                </a:solidFill>
              </a:rPr>
              <a:t> </a:t>
            </a:r>
            <a:r>
              <a:rPr lang="de-DE" sz="2400" b="1" dirty="0" err="1">
                <a:solidFill>
                  <a:srgbClr val="A42036"/>
                </a:solidFill>
              </a:rPr>
              <a:t>Static</a:t>
            </a:r>
            <a:r>
              <a:rPr lang="de-DE" sz="2400" b="1" dirty="0">
                <a:solidFill>
                  <a:srgbClr val="A42036"/>
                </a:solidFill>
              </a:rPr>
              <a:t> </a:t>
            </a:r>
            <a:r>
              <a:rPr lang="de-DE" sz="2400" b="1" dirty="0" err="1">
                <a:solidFill>
                  <a:srgbClr val="A42036"/>
                </a:solidFill>
              </a:rPr>
              <a:t>Glidepaths</a:t>
            </a:r>
            <a:endParaRPr lang="de-DE" sz="2400" b="1" dirty="0">
              <a:solidFill>
                <a:srgbClr val="A42036"/>
              </a:solidFill>
            </a:endParaRPr>
          </a:p>
          <a:p>
            <a:pPr>
              <a:lnSpc>
                <a:spcPct val="200000"/>
              </a:lnSpc>
            </a:pPr>
            <a:r>
              <a:rPr lang="de-DE" sz="2400" b="1" dirty="0">
                <a:solidFill>
                  <a:srgbClr val="CAC8C8"/>
                </a:solidFill>
              </a:rPr>
              <a:t>Utility </a:t>
            </a:r>
            <a:r>
              <a:rPr lang="de-DE" sz="2400" b="1" dirty="0" err="1">
                <a:solidFill>
                  <a:srgbClr val="CAC8C8"/>
                </a:solidFill>
              </a:rPr>
              <a:t>Maximization</a:t>
            </a:r>
            <a:r>
              <a:rPr lang="de-DE" sz="2400" b="1" dirty="0">
                <a:solidFill>
                  <a:srgbClr val="CAC8C8"/>
                </a:solidFill>
              </a:rPr>
              <a:t> </a:t>
            </a:r>
            <a:r>
              <a:rPr lang="de-DE" sz="2400" b="1" dirty="0" err="1">
                <a:solidFill>
                  <a:srgbClr val="CAC8C8"/>
                </a:solidFill>
              </a:rPr>
              <a:t>with</a:t>
            </a:r>
            <a:r>
              <a:rPr lang="de-DE" sz="2400" b="1" dirty="0">
                <a:solidFill>
                  <a:srgbClr val="CAC8C8"/>
                </a:solidFill>
              </a:rPr>
              <a:t> Dynamic </a:t>
            </a:r>
            <a:r>
              <a:rPr lang="de-DE" sz="2400" b="1" dirty="0" err="1">
                <a:solidFill>
                  <a:srgbClr val="CAC8C8"/>
                </a:solidFill>
              </a:rPr>
              <a:t>Glidepaths</a:t>
            </a:r>
            <a:endParaRPr lang="de-DE" sz="2400" b="1" dirty="0">
              <a:solidFill>
                <a:srgbClr val="CAC8C8"/>
              </a:solidFill>
            </a:endParaRPr>
          </a:p>
          <a:p>
            <a:pPr>
              <a:lnSpc>
                <a:spcPct val="200000"/>
              </a:lnSpc>
            </a:pPr>
            <a:r>
              <a:rPr lang="de-DE" sz="2400" b="1" dirty="0" err="1" smtClean="0">
                <a:solidFill>
                  <a:srgbClr val="CAC8C8"/>
                </a:solidFill>
              </a:rPr>
              <a:t>Conclusion</a:t>
            </a:r>
            <a:endParaRPr lang="en-US" sz="2400" b="1" dirty="0">
              <a:solidFill>
                <a:srgbClr val="CAC8C8"/>
              </a:solidFill>
            </a:endParaRPr>
          </a:p>
        </p:txBody>
      </p:sp>
    </p:spTree>
    <p:extLst>
      <p:ext uri="{BB962C8B-B14F-4D97-AF65-F5344CB8AC3E}">
        <p14:creationId xmlns:p14="http://schemas.microsoft.com/office/powerpoint/2010/main" val="1971217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11</a:t>
            </a:fld>
            <a:endParaRPr lang="en-US" dirty="0"/>
          </a:p>
        </p:txBody>
      </p:sp>
      <p:sp>
        <p:nvSpPr>
          <p:cNvPr id="5" name="Title 1"/>
          <p:cNvSpPr txBox="1">
            <a:spLocks/>
          </p:cNvSpPr>
          <p:nvPr/>
        </p:nvSpPr>
        <p:spPr>
          <a:xfrm>
            <a:off x="342900" y="0"/>
            <a:ext cx="8497860" cy="1584960"/>
          </a:xfrm>
          <a:prstGeom prst="rect">
            <a:avLst/>
          </a:prstGeom>
        </p:spPr>
        <p:txBody>
          <a:bodyPr vert="horz" lIns="91440" tIns="45720" rIns="91440" bIns="45720" rtlCol="0" anchor="ctr" anchorCtr="0">
            <a:noAutofit/>
          </a:bodyPr>
          <a:lst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a:lstStyle>
          <a:p>
            <a:r>
              <a:rPr lang="en-US" dirty="0" smtClean="0"/>
              <a:t/>
            </a:r>
            <a:br>
              <a:rPr lang="en-US" dirty="0" smtClean="0"/>
            </a:br>
            <a:r>
              <a:rPr lang="en-US" dirty="0" smtClean="0"/>
              <a:t>Approach and Assumptions</a:t>
            </a:r>
            <a:br>
              <a:rPr lang="en-US" dirty="0" smtClean="0"/>
            </a:br>
            <a:endParaRPr lang="en-US" b="0" i="1" cap="none" dirty="0">
              <a:solidFill>
                <a:schemeClr val="tx1"/>
              </a:solidFill>
            </a:endParaRPr>
          </a:p>
        </p:txBody>
      </p:sp>
      <p:grpSp>
        <p:nvGrpSpPr>
          <p:cNvPr id="6" name="Group 5"/>
          <p:cNvGrpSpPr/>
          <p:nvPr/>
        </p:nvGrpSpPr>
        <p:grpSpPr>
          <a:xfrm>
            <a:off x="342900" y="1651490"/>
            <a:ext cx="8458200" cy="338554"/>
            <a:chOff x="342900" y="1812131"/>
            <a:chExt cx="8458200" cy="338554"/>
          </a:xfrm>
        </p:grpSpPr>
        <p:sp>
          <p:nvSpPr>
            <p:cNvPr id="19" name="TextBox 18"/>
            <p:cNvSpPr txBox="1"/>
            <p:nvPr/>
          </p:nvSpPr>
          <p:spPr>
            <a:xfrm>
              <a:off x="342900" y="1812131"/>
              <a:ext cx="8458200" cy="338554"/>
            </a:xfrm>
            <a:prstGeom prst="rect">
              <a:avLst/>
            </a:prstGeom>
            <a:noFill/>
          </p:spPr>
          <p:txBody>
            <a:bodyPr wrap="square" rtlCol="0">
              <a:spAutoFit/>
            </a:bodyPr>
            <a:lstStyle/>
            <a:p>
              <a:r>
                <a:rPr lang="de-DE" sz="1600" dirty="0" smtClean="0">
                  <a:solidFill>
                    <a:srgbClr val="323C47"/>
                  </a:solidFill>
                  <a:latin typeface="Arial" charset="0"/>
                </a:rPr>
                <a:t>Approach:</a:t>
              </a:r>
              <a:endParaRPr lang="en-US" sz="1600" dirty="0" smtClean="0">
                <a:solidFill>
                  <a:srgbClr val="323C47"/>
                </a:solidFill>
                <a:latin typeface="Arial" charset="0"/>
              </a:endParaRPr>
            </a:p>
          </p:txBody>
        </p:sp>
        <p:cxnSp>
          <p:nvCxnSpPr>
            <p:cNvPr id="20" name="Straight Connector 19"/>
            <p:cNvCxnSpPr/>
            <p:nvPr/>
          </p:nvCxnSpPr>
          <p:spPr>
            <a:xfrm>
              <a:off x="342900" y="2150685"/>
              <a:ext cx="8444484" cy="0"/>
            </a:xfrm>
            <a:prstGeom prst="line">
              <a:avLst/>
            </a:prstGeom>
            <a:ln w="3175">
              <a:solidFill>
                <a:srgbClr val="323C47"/>
              </a:solidFill>
            </a:ln>
          </p:spPr>
          <p:style>
            <a:lnRef idx="2">
              <a:schemeClr val="accent1"/>
            </a:lnRef>
            <a:fillRef idx="0">
              <a:schemeClr val="accent1"/>
            </a:fillRef>
            <a:effectRef idx="1">
              <a:schemeClr val="accent1"/>
            </a:effectRef>
            <a:fontRef idx="minor">
              <a:schemeClr val="tx1"/>
            </a:fontRef>
          </p:style>
        </p:cxnSp>
      </p:grpSp>
      <p:grpSp>
        <p:nvGrpSpPr>
          <p:cNvPr id="21" name="Group 20"/>
          <p:cNvGrpSpPr/>
          <p:nvPr/>
        </p:nvGrpSpPr>
        <p:grpSpPr>
          <a:xfrm>
            <a:off x="342900" y="3632101"/>
            <a:ext cx="8458200" cy="338554"/>
            <a:chOff x="342900" y="1812131"/>
            <a:chExt cx="8458200" cy="338554"/>
          </a:xfrm>
        </p:grpSpPr>
        <p:sp>
          <p:nvSpPr>
            <p:cNvPr id="22" name="TextBox 21"/>
            <p:cNvSpPr txBox="1"/>
            <p:nvPr/>
          </p:nvSpPr>
          <p:spPr>
            <a:xfrm>
              <a:off x="342900" y="1812131"/>
              <a:ext cx="8458200" cy="338554"/>
            </a:xfrm>
            <a:prstGeom prst="rect">
              <a:avLst/>
            </a:prstGeom>
            <a:noFill/>
          </p:spPr>
          <p:txBody>
            <a:bodyPr wrap="square" rtlCol="0">
              <a:spAutoFit/>
            </a:bodyPr>
            <a:lstStyle/>
            <a:p>
              <a:r>
                <a:rPr lang="en-US" sz="1600" dirty="0" smtClean="0">
                  <a:solidFill>
                    <a:srgbClr val="323C47"/>
                  </a:solidFill>
                  <a:latin typeface="Arial" charset="0"/>
                </a:rPr>
                <a:t>Assumptions:</a:t>
              </a:r>
            </a:p>
          </p:txBody>
        </p:sp>
        <p:cxnSp>
          <p:nvCxnSpPr>
            <p:cNvPr id="23" name="Straight Connector 22"/>
            <p:cNvCxnSpPr/>
            <p:nvPr/>
          </p:nvCxnSpPr>
          <p:spPr>
            <a:xfrm>
              <a:off x="342900" y="2150685"/>
              <a:ext cx="8444484" cy="0"/>
            </a:xfrm>
            <a:prstGeom prst="line">
              <a:avLst/>
            </a:prstGeom>
            <a:ln w="3175">
              <a:solidFill>
                <a:srgbClr val="323C47"/>
              </a:solidFill>
            </a:ln>
          </p:spPr>
          <p:style>
            <a:lnRef idx="2">
              <a:schemeClr val="accent1"/>
            </a:lnRef>
            <a:fillRef idx="0">
              <a:schemeClr val="accent1"/>
            </a:fillRef>
            <a:effectRef idx="1">
              <a:schemeClr val="accent1"/>
            </a:effectRef>
            <a:fontRef idx="minor">
              <a:schemeClr val="tx1"/>
            </a:fontRef>
          </p:style>
        </p:cxnSp>
      </p:grpSp>
      <p:sp>
        <p:nvSpPr>
          <p:cNvPr id="26" name="TextBox 25"/>
          <p:cNvSpPr txBox="1"/>
          <p:nvPr/>
        </p:nvSpPr>
        <p:spPr>
          <a:xfrm>
            <a:off x="342900" y="2002400"/>
            <a:ext cx="8442325" cy="1231106"/>
          </a:xfrm>
          <a:prstGeom prst="rect">
            <a:avLst/>
          </a:prstGeom>
          <a:noFill/>
        </p:spPr>
        <p:txBody>
          <a:bodyPr wrap="square" rtlCol="0">
            <a:spAutoFit/>
          </a:bodyPr>
          <a:lstStyle/>
          <a:p>
            <a:pPr marL="285750" indent="-285750">
              <a:spcBef>
                <a:spcPts val="600"/>
              </a:spcBef>
              <a:buFont typeface="Arial" charset="0"/>
              <a:buChar char="•"/>
            </a:pPr>
            <a:r>
              <a:rPr lang="en-US" sz="1600" dirty="0" smtClean="0">
                <a:solidFill>
                  <a:srgbClr val="323C47"/>
                </a:solidFill>
                <a:latin typeface="Arial" charset="0"/>
              </a:rPr>
              <a:t>Define 3 different </a:t>
            </a:r>
            <a:r>
              <a:rPr lang="en-US" sz="1600" dirty="0" err="1" smtClean="0">
                <a:solidFill>
                  <a:srgbClr val="323C47"/>
                </a:solidFill>
                <a:latin typeface="Arial" charset="0"/>
              </a:rPr>
              <a:t>glidepaths</a:t>
            </a:r>
            <a:r>
              <a:rPr lang="en-US" sz="1600" dirty="0" smtClean="0">
                <a:solidFill>
                  <a:srgbClr val="323C47"/>
                </a:solidFill>
                <a:latin typeface="Arial" charset="0"/>
              </a:rPr>
              <a:t> (conservative, moderate, aggressive) and 3 different SORR exposure (bad returns early, random, late)</a:t>
            </a:r>
          </a:p>
          <a:p>
            <a:pPr marL="285750" indent="-285750">
              <a:spcBef>
                <a:spcPts val="600"/>
              </a:spcBef>
              <a:buFont typeface="Arial" charset="0"/>
              <a:buChar char="•"/>
            </a:pPr>
            <a:r>
              <a:rPr lang="en-US" sz="1600" dirty="0" smtClean="0">
                <a:solidFill>
                  <a:srgbClr val="323C47"/>
                </a:solidFill>
                <a:latin typeface="Arial" charset="0"/>
              </a:rPr>
              <a:t>Using Monte Carlo simulation, detect distribution of coverage ratio and object function</a:t>
            </a:r>
          </a:p>
          <a:p>
            <a:pPr marL="285750" indent="-285750">
              <a:spcBef>
                <a:spcPts val="600"/>
              </a:spcBef>
              <a:buFont typeface="Arial" charset="0"/>
              <a:buChar char="•"/>
            </a:pPr>
            <a:r>
              <a:rPr lang="en-US" sz="1600" dirty="0" smtClean="0">
                <a:solidFill>
                  <a:srgbClr val="323C47"/>
                </a:solidFill>
                <a:latin typeface="Arial" charset="0"/>
              </a:rPr>
              <a:t>Understand rationale, sensitivity and implications of observed data</a:t>
            </a:r>
          </a:p>
        </p:txBody>
      </p:sp>
      <p:sp>
        <p:nvSpPr>
          <p:cNvPr id="27" name="TextBox 26"/>
          <p:cNvSpPr txBox="1"/>
          <p:nvPr/>
        </p:nvSpPr>
        <p:spPr>
          <a:xfrm>
            <a:off x="342900" y="3983012"/>
            <a:ext cx="8442325" cy="1231106"/>
          </a:xfrm>
          <a:prstGeom prst="rect">
            <a:avLst/>
          </a:prstGeom>
          <a:noFill/>
        </p:spPr>
        <p:txBody>
          <a:bodyPr wrap="square" rtlCol="0">
            <a:spAutoFit/>
          </a:bodyPr>
          <a:lstStyle/>
          <a:p>
            <a:pPr marL="285750" indent="-285750">
              <a:spcBef>
                <a:spcPts val="600"/>
              </a:spcBef>
              <a:buFont typeface="Arial" charset="0"/>
              <a:buChar char="•"/>
            </a:pPr>
            <a:r>
              <a:rPr lang="en-US" sz="1600" dirty="0" smtClean="0">
                <a:solidFill>
                  <a:srgbClr val="323C47"/>
                </a:solidFill>
                <a:latin typeface="Arial" charset="0"/>
              </a:rPr>
              <a:t>Choice of </a:t>
            </a:r>
            <a:r>
              <a:rPr lang="en-US" sz="1600" dirty="0" err="1" smtClean="0">
                <a:solidFill>
                  <a:srgbClr val="323C47"/>
                </a:solidFill>
                <a:latin typeface="Arial" charset="0"/>
              </a:rPr>
              <a:t>glidepath</a:t>
            </a:r>
            <a:r>
              <a:rPr lang="en-US" sz="1600" dirty="0" smtClean="0">
                <a:solidFill>
                  <a:srgbClr val="323C47"/>
                </a:solidFill>
                <a:latin typeface="Arial" charset="0"/>
              </a:rPr>
              <a:t> is static, i.e. once you choose a given asset allocation, you will not deviate from it no matter the market development</a:t>
            </a:r>
            <a:r>
              <a:rPr lang="en-US" sz="1600" baseline="30000" dirty="0" smtClean="0">
                <a:solidFill>
                  <a:srgbClr val="323C47"/>
                </a:solidFill>
                <a:latin typeface="Arial" charset="0"/>
              </a:rPr>
              <a:t>(1)</a:t>
            </a:r>
          </a:p>
          <a:p>
            <a:pPr marL="285750" indent="-285750">
              <a:spcBef>
                <a:spcPts val="600"/>
              </a:spcBef>
              <a:buFont typeface="Arial" charset="0"/>
              <a:buChar char="•"/>
            </a:pPr>
            <a:r>
              <a:rPr lang="en-US" sz="1600" dirty="0" smtClean="0">
                <a:solidFill>
                  <a:srgbClr val="323C47"/>
                </a:solidFill>
                <a:latin typeface="Arial" charset="0"/>
              </a:rPr>
              <a:t>SORR is constant for projected period and can be observed ex ante</a:t>
            </a:r>
          </a:p>
          <a:p>
            <a:pPr marL="285750" indent="-285750">
              <a:spcBef>
                <a:spcPts val="600"/>
              </a:spcBef>
              <a:buFont typeface="Arial" charset="0"/>
              <a:buChar char="•"/>
            </a:pPr>
            <a:r>
              <a:rPr lang="en-US" sz="1600" dirty="0" smtClean="0">
                <a:solidFill>
                  <a:srgbClr val="323C47"/>
                </a:solidFill>
                <a:latin typeface="Arial" charset="0"/>
              </a:rPr>
              <a:t>Monthly withdrawals are constant over time</a:t>
            </a:r>
            <a:r>
              <a:rPr lang="en-US" sz="1600" baseline="30000" dirty="0" smtClean="0">
                <a:solidFill>
                  <a:srgbClr val="323C47"/>
                </a:solidFill>
                <a:latin typeface="Arial" charset="0"/>
              </a:rPr>
              <a:t>(2)</a:t>
            </a:r>
            <a:endParaRPr lang="en-US" sz="1600" dirty="0" smtClean="0">
              <a:solidFill>
                <a:srgbClr val="323C47"/>
              </a:solidFill>
              <a:latin typeface="Arial" charset="0"/>
            </a:endParaRPr>
          </a:p>
        </p:txBody>
      </p:sp>
      <p:sp>
        <p:nvSpPr>
          <p:cNvPr id="28" name="TextBox 27"/>
          <p:cNvSpPr txBox="1"/>
          <p:nvPr/>
        </p:nvSpPr>
        <p:spPr>
          <a:xfrm>
            <a:off x="967409" y="6226175"/>
            <a:ext cx="7606748" cy="276999"/>
          </a:xfrm>
          <a:prstGeom prst="rect">
            <a:avLst/>
          </a:prstGeom>
          <a:noFill/>
        </p:spPr>
        <p:txBody>
          <a:bodyPr wrap="square" rtlCol="0">
            <a:spAutoFit/>
          </a:bodyPr>
          <a:lstStyle/>
          <a:p>
            <a:pPr>
              <a:lnSpc>
                <a:spcPct val="120000"/>
              </a:lnSpc>
            </a:pPr>
            <a:r>
              <a:rPr lang="de-DE" sz="1000" dirty="0" smtClean="0">
                <a:solidFill>
                  <a:srgbClr val="1B202F"/>
                </a:solidFill>
                <a:latin typeface="Arial" charset="0"/>
              </a:rPr>
              <a:t>Notes: (1) </a:t>
            </a:r>
            <a:r>
              <a:rPr lang="de-DE" sz="1000" dirty="0" err="1" smtClean="0">
                <a:solidFill>
                  <a:srgbClr val="1B202F"/>
                </a:solidFill>
                <a:latin typeface="Arial" charset="0"/>
              </a:rPr>
              <a:t>Current</a:t>
            </a:r>
            <a:r>
              <a:rPr lang="de-DE" sz="1000" dirty="0" smtClean="0">
                <a:solidFill>
                  <a:srgbClr val="1B202F"/>
                </a:solidFill>
                <a:latin typeface="Arial" charset="0"/>
              </a:rPr>
              <a:t> </a:t>
            </a:r>
            <a:r>
              <a:rPr lang="de-DE" sz="1000" dirty="0" err="1" smtClean="0">
                <a:solidFill>
                  <a:srgbClr val="1B202F"/>
                </a:solidFill>
                <a:latin typeface="Arial" charset="0"/>
              </a:rPr>
              <a:t>market</a:t>
            </a:r>
            <a:r>
              <a:rPr lang="de-DE" sz="1000" dirty="0" smtClean="0">
                <a:solidFill>
                  <a:srgbClr val="1B202F"/>
                </a:solidFill>
                <a:latin typeface="Arial" charset="0"/>
              </a:rPr>
              <a:t> </a:t>
            </a:r>
            <a:r>
              <a:rPr lang="de-DE" sz="1000" dirty="0" err="1" smtClean="0">
                <a:solidFill>
                  <a:srgbClr val="1B202F"/>
                </a:solidFill>
                <a:latin typeface="Arial" charset="0"/>
              </a:rPr>
              <a:t>approach</a:t>
            </a:r>
            <a:r>
              <a:rPr lang="de-DE" sz="1000" dirty="0" smtClean="0">
                <a:solidFill>
                  <a:srgbClr val="1B202F"/>
                </a:solidFill>
                <a:latin typeface="Arial" charset="0"/>
              </a:rPr>
              <a:t>. (2) </a:t>
            </a:r>
            <a:r>
              <a:rPr lang="de-DE" sz="1000" dirty="0" err="1" smtClean="0">
                <a:solidFill>
                  <a:srgbClr val="1B202F"/>
                </a:solidFill>
                <a:latin typeface="Arial" charset="0"/>
              </a:rPr>
              <a:t>Monthly</a:t>
            </a:r>
            <a:r>
              <a:rPr lang="de-DE" sz="1000" dirty="0" smtClean="0">
                <a:solidFill>
                  <a:srgbClr val="1B202F"/>
                </a:solidFill>
                <a:latin typeface="Arial" charset="0"/>
              </a:rPr>
              <a:t> </a:t>
            </a:r>
            <a:r>
              <a:rPr lang="de-DE" sz="1000" dirty="0" err="1" smtClean="0">
                <a:solidFill>
                  <a:srgbClr val="1B202F"/>
                </a:solidFill>
                <a:latin typeface="Arial" charset="0"/>
              </a:rPr>
              <a:t>withdrawal</a:t>
            </a:r>
            <a:r>
              <a:rPr lang="de-DE" sz="1000" dirty="0" smtClean="0">
                <a:solidFill>
                  <a:srgbClr val="1B202F"/>
                </a:solidFill>
                <a:latin typeface="Arial" charset="0"/>
              </a:rPr>
              <a:t> </a:t>
            </a:r>
            <a:r>
              <a:rPr lang="de-DE" sz="1000" dirty="0" err="1" smtClean="0">
                <a:solidFill>
                  <a:srgbClr val="1B202F"/>
                </a:solidFill>
                <a:latin typeface="Arial" charset="0"/>
              </a:rPr>
              <a:t>as</a:t>
            </a:r>
            <a:r>
              <a:rPr lang="de-DE" sz="1000" dirty="0" smtClean="0">
                <a:solidFill>
                  <a:srgbClr val="1B202F"/>
                </a:solidFill>
                <a:latin typeface="Arial" charset="0"/>
              </a:rPr>
              <a:t> </a:t>
            </a:r>
            <a:r>
              <a:rPr lang="de-DE" sz="1000" dirty="0" err="1" smtClean="0">
                <a:solidFill>
                  <a:srgbClr val="1B202F"/>
                </a:solidFill>
                <a:latin typeface="Arial" charset="0"/>
              </a:rPr>
              <a:t>well</a:t>
            </a:r>
            <a:r>
              <a:rPr lang="de-DE" sz="1000" dirty="0" smtClean="0">
                <a:solidFill>
                  <a:srgbClr val="1B202F"/>
                </a:solidFill>
                <a:latin typeface="Arial" charset="0"/>
              </a:rPr>
              <a:t> </a:t>
            </a:r>
            <a:r>
              <a:rPr lang="de-DE" sz="1000" dirty="0" err="1" smtClean="0">
                <a:solidFill>
                  <a:srgbClr val="1B202F"/>
                </a:solidFill>
                <a:latin typeface="Arial" charset="0"/>
              </a:rPr>
              <a:t>as</a:t>
            </a:r>
            <a:r>
              <a:rPr lang="de-DE" sz="1000" dirty="0" smtClean="0">
                <a:solidFill>
                  <a:srgbClr val="1B202F"/>
                </a:solidFill>
                <a:latin typeface="Arial" charset="0"/>
              </a:rPr>
              <a:t> </a:t>
            </a:r>
            <a:r>
              <a:rPr lang="de-DE" sz="1000" dirty="0" err="1" smtClean="0">
                <a:solidFill>
                  <a:srgbClr val="1B202F"/>
                </a:solidFill>
                <a:latin typeface="Arial" charset="0"/>
              </a:rPr>
              <a:t>returns</a:t>
            </a:r>
            <a:r>
              <a:rPr lang="de-DE" sz="1000" dirty="0" smtClean="0">
                <a:solidFill>
                  <a:srgbClr val="1B202F"/>
                </a:solidFill>
                <a:latin typeface="Arial" charset="0"/>
              </a:rPr>
              <a:t> </a:t>
            </a:r>
            <a:r>
              <a:rPr lang="de-DE" sz="1000" dirty="0" err="1" smtClean="0">
                <a:solidFill>
                  <a:srgbClr val="1B202F"/>
                </a:solidFill>
                <a:latin typeface="Arial" charset="0"/>
              </a:rPr>
              <a:t>are</a:t>
            </a:r>
            <a:r>
              <a:rPr lang="de-DE" sz="1000" dirty="0" smtClean="0">
                <a:solidFill>
                  <a:srgbClr val="1B202F"/>
                </a:solidFill>
                <a:latin typeface="Arial" charset="0"/>
              </a:rPr>
              <a:t> </a:t>
            </a:r>
            <a:r>
              <a:rPr lang="de-DE" sz="1000" dirty="0" err="1" smtClean="0">
                <a:solidFill>
                  <a:srgbClr val="1B202F"/>
                </a:solidFill>
                <a:latin typeface="Arial" charset="0"/>
              </a:rPr>
              <a:t>inflation-adjusted</a:t>
            </a:r>
            <a:r>
              <a:rPr lang="de-DE" sz="1000" dirty="0" smtClean="0">
                <a:solidFill>
                  <a:srgbClr val="1B202F"/>
                </a:solidFill>
                <a:latin typeface="Arial" charset="0"/>
              </a:rPr>
              <a:t>.</a:t>
            </a:r>
            <a:endParaRPr lang="de-DE" sz="1000" dirty="0">
              <a:solidFill>
                <a:srgbClr val="1B202F"/>
              </a:solidFill>
              <a:latin typeface="Arial" charset="0"/>
            </a:endParaRPr>
          </a:p>
        </p:txBody>
      </p:sp>
    </p:spTree>
    <p:extLst>
      <p:ext uri="{BB962C8B-B14F-4D97-AF65-F5344CB8AC3E}">
        <p14:creationId xmlns:p14="http://schemas.microsoft.com/office/powerpoint/2010/main" val="2010629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12</a:t>
            </a:fld>
            <a:endParaRPr lang="en-US" dirty="0"/>
          </a:p>
        </p:txBody>
      </p:sp>
      <p:sp>
        <p:nvSpPr>
          <p:cNvPr id="5" name="Title 1"/>
          <p:cNvSpPr txBox="1">
            <a:spLocks/>
          </p:cNvSpPr>
          <p:nvPr/>
        </p:nvSpPr>
        <p:spPr>
          <a:xfrm>
            <a:off x="342900" y="0"/>
            <a:ext cx="8497860" cy="1584960"/>
          </a:xfrm>
          <a:prstGeom prst="rect">
            <a:avLst/>
          </a:prstGeom>
        </p:spPr>
        <p:txBody>
          <a:bodyPr vert="horz" lIns="91440" tIns="45720" rIns="91440" bIns="45720" rtlCol="0" anchor="ctr" anchorCtr="0">
            <a:noAutofit/>
          </a:bodyPr>
          <a:lst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a:lstStyle>
          <a:p>
            <a:r>
              <a:rPr lang="en-US" dirty="0" smtClean="0"/>
              <a:t/>
            </a:r>
            <a:br>
              <a:rPr lang="en-US" dirty="0" smtClean="0"/>
            </a:br>
            <a:r>
              <a:rPr lang="en-US" dirty="0" smtClean="0"/>
              <a:t>Coverage </a:t>
            </a:r>
            <a:r>
              <a:rPr lang="en-US" smtClean="0"/>
              <a:t>ratio distribution</a:t>
            </a:r>
            <a:r>
              <a:rPr lang="en-US" dirty="0" smtClean="0"/>
              <a:t/>
            </a:r>
            <a:br>
              <a:rPr lang="en-US" dirty="0" smtClean="0"/>
            </a:br>
            <a:endParaRPr lang="en-US" b="0" i="1" cap="none" dirty="0">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456004375"/>
              </p:ext>
            </p:extLst>
          </p:nvPr>
        </p:nvGraphicFramePr>
        <p:xfrm>
          <a:off x="342899" y="1667597"/>
          <a:ext cx="8442323" cy="4425933"/>
        </p:xfrm>
        <a:graphic>
          <a:graphicData uri="http://schemas.openxmlformats.org/drawingml/2006/table">
            <a:tbl>
              <a:tblPr firstRow="1" bandRow="1">
                <a:tableStyleId>{5C22544A-7EE6-4342-B048-85BDC9FD1C3A}</a:tableStyleId>
              </a:tblPr>
              <a:tblGrid>
                <a:gridCol w="336723"/>
                <a:gridCol w="630194"/>
                <a:gridCol w="2491802"/>
                <a:gridCol w="2491802"/>
                <a:gridCol w="2491802"/>
              </a:tblGrid>
              <a:tr h="298340">
                <a:tc>
                  <a:txBody>
                    <a:bodyPr/>
                    <a:lstStyle/>
                    <a:p>
                      <a:endParaRPr lang="en-US" sz="1400" dirty="0">
                        <a:solidFill>
                          <a:srgbClr val="FFFFFF"/>
                        </a:solidFill>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A42036"/>
                    </a:solidFill>
                  </a:tcPr>
                </a:tc>
                <a:tc>
                  <a:txBody>
                    <a:bodyPr/>
                    <a:lstStyle/>
                    <a:p>
                      <a:endParaRPr lang="en-US" sz="1400" dirty="0">
                        <a:solidFill>
                          <a:srgbClr val="FFFFFF"/>
                        </a:solidFill>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A42036"/>
                    </a:solidFill>
                  </a:tcPr>
                </a:tc>
                <a:tc gridSpan="3">
                  <a:txBody>
                    <a:bodyPr/>
                    <a:lstStyle/>
                    <a:p>
                      <a:pPr algn="ctr"/>
                      <a:r>
                        <a:rPr lang="en-US" sz="1400" dirty="0" err="1" smtClean="0">
                          <a:solidFill>
                            <a:srgbClr val="FFFFFF"/>
                          </a:solidFill>
                        </a:rPr>
                        <a:t>Glidepath</a:t>
                      </a:r>
                      <a:endParaRPr lang="en-US" sz="1400" dirty="0">
                        <a:solidFill>
                          <a:srgbClr val="FFFFFF"/>
                        </a:solidFill>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A42036"/>
                    </a:solidFill>
                  </a:tcPr>
                </a:tc>
                <a:tc hMerge="1">
                  <a:txBody>
                    <a:bodyPr/>
                    <a:lstStyle/>
                    <a:p>
                      <a:endParaRPr lang="en-US" sz="1400" dirty="0">
                        <a:solidFill>
                          <a:srgbClr val="323C47"/>
                        </a:solidFill>
                      </a:endParaRPr>
                    </a:p>
                  </a:txBody>
                  <a:tcPr>
                    <a:lnT w="12700" cap="flat" cmpd="sng" algn="ctr">
                      <a:solidFill>
                        <a:schemeClr val="bg1"/>
                      </a:solidFill>
                      <a:prstDash val="solid"/>
                      <a:round/>
                      <a:headEnd type="none" w="med" len="med"/>
                      <a:tailEnd type="none" w="med" len="med"/>
                    </a:lnT>
                    <a:noFill/>
                  </a:tcPr>
                </a:tc>
                <a:tc hMerge="1">
                  <a:txBody>
                    <a:bodyPr/>
                    <a:lstStyle/>
                    <a:p>
                      <a:endParaRPr lang="en-US" sz="1400" dirty="0">
                        <a:solidFill>
                          <a:srgbClr val="323C47"/>
                        </a:solidFill>
                      </a:endParaRPr>
                    </a:p>
                  </a:txBody>
                  <a:tcPr>
                    <a:lnT w="12700" cap="flat" cmpd="sng" algn="ctr">
                      <a:solidFill>
                        <a:schemeClr val="bg1"/>
                      </a:solidFill>
                      <a:prstDash val="solid"/>
                      <a:round/>
                      <a:headEnd type="none" w="med" len="med"/>
                      <a:tailEnd type="none" w="med" len="med"/>
                    </a:lnT>
                    <a:noFill/>
                  </a:tcPr>
                </a:tc>
              </a:tr>
              <a:tr h="298340">
                <a:tc>
                  <a:txBody>
                    <a:bodyPr/>
                    <a:lstStyle/>
                    <a:p>
                      <a:endParaRPr lang="en-US" sz="1400">
                        <a:solidFill>
                          <a:srgbClr val="FFFFFF"/>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A42036"/>
                    </a:solidFill>
                  </a:tcPr>
                </a:tc>
                <a:tc>
                  <a:txBody>
                    <a:bodyPr/>
                    <a:lstStyle/>
                    <a:p>
                      <a:endParaRPr lang="en-US" sz="1400" dirty="0">
                        <a:solidFill>
                          <a:srgbClr val="FFFFFF"/>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A42036"/>
                    </a:solidFill>
                  </a:tcPr>
                </a:tc>
                <a:tc>
                  <a:txBody>
                    <a:bodyPr/>
                    <a:lstStyle/>
                    <a:p>
                      <a:r>
                        <a:rPr lang="en-US" sz="1400" dirty="0" smtClean="0">
                          <a:solidFill>
                            <a:srgbClr val="FFFFFF"/>
                          </a:solidFill>
                        </a:rPr>
                        <a:t>Conservative (Equity</a:t>
                      </a:r>
                      <a:r>
                        <a:rPr lang="en-US" sz="1400" baseline="0" dirty="0" smtClean="0">
                          <a:solidFill>
                            <a:srgbClr val="FFFFFF"/>
                          </a:solidFill>
                        </a:rPr>
                        <a:t> = 0.2)</a:t>
                      </a:r>
                      <a:endParaRPr lang="en-US" sz="1400" dirty="0">
                        <a:solidFill>
                          <a:srgbClr val="FFFFFF"/>
                        </a:solidFill>
                      </a:endParaRPr>
                    </a:p>
                  </a:txBody>
                  <a:tcPr>
                    <a:lnL w="12700" cmpd="sng">
                      <a:noFill/>
                    </a:lnL>
                    <a:lnR w="12700" cmpd="sng">
                      <a:noFill/>
                    </a:lnR>
                    <a:lnT w="38100" cmpd="sng">
                      <a:noFill/>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A42036"/>
                    </a:solidFill>
                  </a:tcPr>
                </a:tc>
                <a:tc>
                  <a:txBody>
                    <a:bodyPr/>
                    <a:lstStyle/>
                    <a:p>
                      <a:r>
                        <a:rPr lang="en-US" sz="1400" dirty="0" smtClean="0">
                          <a:solidFill>
                            <a:srgbClr val="FFFFFF"/>
                          </a:solidFill>
                        </a:rPr>
                        <a:t>Moderate (Equity = 0.4)</a:t>
                      </a:r>
                      <a:endParaRPr lang="en-US" sz="1400" dirty="0">
                        <a:solidFill>
                          <a:srgbClr val="FFFFFF"/>
                        </a:solidFill>
                      </a:endParaRPr>
                    </a:p>
                  </a:txBody>
                  <a:tcPr>
                    <a:lnL w="12700" cmpd="sng">
                      <a:noFill/>
                    </a:lnL>
                    <a:lnR w="12700" cmpd="sng">
                      <a:noFill/>
                    </a:lnR>
                    <a:lnT w="38100" cmpd="sng">
                      <a:noFill/>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A42036"/>
                    </a:solidFill>
                  </a:tcPr>
                </a:tc>
                <a:tc>
                  <a:txBody>
                    <a:bodyPr/>
                    <a:lstStyle/>
                    <a:p>
                      <a:r>
                        <a:rPr lang="en-US" sz="1400" dirty="0" smtClean="0">
                          <a:solidFill>
                            <a:srgbClr val="FFFFFF"/>
                          </a:solidFill>
                        </a:rPr>
                        <a:t>Aggressive (Equity = 0.6)</a:t>
                      </a:r>
                      <a:endParaRPr lang="en-US" sz="1400" dirty="0">
                        <a:solidFill>
                          <a:srgbClr val="FFFFFF"/>
                        </a:solidFill>
                      </a:endParaRPr>
                    </a:p>
                  </a:txBody>
                  <a:tcPr>
                    <a:lnL w="12700" cmpd="sng">
                      <a:noFill/>
                    </a:lnL>
                    <a:lnR w="12700" cmpd="sng">
                      <a:noFill/>
                    </a:lnR>
                    <a:lnT w="38100" cmpd="sng">
                      <a:noFill/>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A42036"/>
                    </a:solidFill>
                  </a:tcPr>
                </a:tc>
              </a:tr>
              <a:tr h="1272111">
                <a:tc rowSpan="3">
                  <a:txBody>
                    <a:bodyPr/>
                    <a:lstStyle/>
                    <a:p>
                      <a:pPr algn="ctr"/>
                      <a:r>
                        <a:rPr lang="en-US" sz="1400" b="1" dirty="0" smtClean="0">
                          <a:solidFill>
                            <a:srgbClr val="FFFFFF"/>
                          </a:solidFill>
                        </a:rPr>
                        <a:t>Timing bad return</a:t>
                      </a:r>
                      <a:endParaRPr lang="en-US" sz="1400" b="1" dirty="0">
                        <a:solidFill>
                          <a:srgbClr val="FFFFFF"/>
                        </a:solidFill>
                      </a:endParaRPr>
                    </a:p>
                  </a:txBody>
                  <a:tcPr vert="vert27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r>
                        <a:rPr lang="en-US" sz="1400" dirty="0" smtClean="0">
                          <a:solidFill>
                            <a:srgbClr val="FFFFFF"/>
                          </a:solidFill>
                        </a:rPr>
                        <a:t>Early</a:t>
                      </a:r>
                    </a:p>
                    <a:p>
                      <a:r>
                        <a:rPr lang="en-US" sz="1400" dirty="0" smtClean="0">
                          <a:solidFill>
                            <a:srgbClr val="FFFFFF"/>
                          </a:solidFill>
                        </a:rPr>
                        <a:t>(SORR</a:t>
                      </a:r>
                      <a:r>
                        <a:rPr lang="en-US" sz="1400" baseline="0" dirty="0" smtClean="0">
                          <a:solidFill>
                            <a:srgbClr val="FFFFFF"/>
                          </a:solidFill>
                        </a:rPr>
                        <a:t> = 0.3)</a:t>
                      </a:r>
                      <a:endParaRPr lang="en-US" sz="1400" dirty="0">
                        <a:solidFill>
                          <a:srgbClr val="FFFFFF"/>
                        </a:solidFill>
                      </a:endParaRPr>
                    </a:p>
                  </a:txBody>
                  <a:tcPr vert="vert270">
                    <a:lnL w="12700" cmpd="sng">
                      <a:noFill/>
                    </a:lnL>
                    <a:lnR w="3175" cap="flat" cmpd="sng" algn="ctr">
                      <a:no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endParaRPr lang="en-US" sz="1400" dirty="0">
                        <a:solidFill>
                          <a:srgbClr val="323C47"/>
                        </a:solidFill>
                      </a:endParaRPr>
                    </a:p>
                  </a:txBody>
                  <a:tcPr>
                    <a:lnL w="3175" cap="flat" cmpd="sng" algn="ctr">
                      <a:noFill/>
                      <a:prstDash val="sysDot"/>
                      <a:round/>
                      <a:headEnd type="none" w="med" len="med"/>
                      <a:tailEnd type="none" w="med" len="med"/>
                    </a:lnL>
                    <a:lnR w="9525" cap="flat" cmpd="sng" algn="ctr">
                      <a:solidFill>
                        <a:srgbClr val="323C47"/>
                      </a:solidFill>
                      <a:prstDash val="sysDot"/>
                      <a:round/>
                      <a:headEnd type="none" w="med" len="med"/>
                      <a:tailEnd type="none" w="med" len="med"/>
                    </a:lnR>
                    <a:lnT w="3175" cap="flat" cmpd="sng" algn="ctr">
                      <a:no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9525" cap="flat" cmpd="sng" algn="ctr">
                      <a:solidFill>
                        <a:srgbClr val="323C47"/>
                      </a:solidFill>
                      <a:prstDash val="sysDot"/>
                      <a:round/>
                      <a:headEnd type="none" w="med" len="med"/>
                      <a:tailEnd type="none" w="med" len="med"/>
                    </a:lnR>
                    <a:lnT w="3175" cap="flat" cmpd="sng" algn="ctr">
                      <a:no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r>
              <a:tr h="1272111">
                <a:tc vMerge="1">
                  <a:txBody>
                    <a:bodyPr/>
                    <a:lstStyle/>
                    <a:p>
                      <a:endParaRPr lang="en-US" sz="1400" dirty="0">
                        <a:solidFill>
                          <a:srgbClr val="323C47"/>
                        </a:solidFill>
                      </a:endParaRPr>
                    </a:p>
                  </a:txBody>
                  <a:tcPr vert="vert270">
                    <a:noFill/>
                  </a:tcPr>
                </a:tc>
                <a:tc>
                  <a:txBody>
                    <a:bodyPr/>
                    <a:lstStyle/>
                    <a:p>
                      <a:r>
                        <a:rPr lang="en-US" sz="1400" dirty="0" smtClean="0">
                          <a:solidFill>
                            <a:srgbClr val="FFFFFF"/>
                          </a:solidFill>
                        </a:rPr>
                        <a:t>Random</a:t>
                      </a:r>
                    </a:p>
                    <a:p>
                      <a:r>
                        <a:rPr lang="en-US" sz="1400" dirty="0" smtClean="0">
                          <a:solidFill>
                            <a:srgbClr val="FFFFFF"/>
                          </a:solidFill>
                        </a:rPr>
                        <a:t>(SORR = 0.5)</a:t>
                      </a:r>
                      <a:endParaRPr lang="en-US" sz="1400" dirty="0">
                        <a:solidFill>
                          <a:srgbClr val="FFFFFF"/>
                        </a:solidFill>
                      </a:endParaRPr>
                    </a:p>
                  </a:txBody>
                  <a:tcPr vert="vert270">
                    <a:lnL w="12700" cmpd="sng">
                      <a:noFill/>
                    </a:lnL>
                    <a:lnR w="3175" cap="flat" cmpd="sng" algn="ctr">
                      <a:no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endParaRPr lang="en-US" sz="1400" dirty="0">
                        <a:solidFill>
                          <a:srgbClr val="323C47"/>
                        </a:solidFill>
                      </a:endParaRPr>
                    </a:p>
                  </a:txBody>
                  <a:tcPr>
                    <a:lnL w="3175" cap="flat" cmpd="sng" algn="ctr">
                      <a:no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3175" cap="flat" cmpd="sng" algn="ctr">
                      <a:noFill/>
                      <a:prstDash val="sysDot"/>
                      <a:round/>
                      <a:headEnd type="none" w="med" len="med"/>
                      <a:tailEnd type="none" w="med" len="med"/>
                    </a:lnR>
                    <a:lnT w="9525" cap="flat" cmpd="sng" algn="ctr">
                      <a:solidFill>
                        <a:srgbClr val="323C47"/>
                      </a:solid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r>
              <a:tr h="1272111">
                <a:tc vMerge="1">
                  <a:txBody>
                    <a:bodyPr/>
                    <a:lstStyle/>
                    <a:p>
                      <a:endParaRPr lang="en-US" sz="1400" dirty="0">
                        <a:solidFill>
                          <a:srgbClr val="323C47"/>
                        </a:solidFill>
                      </a:endParaRPr>
                    </a:p>
                  </a:txBody>
                  <a:tcPr vert="vert270">
                    <a:noFill/>
                  </a:tcPr>
                </a:tc>
                <a:tc>
                  <a:txBody>
                    <a:bodyPr/>
                    <a:lstStyle/>
                    <a:p>
                      <a:r>
                        <a:rPr lang="en-US" sz="1400" dirty="0" smtClean="0">
                          <a:solidFill>
                            <a:srgbClr val="FFFFFF"/>
                          </a:solidFill>
                        </a:rPr>
                        <a:t>Late</a:t>
                      </a:r>
                    </a:p>
                    <a:p>
                      <a:r>
                        <a:rPr lang="en-US" sz="1400" dirty="0" smtClean="0">
                          <a:solidFill>
                            <a:srgbClr val="FFFFFF"/>
                          </a:solidFill>
                        </a:rPr>
                        <a:t> (SORR = 0.7)</a:t>
                      </a:r>
                      <a:endParaRPr lang="en-US" sz="1400" dirty="0">
                        <a:solidFill>
                          <a:srgbClr val="FFFFFF"/>
                        </a:solidFill>
                      </a:endParaRPr>
                    </a:p>
                  </a:txBody>
                  <a:tcPr vert="vert270">
                    <a:lnL w="12700" cmpd="sng">
                      <a:noFill/>
                    </a:lnL>
                    <a:lnR w="3175" cap="flat" cmpd="sng" algn="ctr">
                      <a:no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endParaRPr lang="en-US" sz="1400" dirty="0">
                        <a:solidFill>
                          <a:srgbClr val="323C47"/>
                        </a:solidFill>
                      </a:endParaRPr>
                    </a:p>
                  </a:txBody>
                  <a:tcPr>
                    <a:lnL w="3175" cap="flat" cmpd="sng" algn="ctr">
                      <a:no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3175" cap="flat" cmpd="sng" algn="ctr">
                      <a:noFill/>
                      <a:prstDash val="sysDot"/>
                      <a:round/>
                      <a:headEnd type="none" w="med" len="med"/>
                      <a:tailEnd type="none" w="med" len="med"/>
                    </a:lnR>
                    <a:lnT w="9525" cap="flat" cmpd="sng" algn="ctr">
                      <a:solidFill>
                        <a:srgbClr val="323C47"/>
                      </a:solid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7" name="Picture 6"/>
          <p:cNvPicPr>
            <a:picLocks/>
          </p:cNvPicPr>
          <p:nvPr/>
        </p:nvPicPr>
        <p:blipFill>
          <a:blip r:embed="rId2">
            <a:extLst>
              <a:ext uri="{28A0092B-C50C-407E-A947-70E740481C1C}">
                <a14:useLocalDpi xmlns:a14="http://schemas.microsoft.com/office/drawing/2010/main" val="0"/>
              </a:ext>
            </a:extLst>
          </a:blip>
          <a:stretch>
            <a:fillRect/>
          </a:stretch>
        </p:blipFill>
        <p:spPr>
          <a:xfrm>
            <a:off x="6301946" y="4831493"/>
            <a:ext cx="2483276" cy="1260000"/>
          </a:xfrm>
          <a:prstGeom prst="rect">
            <a:avLst/>
          </a:prstGeom>
        </p:spPr>
      </p:pic>
      <p:pic>
        <p:nvPicPr>
          <p:cNvPr id="9" name="Picture 8"/>
          <p:cNvPicPr>
            <a:picLocks/>
          </p:cNvPicPr>
          <p:nvPr/>
        </p:nvPicPr>
        <p:blipFill>
          <a:blip r:embed="rId3">
            <a:extLst>
              <a:ext uri="{28A0092B-C50C-407E-A947-70E740481C1C}">
                <a14:useLocalDpi xmlns:a14="http://schemas.microsoft.com/office/drawing/2010/main" val="0"/>
              </a:ext>
            </a:extLst>
          </a:blip>
          <a:stretch>
            <a:fillRect/>
          </a:stretch>
        </p:blipFill>
        <p:spPr>
          <a:xfrm>
            <a:off x="3814346" y="4831493"/>
            <a:ext cx="2448000" cy="1263600"/>
          </a:xfrm>
          <a:prstGeom prst="rect">
            <a:avLst/>
          </a:prstGeom>
        </p:spPr>
      </p:pic>
      <p:pic>
        <p:nvPicPr>
          <p:cNvPr id="10" name="Picture 9"/>
          <p:cNvPicPr>
            <a:picLocks/>
          </p:cNvPicPr>
          <p:nvPr/>
        </p:nvPicPr>
        <p:blipFill>
          <a:blip r:embed="rId4">
            <a:extLst>
              <a:ext uri="{28A0092B-C50C-407E-A947-70E740481C1C}">
                <a14:useLocalDpi xmlns:a14="http://schemas.microsoft.com/office/drawing/2010/main" val="0"/>
              </a:ext>
            </a:extLst>
          </a:blip>
          <a:stretch>
            <a:fillRect/>
          </a:stretch>
        </p:blipFill>
        <p:spPr>
          <a:xfrm>
            <a:off x="1314389" y="4825775"/>
            <a:ext cx="2484000" cy="1263600"/>
          </a:xfrm>
          <a:prstGeom prst="rect">
            <a:avLst/>
          </a:prstGeom>
        </p:spPr>
      </p:pic>
      <p:pic>
        <p:nvPicPr>
          <p:cNvPr id="11" name="Picture 10"/>
          <p:cNvPicPr>
            <a:picLocks/>
          </p:cNvPicPr>
          <p:nvPr/>
        </p:nvPicPr>
        <p:blipFill>
          <a:blip r:embed="rId5">
            <a:extLst>
              <a:ext uri="{28A0092B-C50C-407E-A947-70E740481C1C}">
                <a14:useLocalDpi xmlns:a14="http://schemas.microsoft.com/office/drawing/2010/main" val="0"/>
              </a:ext>
            </a:extLst>
          </a:blip>
          <a:stretch>
            <a:fillRect/>
          </a:stretch>
        </p:blipFill>
        <p:spPr>
          <a:xfrm>
            <a:off x="6297622" y="3557536"/>
            <a:ext cx="2487600" cy="1260000"/>
          </a:xfrm>
          <a:prstGeom prst="rect">
            <a:avLst/>
          </a:prstGeom>
        </p:spPr>
      </p:pic>
      <p:pic>
        <p:nvPicPr>
          <p:cNvPr id="13" name="Picture 12"/>
          <p:cNvPicPr>
            <a:picLocks/>
          </p:cNvPicPr>
          <p:nvPr/>
        </p:nvPicPr>
        <p:blipFill>
          <a:blip r:embed="rId6">
            <a:extLst>
              <a:ext uri="{28A0092B-C50C-407E-A947-70E740481C1C}">
                <a14:useLocalDpi xmlns:a14="http://schemas.microsoft.com/office/drawing/2010/main" val="0"/>
              </a:ext>
            </a:extLst>
          </a:blip>
          <a:stretch>
            <a:fillRect/>
          </a:stretch>
        </p:blipFill>
        <p:spPr>
          <a:xfrm>
            <a:off x="3814346" y="3557536"/>
            <a:ext cx="2448000" cy="1263600"/>
          </a:xfrm>
          <a:prstGeom prst="rect">
            <a:avLst/>
          </a:prstGeom>
        </p:spPr>
      </p:pic>
      <p:pic>
        <p:nvPicPr>
          <p:cNvPr id="14" name="Picture 13"/>
          <p:cNvPicPr>
            <a:picLocks/>
          </p:cNvPicPr>
          <p:nvPr/>
        </p:nvPicPr>
        <p:blipFill>
          <a:blip r:embed="rId7">
            <a:extLst>
              <a:ext uri="{28A0092B-C50C-407E-A947-70E740481C1C}">
                <a14:useLocalDpi xmlns:a14="http://schemas.microsoft.com/office/drawing/2010/main" val="0"/>
              </a:ext>
            </a:extLst>
          </a:blip>
          <a:stretch>
            <a:fillRect/>
          </a:stretch>
        </p:blipFill>
        <p:spPr>
          <a:xfrm>
            <a:off x="1314389" y="3554676"/>
            <a:ext cx="2484000" cy="1263600"/>
          </a:xfrm>
          <a:prstGeom prst="rect">
            <a:avLst/>
          </a:prstGeom>
        </p:spPr>
      </p:pic>
      <p:pic>
        <p:nvPicPr>
          <p:cNvPr id="15" name="Picture 14"/>
          <p:cNvPicPr>
            <a:picLocks/>
          </p:cNvPicPr>
          <p:nvPr/>
        </p:nvPicPr>
        <p:blipFill>
          <a:blip r:embed="rId8">
            <a:extLst>
              <a:ext uri="{28A0092B-C50C-407E-A947-70E740481C1C}">
                <a14:useLocalDpi xmlns:a14="http://schemas.microsoft.com/office/drawing/2010/main" val="0"/>
              </a:ext>
            </a:extLst>
          </a:blip>
          <a:stretch>
            <a:fillRect/>
          </a:stretch>
        </p:blipFill>
        <p:spPr>
          <a:xfrm>
            <a:off x="3814346" y="2283578"/>
            <a:ext cx="2448000" cy="1263600"/>
          </a:xfrm>
          <a:prstGeom prst="rect">
            <a:avLst/>
          </a:prstGeom>
        </p:spPr>
      </p:pic>
      <p:pic>
        <p:nvPicPr>
          <p:cNvPr id="16" name="Picture 15"/>
          <p:cNvPicPr>
            <a:picLocks/>
          </p:cNvPicPr>
          <p:nvPr/>
        </p:nvPicPr>
        <p:blipFill>
          <a:blip r:embed="rId9">
            <a:extLst>
              <a:ext uri="{28A0092B-C50C-407E-A947-70E740481C1C}">
                <a14:useLocalDpi xmlns:a14="http://schemas.microsoft.com/office/drawing/2010/main" val="0"/>
              </a:ext>
            </a:extLst>
          </a:blip>
          <a:stretch>
            <a:fillRect/>
          </a:stretch>
        </p:blipFill>
        <p:spPr>
          <a:xfrm>
            <a:off x="6297622" y="2283578"/>
            <a:ext cx="2487600" cy="1260000"/>
          </a:xfrm>
          <a:prstGeom prst="rect">
            <a:avLst/>
          </a:prstGeom>
        </p:spPr>
      </p:pic>
      <p:pic>
        <p:nvPicPr>
          <p:cNvPr id="17" name="Picture 16"/>
          <p:cNvPicPr>
            <a:picLocks/>
          </p:cNvPicPr>
          <p:nvPr/>
        </p:nvPicPr>
        <p:blipFill>
          <a:blip r:embed="rId10">
            <a:extLst>
              <a:ext uri="{28A0092B-C50C-407E-A947-70E740481C1C}">
                <a14:useLocalDpi xmlns:a14="http://schemas.microsoft.com/office/drawing/2010/main" val="0"/>
              </a:ext>
            </a:extLst>
          </a:blip>
          <a:stretch>
            <a:fillRect/>
          </a:stretch>
        </p:blipFill>
        <p:spPr>
          <a:xfrm>
            <a:off x="1314389" y="2283578"/>
            <a:ext cx="2484000" cy="1263600"/>
          </a:xfrm>
          <a:prstGeom prst="rect">
            <a:avLst/>
          </a:prstGeom>
        </p:spPr>
      </p:pic>
      <p:sp>
        <p:nvSpPr>
          <p:cNvPr id="6" name="Rectangle 5"/>
          <p:cNvSpPr/>
          <p:nvPr/>
        </p:nvSpPr>
        <p:spPr>
          <a:xfrm>
            <a:off x="2222455" y="4158583"/>
            <a:ext cx="4683210" cy="24837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FFFF"/>
                </a:solidFill>
              </a:rPr>
              <a:t>Can we compute sensitivity? (and fat tails)</a:t>
            </a:r>
          </a:p>
          <a:p>
            <a:pPr algn="ctr"/>
            <a:r>
              <a:rPr lang="en-US" dirty="0" smtClean="0">
                <a:solidFill>
                  <a:srgbClr val="FFFFFF"/>
                </a:solidFill>
              </a:rPr>
              <a:t>Somewhere talk about fat tail risk? </a:t>
            </a:r>
            <a:r>
              <a:rPr lang="en-US" dirty="0" smtClean="0">
                <a:solidFill>
                  <a:srgbClr val="FFFFFF"/>
                </a:solidFill>
                <a:sym typeface="Wingdings"/>
              </a:rPr>
              <a:t> maybe a way to mitigate those?</a:t>
            </a:r>
            <a:endParaRPr lang="en-US" dirty="0">
              <a:solidFill>
                <a:srgbClr val="FFFFFF"/>
              </a:solidFill>
            </a:endParaRPr>
          </a:p>
        </p:txBody>
      </p:sp>
      <p:sp>
        <p:nvSpPr>
          <p:cNvPr id="18" name="Rectangle 17"/>
          <p:cNvSpPr/>
          <p:nvPr/>
        </p:nvSpPr>
        <p:spPr>
          <a:xfrm>
            <a:off x="1809188" y="1746312"/>
            <a:ext cx="5509744" cy="307571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smtClean="0">
                <a:solidFill>
                  <a:srgbClr val="FFFFFF"/>
                </a:solidFill>
              </a:rPr>
              <a:t>To-Dos:</a:t>
            </a:r>
          </a:p>
          <a:p>
            <a:pPr marL="285750" indent="-285750" algn="ctr">
              <a:buFontTx/>
              <a:buChar char="-"/>
            </a:pPr>
            <a:r>
              <a:rPr lang="en-US" dirty="0" smtClean="0">
                <a:solidFill>
                  <a:srgbClr val="FFFFFF"/>
                </a:solidFill>
              </a:rPr>
              <a:t>Adjust numbers for inflation</a:t>
            </a:r>
          </a:p>
          <a:p>
            <a:pPr marL="285750" indent="-285750" algn="ctr">
              <a:buFontTx/>
              <a:buChar char="-"/>
            </a:pPr>
            <a:r>
              <a:rPr lang="en-US" dirty="0" smtClean="0">
                <a:solidFill>
                  <a:srgbClr val="FFFFFF"/>
                </a:solidFill>
              </a:rPr>
              <a:t>Do distribution of utility function </a:t>
            </a:r>
            <a:r>
              <a:rPr lang="en-US" dirty="0" smtClean="0">
                <a:solidFill>
                  <a:srgbClr val="FFFFFF"/>
                </a:solidFill>
                <a:sym typeface="Wingdings"/>
              </a:rPr>
              <a:t> find a rationale for gamma and lambda</a:t>
            </a:r>
          </a:p>
          <a:p>
            <a:pPr marL="285750" indent="-285750" algn="ctr">
              <a:buFontTx/>
              <a:buChar char="-"/>
            </a:pPr>
            <a:r>
              <a:rPr lang="en-US" dirty="0" smtClean="0">
                <a:solidFill>
                  <a:srgbClr val="FFFFFF"/>
                </a:solidFill>
              </a:rPr>
              <a:t>Plot utility functions</a:t>
            </a:r>
          </a:p>
          <a:p>
            <a:pPr marL="285750" indent="-285750" algn="ctr">
              <a:buFontTx/>
              <a:buChar char="-"/>
            </a:pPr>
            <a:r>
              <a:rPr lang="en-US" dirty="0" smtClean="0">
                <a:solidFill>
                  <a:srgbClr val="FFFFFF"/>
                </a:solidFill>
              </a:rPr>
              <a:t>Find a way to maximize coverage ratio and utility function with </a:t>
            </a:r>
            <a:r>
              <a:rPr lang="en-US" dirty="0" err="1" smtClean="0">
                <a:solidFill>
                  <a:srgbClr val="FFFFFF"/>
                </a:solidFill>
              </a:rPr>
              <a:t>glidepaths</a:t>
            </a:r>
            <a:endParaRPr lang="en-US" dirty="0" smtClean="0">
              <a:solidFill>
                <a:srgbClr val="FFFFFF"/>
              </a:solidFill>
            </a:endParaRPr>
          </a:p>
          <a:p>
            <a:pPr marL="285750" indent="-285750" algn="ctr">
              <a:buFontTx/>
              <a:buChar char="-"/>
            </a:pPr>
            <a:r>
              <a:rPr lang="en-US" dirty="0" smtClean="0">
                <a:solidFill>
                  <a:srgbClr val="FFFFFF"/>
                </a:solidFill>
              </a:rPr>
              <a:t>Try to justify reason for forward-looking SORR </a:t>
            </a:r>
            <a:r>
              <a:rPr lang="en-US" dirty="0" smtClean="0">
                <a:solidFill>
                  <a:srgbClr val="FFFFFF"/>
                </a:solidFill>
                <a:sym typeface="Wingdings"/>
              </a:rPr>
              <a:t> maybe we should use backward-looking (?)</a:t>
            </a:r>
          </a:p>
          <a:p>
            <a:pPr marL="285750" indent="-285750" algn="ctr">
              <a:buFontTx/>
              <a:buChar char="-"/>
            </a:pPr>
            <a:r>
              <a:rPr lang="en-US" dirty="0" smtClean="0">
                <a:solidFill>
                  <a:srgbClr val="FFFFFF"/>
                </a:solidFill>
                <a:sym typeface="Wingdings"/>
              </a:rPr>
              <a:t>Think about ways to incorporate income level</a:t>
            </a:r>
            <a:endParaRPr lang="en-US" dirty="0">
              <a:solidFill>
                <a:srgbClr val="FFFFFF"/>
              </a:solidFill>
            </a:endParaRPr>
          </a:p>
        </p:txBody>
      </p:sp>
    </p:spTree>
    <p:extLst>
      <p:ext uri="{BB962C8B-B14F-4D97-AF65-F5344CB8AC3E}">
        <p14:creationId xmlns:p14="http://schemas.microsoft.com/office/powerpoint/2010/main" val="740628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13</a:t>
            </a:fld>
            <a:endParaRPr lang="en-US" dirty="0"/>
          </a:p>
        </p:txBody>
      </p:sp>
      <p:sp>
        <p:nvSpPr>
          <p:cNvPr id="5" name="Title 1"/>
          <p:cNvSpPr txBox="1">
            <a:spLocks/>
          </p:cNvSpPr>
          <p:nvPr/>
        </p:nvSpPr>
        <p:spPr>
          <a:xfrm>
            <a:off x="342900" y="0"/>
            <a:ext cx="8497860" cy="1584960"/>
          </a:xfrm>
          <a:prstGeom prst="rect">
            <a:avLst/>
          </a:prstGeom>
        </p:spPr>
        <p:txBody>
          <a:bodyPr vert="horz" lIns="91440" tIns="45720" rIns="91440" bIns="45720" rtlCol="0" anchor="ctr" anchorCtr="0">
            <a:noAutofit/>
          </a:bodyPr>
          <a:lst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a:lstStyle>
          <a:p>
            <a:r>
              <a:rPr lang="en-US" dirty="0" smtClean="0"/>
              <a:t>utility Coverage ratio</a:t>
            </a:r>
          </a:p>
        </p:txBody>
      </p:sp>
      <p:graphicFrame>
        <p:nvGraphicFramePr>
          <p:cNvPr id="3" name="Table 2"/>
          <p:cNvGraphicFramePr>
            <a:graphicFrameLocks noGrp="1"/>
          </p:cNvGraphicFramePr>
          <p:nvPr>
            <p:extLst>
              <p:ext uri="{D42A27DB-BD31-4B8C-83A1-F6EECF244321}">
                <p14:modId xmlns:p14="http://schemas.microsoft.com/office/powerpoint/2010/main" val="304862490"/>
              </p:ext>
            </p:extLst>
          </p:nvPr>
        </p:nvGraphicFramePr>
        <p:xfrm>
          <a:off x="342899" y="1667597"/>
          <a:ext cx="8442323" cy="4425933"/>
        </p:xfrm>
        <a:graphic>
          <a:graphicData uri="http://schemas.openxmlformats.org/drawingml/2006/table">
            <a:tbl>
              <a:tblPr firstRow="1" bandRow="1">
                <a:tableStyleId>{5C22544A-7EE6-4342-B048-85BDC9FD1C3A}</a:tableStyleId>
              </a:tblPr>
              <a:tblGrid>
                <a:gridCol w="336723"/>
                <a:gridCol w="630194"/>
                <a:gridCol w="2491802"/>
                <a:gridCol w="2491802"/>
                <a:gridCol w="2491802"/>
              </a:tblGrid>
              <a:tr h="298340">
                <a:tc>
                  <a:txBody>
                    <a:bodyPr/>
                    <a:lstStyle/>
                    <a:p>
                      <a:endParaRPr lang="en-US" sz="1400" dirty="0">
                        <a:solidFill>
                          <a:srgbClr val="FFFFFF"/>
                        </a:solidFill>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A42036"/>
                    </a:solidFill>
                  </a:tcPr>
                </a:tc>
                <a:tc>
                  <a:txBody>
                    <a:bodyPr/>
                    <a:lstStyle/>
                    <a:p>
                      <a:endParaRPr lang="en-US" sz="1400" dirty="0">
                        <a:solidFill>
                          <a:srgbClr val="FFFFFF"/>
                        </a:solidFill>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A42036"/>
                    </a:solidFill>
                  </a:tcPr>
                </a:tc>
                <a:tc gridSpan="3">
                  <a:txBody>
                    <a:bodyPr/>
                    <a:lstStyle/>
                    <a:p>
                      <a:pPr algn="ctr"/>
                      <a:r>
                        <a:rPr lang="en-US" sz="1400" dirty="0" err="1" smtClean="0">
                          <a:solidFill>
                            <a:srgbClr val="FFFFFF"/>
                          </a:solidFill>
                        </a:rPr>
                        <a:t>Glidepath</a:t>
                      </a:r>
                      <a:endParaRPr lang="en-US" sz="1400" dirty="0">
                        <a:solidFill>
                          <a:srgbClr val="FFFFFF"/>
                        </a:solidFill>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A42036"/>
                    </a:solidFill>
                  </a:tcPr>
                </a:tc>
                <a:tc hMerge="1">
                  <a:txBody>
                    <a:bodyPr/>
                    <a:lstStyle/>
                    <a:p>
                      <a:endParaRPr lang="en-US" sz="1400" dirty="0">
                        <a:solidFill>
                          <a:srgbClr val="323C47"/>
                        </a:solidFill>
                      </a:endParaRPr>
                    </a:p>
                  </a:txBody>
                  <a:tcPr>
                    <a:lnT w="12700" cap="flat" cmpd="sng" algn="ctr">
                      <a:solidFill>
                        <a:schemeClr val="bg1"/>
                      </a:solidFill>
                      <a:prstDash val="solid"/>
                      <a:round/>
                      <a:headEnd type="none" w="med" len="med"/>
                      <a:tailEnd type="none" w="med" len="med"/>
                    </a:lnT>
                    <a:noFill/>
                  </a:tcPr>
                </a:tc>
                <a:tc hMerge="1">
                  <a:txBody>
                    <a:bodyPr/>
                    <a:lstStyle/>
                    <a:p>
                      <a:endParaRPr lang="en-US" sz="1400" dirty="0">
                        <a:solidFill>
                          <a:srgbClr val="323C47"/>
                        </a:solidFill>
                      </a:endParaRPr>
                    </a:p>
                  </a:txBody>
                  <a:tcPr>
                    <a:lnT w="12700" cap="flat" cmpd="sng" algn="ctr">
                      <a:solidFill>
                        <a:schemeClr val="bg1"/>
                      </a:solidFill>
                      <a:prstDash val="solid"/>
                      <a:round/>
                      <a:headEnd type="none" w="med" len="med"/>
                      <a:tailEnd type="none" w="med" len="med"/>
                    </a:lnT>
                    <a:noFill/>
                  </a:tcPr>
                </a:tc>
              </a:tr>
              <a:tr h="298340">
                <a:tc>
                  <a:txBody>
                    <a:bodyPr/>
                    <a:lstStyle/>
                    <a:p>
                      <a:endParaRPr lang="en-US" sz="1400">
                        <a:solidFill>
                          <a:srgbClr val="FFFFFF"/>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A42036"/>
                    </a:solidFill>
                  </a:tcPr>
                </a:tc>
                <a:tc>
                  <a:txBody>
                    <a:bodyPr/>
                    <a:lstStyle/>
                    <a:p>
                      <a:endParaRPr lang="en-US" sz="1400" dirty="0">
                        <a:solidFill>
                          <a:srgbClr val="FFFFFF"/>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A42036"/>
                    </a:solidFill>
                  </a:tcPr>
                </a:tc>
                <a:tc>
                  <a:txBody>
                    <a:bodyPr/>
                    <a:lstStyle/>
                    <a:p>
                      <a:r>
                        <a:rPr lang="en-US" sz="1400" dirty="0" smtClean="0">
                          <a:solidFill>
                            <a:srgbClr val="FFFFFF"/>
                          </a:solidFill>
                        </a:rPr>
                        <a:t>Conservative (Equity</a:t>
                      </a:r>
                      <a:r>
                        <a:rPr lang="en-US" sz="1400" baseline="0" dirty="0" smtClean="0">
                          <a:solidFill>
                            <a:srgbClr val="FFFFFF"/>
                          </a:solidFill>
                        </a:rPr>
                        <a:t> = 0.2)</a:t>
                      </a:r>
                      <a:endParaRPr lang="en-US" sz="1400" dirty="0">
                        <a:solidFill>
                          <a:srgbClr val="FFFFFF"/>
                        </a:solidFill>
                      </a:endParaRPr>
                    </a:p>
                  </a:txBody>
                  <a:tcPr>
                    <a:lnL w="12700" cmpd="sng">
                      <a:noFill/>
                    </a:lnL>
                    <a:lnR w="12700" cmpd="sng">
                      <a:noFill/>
                    </a:lnR>
                    <a:lnT w="38100" cmpd="sng">
                      <a:noFill/>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A42036"/>
                    </a:solidFill>
                  </a:tcPr>
                </a:tc>
                <a:tc>
                  <a:txBody>
                    <a:bodyPr/>
                    <a:lstStyle/>
                    <a:p>
                      <a:r>
                        <a:rPr lang="en-US" sz="1400" dirty="0" smtClean="0">
                          <a:solidFill>
                            <a:srgbClr val="FFFFFF"/>
                          </a:solidFill>
                        </a:rPr>
                        <a:t>Moderate (Equity = 0.4)</a:t>
                      </a:r>
                      <a:endParaRPr lang="en-US" sz="1400" dirty="0">
                        <a:solidFill>
                          <a:srgbClr val="FFFFFF"/>
                        </a:solidFill>
                      </a:endParaRPr>
                    </a:p>
                  </a:txBody>
                  <a:tcPr>
                    <a:lnL w="12700" cmpd="sng">
                      <a:noFill/>
                    </a:lnL>
                    <a:lnR w="12700" cmpd="sng">
                      <a:noFill/>
                    </a:lnR>
                    <a:lnT w="38100" cmpd="sng">
                      <a:noFill/>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A42036"/>
                    </a:solidFill>
                  </a:tcPr>
                </a:tc>
                <a:tc>
                  <a:txBody>
                    <a:bodyPr/>
                    <a:lstStyle/>
                    <a:p>
                      <a:r>
                        <a:rPr lang="en-US" sz="1400" dirty="0" smtClean="0">
                          <a:solidFill>
                            <a:srgbClr val="FFFFFF"/>
                          </a:solidFill>
                        </a:rPr>
                        <a:t>Aggressive (Equity = 0.6)</a:t>
                      </a:r>
                      <a:endParaRPr lang="en-US" sz="1400" dirty="0">
                        <a:solidFill>
                          <a:srgbClr val="FFFFFF"/>
                        </a:solidFill>
                      </a:endParaRPr>
                    </a:p>
                  </a:txBody>
                  <a:tcPr>
                    <a:lnL w="12700" cmpd="sng">
                      <a:noFill/>
                    </a:lnL>
                    <a:lnR w="12700" cmpd="sng">
                      <a:noFill/>
                    </a:lnR>
                    <a:lnT w="38100" cmpd="sng">
                      <a:noFill/>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A42036"/>
                    </a:solidFill>
                  </a:tcPr>
                </a:tc>
              </a:tr>
              <a:tr h="1272111">
                <a:tc rowSpan="3">
                  <a:txBody>
                    <a:bodyPr/>
                    <a:lstStyle/>
                    <a:p>
                      <a:pPr algn="ctr"/>
                      <a:r>
                        <a:rPr lang="en-US" sz="1400" b="1" dirty="0" smtClean="0">
                          <a:solidFill>
                            <a:srgbClr val="FFFFFF"/>
                          </a:solidFill>
                        </a:rPr>
                        <a:t>Timing bad return</a:t>
                      </a:r>
                      <a:endParaRPr lang="en-US" sz="1400" b="1" dirty="0">
                        <a:solidFill>
                          <a:srgbClr val="FFFFFF"/>
                        </a:solidFill>
                      </a:endParaRPr>
                    </a:p>
                  </a:txBody>
                  <a:tcPr vert="vert27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r>
                        <a:rPr lang="en-US" sz="1400" dirty="0" smtClean="0">
                          <a:solidFill>
                            <a:srgbClr val="FFFFFF"/>
                          </a:solidFill>
                        </a:rPr>
                        <a:t>Early</a:t>
                      </a:r>
                    </a:p>
                    <a:p>
                      <a:r>
                        <a:rPr lang="en-US" sz="1400" dirty="0" smtClean="0">
                          <a:solidFill>
                            <a:srgbClr val="FFFFFF"/>
                          </a:solidFill>
                        </a:rPr>
                        <a:t>(SORR</a:t>
                      </a:r>
                      <a:r>
                        <a:rPr lang="en-US" sz="1400" baseline="0" dirty="0" smtClean="0">
                          <a:solidFill>
                            <a:srgbClr val="FFFFFF"/>
                          </a:solidFill>
                        </a:rPr>
                        <a:t> = 0.3)</a:t>
                      </a:r>
                      <a:endParaRPr lang="en-US" sz="1400" dirty="0">
                        <a:solidFill>
                          <a:srgbClr val="FFFFFF"/>
                        </a:solidFill>
                      </a:endParaRPr>
                    </a:p>
                  </a:txBody>
                  <a:tcPr vert="vert270">
                    <a:lnL w="12700" cmpd="sng">
                      <a:noFill/>
                    </a:lnL>
                    <a:lnR w="3175" cap="flat" cmpd="sng" algn="ctr">
                      <a:no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endParaRPr lang="en-US" sz="1400" dirty="0">
                        <a:solidFill>
                          <a:srgbClr val="323C47"/>
                        </a:solidFill>
                      </a:endParaRPr>
                    </a:p>
                  </a:txBody>
                  <a:tcPr>
                    <a:lnL w="3175" cap="flat" cmpd="sng" algn="ctr">
                      <a:noFill/>
                      <a:prstDash val="sysDot"/>
                      <a:round/>
                      <a:headEnd type="none" w="med" len="med"/>
                      <a:tailEnd type="none" w="med" len="med"/>
                    </a:lnL>
                    <a:lnR w="9525" cap="flat" cmpd="sng" algn="ctr">
                      <a:solidFill>
                        <a:srgbClr val="323C47"/>
                      </a:solidFill>
                      <a:prstDash val="sysDot"/>
                      <a:round/>
                      <a:headEnd type="none" w="med" len="med"/>
                      <a:tailEnd type="none" w="med" len="med"/>
                    </a:lnR>
                    <a:lnT w="3175" cap="flat" cmpd="sng" algn="ctr">
                      <a:no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9525" cap="flat" cmpd="sng" algn="ctr">
                      <a:solidFill>
                        <a:srgbClr val="323C47"/>
                      </a:solidFill>
                      <a:prstDash val="sysDot"/>
                      <a:round/>
                      <a:headEnd type="none" w="med" len="med"/>
                      <a:tailEnd type="none" w="med" len="med"/>
                    </a:lnR>
                    <a:lnT w="3175" cap="flat" cmpd="sng" algn="ctr">
                      <a:no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r>
              <a:tr h="1272111">
                <a:tc vMerge="1">
                  <a:txBody>
                    <a:bodyPr/>
                    <a:lstStyle/>
                    <a:p>
                      <a:endParaRPr lang="en-US" sz="1400" dirty="0">
                        <a:solidFill>
                          <a:srgbClr val="323C47"/>
                        </a:solidFill>
                      </a:endParaRPr>
                    </a:p>
                  </a:txBody>
                  <a:tcPr vert="vert270">
                    <a:noFill/>
                  </a:tcPr>
                </a:tc>
                <a:tc>
                  <a:txBody>
                    <a:bodyPr/>
                    <a:lstStyle/>
                    <a:p>
                      <a:r>
                        <a:rPr lang="en-US" sz="1400" dirty="0" smtClean="0">
                          <a:solidFill>
                            <a:srgbClr val="FFFFFF"/>
                          </a:solidFill>
                        </a:rPr>
                        <a:t>Random</a:t>
                      </a:r>
                    </a:p>
                    <a:p>
                      <a:r>
                        <a:rPr lang="en-US" sz="1400" dirty="0" smtClean="0">
                          <a:solidFill>
                            <a:srgbClr val="FFFFFF"/>
                          </a:solidFill>
                        </a:rPr>
                        <a:t>(SORR = 0.5)</a:t>
                      </a:r>
                      <a:endParaRPr lang="en-US" sz="1400" dirty="0">
                        <a:solidFill>
                          <a:srgbClr val="FFFFFF"/>
                        </a:solidFill>
                      </a:endParaRPr>
                    </a:p>
                  </a:txBody>
                  <a:tcPr vert="vert270">
                    <a:lnL w="12700" cmpd="sng">
                      <a:noFill/>
                    </a:lnL>
                    <a:lnR w="3175" cap="flat" cmpd="sng" algn="ctr">
                      <a:no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endParaRPr lang="en-US" sz="1400" dirty="0">
                        <a:solidFill>
                          <a:srgbClr val="323C47"/>
                        </a:solidFill>
                      </a:endParaRPr>
                    </a:p>
                  </a:txBody>
                  <a:tcPr>
                    <a:lnL w="3175" cap="flat" cmpd="sng" algn="ctr">
                      <a:no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3175" cap="flat" cmpd="sng" algn="ctr">
                      <a:noFill/>
                      <a:prstDash val="sysDot"/>
                      <a:round/>
                      <a:headEnd type="none" w="med" len="med"/>
                      <a:tailEnd type="none" w="med" len="med"/>
                    </a:lnR>
                    <a:lnT w="9525" cap="flat" cmpd="sng" algn="ctr">
                      <a:solidFill>
                        <a:srgbClr val="323C47"/>
                      </a:solid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r>
              <a:tr h="1272111">
                <a:tc vMerge="1">
                  <a:txBody>
                    <a:bodyPr/>
                    <a:lstStyle/>
                    <a:p>
                      <a:endParaRPr lang="en-US" sz="1400" dirty="0">
                        <a:solidFill>
                          <a:srgbClr val="323C47"/>
                        </a:solidFill>
                      </a:endParaRPr>
                    </a:p>
                  </a:txBody>
                  <a:tcPr vert="vert270">
                    <a:noFill/>
                  </a:tcPr>
                </a:tc>
                <a:tc>
                  <a:txBody>
                    <a:bodyPr/>
                    <a:lstStyle/>
                    <a:p>
                      <a:r>
                        <a:rPr lang="en-US" sz="1400" dirty="0" smtClean="0">
                          <a:solidFill>
                            <a:srgbClr val="FFFFFF"/>
                          </a:solidFill>
                        </a:rPr>
                        <a:t>Late</a:t>
                      </a:r>
                    </a:p>
                    <a:p>
                      <a:r>
                        <a:rPr lang="en-US" sz="1400" dirty="0" smtClean="0">
                          <a:solidFill>
                            <a:srgbClr val="FFFFFF"/>
                          </a:solidFill>
                        </a:rPr>
                        <a:t> (SORR = 0.7)</a:t>
                      </a:r>
                      <a:endParaRPr lang="en-US" sz="1400" dirty="0">
                        <a:solidFill>
                          <a:srgbClr val="FFFFFF"/>
                        </a:solidFill>
                      </a:endParaRPr>
                    </a:p>
                  </a:txBody>
                  <a:tcPr vert="vert270">
                    <a:lnL w="12700" cmpd="sng">
                      <a:noFill/>
                    </a:lnL>
                    <a:lnR w="3175" cap="flat" cmpd="sng" algn="ctr">
                      <a:no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endParaRPr lang="en-US" sz="1400" dirty="0">
                        <a:solidFill>
                          <a:srgbClr val="323C47"/>
                        </a:solidFill>
                      </a:endParaRPr>
                    </a:p>
                  </a:txBody>
                  <a:tcPr>
                    <a:lnL w="3175" cap="flat" cmpd="sng" algn="ctr">
                      <a:no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3175" cap="flat" cmpd="sng" algn="ctr">
                      <a:noFill/>
                      <a:prstDash val="sysDot"/>
                      <a:round/>
                      <a:headEnd type="none" w="med" len="med"/>
                      <a:tailEnd type="none" w="med" len="med"/>
                    </a:lnR>
                    <a:lnT w="9525" cap="flat" cmpd="sng" algn="ctr">
                      <a:solidFill>
                        <a:srgbClr val="323C47"/>
                      </a:solid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284898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14</a:t>
            </a:fld>
            <a:endParaRPr lang="en-US" dirty="0"/>
          </a:p>
        </p:txBody>
      </p:sp>
      <p:sp>
        <p:nvSpPr>
          <p:cNvPr id="6" name="Rectangle 5"/>
          <p:cNvSpPr/>
          <p:nvPr/>
        </p:nvSpPr>
        <p:spPr>
          <a:xfrm>
            <a:off x="381000" y="1852863"/>
            <a:ext cx="8420100" cy="4150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de-DE" sz="2400" b="1" dirty="0" smtClean="0">
                <a:solidFill>
                  <a:srgbClr val="CAC8C8"/>
                </a:solidFill>
              </a:rPr>
              <a:t>SORR – A Short Introduction</a:t>
            </a:r>
          </a:p>
          <a:p>
            <a:pPr>
              <a:lnSpc>
                <a:spcPct val="200000"/>
              </a:lnSpc>
            </a:pPr>
            <a:r>
              <a:rPr lang="de-DE" sz="2400" b="1" dirty="0" smtClean="0">
                <a:solidFill>
                  <a:srgbClr val="CAC8C8"/>
                </a:solidFill>
              </a:rPr>
              <a:t>Methodology</a:t>
            </a:r>
          </a:p>
          <a:p>
            <a:pPr>
              <a:lnSpc>
                <a:spcPct val="200000"/>
              </a:lnSpc>
            </a:pPr>
            <a:r>
              <a:rPr lang="de-DE" sz="2400" b="1" dirty="0">
                <a:solidFill>
                  <a:srgbClr val="CAC8C8"/>
                </a:solidFill>
              </a:rPr>
              <a:t>Utility </a:t>
            </a:r>
            <a:r>
              <a:rPr lang="de-DE" sz="2400" b="1" dirty="0" err="1">
                <a:solidFill>
                  <a:srgbClr val="CAC8C8"/>
                </a:solidFill>
              </a:rPr>
              <a:t>Maximization</a:t>
            </a:r>
            <a:r>
              <a:rPr lang="de-DE" sz="2400" b="1" dirty="0">
                <a:solidFill>
                  <a:srgbClr val="CAC8C8"/>
                </a:solidFill>
              </a:rPr>
              <a:t> </a:t>
            </a:r>
            <a:r>
              <a:rPr lang="de-DE" sz="2400" b="1" dirty="0" err="1">
                <a:solidFill>
                  <a:srgbClr val="CAC8C8"/>
                </a:solidFill>
              </a:rPr>
              <a:t>with</a:t>
            </a:r>
            <a:r>
              <a:rPr lang="de-DE" sz="2400" b="1" dirty="0">
                <a:solidFill>
                  <a:srgbClr val="CAC8C8"/>
                </a:solidFill>
              </a:rPr>
              <a:t> </a:t>
            </a:r>
            <a:r>
              <a:rPr lang="de-DE" sz="2400" b="1" dirty="0" err="1">
                <a:solidFill>
                  <a:srgbClr val="CAC8C8"/>
                </a:solidFill>
              </a:rPr>
              <a:t>Static</a:t>
            </a:r>
            <a:r>
              <a:rPr lang="de-DE" sz="2400" b="1" dirty="0">
                <a:solidFill>
                  <a:srgbClr val="CAC8C8"/>
                </a:solidFill>
              </a:rPr>
              <a:t> </a:t>
            </a:r>
            <a:r>
              <a:rPr lang="de-DE" sz="2400" b="1" dirty="0" err="1">
                <a:solidFill>
                  <a:srgbClr val="CAC8C8"/>
                </a:solidFill>
              </a:rPr>
              <a:t>Glidepaths</a:t>
            </a:r>
            <a:endParaRPr lang="de-DE" sz="2400" b="1" dirty="0">
              <a:solidFill>
                <a:srgbClr val="CAC8C8"/>
              </a:solidFill>
            </a:endParaRPr>
          </a:p>
          <a:p>
            <a:pPr>
              <a:lnSpc>
                <a:spcPct val="200000"/>
              </a:lnSpc>
            </a:pPr>
            <a:r>
              <a:rPr lang="de-DE" sz="2400" b="1" dirty="0">
                <a:solidFill>
                  <a:srgbClr val="A42036"/>
                </a:solidFill>
              </a:rPr>
              <a:t>Utility </a:t>
            </a:r>
            <a:r>
              <a:rPr lang="de-DE" sz="2400" b="1" dirty="0" err="1">
                <a:solidFill>
                  <a:srgbClr val="A42036"/>
                </a:solidFill>
              </a:rPr>
              <a:t>Maximization</a:t>
            </a:r>
            <a:r>
              <a:rPr lang="de-DE" sz="2400" b="1" dirty="0">
                <a:solidFill>
                  <a:srgbClr val="A42036"/>
                </a:solidFill>
              </a:rPr>
              <a:t> </a:t>
            </a:r>
            <a:r>
              <a:rPr lang="de-DE" sz="2400" b="1" dirty="0" err="1">
                <a:solidFill>
                  <a:srgbClr val="A42036"/>
                </a:solidFill>
              </a:rPr>
              <a:t>with</a:t>
            </a:r>
            <a:r>
              <a:rPr lang="de-DE" sz="2400" b="1" dirty="0">
                <a:solidFill>
                  <a:srgbClr val="A42036"/>
                </a:solidFill>
              </a:rPr>
              <a:t> Dynamic </a:t>
            </a:r>
            <a:r>
              <a:rPr lang="de-DE" sz="2400" b="1" dirty="0" err="1">
                <a:solidFill>
                  <a:srgbClr val="A42036"/>
                </a:solidFill>
              </a:rPr>
              <a:t>Glidepaths</a:t>
            </a:r>
            <a:endParaRPr lang="de-DE" sz="2400" b="1" dirty="0">
              <a:solidFill>
                <a:srgbClr val="A42036"/>
              </a:solidFill>
            </a:endParaRPr>
          </a:p>
          <a:p>
            <a:pPr>
              <a:lnSpc>
                <a:spcPct val="200000"/>
              </a:lnSpc>
            </a:pPr>
            <a:r>
              <a:rPr lang="de-DE" sz="2400" b="1" dirty="0" err="1" smtClean="0">
                <a:solidFill>
                  <a:srgbClr val="CAC8C8"/>
                </a:solidFill>
              </a:rPr>
              <a:t>Conclusion</a:t>
            </a:r>
            <a:endParaRPr lang="en-US" sz="2400" b="1" dirty="0">
              <a:solidFill>
                <a:srgbClr val="CAC8C8"/>
              </a:solidFill>
            </a:endParaRPr>
          </a:p>
        </p:txBody>
      </p:sp>
    </p:spTree>
    <p:extLst>
      <p:ext uri="{BB962C8B-B14F-4D97-AF65-F5344CB8AC3E}">
        <p14:creationId xmlns:p14="http://schemas.microsoft.com/office/powerpoint/2010/main" val="35643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15</a:t>
            </a:fld>
            <a:endParaRPr lang="en-US" dirty="0"/>
          </a:p>
        </p:txBody>
      </p:sp>
      <p:sp>
        <p:nvSpPr>
          <p:cNvPr id="5" name="Title 1"/>
          <p:cNvSpPr txBox="1">
            <a:spLocks/>
          </p:cNvSpPr>
          <p:nvPr/>
        </p:nvSpPr>
        <p:spPr>
          <a:xfrm>
            <a:off x="342900" y="0"/>
            <a:ext cx="8497860" cy="1584960"/>
          </a:xfrm>
          <a:prstGeom prst="rect">
            <a:avLst/>
          </a:prstGeom>
        </p:spPr>
        <p:txBody>
          <a:bodyPr vert="horz" lIns="91440" tIns="45720" rIns="91440" bIns="45720" rtlCol="0" anchor="ctr" anchorCtr="0">
            <a:noAutofit/>
          </a:bodyPr>
          <a:lst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a:lstStyle>
          <a:p>
            <a:r>
              <a:rPr lang="en-US" dirty="0" smtClean="0"/>
              <a:t/>
            </a:r>
            <a:br>
              <a:rPr lang="en-US" dirty="0" smtClean="0"/>
            </a:br>
            <a:r>
              <a:rPr lang="en-US" dirty="0" smtClean="0"/>
              <a:t>Coverage </a:t>
            </a:r>
            <a:r>
              <a:rPr lang="en-US" smtClean="0"/>
              <a:t>ratio distribution</a:t>
            </a:r>
            <a:r>
              <a:rPr lang="en-US" dirty="0" smtClean="0"/>
              <a:t/>
            </a:r>
            <a:br>
              <a:rPr lang="en-US" dirty="0" smtClean="0"/>
            </a:br>
            <a:endParaRPr lang="en-US" b="0" i="1" cap="none" dirty="0">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456004375"/>
              </p:ext>
            </p:extLst>
          </p:nvPr>
        </p:nvGraphicFramePr>
        <p:xfrm>
          <a:off x="342899" y="1667597"/>
          <a:ext cx="8442323" cy="4425933"/>
        </p:xfrm>
        <a:graphic>
          <a:graphicData uri="http://schemas.openxmlformats.org/drawingml/2006/table">
            <a:tbl>
              <a:tblPr firstRow="1" bandRow="1">
                <a:tableStyleId>{5C22544A-7EE6-4342-B048-85BDC9FD1C3A}</a:tableStyleId>
              </a:tblPr>
              <a:tblGrid>
                <a:gridCol w="336723"/>
                <a:gridCol w="630194"/>
                <a:gridCol w="2491802"/>
                <a:gridCol w="2491802"/>
                <a:gridCol w="2491802"/>
              </a:tblGrid>
              <a:tr h="298340">
                <a:tc>
                  <a:txBody>
                    <a:bodyPr/>
                    <a:lstStyle/>
                    <a:p>
                      <a:endParaRPr lang="en-US" sz="1400" dirty="0">
                        <a:solidFill>
                          <a:srgbClr val="FFFFFF"/>
                        </a:solidFill>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A42036"/>
                    </a:solidFill>
                  </a:tcPr>
                </a:tc>
                <a:tc>
                  <a:txBody>
                    <a:bodyPr/>
                    <a:lstStyle/>
                    <a:p>
                      <a:endParaRPr lang="en-US" sz="1400" dirty="0">
                        <a:solidFill>
                          <a:srgbClr val="FFFFFF"/>
                        </a:solidFill>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A42036"/>
                    </a:solidFill>
                  </a:tcPr>
                </a:tc>
                <a:tc gridSpan="3">
                  <a:txBody>
                    <a:bodyPr/>
                    <a:lstStyle/>
                    <a:p>
                      <a:pPr algn="ctr"/>
                      <a:r>
                        <a:rPr lang="en-US" sz="1400" dirty="0" err="1" smtClean="0">
                          <a:solidFill>
                            <a:srgbClr val="FFFFFF"/>
                          </a:solidFill>
                        </a:rPr>
                        <a:t>Glidepath</a:t>
                      </a:r>
                      <a:endParaRPr lang="en-US" sz="1400" dirty="0">
                        <a:solidFill>
                          <a:srgbClr val="FFFFFF"/>
                        </a:solidFill>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A42036"/>
                    </a:solidFill>
                  </a:tcPr>
                </a:tc>
                <a:tc hMerge="1">
                  <a:txBody>
                    <a:bodyPr/>
                    <a:lstStyle/>
                    <a:p>
                      <a:endParaRPr lang="en-US" sz="1400" dirty="0">
                        <a:solidFill>
                          <a:srgbClr val="323C47"/>
                        </a:solidFill>
                      </a:endParaRPr>
                    </a:p>
                  </a:txBody>
                  <a:tcPr>
                    <a:lnT w="12700" cap="flat" cmpd="sng" algn="ctr">
                      <a:solidFill>
                        <a:schemeClr val="bg1"/>
                      </a:solidFill>
                      <a:prstDash val="solid"/>
                      <a:round/>
                      <a:headEnd type="none" w="med" len="med"/>
                      <a:tailEnd type="none" w="med" len="med"/>
                    </a:lnT>
                    <a:noFill/>
                  </a:tcPr>
                </a:tc>
                <a:tc hMerge="1">
                  <a:txBody>
                    <a:bodyPr/>
                    <a:lstStyle/>
                    <a:p>
                      <a:endParaRPr lang="en-US" sz="1400" dirty="0">
                        <a:solidFill>
                          <a:srgbClr val="323C47"/>
                        </a:solidFill>
                      </a:endParaRPr>
                    </a:p>
                  </a:txBody>
                  <a:tcPr>
                    <a:lnT w="12700" cap="flat" cmpd="sng" algn="ctr">
                      <a:solidFill>
                        <a:schemeClr val="bg1"/>
                      </a:solidFill>
                      <a:prstDash val="solid"/>
                      <a:round/>
                      <a:headEnd type="none" w="med" len="med"/>
                      <a:tailEnd type="none" w="med" len="med"/>
                    </a:lnT>
                    <a:noFill/>
                  </a:tcPr>
                </a:tc>
              </a:tr>
              <a:tr h="298340">
                <a:tc>
                  <a:txBody>
                    <a:bodyPr/>
                    <a:lstStyle/>
                    <a:p>
                      <a:endParaRPr lang="en-US" sz="1400">
                        <a:solidFill>
                          <a:srgbClr val="FFFFFF"/>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A42036"/>
                    </a:solidFill>
                  </a:tcPr>
                </a:tc>
                <a:tc>
                  <a:txBody>
                    <a:bodyPr/>
                    <a:lstStyle/>
                    <a:p>
                      <a:endParaRPr lang="en-US" sz="1400" dirty="0">
                        <a:solidFill>
                          <a:srgbClr val="FFFFFF"/>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A42036"/>
                    </a:solidFill>
                  </a:tcPr>
                </a:tc>
                <a:tc>
                  <a:txBody>
                    <a:bodyPr/>
                    <a:lstStyle/>
                    <a:p>
                      <a:r>
                        <a:rPr lang="en-US" sz="1400" dirty="0" smtClean="0">
                          <a:solidFill>
                            <a:srgbClr val="FFFFFF"/>
                          </a:solidFill>
                        </a:rPr>
                        <a:t>Conservative (Equity</a:t>
                      </a:r>
                      <a:r>
                        <a:rPr lang="en-US" sz="1400" baseline="0" dirty="0" smtClean="0">
                          <a:solidFill>
                            <a:srgbClr val="FFFFFF"/>
                          </a:solidFill>
                        </a:rPr>
                        <a:t> = 0.2)</a:t>
                      </a:r>
                      <a:endParaRPr lang="en-US" sz="1400" dirty="0">
                        <a:solidFill>
                          <a:srgbClr val="FFFFFF"/>
                        </a:solidFill>
                      </a:endParaRPr>
                    </a:p>
                  </a:txBody>
                  <a:tcPr>
                    <a:lnL w="12700" cmpd="sng">
                      <a:noFill/>
                    </a:lnL>
                    <a:lnR w="12700" cmpd="sng">
                      <a:noFill/>
                    </a:lnR>
                    <a:lnT w="38100" cmpd="sng">
                      <a:noFill/>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A42036"/>
                    </a:solidFill>
                  </a:tcPr>
                </a:tc>
                <a:tc>
                  <a:txBody>
                    <a:bodyPr/>
                    <a:lstStyle/>
                    <a:p>
                      <a:r>
                        <a:rPr lang="en-US" sz="1400" dirty="0" smtClean="0">
                          <a:solidFill>
                            <a:srgbClr val="FFFFFF"/>
                          </a:solidFill>
                        </a:rPr>
                        <a:t>Moderate (Equity = 0.4)</a:t>
                      </a:r>
                      <a:endParaRPr lang="en-US" sz="1400" dirty="0">
                        <a:solidFill>
                          <a:srgbClr val="FFFFFF"/>
                        </a:solidFill>
                      </a:endParaRPr>
                    </a:p>
                  </a:txBody>
                  <a:tcPr>
                    <a:lnL w="12700" cmpd="sng">
                      <a:noFill/>
                    </a:lnL>
                    <a:lnR w="12700" cmpd="sng">
                      <a:noFill/>
                    </a:lnR>
                    <a:lnT w="38100" cmpd="sng">
                      <a:noFill/>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A42036"/>
                    </a:solidFill>
                  </a:tcPr>
                </a:tc>
                <a:tc>
                  <a:txBody>
                    <a:bodyPr/>
                    <a:lstStyle/>
                    <a:p>
                      <a:r>
                        <a:rPr lang="en-US" sz="1400" dirty="0" smtClean="0">
                          <a:solidFill>
                            <a:srgbClr val="FFFFFF"/>
                          </a:solidFill>
                        </a:rPr>
                        <a:t>Aggressive (Equity = 0.6)</a:t>
                      </a:r>
                      <a:endParaRPr lang="en-US" sz="1400" dirty="0">
                        <a:solidFill>
                          <a:srgbClr val="FFFFFF"/>
                        </a:solidFill>
                      </a:endParaRPr>
                    </a:p>
                  </a:txBody>
                  <a:tcPr>
                    <a:lnL w="12700" cmpd="sng">
                      <a:noFill/>
                    </a:lnL>
                    <a:lnR w="12700" cmpd="sng">
                      <a:noFill/>
                    </a:lnR>
                    <a:lnT w="38100" cmpd="sng">
                      <a:noFill/>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A42036"/>
                    </a:solidFill>
                  </a:tcPr>
                </a:tc>
              </a:tr>
              <a:tr h="1272111">
                <a:tc rowSpan="3">
                  <a:txBody>
                    <a:bodyPr/>
                    <a:lstStyle/>
                    <a:p>
                      <a:pPr algn="ctr"/>
                      <a:r>
                        <a:rPr lang="en-US" sz="1400" b="1" dirty="0" smtClean="0">
                          <a:solidFill>
                            <a:srgbClr val="FFFFFF"/>
                          </a:solidFill>
                        </a:rPr>
                        <a:t>Timing bad return</a:t>
                      </a:r>
                      <a:endParaRPr lang="en-US" sz="1400" b="1" dirty="0">
                        <a:solidFill>
                          <a:srgbClr val="FFFFFF"/>
                        </a:solidFill>
                      </a:endParaRPr>
                    </a:p>
                  </a:txBody>
                  <a:tcPr vert="vert27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r>
                        <a:rPr lang="en-US" sz="1400" dirty="0" smtClean="0">
                          <a:solidFill>
                            <a:srgbClr val="FFFFFF"/>
                          </a:solidFill>
                        </a:rPr>
                        <a:t>Early</a:t>
                      </a:r>
                    </a:p>
                    <a:p>
                      <a:r>
                        <a:rPr lang="en-US" sz="1400" dirty="0" smtClean="0">
                          <a:solidFill>
                            <a:srgbClr val="FFFFFF"/>
                          </a:solidFill>
                        </a:rPr>
                        <a:t>(SORR</a:t>
                      </a:r>
                      <a:r>
                        <a:rPr lang="en-US" sz="1400" baseline="0" dirty="0" smtClean="0">
                          <a:solidFill>
                            <a:srgbClr val="FFFFFF"/>
                          </a:solidFill>
                        </a:rPr>
                        <a:t> = 0.3)</a:t>
                      </a:r>
                      <a:endParaRPr lang="en-US" sz="1400" dirty="0">
                        <a:solidFill>
                          <a:srgbClr val="FFFFFF"/>
                        </a:solidFill>
                      </a:endParaRPr>
                    </a:p>
                  </a:txBody>
                  <a:tcPr vert="vert270">
                    <a:lnL w="12700" cmpd="sng">
                      <a:noFill/>
                    </a:lnL>
                    <a:lnR w="3175" cap="flat" cmpd="sng" algn="ctr">
                      <a:no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endParaRPr lang="en-US" sz="1400" dirty="0">
                        <a:solidFill>
                          <a:srgbClr val="323C47"/>
                        </a:solidFill>
                      </a:endParaRPr>
                    </a:p>
                  </a:txBody>
                  <a:tcPr>
                    <a:lnL w="3175" cap="flat" cmpd="sng" algn="ctr">
                      <a:noFill/>
                      <a:prstDash val="sysDot"/>
                      <a:round/>
                      <a:headEnd type="none" w="med" len="med"/>
                      <a:tailEnd type="none" w="med" len="med"/>
                    </a:lnL>
                    <a:lnR w="9525" cap="flat" cmpd="sng" algn="ctr">
                      <a:solidFill>
                        <a:srgbClr val="323C47"/>
                      </a:solidFill>
                      <a:prstDash val="sysDot"/>
                      <a:round/>
                      <a:headEnd type="none" w="med" len="med"/>
                      <a:tailEnd type="none" w="med" len="med"/>
                    </a:lnR>
                    <a:lnT w="3175" cap="flat" cmpd="sng" algn="ctr">
                      <a:no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9525" cap="flat" cmpd="sng" algn="ctr">
                      <a:solidFill>
                        <a:srgbClr val="323C47"/>
                      </a:solidFill>
                      <a:prstDash val="sysDot"/>
                      <a:round/>
                      <a:headEnd type="none" w="med" len="med"/>
                      <a:tailEnd type="none" w="med" len="med"/>
                    </a:lnR>
                    <a:lnT w="3175" cap="flat" cmpd="sng" algn="ctr">
                      <a:no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r>
              <a:tr h="1272111">
                <a:tc vMerge="1">
                  <a:txBody>
                    <a:bodyPr/>
                    <a:lstStyle/>
                    <a:p>
                      <a:endParaRPr lang="en-US" sz="1400" dirty="0">
                        <a:solidFill>
                          <a:srgbClr val="323C47"/>
                        </a:solidFill>
                      </a:endParaRPr>
                    </a:p>
                  </a:txBody>
                  <a:tcPr vert="vert270">
                    <a:noFill/>
                  </a:tcPr>
                </a:tc>
                <a:tc>
                  <a:txBody>
                    <a:bodyPr/>
                    <a:lstStyle/>
                    <a:p>
                      <a:r>
                        <a:rPr lang="en-US" sz="1400" dirty="0" smtClean="0">
                          <a:solidFill>
                            <a:srgbClr val="FFFFFF"/>
                          </a:solidFill>
                        </a:rPr>
                        <a:t>Random</a:t>
                      </a:r>
                    </a:p>
                    <a:p>
                      <a:r>
                        <a:rPr lang="en-US" sz="1400" dirty="0" smtClean="0">
                          <a:solidFill>
                            <a:srgbClr val="FFFFFF"/>
                          </a:solidFill>
                        </a:rPr>
                        <a:t>(SORR = 0.5)</a:t>
                      </a:r>
                      <a:endParaRPr lang="en-US" sz="1400" dirty="0">
                        <a:solidFill>
                          <a:srgbClr val="FFFFFF"/>
                        </a:solidFill>
                      </a:endParaRPr>
                    </a:p>
                  </a:txBody>
                  <a:tcPr vert="vert270">
                    <a:lnL w="12700" cmpd="sng">
                      <a:noFill/>
                    </a:lnL>
                    <a:lnR w="3175" cap="flat" cmpd="sng" algn="ctr">
                      <a:no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endParaRPr lang="en-US" sz="1400" dirty="0">
                        <a:solidFill>
                          <a:srgbClr val="323C47"/>
                        </a:solidFill>
                      </a:endParaRPr>
                    </a:p>
                  </a:txBody>
                  <a:tcPr>
                    <a:lnL w="3175" cap="flat" cmpd="sng" algn="ctr">
                      <a:no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3175" cap="flat" cmpd="sng" algn="ctr">
                      <a:noFill/>
                      <a:prstDash val="sysDot"/>
                      <a:round/>
                      <a:headEnd type="none" w="med" len="med"/>
                      <a:tailEnd type="none" w="med" len="med"/>
                    </a:lnR>
                    <a:lnT w="9525" cap="flat" cmpd="sng" algn="ctr">
                      <a:solidFill>
                        <a:srgbClr val="323C47"/>
                      </a:solid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r>
              <a:tr h="1272111">
                <a:tc vMerge="1">
                  <a:txBody>
                    <a:bodyPr/>
                    <a:lstStyle/>
                    <a:p>
                      <a:endParaRPr lang="en-US" sz="1400" dirty="0">
                        <a:solidFill>
                          <a:srgbClr val="323C47"/>
                        </a:solidFill>
                      </a:endParaRPr>
                    </a:p>
                  </a:txBody>
                  <a:tcPr vert="vert270">
                    <a:noFill/>
                  </a:tcPr>
                </a:tc>
                <a:tc>
                  <a:txBody>
                    <a:bodyPr/>
                    <a:lstStyle/>
                    <a:p>
                      <a:r>
                        <a:rPr lang="en-US" sz="1400" dirty="0" smtClean="0">
                          <a:solidFill>
                            <a:srgbClr val="FFFFFF"/>
                          </a:solidFill>
                        </a:rPr>
                        <a:t>Late</a:t>
                      </a:r>
                    </a:p>
                    <a:p>
                      <a:r>
                        <a:rPr lang="en-US" sz="1400" dirty="0" smtClean="0">
                          <a:solidFill>
                            <a:srgbClr val="FFFFFF"/>
                          </a:solidFill>
                        </a:rPr>
                        <a:t> (SORR = 0.7)</a:t>
                      </a:r>
                      <a:endParaRPr lang="en-US" sz="1400" dirty="0">
                        <a:solidFill>
                          <a:srgbClr val="FFFFFF"/>
                        </a:solidFill>
                      </a:endParaRPr>
                    </a:p>
                  </a:txBody>
                  <a:tcPr vert="vert270">
                    <a:lnL w="12700" cmpd="sng">
                      <a:noFill/>
                    </a:lnL>
                    <a:lnR w="3175" cap="flat" cmpd="sng" algn="ctr">
                      <a:no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endParaRPr lang="en-US" sz="1400" dirty="0">
                        <a:solidFill>
                          <a:srgbClr val="323C47"/>
                        </a:solidFill>
                      </a:endParaRPr>
                    </a:p>
                  </a:txBody>
                  <a:tcPr>
                    <a:lnL w="3175" cap="flat" cmpd="sng" algn="ctr">
                      <a:no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3175" cap="flat" cmpd="sng" algn="ctr">
                      <a:noFill/>
                      <a:prstDash val="sysDot"/>
                      <a:round/>
                      <a:headEnd type="none" w="med" len="med"/>
                      <a:tailEnd type="none" w="med" len="med"/>
                    </a:lnR>
                    <a:lnT w="9525" cap="flat" cmpd="sng" algn="ctr">
                      <a:solidFill>
                        <a:srgbClr val="323C47"/>
                      </a:solid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 name="Rectangle 5"/>
          <p:cNvSpPr/>
          <p:nvPr/>
        </p:nvSpPr>
        <p:spPr>
          <a:xfrm>
            <a:off x="2582834" y="3063589"/>
            <a:ext cx="4683210" cy="24837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FFFFFF"/>
                </a:solidFill>
              </a:rPr>
              <a:t>Can we compute sensitivity? (and fat tails)</a:t>
            </a:r>
          </a:p>
          <a:p>
            <a:pPr algn="ctr"/>
            <a:r>
              <a:rPr lang="en-US" dirty="0" smtClean="0">
                <a:solidFill>
                  <a:srgbClr val="FFFFFF"/>
                </a:solidFill>
              </a:rPr>
              <a:t>Somewhere talk about fat tail risk? </a:t>
            </a:r>
            <a:r>
              <a:rPr lang="en-US" dirty="0" smtClean="0">
                <a:solidFill>
                  <a:srgbClr val="FFFFFF"/>
                </a:solidFill>
                <a:sym typeface="Wingdings"/>
              </a:rPr>
              <a:t> maybe a way to mitigate those?</a:t>
            </a:r>
            <a:endParaRPr lang="en-US" dirty="0">
              <a:solidFill>
                <a:srgbClr val="FFFFFF"/>
              </a:solidFill>
            </a:endParaRPr>
          </a:p>
        </p:txBody>
      </p:sp>
    </p:spTree>
    <p:extLst>
      <p:ext uri="{BB962C8B-B14F-4D97-AF65-F5344CB8AC3E}">
        <p14:creationId xmlns:p14="http://schemas.microsoft.com/office/powerpoint/2010/main" val="2136279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16</a:t>
            </a:fld>
            <a:endParaRPr lang="en-US" dirty="0"/>
          </a:p>
        </p:txBody>
      </p:sp>
      <p:sp>
        <p:nvSpPr>
          <p:cNvPr id="5" name="Title 1"/>
          <p:cNvSpPr txBox="1">
            <a:spLocks/>
          </p:cNvSpPr>
          <p:nvPr/>
        </p:nvSpPr>
        <p:spPr>
          <a:xfrm>
            <a:off x="342900" y="0"/>
            <a:ext cx="8497860" cy="1584960"/>
          </a:xfrm>
          <a:prstGeom prst="rect">
            <a:avLst/>
          </a:prstGeom>
        </p:spPr>
        <p:txBody>
          <a:bodyPr vert="horz" lIns="91440" tIns="45720" rIns="91440" bIns="45720" rtlCol="0" anchor="ctr" anchorCtr="0">
            <a:noAutofit/>
          </a:bodyPr>
          <a:lst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a:lstStyle>
          <a:p>
            <a:r>
              <a:rPr lang="en-US" dirty="0" smtClean="0"/>
              <a:t>utility Coverage ratio</a:t>
            </a:r>
          </a:p>
        </p:txBody>
      </p:sp>
      <p:graphicFrame>
        <p:nvGraphicFramePr>
          <p:cNvPr id="3" name="Table 2"/>
          <p:cNvGraphicFramePr>
            <a:graphicFrameLocks noGrp="1"/>
          </p:cNvGraphicFramePr>
          <p:nvPr>
            <p:extLst>
              <p:ext uri="{D42A27DB-BD31-4B8C-83A1-F6EECF244321}">
                <p14:modId xmlns:p14="http://schemas.microsoft.com/office/powerpoint/2010/main" val="304862490"/>
              </p:ext>
            </p:extLst>
          </p:nvPr>
        </p:nvGraphicFramePr>
        <p:xfrm>
          <a:off x="342899" y="1667597"/>
          <a:ext cx="8442323" cy="4425933"/>
        </p:xfrm>
        <a:graphic>
          <a:graphicData uri="http://schemas.openxmlformats.org/drawingml/2006/table">
            <a:tbl>
              <a:tblPr firstRow="1" bandRow="1">
                <a:tableStyleId>{5C22544A-7EE6-4342-B048-85BDC9FD1C3A}</a:tableStyleId>
              </a:tblPr>
              <a:tblGrid>
                <a:gridCol w="336723"/>
                <a:gridCol w="630194"/>
                <a:gridCol w="2491802"/>
                <a:gridCol w="2491802"/>
                <a:gridCol w="2491802"/>
              </a:tblGrid>
              <a:tr h="298340">
                <a:tc>
                  <a:txBody>
                    <a:bodyPr/>
                    <a:lstStyle/>
                    <a:p>
                      <a:endParaRPr lang="en-US" sz="1400" dirty="0">
                        <a:solidFill>
                          <a:srgbClr val="FFFFFF"/>
                        </a:solidFill>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A42036"/>
                    </a:solidFill>
                  </a:tcPr>
                </a:tc>
                <a:tc>
                  <a:txBody>
                    <a:bodyPr/>
                    <a:lstStyle/>
                    <a:p>
                      <a:endParaRPr lang="en-US" sz="1400" dirty="0">
                        <a:solidFill>
                          <a:srgbClr val="FFFFFF"/>
                        </a:solidFill>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A42036"/>
                    </a:solidFill>
                  </a:tcPr>
                </a:tc>
                <a:tc gridSpan="3">
                  <a:txBody>
                    <a:bodyPr/>
                    <a:lstStyle/>
                    <a:p>
                      <a:pPr algn="ctr"/>
                      <a:r>
                        <a:rPr lang="en-US" sz="1400" dirty="0" err="1" smtClean="0">
                          <a:solidFill>
                            <a:srgbClr val="FFFFFF"/>
                          </a:solidFill>
                        </a:rPr>
                        <a:t>Glidepath</a:t>
                      </a:r>
                      <a:endParaRPr lang="en-US" sz="1400" dirty="0">
                        <a:solidFill>
                          <a:srgbClr val="FFFFFF"/>
                        </a:solidFill>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A42036"/>
                    </a:solidFill>
                  </a:tcPr>
                </a:tc>
                <a:tc hMerge="1">
                  <a:txBody>
                    <a:bodyPr/>
                    <a:lstStyle/>
                    <a:p>
                      <a:endParaRPr lang="en-US" sz="1400" dirty="0">
                        <a:solidFill>
                          <a:srgbClr val="323C47"/>
                        </a:solidFill>
                      </a:endParaRPr>
                    </a:p>
                  </a:txBody>
                  <a:tcPr>
                    <a:lnT w="12700" cap="flat" cmpd="sng" algn="ctr">
                      <a:solidFill>
                        <a:schemeClr val="bg1"/>
                      </a:solidFill>
                      <a:prstDash val="solid"/>
                      <a:round/>
                      <a:headEnd type="none" w="med" len="med"/>
                      <a:tailEnd type="none" w="med" len="med"/>
                    </a:lnT>
                    <a:noFill/>
                  </a:tcPr>
                </a:tc>
                <a:tc hMerge="1">
                  <a:txBody>
                    <a:bodyPr/>
                    <a:lstStyle/>
                    <a:p>
                      <a:endParaRPr lang="en-US" sz="1400" dirty="0">
                        <a:solidFill>
                          <a:srgbClr val="323C47"/>
                        </a:solidFill>
                      </a:endParaRPr>
                    </a:p>
                  </a:txBody>
                  <a:tcPr>
                    <a:lnT w="12700" cap="flat" cmpd="sng" algn="ctr">
                      <a:solidFill>
                        <a:schemeClr val="bg1"/>
                      </a:solidFill>
                      <a:prstDash val="solid"/>
                      <a:round/>
                      <a:headEnd type="none" w="med" len="med"/>
                      <a:tailEnd type="none" w="med" len="med"/>
                    </a:lnT>
                    <a:noFill/>
                  </a:tcPr>
                </a:tc>
              </a:tr>
              <a:tr h="298340">
                <a:tc>
                  <a:txBody>
                    <a:bodyPr/>
                    <a:lstStyle/>
                    <a:p>
                      <a:endParaRPr lang="en-US" sz="1400">
                        <a:solidFill>
                          <a:srgbClr val="FFFFFF"/>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A42036"/>
                    </a:solidFill>
                  </a:tcPr>
                </a:tc>
                <a:tc>
                  <a:txBody>
                    <a:bodyPr/>
                    <a:lstStyle/>
                    <a:p>
                      <a:endParaRPr lang="en-US" sz="1400" dirty="0">
                        <a:solidFill>
                          <a:srgbClr val="FFFFFF"/>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A42036"/>
                    </a:solidFill>
                  </a:tcPr>
                </a:tc>
                <a:tc>
                  <a:txBody>
                    <a:bodyPr/>
                    <a:lstStyle/>
                    <a:p>
                      <a:r>
                        <a:rPr lang="en-US" sz="1400" dirty="0" smtClean="0">
                          <a:solidFill>
                            <a:srgbClr val="FFFFFF"/>
                          </a:solidFill>
                        </a:rPr>
                        <a:t>Conservative (Equity</a:t>
                      </a:r>
                      <a:r>
                        <a:rPr lang="en-US" sz="1400" baseline="0" dirty="0" smtClean="0">
                          <a:solidFill>
                            <a:srgbClr val="FFFFFF"/>
                          </a:solidFill>
                        </a:rPr>
                        <a:t> = 0.2)</a:t>
                      </a:r>
                      <a:endParaRPr lang="en-US" sz="1400" dirty="0">
                        <a:solidFill>
                          <a:srgbClr val="FFFFFF"/>
                        </a:solidFill>
                      </a:endParaRPr>
                    </a:p>
                  </a:txBody>
                  <a:tcPr>
                    <a:lnL w="12700" cmpd="sng">
                      <a:noFill/>
                    </a:lnL>
                    <a:lnR w="12700" cmpd="sng">
                      <a:noFill/>
                    </a:lnR>
                    <a:lnT w="38100" cmpd="sng">
                      <a:noFill/>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A42036"/>
                    </a:solidFill>
                  </a:tcPr>
                </a:tc>
                <a:tc>
                  <a:txBody>
                    <a:bodyPr/>
                    <a:lstStyle/>
                    <a:p>
                      <a:r>
                        <a:rPr lang="en-US" sz="1400" dirty="0" smtClean="0">
                          <a:solidFill>
                            <a:srgbClr val="FFFFFF"/>
                          </a:solidFill>
                        </a:rPr>
                        <a:t>Moderate (Equity = 0.4)</a:t>
                      </a:r>
                      <a:endParaRPr lang="en-US" sz="1400" dirty="0">
                        <a:solidFill>
                          <a:srgbClr val="FFFFFF"/>
                        </a:solidFill>
                      </a:endParaRPr>
                    </a:p>
                  </a:txBody>
                  <a:tcPr>
                    <a:lnL w="12700" cmpd="sng">
                      <a:noFill/>
                    </a:lnL>
                    <a:lnR w="12700" cmpd="sng">
                      <a:noFill/>
                    </a:lnR>
                    <a:lnT w="38100" cmpd="sng">
                      <a:noFill/>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A42036"/>
                    </a:solidFill>
                  </a:tcPr>
                </a:tc>
                <a:tc>
                  <a:txBody>
                    <a:bodyPr/>
                    <a:lstStyle/>
                    <a:p>
                      <a:r>
                        <a:rPr lang="en-US" sz="1400" dirty="0" smtClean="0">
                          <a:solidFill>
                            <a:srgbClr val="FFFFFF"/>
                          </a:solidFill>
                        </a:rPr>
                        <a:t>Aggressive (Equity = 0.6)</a:t>
                      </a:r>
                      <a:endParaRPr lang="en-US" sz="1400" dirty="0">
                        <a:solidFill>
                          <a:srgbClr val="FFFFFF"/>
                        </a:solidFill>
                      </a:endParaRPr>
                    </a:p>
                  </a:txBody>
                  <a:tcPr>
                    <a:lnL w="12700" cmpd="sng">
                      <a:noFill/>
                    </a:lnL>
                    <a:lnR w="12700" cmpd="sng">
                      <a:noFill/>
                    </a:lnR>
                    <a:lnT w="38100" cmpd="sng">
                      <a:noFill/>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A42036"/>
                    </a:solidFill>
                  </a:tcPr>
                </a:tc>
              </a:tr>
              <a:tr h="1272111">
                <a:tc rowSpan="3">
                  <a:txBody>
                    <a:bodyPr/>
                    <a:lstStyle/>
                    <a:p>
                      <a:pPr algn="ctr"/>
                      <a:r>
                        <a:rPr lang="en-US" sz="1400" b="1" dirty="0" smtClean="0">
                          <a:solidFill>
                            <a:srgbClr val="FFFFFF"/>
                          </a:solidFill>
                        </a:rPr>
                        <a:t>Timing bad return</a:t>
                      </a:r>
                      <a:endParaRPr lang="en-US" sz="1400" b="1" dirty="0">
                        <a:solidFill>
                          <a:srgbClr val="FFFFFF"/>
                        </a:solidFill>
                      </a:endParaRPr>
                    </a:p>
                  </a:txBody>
                  <a:tcPr vert="vert27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r>
                        <a:rPr lang="en-US" sz="1400" dirty="0" smtClean="0">
                          <a:solidFill>
                            <a:srgbClr val="FFFFFF"/>
                          </a:solidFill>
                        </a:rPr>
                        <a:t>Early</a:t>
                      </a:r>
                    </a:p>
                    <a:p>
                      <a:r>
                        <a:rPr lang="en-US" sz="1400" dirty="0" smtClean="0">
                          <a:solidFill>
                            <a:srgbClr val="FFFFFF"/>
                          </a:solidFill>
                        </a:rPr>
                        <a:t>(SORR</a:t>
                      </a:r>
                      <a:r>
                        <a:rPr lang="en-US" sz="1400" baseline="0" dirty="0" smtClean="0">
                          <a:solidFill>
                            <a:srgbClr val="FFFFFF"/>
                          </a:solidFill>
                        </a:rPr>
                        <a:t> = 0.3)</a:t>
                      </a:r>
                      <a:endParaRPr lang="en-US" sz="1400" dirty="0">
                        <a:solidFill>
                          <a:srgbClr val="FFFFFF"/>
                        </a:solidFill>
                      </a:endParaRPr>
                    </a:p>
                  </a:txBody>
                  <a:tcPr vert="vert270">
                    <a:lnL w="12700" cmpd="sng">
                      <a:noFill/>
                    </a:lnL>
                    <a:lnR w="3175" cap="flat" cmpd="sng" algn="ctr">
                      <a:no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endParaRPr lang="en-US" sz="1400" dirty="0">
                        <a:solidFill>
                          <a:srgbClr val="323C47"/>
                        </a:solidFill>
                      </a:endParaRPr>
                    </a:p>
                  </a:txBody>
                  <a:tcPr>
                    <a:lnL w="3175" cap="flat" cmpd="sng" algn="ctr">
                      <a:noFill/>
                      <a:prstDash val="sysDot"/>
                      <a:round/>
                      <a:headEnd type="none" w="med" len="med"/>
                      <a:tailEnd type="none" w="med" len="med"/>
                    </a:lnL>
                    <a:lnR w="9525" cap="flat" cmpd="sng" algn="ctr">
                      <a:solidFill>
                        <a:srgbClr val="323C47"/>
                      </a:solidFill>
                      <a:prstDash val="sysDot"/>
                      <a:round/>
                      <a:headEnd type="none" w="med" len="med"/>
                      <a:tailEnd type="none" w="med" len="med"/>
                    </a:lnR>
                    <a:lnT w="3175" cap="flat" cmpd="sng" algn="ctr">
                      <a:no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9525" cap="flat" cmpd="sng" algn="ctr">
                      <a:solidFill>
                        <a:srgbClr val="323C47"/>
                      </a:solidFill>
                      <a:prstDash val="sysDot"/>
                      <a:round/>
                      <a:headEnd type="none" w="med" len="med"/>
                      <a:tailEnd type="none" w="med" len="med"/>
                    </a:lnR>
                    <a:lnT w="3175" cap="flat" cmpd="sng" algn="ctr">
                      <a:no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r>
              <a:tr h="1272111">
                <a:tc vMerge="1">
                  <a:txBody>
                    <a:bodyPr/>
                    <a:lstStyle/>
                    <a:p>
                      <a:endParaRPr lang="en-US" sz="1400" dirty="0">
                        <a:solidFill>
                          <a:srgbClr val="323C47"/>
                        </a:solidFill>
                      </a:endParaRPr>
                    </a:p>
                  </a:txBody>
                  <a:tcPr vert="vert270">
                    <a:noFill/>
                  </a:tcPr>
                </a:tc>
                <a:tc>
                  <a:txBody>
                    <a:bodyPr/>
                    <a:lstStyle/>
                    <a:p>
                      <a:r>
                        <a:rPr lang="en-US" sz="1400" dirty="0" smtClean="0">
                          <a:solidFill>
                            <a:srgbClr val="FFFFFF"/>
                          </a:solidFill>
                        </a:rPr>
                        <a:t>Random</a:t>
                      </a:r>
                    </a:p>
                    <a:p>
                      <a:r>
                        <a:rPr lang="en-US" sz="1400" dirty="0" smtClean="0">
                          <a:solidFill>
                            <a:srgbClr val="FFFFFF"/>
                          </a:solidFill>
                        </a:rPr>
                        <a:t>(SORR = 0.5)</a:t>
                      </a:r>
                      <a:endParaRPr lang="en-US" sz="1400" dirty="0">
                        <a:solidFill>
                          <a:srgbClr val="FFFFFF"/>
                        </a:solidFill>
                      </a:endParaRPr>
                    </a:p>
                  </a:txBody>
                  <a:tcPr vert="vert270">
                    <a:lnL w="12700" cmpd="sng">
                      <a:noFill/>
                    </a:lnL>
                    <a:lnR w="3175" cap="flat" cmpd="sng" algn="ctr">
                      <a:no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endParaRPr lang="en-US" sz="1400" dirty="0">
                        <a:solidFill>
                          <a:srgbClr val="323C47"/>
                        </a:solidFill>
                      </a:endParaRPr>
                    </a:p>
                  </a:txBody>
                  <a:tcPr>
                    <a:lnL w="3175" cap="flat" cmpd="sng" algn="ctr">
                      <a:no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3175" cap="flat" cmpd="sng" algn="ctr">
                      <a:noFill/>
                      <a:prstDash val="sysDot"/>
                      <a:round/>
                      <a:headEnd type="none" w="med" len="med"/>
                      <a:tailEnd type="none" w="med" len="med"/>
                    </a:lnR>
                    <a:lnT w="9525" cap="flat" cmpd="sng" algn="ctr">
                      <a:solidFill>
                        <a:srgbClr val="323C47"/>
                      </a:solidFill>
                      <a:prstDash val="sysDot"/>
                      <a:round/>
                      <a:headEnd type="none" w="med" len="med"/>
                      <a:tailEnd type="none" w="med" len="med"/>
                    </a:lnT>
                    <a:lnB w="9525" cap="flat" cmpd="sng" algn="ctr">
                      <a:solidFill>
                        <a:srgbClr val="323C47"/>
                      </a:solidFill>
                      <a:prstDash val="sysDot"/>
                      <a:round/>
                      <a:headEnd type="none" w="med" len="med"/>
                      <a:tailEnd type="none" w="med" len="med"/>
                    </a:lnB>
                    <a:lnTlToBr w="12700" cmpd="sng">
                      <a:noFill/>
                      <a:prstDash val="solid"/>
                    </a:lnTlToBr>
                    <a:lnBlToTr w="12700" cmpd="sng">
                      <a:noFill/>
                      <a:prstDash val="solid"/>
                    </a:lnBlToTr>
                    <a:noFill/>
                  </a:tcPr>
                </a:tc>
              </a:tr>
              <a:tr h="1272111">
                <a:tc vMerge="1">
                  <a:txBody>
                    <a:bodyPr/>
                    <a:lstStyle/>
                    <a:p>
                      <a:endParaRPr lang="en-US" sz="1400" dirty="0">
                        <a:solidFill>
                          <a:srgbClr val="323C47"/>
                        </a:solidFill>
                      </a:endParaRPr>
                    </a:p>
                  </a:txBody>
                  <a:tcPr vert="vert270">
                    <a:noFill/>
                  </a:tcPr>
                </a:tc>
                <a:tc>
                  <a:txBody>
                    <a:bodyPr/>
                    <a:lstStyle/>
                    <a:p>
                      <a:r>
                        <a:rPr lang="en-US" sz="1400" dirty="0" smtClean="0">
                          <a:solidFill>
                            <a:srgbClr val="FFFFFF"/>
                          </a:solidFill>
                        </a:rPr>
                        <a:t>Late</a:t>
                      </a:r>
                    </a:p>
                    <a:p>
                      <a:r>
                        <a:rPr lang="en-US" sz="1400" dirty="0" smtClean="0">
                          <a:solidFill>
                            <a:srgbClr val="FFFFFF"/>
                          </a:solidFill>
                        </a:rPr>
                        <a:t> (SORR = 0.7)</a:t>
                      </a:r>
                      <a:endParaRPr lang="en-US" sz="1400" dirty="0">
                        <a:solidFill>
                          <a:srgbClr val="FFFFFF"/>
                        </a:solidFill>
                      </a:endParaRPr>
                    </a:p>
                  </a:txBody>
                  <a:tcPr vert="vert270">
                    <a:lnL w="12700" cmpd="sng">
                      <a:noFill/>
                    </a:lnL>
                    <a:lnR w="3175" cap="flat" cmpd="sng" algn="ctr">
                      <a:no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323C47"/>
                    </a:solidFill>
                  </a:tcPr>
                </a:tc>
                <a:tc>
                  <a:txBody>
                    <a:bodyPr/>
                    <a:lstStyle/>
                    <a:p>
                      <a:endParaRPr lang="en-US" sz="1400" dirty="0">
                        <a:solidFill>
                          <a:srgbClr val="323C47"/>
                        </a:solidFill>
                      </a:endParaRPr>
                    </a:p>
                  </a:txBody>
                  <a:tcPr>
                    <a:lnL w="3175" cap="flat" cmpd="sng" algn="ctr">
                      <a:no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9525" cap="flat" cmpd="sng" algn="ctr">
                      <a:solidFill>
                        <a:srgbClr val="323C47"/>
                      </a:solidFill>
                      <a:prstDash val="sysDot"/>
                      <a:round/>
                      <a:headEnd type="none" w="med" len="med"/>
                      <a:tailEnd type="none" w="med" len="med"/>
                    </a:lnR>
                    <a:lnT w="9525" cap="flat" cmpd="sng" algn="ctr">
                      <a:solidFill>
                        <a:srgbClr val="323C47"/>
                      </a:solid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solidFill>
                          <a:srgbClr val="323C47"/>
                        </a:solidFill>
                      </a:endParaRPr>
                    </a:p>
                  </a:txBody>
                  <a:tcPr>
                    <a:lnL w="9525" cap="flat" cmpd="sng" algn="ctr">
                      <a:solidFill>
                        <a:srgbClr val="323C47"/>
                      </a:solidFill>
                      <a:prstDash val="sysDot"/>
                      <a:round/>
                      <a:headEnd type="none" w="med" len="med"/>
                      <a:tailEnd type="none" w="med" len="med"/>
                    </a:lnL>
                    <a:lnR w="3175" cap="flat" cmpd="sng" algn="ctr">
                      <a:noFill/>
                      <a:prstDash val="sysDot"/>
                      <a:round/>
                      <a:headEnd type="none" w="med" len="med"/>
                      <a:tailEnd type="none" w="med" len="med"/>
                    </a:lnR>
                    <a:lnT w="9525" cap="flat" cmpd="sng" algn="ctr">
                      <a:solidFill>
                        <a:srgbClr val="323C47"/>
                      </a:solid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6690673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17</a:t>
            </a:fld>
            <a:endParaRPr lang="en-US" dirty="0"/>
          </a:p>
        </p:txBody>
      </p:sp>
      <p:sp>
        <p:nvSpPr>
          <p:cNvPr id="6" name="Rectangle 5"/>
          <p:cNvSpPr/>
          <p:nvPr/>
        </p:nvSpPr>
        <p:spPr>
          <a:xfrm>
            <a:off x="381000" y="1852863"/>
            <a:ext cx="8420100" cy="4150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de-DE" sz="2400" b="1" dirty="0" smtClean="0">
                <a:solidFill>
                  <a:srgbClr val="CAC8C8"/>
                </a:solidFill>
              </a:rPr>
              <a:t>SORR – A Short Introduction</a:t>
            </a:r>
          </a:p>
          <a:p>
            <a:pPr>
              <a:lnSpc>
                <a:spcPct val="200000"/>
              </a:lnSpc>
            </a:pPr>
            <a:r>
              <a:rPr lang="de-DE" sz="2400" b="1" dirty="0" smtClean="0">
                <a:solidFill>
                  <a:srgbClr val="CAC8C8"/>
                </a:solidFill>
              </a:rPr>
              <a:t>Methodology</a:t>
            </a:r>
          </a:p>
          <a:p>
            <a:pPr>
              <a:lnSpc>
                <a:spcPct val="200000"/>
              </a:lnSpc>
            </a:pPr>
            <a:r>
              <a:rPr lang="de-DE" sz="2400" b="1" dirty="0">
                <a:solidFill>
                  <a:srgbClr val="CAC8C8"/>
                </a:solidFill>
              </a:rPr>
              <a:t>Utility </a:t>
            </a:r>
            <a:r>
              <a:rPr lang="de-DE" sz="2400" b="1" dirty="0" err="1">
                <a:solidFill>
                  <a:srgbClr val="CAC8C8"/>
                </a:solidFill>
              </a:rPr>
              <a:t>Maximization</a:t>
            </a:r>
            <a:r>
              <a:rPr lang="de-DE" sz="2400" b="1" dirty="0">
                <a:solidFill>
                  <a:srgbClr val="CAC8C8"/>
                </a:solidFill>
              </a:rPr>
              <a:t> </a:t>
            </a:r>
            <a:r>
              <a:rPr lang="de-DE" sz="2400" b="1" dirty="0" err="1">
                <a:solidFill>
                  <a:srgbClr val="CAC8C8"/>
                </a:solidFill>
              </a:rPr>
              <a:t>with</a:t>
            </a:r>
            <a:r>
              <a:rPr lang="de-DE" sz="2400" b="1" dirty="0">
                <a:solidFill>
                  <a:srgbClr val="CAC8C8"/>
                </a:solidFill>
              </a:rPr>
              <a:t> </a:t>
            </a:r>
            <a:r>
              <a:rPr lang="de-DE" sz="2400" b="1" dirty="0" err="1" smtClean="0">
                <a:solidFill>
                  <a:srgbClr val="CAC8C8"/>
                </a:solidFill>
              </a:rPr>
              <a:t>Static</a:t>
            </a:r>
            <a:r>
              <a:rPr lang="de-DE" sz="2400" b="1" dirty="0" smtClean="0">
                <a:solidFill>
                  <a:srgbClr val="CAC8C8"/>
                </a:solidFill>
              </a:rPr>
              <a:t> </a:t>
            </a:r>
            <a:r>
              <a:rPr lang="de-DE" sz="2400" b="1" dirty="0" err="1" smtClean="0">
                <a:solidFill>
                  <a:srgbClr val="CAC8C8"/>
                </a:solidFill>
              </a:rPr>
              <a:t>Glidepaths</a:t>
            </a:r>
            <a:endParaRPr lang="de-DE" sz="2400" b="1" dirty="0">
              <a:solidFill>
                <a:srgbClr val="CAC8C8"/>
              </a:solidFill>
            </a:endParaRPr>
          </a:p>
          <a:p>
            <a:pPr>
              <a:lnSpc>
                <a:spcPct val="200000"/>
              </a:lnSpc>
            </a:pPr>
            <a:r>
              <a:rPr lang="de-DE" sz="2400" b="1" dirty="0" smtClean="0">
                <a:solidFill>
                  <a:srgbClr val="CAC8C8"/>
                </a:solidFill>
              </a:rPr>
              <a:t>Utility </a:t>
            </a:r>
            <a:r>
              <a:rPr lang="de-DE" sz="2400" b="1" dirty="0" err="1">
                <a:solidFill>
                  <a:srgbClr val="CAC8C8"/>
                </a:solidFill>
              </a:rPr>
              <a:t>Maximization</a:t>
            </a:r>
            <a:r>
              <a:rPr lang="de-DE" sz="2400" b="1" dirty="0">
                <a:solidFill>
                  <a:srgbClr val="CAC8C8"/>
                </a:solidFill>
              </a:rPr>
              <a:t> </a:t>
            </a:r>
            <a:r>
              <a:rPr lang="de-DE" sz="2400" b="1" dirty="0" err="1">
                <a:solidFill>
                  <a:srgbClr val="CAC8C8"/>
                </a:solidFill>
              </a:rPr>
              <a:t>with</a:t>
            </a:r>
            <a:r>
              <a:rPr lang="de-DE" sz="2400" b="1" dirty="0">
                <a:solidFill>
                  <a:srgbClr val="CAC8C8"/>
                </a:solidFill>
              </a:rPr>
              <a:t> Dynamic </a:t>
            </a:r>
            <a:r>
              <a:rPr lang="de-DE" sz="2400" b="1" dirty="0" err="1">
                <a:solidFill>
                  <a:srgbClr val="CAC8C8"/>
                </a:solidFill>
              </a:rPr>
              <a:t>Glidepaths</a:t>
            </a:r>
            <a:endParaRPr lang="de-DE" sz="2400" b="1" dirty="0">
              <a:solidFill>
                <a:srgbClr val="CAC8C8"/>
              </a:solidFill>
            </a:endParaRPr>
          </a:p>
          <a:p>
            <a:pPr>
              <a:lnSpc>
                <a:spcPct val="200000"/>
              </a:lnSpc>
            </a:pPr>
            <a:r>
              <a:rPr lang="de-DE" sz="2400" b="1" dirty="0" err="1" smtClean="0">
                <a:solidFill>
                  <a:srgbClr val="A42036"/>
                </a:solidFill>
              </a:rPr>
              <a:t>Conclusion</a:t>
            </a:r>
            <a:endParaRPr lang="en-US" sz="2400" b="1" dirty="0">
              <a:solidFill>
                <a:srgbClr val="A42036"/>
              </a:solidFill>
            </a:endParaRPr>
          </a:p>
        </p:txBody>
      </p:sp>
    </p:spTree>
    <p:extLst>
      <p:ext uri="{BB962C8B-B14F-4D97-AF65-F5344CB8AC3E}">
        <p14:creationId xmlns:p14="http://schemas.microsoft.com/office/powerpoint/2010/main" val="3524795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2900" y="0"/>
            <a:ext cx="8444484" cy="1584960"/>
          </a:xfrm>
        </p:spPr>
        <p:txBody>
          <a:bodyPr/>
          <a:lstStyle/>
          <a:p>
            <a:r>
              <a:rPr lang="en-US" altLang="zh-CN" dirty="0" smtClean="0"/>
              <a:t>conclusion</a:t>
            </a:r>
            <a:endParaRPr lang="zh-CN" altLang="en-US" dirty="0"/>
          </a:p>
        </p:txBody>
      </p:sp>
      <p:sp>
        <p:nvSpPr>
          <p:cNvPr id="4" name="灯片编号占位符 3"/>
          <p:cNvSpPr>
            <a:spLocks noGrp="1"/>
          </p:cNvSpPr>
          <p:nvPr>
            <p:ph type="sldNum" sz="quarter" idx="10"/>
          </p:nvPr>
        </p:nvSpPr>
        <p:spPr/>
        <p:txBody>
          <a:bodyPr/>
          <a:lstStyle/>
          <a:p>
            <a:fld id="{026A839D-8BA3-EB44-8091-71BB10A77D74}" type="slidenum">
              <a:rPr lang="en-US" smtClean="0"/>
              <a:pPr/>
              <a:t>18</a:t>
            </a:fld>
            <a:endParaRPr lang="en-US" dirty="0"/>
          </a:p>
        </p:txBody>
      </p:sp>
    </p:spTree>
    <p:extLst>
      <p:ext uri="{BB962C8B-B14F-4D97-AF65-F5344CB8AC3E}">
        <p14:creationId xmlns:p14="http://schemas.microsoft.com/office/powerpoint/2010/main" val="10006790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2900" y="0"/>
            <a:ext cx="8444484" cy="1584960"/>
          </a:xfrm>
        </p:spPr>
        <p:txBody>
          <a:bodyPr/>
          <a:lstStyle/>
          <a:p>
            <a:pPr algn="ctr"/>
            <a:r>
              <a:rPr lang="en-US" altLang="zh-CN" dirty="0" smtClean="0"/>
              <a:t>Thank you </a:t>
            </a:r>
            <a:endParaRPr lang="zh-CN" altLang="en-US" dirty="0"/>
          </a:p>
        </p:txBody>
      </p:sp>
      <p:sp>
        <p:nvSpPr>
          <p:cNvPr id="4" name="灯片编号占位符 3"/>
          <p:cNvSpPr>
            <a:spLocks noGrp="1"/>
          </p:cNvSpPr>
          <p:nvPr>
            <p:ph type="sldNum" sz="quarter" idx="10"/>
          </p:nvPr>
        </p:nvSpPr>
        <p:spPr/>
        <p:txBody>
          <a:bodyPr/>
          <a:lstStyle/>
          <a:p>
            <a:fld id="{026A839D-8BA3-EB44-8091-71BB10A77D74}" type="slidenum">
              <a:rPr lang="en-US" smtClean="0"/>
              <a:pPr/>
              <a:t>19</a:t>
            </a:fld>
            <a:endParaRPr lang="en-US" dirty="0"/>
          </a:p>
        </p:txBody>
      </p:sp>
    </p:spTree>
    <p:extLst>
      <p:ext uri="{BB962C8B-B14F-4D97-AF65-F5344CB8AC3E}">
        <p14:creationId xmlns:p14="http://schemas.microsoft.com/office/powerpoint/2010/main" val="23202065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2</a:t>
            </a:fld>
            <a:endParaRPr lang="en-US" dirty="0"/>
          </a:p>
        </p:txBody>
      </p:sp>
      <p:sp>
        <p:nvSpPr>
          <p:cNvPr id="5" name="Title 1"/>
          <p:cNvSpPr txBox="1">
            <a:spLocks/>
          </p:cNvSpPr>
          <p:nvPr/>
        </p:nvSpPr>
        <p:spPr>
          <a:xfrm>
            <a:off x="342900" y="0"/>
            <a:ext cx="8444484" cy="1584960"/>
          </a:xfrm>
          <a:prstGeom prst="rect">
            <a:avLst/>
          </a:prstGeom>
        </p:spPr>
        <p:txBody>
          <a:bodyPr vert="horz" lIns="91440" tIns="45720" rIns="91440" bIns="45720" rtlCol="0" anchor="ctr" anchorCtr="0">
            <a:noAutofit/>
          </a:bodyPr>
          <a:lst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a:lstStyle>
          <a:p>
            <a:r>
              <a:rPr lang="en-US" dirty="0" smtClean="0"/>
              <a:t/>
            </a:r>
            <a:br>
              <a:rPr lang="en-US" dirty="0" smtClean="0"/>
            </a:br>
            <a:r>
              <a:rPr lang="en-US" dirty="0" smtClean="0"/>
              <a:t>question posed</a:t>
            </a:r>
            <a:br>
              <a:rPr lang="en-US" dirty="0" smtClean="0"/>
            </a:br>
            <a:endParaRPr lang="en-US" b="0" i="1" cap="none" dirty="0">
              <a:solidFill>
                <a:schemeClr val="tx1"/>
              </a:solidFill>
            </a:endParaRPr>
          </a:p>
        </p:txBody>
      </p:sp>
      <p:sp>
        <p:nvSpPr>
          <p:cNvPr id="7" name="TextBox 6"/>
          <p:cNvSpPr txBox="1"/>
          <p:nvPr/>
        </p:nvSpPr>
        <p:spPr>
          <a:xfrm>
            <a:off x="342900" y="1846997"/>
            <a:ext cx="8458200" cy="2862322"/>
          </a:xfrm>
          <a:prstGeom prst="rect">
            <a:avLst/>
          </a:prstGeom>
          <a:noFill/>
        </p:spPr>
        <p:txBody>
          <a:bodyPr wrap="square" rtlCol="0">
            <a:spAutoFit/>
          </a:bodyPr>
          <a:lstStyle/>
          <a:p>
            <a:pPr algn="just">
              <a:lnSpc>
                <a:spcPts val="2400"/>
              </a:lnSpc>
            </a:pPr>
            <a:r>
              <a:rPr lang="de-DE" sz="2000" dirty="0" smtClean="0">
                <a:solidFill>
                  <a:srgbClr val="323C47"/>
                </a:solidFill>
                <a:latin typeface="Arial" charset="0"/>
              </a:rPr>
              <a:t>Many Defined Contribution Plan investors use a Target Date Fund as their primary investment strategy. These strategies are designed to de-risk into retirement in order to </a:t>
            </a:r>
            <a:r>
              <a:rPr lang="de-DE" sz="2000" b="1" dirty="0" smtClean="0">
                <a:solidFill>
                  <a:srgbClr val="A42036"/>
                </a:solidFill>
                <a:latin typeface="Arial" charset="0"/>
              </a:rPr>
              <a:t>mitigate SORR</a:t>
            </a:r>
            <a:r>
              <a:rPr lang="de-DE" sz="2000" dirty="0" smtClean="0">
                <a:solidFill>
                  <a:srgbClr val="323C47"/>
                </a:solidFill>
                <a:latin typeface="Arial" charset="0"/>
              </a:rPr>
              <a:t>. Your goal is to propose ways to </a:t>
            </a:r>
            <a:r>
              <a:rPr lang="de-DE" sz="2000" b="1" dirty="0" smtClean="0">
                <a:solidFill>
                  <a:srgbClr val="A42036"/>
                </a:solidFill>
                <a:latin typeface="Arial" charset="0"/>
              </a:rPr>
              <a:t>improve upon glidepath </a:t>
            </a:r>
            <a:r>
              <a:rPr lang="de-DE" sz="2000" dirty="0" smtClean="0">
                <a:solidFill>
                  <a:srgbClr val="323C47"/>
                </a:solidFill>
                <a:latin typeface="Arial" charset="0"/>
              </a:rPr>
              <a:t>strategy in order to mitigate SORR. What is the mechanism by which your proposed strategy further addresses SORR? Which approaches are most effective? In addition to an investment strategy, you will need to </a:t>
            </a:r>
            <a:r>
              <a:rPr lang="de-DE" sz="2000" b="1" dirty="0" smtClean="0">
                <a:solidFill>
                  <a:srgbClr val="A42036"/>
                </a:solidFill>
                <a:latin typeface="Arial" charset="0"/>
              </a:rPr>
              <a:t>assume a withdrawal strategy </a:t>
            </a:r>
            <a:r>
              <a:rPr lang="de-DE" sz="2000" dirty="0" smtClean="0">
                <a:solidFill>
                  <a:srgbClr val="323C47"/>
                </a:solidFill>
                <a:latin typeface="Arial" charset="0"/>
              </a:rPr>
              <a:t>for portfolio. The withdrawal strategy should be </a:t>
            </a:r>
            <a:r>
              <a:rPr lang="de-DE" sz="2000" b="1" dirty="0" smtClean="0">
                <a:solidFill>
                  <a:srgbClr val="A42036"/>
                </a:solidFill>
                <a:latin typeface="Arial" charset="0"/>
              </a:rPr>
              <a:t>constant in $ amounts </a:t>
            </a:r>
            <a:r>
              <a:rPr lang="de-DE" sz="2000" dirty="0" smtClean="0">
                <a:solidFill>
                  <a:srgbClr val="323C47"/>
                </a:solidFill>
                <a:latin typeface="Arial" charset="0"/>
              </a:rPr>
              <a:t>regardless of assumed investment strategy.</a:t>
            </a:r>
            <a:endParaRPr lang="en-US" sz="2000" dirty="0" smtClean="0">
              <a:solidFill>
                <a:srgbClr val="323C47"/>
              </a:solidFill>
              <a:latin typeface="Arial" charset="0"/>
            </a:endParaRPr>
          </a:p>
        </p:txBody>
      </p:sp>
    </p:spTree>
    <p:extLst>
      <p:ext uri="{BB962C8B-B14F-4D97-AF65-F5344CB8AC3E}">
        <p14:creationId xmlns:p14="http://schemas.microsoft.com/office/powerpoint/2010/main" val="793741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8444484" cy="1584960"/>
          </a:xfrm>
        </p:spPr>
        <p:txBody>
          <a:bodyPr/>
          <a:lstStyle/>
          <a:p>
            <a:r>
              <a:rPr lang="en-US" dirty="0" smtClean="0"/>
              <a:t/>
            </a:r>
            <a:br>
              <a:rPr lang="en-US" dirty="0" smtClean="0"/>
            </a:br>
            <a:r>
              <a:rPr lang="en-US" dirty="0" smtClean="0"/>
              <a:t>AGENDA</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3</a:t>
            </a:fld>
            <a:endParaRPr lang="en-US" dirty="0"/>
          </a:p>
        </p:txBody>
      </p:sp>
      <p:sp>
        <p:nvSpPr>
          <p:cNvPr id="6" name="Rectangle 5"/>
          <p:cNvSpPr/>
          <p:nvPr/>
        </p:nvSpPr>
        <p:spPr>
          <a:xfrm>
            <a:off x="381000" y="1852863"/>
            <a:ext cx="8420100" cy="4150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de-DE" sz="2400" b="1" dirty="0" smtClean="0">
                <a:solidFill>
                  <a:srgbClr val="323C47"/>
                </a:solidFill>
              </a:rPr>
              <a:t>SORR – A Short Introduction</a:t>
            </a:r>
          </a:p>
          <a:p>
            <a:pPr>
              <a:lnSpc>
                <a:spcPct val="200000"/>
              </a:lnSpc>
            </a:pPr>
            <a:r>
              <a:rPr lang="de-DE" sz="2400" b="1" dirty="0" smtClean="0">
                <a:solidFill>
                  <a:srgbClr val="323C47"/>
                </a:solidFill>
              </a:rPr>
              <a:t>Methodology</a:t>
            </a:r>
          </a:p>
          <a:p>
            <a:pPr>
              <a:lnSpc>
                <a:spcPct val="200000"/>
              </a:lnSpc>
            </a:pPr>
            <a:r>
              <a:rPr lang="de-DE" sz="2400" b="1" dirty="0">
                <a:solidFill>
                  <a:srgbClr val="323C47"/>
                </a:solidFill>
              </a:rPr>
              <a:t>Utility </a:t>
            </a:r>
            <a:r>
              <a:rPr lang="de-DE" sz="2400" b="1" dirty="0" err="1">
                <a:solidFill>
                  <a:srgbClr val="323C47"/>
                </a:solidFill>
              </a:rPr>
              <a:t>Maximization</a:t>
            </a:r>
            <a:r>
              <a:rPr lang="de-DE" sz="2400" b="1" dirty="0">
                <a:solidFill>
                  <a:srgbClr val="323C47"/>
                </a:solidFill>
              </a:rPr>
              <a:t> </a:t>
            </a:r>
            <a:r>
              <a:rPr lang="de-DE" sz="2400" b="1" dirty="0" err="1">
                <a:solidFill>
                  <a:srgbClr val="323C47"/>
                </a:solidFill>
              </a:rPr>
              <a:t>with</a:t>
            </a:r>
            <a:r>
              <a:rPr lang="de-DE" sz="2400" b="1" dirty="0">
                <a:solidFill>
                  <a:srgbClr val="323C47"/>
                </a:solidFill>
              </a:rPr>
              <a:t> </a:t>
            </a:r>
            <a:r>
              <a:rPr lang="de-DE" sz="2400" b="1" dirty="0" err="1">
                <a:solidFill>
                  <a:srgbClr val="323C47"/>
                </a:solidFill>
              </a:rPr>
              <a:t>Static</a:t>
            </a:r>
            <a:r>
              <a:rPr lang="de-DE" sz="2400" b="1" dirty="0">
                <a:solidFill>
                  <a:srgbClr val="323C47"/>
                </a:solidFill>
              </a:rPr>
              <a:t> </a:t>
            </a:r>
            <a:r>
              <a:rPr lang="de-DE" sz="2400" b="1" dirty="0" err="1">
                <a:solidFill>
                  <a:srgbClr val="323C47"/>
                </a:solidFill>
              </a:rPr>
              <a:t>Glidepaths</a:t>
            </a:r>
            <a:endParaRPr lang="de-DE" sz="2400" b="1" dirty="0">
              <a:solidFill>
                <a:srgbClr val="323C47"/>
              </a:solidFill>
            </a:endParaRPr>
          </a:p>
          <a:p>
            <a:pPr>
              <a:lnSpc>
                <a:spcPct val="200000"/>
              </a:lnSpc>
            </a:pPr>
            <a:r>
              <a:rPr lang="de-DE" sz="2400" b="1" dirty="0" smtClean="0">
                <a:solidFill>
                  <a:srgbClr val="323C47"/>
                </a:solidFill>
              </a:rPr>
              <a:t>Utility </a:t>
            </a:r>
            <a:r>
              <a:rPr lang="de-DE" sz="2400" b="1" dirty="0" err="1" smtClean="0">
                <a:solidFill>
                  <a:srgbClr val="323C47"/>
                </a:solidFill>
              </a:rPr>
              <a:t>Maximization</a:t>
            </a:r>
            <a:r>
              <a:rPr lang="de-DE" sz="2400" b="1" dirty="0" smtClean="0">
                <a:solidFill>
                  <a:srgbClr val="323C47"/>
                </a:solidFill>
              </a:rPr>
              <a:t> </a:t>
            </a:r>
            <a:r>
              <a:rPr lang="de-DE" sz="2400" b="1" dirty="0" err="1" smtClean="0">
                <a:solidFill>
                  <a:srgbClr val="323C47"/>
                </a:solidFill>
              </a:rPr>
              <a:t>with</a:t>
            </a:r>
            <a:r>
              <a:rPr lang="de-DE" sz="2400" b="1" dirty="0" smtClean="0">
                <a:solidFill>
                  <a:srgbClr val="323C47"/>
                </a:solidFill>
              </a:rPr>
              <a:t> Dynamic </a:t>
            </a:r>
            <a:r>
              <a:rPr lang="de-DE" sz="2400" b="1" dirty="0" err="1" smtClean="0">
                <a:solidFill>
                  <a:srgbClr val="323C47"/>
                </a:solidFill>
              </a:rPr>
              <a:t>Glidepaths</a:t>
            </a:r>
            <a:endParaRPr lang="de-DE" sz="2400" b="1" dirty="0" smtClean="0">
              <a:solidFill>
                <a:srgbClr val="323C47"/>
              </a:solidFill>
            </a:endParaRPr>
          </a:p>
          <a:p>
            <a:pPr>
              <a:lnSpc>
                <a:spcPct val="200000"/>
              </a:lnSpc>
            </a:pPr>
            <a:r>
              <a:rPr lang="de-DE" sz="2400" b="1" dirty="0" smtClean="0">
                <a:solidFill>
                  <a:srgbClr val="323C47"/>
                </a:solidFill>
              </a:rPr>
              <a:t>Conclusion</a:t>
            </a:r>
            <a:endParaRPr lang="en-US" sz="2400" b="1" dirty="0">
              <a:solidFill>
                <a:srgbClr val="323C47"/>
              </a:solidFill>
            </a:endParaRPr>
          </a:p>
        </p:txBody>
      </p:sp>
    </p:spTree>
    <p:extLst>
      <p:ext uri="{BB962C8B-B14F-4D97-AF65-F5344CB8AC3E}">
        <p14:creationId xmlns:p14="http://schemas.microsoft.com/office/powerpoint/2010/main" val="8042610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4</a:t>
            </a:fld>
            <a:endParaRPr lang="en-US" dirty="0"/>
          </a:p>
        </p:txBody>
      </p:sp>
      <p:sp>
        <p:nvSpPr>
          <p:cNvPr id="6" name="Rectangle 5"/>
          <p:cNvSpPr/>
          <p:nvPr/>
        </p:nvSpPr>
        <p:spPr>
          <a:xfrm>
            <a:off x="381000" y="1852863"/>
            <a:ext cx="8420100" cy="4150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de-DE" sz="2400" b="1" dirty="0" smtClean="0">
                <a:solidFill>
                  <a:srgbClr val="A42036"/>
                </a:solidFill>
              </a:rPr>
              <a:t>SORR – A Short Introduction</a:t>
            </a:r>
          </a:p>
          <a:p>
            <a:pPr>
              <a:lnSpc>
                <a:spcPct val="200000"/>
              </a:lnSpc>
            </a:pPr>
            <a:r>
              <a:rPr lang="de-DE" sz="2400" b="1" dirty="0" smtClean="0">
                <a:solidFill>
                  <a:srgbClr val="CAC8C8"/>
                </a:solidFill>
              </a:rPr>
              <a:t>Methodoly</a:t>
            </a:r>
          </a:p>
          <a:p>
            <a:pPr>
              <a:lnSpc>
                <a:spcPct val="200000"/>
              </a:lnSpc>
            </a:pPr>
            <a:r>
              <a:rPr lang="de-DE" sz="2400" b="1" dirty="0">
                <a:solidFill>
                  <a:srgbClr val="CAC8C8"/>
                </a:solidFill>
              </a:rPr>
              <a:t>Utility </a:t>
            </a:r>
            <a:r>
              <a:rPr lang="de-DE" sz="2400" b="1" dirty="0" err="1">
                <a:solidFill>
                  <a:srgbClr val="CAC8C8"/>
                </a:solidFill>
              </a:rPr>
              <a:t>Maximization</a:t>
            </a:r>
            <a:r>
              <a:rPr lang="de-DE" sz="2400" b="1" dirty="0">
                <a:solidFill>
                  <a:srgbClr val="CAC8C8"/>
                </a:solidFill>
              </a:rPr>
              <a:t> </a:t>
            </a:r>
            <a:r>
              <a:rPr lang="de-DE" sz="2400" b="1" dirty="0" err="1">
                <a:solidFill>
                  <a:srgbClr val="CAC8C8"/>
                </a:solidFill>
              </a:rPr>
              <a:t>with</a:t>
            </a:r>
            <a:r>
              <a:rPr lang="de-DE" sz="2400" b="1" dirty="0">
                <a:solidFill>
                  <a:srgbClr val="CAC8C8"/>
                </a:solidFill>
              </a:rPr>
              <a:t> </a:t>
            </a:r>
            <a:r>
              <a:rPr lang="de-DE" sz="2400" b="1" dirty="0" err="1">
                <a:solidFill>
                  <a:srgbClr val="CAC8C8"/>
                </a:solidFill>
              </a:rPr>
              <a:t>Static</a:t>
            </a:r>
            <a:r>
              <a:rPr lang="de-DE" sz="2400" b="1" dirty="0">
                <a:solidFill>
                  <a:srgbClr val="CAC8C8"/>
                </a:solidFill>
              </a:rPr>
              <a:t> </a:t>
            </a:r>
            <a:r>
              <a:rPr lang="de-DE" sz="2400" b="1" dirty="0" err="1">
                <a:solidFill>
                  <a:srgbClr val="CAC8C8"/>
                </a:solidFill>
              </a:rPr>
              <a:t>Glidepaths</a:t>
            </a:r>
            <a:endParaRPr lang="de-DE" sz="2400" b="1" dirty="0">
              <a:solidFill>
                <a:srgbClr val="CAC8C8"/>
              </a:solidFill>
            </a:endParaRPr>
          </a:p>
          <a:p>
            <a:pPr>
              <a:lnSpc>
                <a:spcPct val="200000"/>
              </a:lnSpc>
            </a:pPr>
            <a:r>
              <a:rPr lang="de-DE" sz="2400" b="1" dirty="0">
                <a:solidFill>
                  <a:srgbClr val="CAC8C8"/>
                </a:solidFill>
              </a:rPr>
              <a:t>Utility </a:t>
            </a:r>
            <a:r>
              <a:rPr lang="de-DE" sz="2400" b="1" dirty="0" err="1">
                <a:solidFill>
                  <a:srgbClr val="CAC8C8"/>
                </a:solidFill>
              </a:rPr>
              <a:t>Maximization</a:t>
            </a:r>
            <a:r>
              <a:rPr lang="de-DE" sz="2400" b="1" dirty="0">
                <a:solidFill>
                  <a:srgbClr val="CAC8C8"/>
                </a:solidFill>
              </a:rPr>
              <a:t> </a:t>
            </a:r>
            <a:r>
              <a:rPr lang="de-DE" sz="2400" b="1" dirty="0" err="1">
                <a:solidFill>
                  <a:srgbClr val="CAC8C8"/>
                </a:solidFill>
              </a:rPr>
              <a:t>with</a:t>
            </a:r>
            <a:r>
              <a:rPr lang="de-DE" sz="2400" b="1" dirty="0">
                <a:solidFill>
                  <a:srgbClr val="CAC8C8"/>
                </a:solidFill>
              </a:rPr>
              <a:t> Dynamic </a:t>
            </a:r>
            <a:r>
              <a:rPr lang="de-DE" sz="2400" b="1" dirty="0" err="1">
                <a:solidFill>
                  <a:srgbClr val="CAC8C8"/>
                </a:solidFill>
              </a:rPr>
              <a:t>Glidepaths</a:t>
            </a:r>
            <a:endParaRPr lang="de-DE" sz="2400" b="1" dirty="0">
              <a:solidFill>
                <a:srgbClr val="CAC8C8"/>
              </a:solidFill>
            </a:endParaRPr>
          </a:p>
          <a:p>
            <a:pPr>
              <a:lnSpc>
                <a:spcPct val="200000"/>
              </a:lnSpc>
            </a:pPr>
            <a:r>
              <a:rPr lang="de-DE" sz="2400" b="1" dirty="0" err="1" smtClean="0">
                <a:solidFill>
                  <a:srgbClr val="CAC8C8"/>
                </a:solidFill>
              </a:rPr>
              <a:t>Conclusion</a:t>
            </a:r>
            <a:endParaRPr lang="en-US" sz="2400" b="1" dirty="0">
              <a:solidFill>
                <a:srgbClr val="CAC8C8"/>
              </a:solidFill>
            </a:endParaRPr>
          </a:p>
        </p:txBody>
      </p:sp>
    </p:spTree>
    <p:extLst>
      <p:ext uri="{BB962C8B-B14F-4D97-AF65-F5344CB8AC3E}">
        <p14:creationId xmlns:p14="http://schemas.microsoft.com/office/powerpoint/2010/main" val="1875917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5</a:t>
            </a:fld>
            <a:endParaRPr lang="en-US" dirty="0"/>
          </a:p>
        </p:txBody>
      </p:sp>
      <p:sp>
        <p:nvSpPr>
          <p:cNvPr id="5" name="Title 1"/>
          <p:cNvSpPr txBox="1">
            <a:spLocks/>
          </p:cNvSpPr>
          <p:nvPr/>
        </p:nvSpPr>
        <p:spPr>
          <a:xfrm>
            <a:off x="342900" y="0"/>
            <a:ext cx="8444484" cy="1584960"/>
          </a:xfrm>
          <a:prstGeom prst="rect">
            <a:avLst/>
          </a:prstGeom>
        </p:spPr>
        <p:txBody>
          <a:bodyPr vert="horz" lIns="91440" tIns="45720" rIns="91440" bIns="45720" rtlCol="0" anchor="ctr" anchorCtr="0">
            <a:noAutofit/>
          </a:bodyPr>
          <a:lst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a:lstStyle>
          <a:p>
            <a:r>
              <a:rPr lang="en-US" dirty="0" smtClean="0"/>
              <a:t/>
            </a:r>
            <a:br>
              <a:rPr lang="en-US" dirty="0" smtClean="0"/>
            </a:br>
            <a:r>
              <a:rPr lang="en-US" dirty="0" smtClean="0"/>
              <a:t>Impact of SORR</a:t>
            </a:r>
            <a:br>
              <a:rPr lang="en-US" dirty="0" smtClean="0"/>
            </a:br>
            <a:endParaRPr lang="en-US" b="0" i="1" cap="none" dirty="0">
              <a:solidFill>
                <a:schemeClr val="tx1"/>
              </a:solidFill>
            </a:endParaRPr>
          </a:p>
        </p:txBody>
      </p:sp>
      <p:grpSp>
        <p:nvGrpSpPr>
          <p:cNvPr id="10" name="Group 9"/>
          <p:cNvGrpSpPr/>
          <p:nvPr/>
        </p:nvGrpSpPr>
        <p:grpSpPr>
          <a:xfrm>
            <a:off x="342900" y="1613535"/>
            <a:ext cx="8458200" cy="584775"/>
            <a:chOff x="342900" y="1613535"/>
            <a:chExt cx="8458200" cy="584775"/>
          </a:xfrm>
        </p:grpSpPr>
        <p:sp>
          <p:nvSpPr>
            <p:cNvPr id="7" name="TextBox 6"/>
            <p:cNvSpPr txBox="1"/>
            <p:nvPr/>
          </p:nvSpPr>
          <p:spPr>
            <a:xfrm>
              <a:off x="342900" y="1613535"/>
              <a:ext cx="8458200" cy="584775"/>
            </a:xfrm>
            <a:prstGeom prst="rect">
              <a:avLst/>
            </a:prstGeom>
            <a:noFill/>
          </p:spPr>
          <p:txBody>
            <a:bodyPr wrap="square" rtlCol="0">
              <a:spAutoFit/>
            </a:bodyPr>
            <a:lstStyle/>
            <a:p>
              <a:r>
                <a:rPr lang="en-US" sz="1600" dirty="0" smtClean="0">
                  <a:solidFill>
                    <a:srgbClr val="323C47"/>
                  </a:solidFill>
                  <a:latin typeface="Arial" charset="0"/>
                </a:rPr>
                <a:t>Sequence of return risk (</a:t>
              </a:r>
              <a:r>
                <a:rPr lang="de-DE" sz="1600" dirty="0" smtClean="0">
                  <a:solidFill>
                    <a:srgbClr val="323C47"/>
                  </a:solidFill>
                  <a:latin typeface="Arial" charset="0"/>
                </a:rPr>
                <a:t>SORR) refers to the risk an investor is exposed to due to possible changes in the order in which returns occur.</a:t>
              </a:r>
              <a:endParaRPr lang="en-US" sz="1600" dirty="0" smtClean="0">
                <a:solidFill>
                  <a:srgbClr val="323C47"/>
                </a:solidFill>
                <a:latin typeface="Arial" charset="0"/>
              </a:endParaRPr>
            </a:p>
          </p:txBody>
        </p:sp>
        <p:cxnSp>
          <p:nvCxnSpPr>
            <p:cNvPr id="9" name="Straight Connector 8"/>
            <p:cNvCxnSpPr/>
            <p:nvPr/>
          </p:nvCxnSpPr>
          <p:spPr>
            <a:xfrm>
              <a:off x="342900" y="2150685"/>
              <a:ext cx="8444484" cy="0"/>
            </a:xfrm>
            <a:prstGeom prst="line">
              <a:avLst/>
            </a:prstGeom>
            <a:ln w="3175">
              <a:solidFill>
                <a:srgbClr val="323C47"/>
              </a:solidFill>
            </a:ln>
          </p:spPr>
          <p:style>
            <a:lnRef idx="2">
              <a:schemeClr val="accent1"/>
            </a:lnRef>
            <a:fillRef idx="0">
              <a:schemeClr val="accent1"/>
            </a:fillRef>
            <a:effectRef idx="1">
              <a:schemeClr val="accent1"/>
            </a:effectRef>
            <a:fontRef idx="minor">
              <a:schemeClr val="tx1"/>
            </a:fontRef>
          </p:style>
        </p:cxnSp>
      </p:grpSp>
      <p:grpSp>
        <p:nvGrpSpPr>
          <p:cNvPr id="15" name="Group 14"/>
          <p:cNvGrpSpPr/>
          <p:nvPr/>
        </p:nvGrpSpPr>
        <p:grpSpPr>
          <a:xfrm>
            <a:off x="5364400" y="2210342"/>
            <a:ext cx="3422984" cy="1907084"/>
            <a:chOff x="5364400" y="2210342"/>
            <a:chExt cx="3422984" cy="1907084"/>
          </a:xfrm>
        </p:grpSpPr>
        <p:sp>
          <p:nvSpPr>
            <p:cNvPr id="12" name="TextBox 11"/>
            <p:cNvSpPr txBox="1"/>
            <p:nvPr/>
          </p:nvSpPr>
          <p:spPr>
            <a:xfrm>
              <a:off x="5364400" y="2210342"/>
              <a:ext cx="3422984" cy="307777"/>
            </a:xfrm>
            <a:prstGeom prst="rect">
              <a:avLst/>
            </a:prstGeom>
            <a:noFill/>
          </p:spPr>
          <p:txBody>
            <a:bodyPr wrap="square" rtlCol="0">
              <a:spAutoFit/>
            </a:bodyPr>
            <a:lstStyle/>
            <a:p>
              <a:r>
                <a:rPr lang="en-US" sz="1400" dirty="0" smtClean="0">
                  <a:solidFill>
                    <a:srgbClr val="323C47"/>
                  </a:solidFill>
                  <a:latin typeface="Arial" charset="0"/>
                </a:rPr>
                <a:t>Assumptions:</a:t>
              </a:r>
            </a:p>
          </p:txBody>
        </p:sp>
        <p:sp>
          <p:nvSpPr>
            <p:cNvPr id="14" name="TextBox 13"/>
            <p:cNvSpPr txBox="1"/>
            <p:nvPr/>
          </p:nvSpPr>
          <p:spPr>
            <a:xfrm>
              <a:off x="5364400" y="2409266"/>
              <a:ext cx="3422984" cy="1708160"/>
            </a:xfrm>
            <a:prstGeom prst="rect">
              <a:avLst/>
            </a:prstGeom>
            <a:noFill/>
          </p:spPr>
          <p:txBody>
            <a:bodyPr wrap="square" rtlCol="0">
              <a:spAutoFit/>
            </a:bodyPr>
            <a:lstStyle/>
            <a:p>
              <a:pPr marL="285750" indent="-285750">
                <a:lnSpc>
                  <a:spcPct val="150000"/>
                </a:lnSpc>
                <a:buFont typeface="Arial" charset="0"/>
                <a:buChar char="•"/>
              </a:pPr>
              <a:r>
                <a:rPr lang="en-US" sz="1400" dirty="0" smtClean="0">
                  <a:solidFill>
                    <a:srgbClr val="323C47"/>
                  </a:solidFill>
                  <a:latin typeface="Arial" charset="0"/>
                </a:rPr>
                <a:t>Returns are same in all scenarios</a:t>
              </a:r>
            </a:p>
            <a:p>
              <a:pPr marL="285750" indent="-285750">
                <a:lnSpc>
                  <a:spcPct val="150000"/>
                </a:lnSpc>
                <a:buFont typeface="Arial" charset="0"/>
                <a:buChar char="•"/>
              </a:pPr>
              <a:r>
                <a:rPr lang="en-US" sz="1400" dirty="0" smtClean="0">
                  <a:solidFill>
                    <a:srgbClr val="323C47"/>
                  </a:solidFill>
                  <a:latin typeface="Arial" charset="0"/>
                </a:rPr>
                <a:t>Withdrawal is a fixed $ amount, not percentage of remaining balance</a:t>
              </a:r>
            </a:p>
            <a:p>
              <a:pPr marL="285750" indent="-285750">
                <a:lnSpc>
                  <a:spcPct val="150000"/>
                </a:lnSpc>
                <a:buFont typeface="Arial" charset="0"/>
                <a:buChar char="•"/>
              </a:pPr>
              <a:r>
                <a:rPr lang="en-US" sz="1400" dirty="0" smtClean="0">
                  <a:solidFill>
                    <a:srgbClr val="323C47"/>
                  </a:solidFill>
                  <a:latin typeface="Arial" charset="0"/>
                </a:rPr>
                <a:t>Distribution of wealth:</a:t>
              </a:r>
            </a:p>
            <a:p>
              <a:pPr>
                <a:lnSpc>
                  <a:spcPct val="150000"/>
                </a:lnSpc>
                <a:tabLst>
                  <a:tab pos="395288" algn="l"/>
                </a:tabLst>
              </a:pPr>
              <a:r>
                <a:rPr lang="en-US" sz="1400" dirty="0" smtClean="0">
                  <a:solidFill>
                    <a:srgbClr val="323C47"/>
                  </a:solidFill>
                  <a:latin typeface="Arial" charset="0"/>
                </a:rPr>
                <a:t>	30% equity / 70% fixed income</a:t>
              </a:r>
            </a:p>
          </p:txBody>
        </p:sp>
      </p:grpSp>
      <p:grpSp>
        <p:nvGrpSpPr>
          <p:cNvPr id="16" name="Group 15"/>
          <p:cNvGrpSpPr/>
          <p:nvPr/>
        </p:nvGrpSpPr>
        <p:grpSpPr>
          <a:xfrm>
            <a:off x="5364400" y="4198772"/>
            <a:ext cx="3422984" cy="1583919"/>
            <a:chOff x="5364400" y="2210342"/>
            <a:chExt cx="3422984" cy="1583919"/>
          </a:xfrm>
        </p:grpSpPr>
        <p:sp>
          <p:nvSpPr>
            <p:cNvPr id="17" name="TextBox 16"/>
            <p:cNvSpPr txBox="1"/>
            <p:nvPr/>
          </p:nvSpPr>
          <p:spPr>
            <a:xfrm>
              <a:off x="5364400" y="2210342"/>
              <a:ext cx="3422984" cy="307777"/>
            </a:xfrm>
            <a:prstGeom prst="rect">
              <a:avLst/>
            </a:prstGeom>
            <a:noFill/>
          </p:spPr>
          <p:txBody>
            <a:bodyPr wrap="square" rtlCol="0">
              <a:spAutoFit/>
            </a:bodyPr>
            <a:lstStyle/>
            <a:p>
              <a:r>
                <a:rPr lang="en-US" sz="1400" dirty="0" smtClean="0">
                  <a:solidFill>
                    <a:srgbClr val="323C47"/>
                  </a:solidFill>
                  <a:latin typeface="Arial" charset="0"/>
                </a:rPr>
                <a:t>Conclusion:</a:t>
              </a:r>
            </a:p>
          </p:txBody>
        </p:sp>
        <p:sp>
          <p:nvSpPr>
            <p:cNvPr id="18" name="TextBox 17"/>
            <p:cNvSpPr txBox="1"/>
            <p:nvPr/>
          </p:nvSpPr>
          <p:spPr>
            <a:xfrm>
              <a:off x="5364400" y="2409266"/>
              <a:ext cx="3422984" cy="1384995"/>
            </a:xfrm>
            <a:prstGeom prst="rect">
              <a:avLst/>
            </a:prstGeom>
            <a:noFill/>
          </p:spPr>
          <p:txBody>
            <a:bodyPr wrap="square" rtlCol="0">
              <a:spAutoFit/>
            </a:bodyPr>
            <a:lstStyle/>
            <a:p>
              <a:pPr marL="285750" indent="-285750">
                <a:lnSpc>
                  <a:spcPct val="150000"/>
                </a:lnSpc>
                <a:buFont typeface="Arial" charset="0"/>
                <a:buChar char="•"/>
              </a:pPr>
              <a:r>
                <a:rPr lang="en-US" sz="1400" dirty="0" smtClean="0">
                  <a:solidFill>
                    <a:srgbClr val="323C47"/>
                  </a:solidFill>
                  <a:latin typeface="Arial" charset="0"/>
                </a:rPr>
                <a:t>Sequence of returns matter</a:t>
              </a:r>
            </a:p>
            <a:p>
              <a:pPr marL="285750" indent="-285750">
                <a:lnSpc>
                  <a:spcPct val="150000"/>
                </a:lnSpc>
                <a:buFont typeface="Arial" charset="0"/>
                <a:buChar char="•"/>
              </a:pPr>
              <a:r>
                <a:rPr lang="en-US" sz="1400" dirty="0" smtClean="0">
                  <a:solidFill>
                    <a:srgbClr val="323C47"/>
                  </a:solidFill>
                  <a:latin typeface="Arial" charset="0"/>
                </a:rPr>
                <a:t>Bad returns in beginning over proportionately decrease wealth</a:t>
              </a:r>
            </a:p>
            <a:p>
              <a:pPr marL="285750" indent="-285750">
                <a:lnSpc>
                  <a:spcPct val="150000"/>
                </a:lnSpc>
                <a:buFont typeface="Arial" charset="0"/>
                <a:buChar char="•"/>
              </a:pPr>
              <a:r>
                <a:rPr lang="en-US" sz="1400" dirty="0" smtClean="0">
                  <a:solidFill>
                    <a:srgbClr val="323C47"/>
                  </a:solidFill>
                  <a:latin typeface="Arial" charset="0"/>
                </a:rPr>
                <a:t>SORR management paramount</a:t>
              </a:r>
            </a:p>
          </p:txBody>
        </p:sp>
      </p:gr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239391"/>
            <a:ext cx="3962400" cy="3543300"/>
          </a:xfrm>
          <a:prstGeom prst="rect">
            <a:avLst/>
          </a:prstGeom>
        </p:spPr>
      </p:pic>
    </p:spTree>
    <p:extLst>
      <p:ext uri="{BB962C8B-B14F-4D97-AF65-F5344CB8AC3E}">
        <p14:creationId xmlns:p14="http://schemas.microsoft.com/office/powerpoint/2010/main" val="2480146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6</a:t>
            </a:fld>
            <a:endParaRPr lang="en-US" dirty="0"/>
          </a:p>
        </p:txBody>
      </p:sp>
      <p:sp>
        <p:nvSpPr>
          <p:cNvPr id="6" name="Rectangle 5"/>
          <p:cNvSpPr/>
          <p:nvPr/>
        </p:nvSpPr>
        <p:spPr>
          <a:xfrm>
            <a:off x="381000" y="1852863"/>
            <a:ext cx="8420100" cy="41508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de-DE" sz="2400" b="1" dirty="0" smtClean="0">
                <a:solidFill>
                  <a:srgbClr val="CAC8C8"/>
                </a:solidFill>
              </a:rPr>
              <a:t>SORR – A Short Introduction</a:t>
            </a:r>
          </a:p>
          <a:p>
            <a:pPr>
              <a:lnSpc>
                <a:spcPct val="200000"/>
              </a:lnSpc>
            </a:pPr>
            <a:r>
              <a:rPr lang="de-DE" sz="2400" b="1" dirty="0" smtClean="0">
                <a:solidFill>
                  <a:srgbClr val="A42036"/>
                </a:solidFill>
              </a:rPr>
              <a:t>Methodology</a:t>
            </a:r>
          </a:p>
          <a:p>
            <a:pPr>
              <a:lnSpc>
                <a:spcPct val="200000"/>
              </a:lnSpc>
            </a:pPr>
            <a:r>
              <a:rPr lang="de-DE" sz="2400" b="1" dirty="0" smtClean="0">
                <a:solidFill>
                  <a:srgbClr val="CAC8C8"/>
                </a:solidFill>
              </a:rPr>
              <a:t>Utility </a:t>
            </a:r>
            <a:r>
              <a:rPr lang="de-DE" sz="2400" b="1" dirty="0" err="1" smtClean="0">
                <a:solidFill>
                  <a:srgbClr val="CAC8C8"/>
                </a:solidFill>
              </a:rPr>
              <a:t>Maximization</a:t>
            </a:r>
            <a:r>
              <a:rPr lang="de-DE" sz="2400" b="1" dirty="0" smtClean="0">
                <a:solidFill>
                  <a:srgbClr val="CAC8C8"/>
                </a:solidFill>
              </a:rPr>
              <a:t> </a:t>
            </a:r>
            <a:r>
              <a:rPr lang="de-DE" sz="2400" b="1" dirty="0" err="1" smtClean="0">
                <a:solidFill>
                  <a:srgbClr val="CAC8C8"/>
                </a:solidFill>
              </a:rPr>
              <a:t>with</a:t>
            </a:r>
            <a:r>
              <a:rPr lang="de-DE" sz="2400" b="1" dirty="0" smtClean="0">
                <a:solidFill>
                  <a:srgbClr val="CAC8C8"/>
                </a:solidFill>
              </a:rPr>
              <a:t> </a:t>
            </a:r>
            <a:r>
              <a:rPr lang="de-DE" sz="2400" b="1" dirty="0" err="1" smtClean="0">
                <a:solidFill>
                  <a:srgbClr val="CAC8C8"/>
                </a:solidFill>
              </a:rPr>
              <a:t>Static</a:t>
            </a:r>
            <a:r>
              <a:rPr lang="de-DE" sz="2400" b="1" dirty="0" smtClean="0">
                <a:solidFill>
                  <a:srgbClr val="CAC8C8"/>
                </a:solidFill>
              </a:rPr>
              <a:t> </a:t>
            </a:r>
            <a:r>
              <a:rPr lang="de-DE" sz="2400" b="1" dirty="0" err="1" smtClean="0">
                <a:solidFill>
                  <a:srgbClr val="CAC8C8"/>
                </a:solidFill>
              </a:rPr>
              <a:t>Glidepaths</a:t>
            </a:r>
            <a:endParaRPr lang="de-DE" sz="2400" b="1" dirty="0" smtClean="0">
              <a:solidFill>
                <a:srgbClr val="CAC8C8"/>
              </a:solidFill>
            </a:endParaRPr>
          </a:p>
          <a:p>
            <a:pPr>
              <a:lnSpc>
                <a:spcPct val="200000"/>
              </a:lnSpc>
            </a:pPr>
            <a:r>
              <a:rPr lang="de-DE" sz="2400" b="1" dirty="0">
                <a:solidFill>
                  <a:srgbClr val="CAC8C8"/>
                </a:solidFill>
              </a:rPr>
              <a:t>Utility </a:t>
            </a:r>
            <a:r>
              <a:rPr lang="de-DE" sz="2400" b="1" dirty="0" err="1">
                <a:solidFill>
                  <a:srgbClr val="CAC8C8"/>
                </a:solidFill>
              </a:rPr>
              <a:t>Maximization</a:t>
            </a:r>
            <a:r>
              <a:rPr lang="de-DE" sz="2400" b="1" dirty="0">
                <a:solidFill>
                  <a:srgbClr val="CAC8C8"/>
                </a:solidFill>
              </a:rPr>
              <a:t> </a:t>
            </a:r>
            <a:r>
              <a:rPr lang="de-DE" sz="2400" b="1" dirty="0" err="1">
                <a:solidFill>
                  <a:srgbClr val="CAC8C8"/>
                </a:solidFill>
              </a:rPr>
              <a:t>with</a:t>
            </a:r>
            <a:r>
              <a:rPr lang="de-DE" sz="2400" b="1" dirty="0">
                <a:solidFill>
                  <a:srgbClr val="CAC8C8"/>
                </a:solidFill>
              </a:rPr>
              <a:t> Dynamic </a:t>
            </a:r>
            <a:r>
              <a:rPr lang="de-DE" sz="2400" b="1" dirty="0" err="1">
                <a:solidFill>
                  <a:srgbClr val="CAC8C8"/>
                </a:solidFill>
              </a:rPr>
              <a:t>Glidepaths</a:t>
            </a:r>
            <a:endParaRPr lang="de-DE" sz="2400" b="1" dirty="0">
              <a:solidFill>
                <a:srgbClr val="CAC8C8"/>
              </a:solidFill>
            </a:endParaRPr>
          </a:p>
          <a:p>
            <a:pPr>
              <a:lnSpc>
                <a:spcPct val="200000"/>
              </a:lnSpc>
            </a:pPr>
            <a:r>
              <a:rPr lang="de-DE" sz="2400" b="1" dirty="0" err="1" smtClean="0">
                <a:solidFill>
                  <a:srgbClr val="CAC8C8"/>
                </a:solidFill>
              </a:rPr>
              <a:t>Conclusion</a:t>
            </a:r>
            <a:endParaRPr lang="en-US" sz="2400" b="1" dirty="0">
              <a:solidFill>
                <a:srgbClr val="CAC8C8"/>
              </a:solidFill>
            </a:endParaRPr>
          </a:p>
        </p:txBody>
      </p:sp>
    </p:spTree>
    <p:extLst>
      <p:ext uri="{BB962C8B-B14F-4D97-AF65-F5344CB8AC3E}">
        <p14:creationId xmlns:p14="http://schemas.microsoft.com/office/powerpoint/2010/main" val="11852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7</a:t>
            </a:fld>
            <a:endParaRPr lang="en-US" dirty="0"/>
          </a:p>
        </p:txBody>
      </p:sp>
      <p:sp>
        <p:nvSpPr>
          <p:cNvPr id="5" name="Title 1"/>
          <p:cNvSpPr txBox="1">
            <a:spLocks/>
          </p:cNvSpPr>
          <p:nvPr/>
        </p:nvSpPr>
        <p:spPr>
          <a:xfrm>
            <a:off x="342900" y="0"/>
            <a:ext cx="8444484" cy="1584960"/>
          </a:xfrm>
          <a:prstGeom prst="rect">
            <a:avLst/>
          </a:prstGeom>
        </p:spPr>
        <p:txBody>
          <a:bodyPr vert="horz" lIns="91440" tIns="45720" rIns="91440" bIns="45720" rtlCol="0" anchor="ctr" anchorCtr="0">
            <a:noAutofit/>
          </a:bodyPr>
          <a:lst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a:lstStyle>
          <a:p>
            <a:r>
              <a:rPr lang="en-US" dirty="0" smtClean="0"/>
              <a:t/>
            </a:r>
            <a:br>
              <a:rPr lang="en-US" dirty="0" smtClean="0"/>
            </a:br>
            <a:r>
              <a:rPr lang="en-US" dirty="0" smtClean="0"/>
              <a:t>steps to follow</a:t>
            </a:r>
            <a:br>
              <a:rPr lang="en-US" dirty="0" smtClean="0"/>
            </a:br>
            <a:endParaRPr lang="en-US" b="0" i="1" cap="none" dirty="0">
              <a:solidFill>
                <a:schemeClr val="tx1"/>
              </a:solidFill>
            </a:endParaRPr>
          </a:p>
        </p:txBody>
      </p:sp>
      <p:grpSp>
        <p:nvGrpSpPr>
          <p:cNvPr id="10" name="Group 9"/>
          <p:cNvGrpSpPr/>
          <p:nvPr/>
        </p:nvGrpSpPr>
        <p:grpSpPr>
          <a:xfrm>
            <a:off x="419100" y="2121366"/>
            <a:ext cx="8382000" cy="406400"/>
            <a:chOff x="419100" y="2121366"/>
            <a:chExt cx="8382000" cy="406400"/>
          </a:xfrm>
        </p:grpSpPr>
        <p:sp>
          <p:nvSpPr>
            <p:cNvPr id="7" name="TextBox 6"/>
            <p:cNvSpPr txBox="1"/>
            <p:nvPr/>
          </p:nvSpPr>
          <p:spPr>
            <a:xfrm>
              <a:off x="939800" y="2121366"/>
              <a:ext cx="7861300" cy="400110"/>
            </a:xfrm>
            <a:prstGeom prst="rect">
              <a:avLst/>
            </a:prstGeom>
            <a:solidFill>
              <a:srgbClr val="A42036"/>
            </a:solidFill>
          </p:spPr>
          <p:txBody>
            <a:bodyPr wrap="square" rtlCol="0">
              <a:spAutoFit/>
            </a:bodyPr>
            <a:lstStyle/>
            <a:p>
              <a:r>
                <a:rPr lang="de-DE" sz="2000" dirty="0" smtClean="0">
                  <a:solidFill>
                    <a:srgbClr val="FFFFFF"/>
                  </a:solidFill>
                  <a:latin typeface="Arial" charset="0"/>
                </a:rPr>
                <a:t>Definition of SORR</a:t>
              </a:r>
              <a:endParaRPr lang="en-US" sz="2000" dirty="0" smtClean="0">
                <a:solidFill>
                  <a:srgbClr val="FFFFFF"/>
                </a:solidFill>
                <a:latin typeface="Arial" charset="0"/>
              </a:endParaRPr>
            </a:p>
          </p:txBody>
        </p:sp>
        <p:sp>
          <p:nvSpPr>
            <p:cNvPr id="9" name="Oval 8"/>
            <p:cNvSpPr/>
            <p:nvPr/>
          </p:nvSpPr>
          <p:spPr>
            <a:xfrm>
              <a:off x="419100" y="2121366"/>
              <a:ext cx="406400" cy="406400"/>
            </a:xfrm>
            <a:prstGeom prst="ellipse">
              <a:avLst/>
            </a:prstGeom>
            <a:solidFill>
              <a:srgbClr val="A42036"/>
            </a:solidFill>
            <a:ln>
              <a:solidFill>
                <a:srgbClr val="A4203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de-DE" b="1" dirty="0" smtClean="0">
                  <a:solidFill>
                    <a:srgbClr val="FFFFFF"/>
                  </a:solidFill>
                </a:rPr>
                <a:t>1</a:t>
              </a:r>
              <a:endParaRPr lang="en-US" b="1" dirty="0">
                <a:solidFill>
                  <a:srgbClr val="FFFFFF"/>
                </a:solidFill>
              </a:endParaRPr>
            </a:p>
          </p:txBody>
        </p:sp>
      </p:grpSp>
      <p:sp>
        <p:nvSpPr>
          <p:cNvPr id="11" name="Down Arrow 10"/>
          <p:cNvSpPr/>
          <p:nvPr/>
        </p:nvSpPr>
        <p:spPr>
          <a:xfrm>
            <a:off x="4296029" y="2573850"/>
            <a:ext cx="628142" cy="673100"/>
          </a:xfrm>
          <a:prstGeom prst="downArrow">
            <a:avLst/>
          </a:prstGeom>
          <a:solidFill>
            <a:srgbClr val="A42036"/>
          </a:solidFill>
          <a:ln>
            <a:solidFill>
              <a:srgbClr val="A4203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4"/>
          <p:cNvGrpSpPr/>
          <p:nvPr/>
        </p:nvGrpSpPr>
        <p:grpSpPr>
          <a:xfrm>
            <a:off x="419100" y="3293035"/>
            <a:ext cx="8382000" cy="406400"/>
            <a:chOff x="419100" y="2121366"/>
            <a:chExt cx="8382000" cy="406400"/>
          </a:xfrm>
        </p:grpSpPr>
        <p:sp>
          <p:nvSpPr>
            <p:cNvPr id="16" name="TextBox 15"/>
            <p:cNvSpPr txBox="1"/>
            <p:nvPr/>
          </p:nvSpPr>
          <p:spPr>
            <a:xfrm>
              <a:off x="939800" y="2121366"/>
              <a:ext cx="7861300" cy="400110"/>
            </a:xfrm>
            <a:prstGeom prst="rect">
              <a:avLst/>
            </a:prstGeom>
            <a:solidFill>
              <a:srgbClr val="A42036"/>
            </a:solidFill>
          </p:spPr>
          <p:txBody>
            <a:bodyPr wrap="square" rtlCol="0">
              <a:spAutoFit/>
            </a:bodyPr>
            <a:lstStyle/>
            <a:p>
              <a:r>
                <a:rPr lang="de-DE" sz="2000" dirty="0" smtClean="0">
                  <a:solidFill>
                    <a:srgbClr val="FFFFFF"/>
                  </a:solidFill>
                  <a:latin typeface="Arial" charset="0"/>
                </a:rPr>
                <a:t>Simulate Return Paths</a:t>
              </a:r>
              <a:endParaRPr lang="en-US" sz="2000" dirty="0" smtClean="0">
                <a:solidFill>
                  <a:srgbClr val="FFFFFF"/>
                </a:solidFill>
                <a:latin typeface="Arial" charset="0"/>
              </a:endParaRPr>
            </a:p>
          </p:txBody>
        </p:sp>
        <p:sp>
          <p:nvSpPr>
            <p:cNvPr id="17" name="Oval 16"/>
            <p:cNvSpPr/>
            <p:nvPr/>
          </p:nvSpPr>
          <p:spPr>
            <a:xfrm>
              <a:off x="419100" y="2121366"/>
              <a:ext cx="406400" cy="406400"/>
            </a:xfrm>
            <a:prstGeom prst="ellipse">
              <a:avLst/>
            </a:prstGeom>
            <a:solidFill>
              <a:srgbClr val="A42036"/>
            </a:solidFill>
            <a:ln>
              <a:solidFill>
                <a:srgbClr val="A4203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de-DE" b="1" dirty="0" smtClean="0">
                  <a:solidFill>
                    <a:srgbClr val="FFFFFF"/>
                  </a:solidFill>
                </a:rPr>
                <a:t>2</a:t>
              </a:r>
              <a:endParaRPr lang="en-US" b="1" dirty="0">
                <a:solidFill>
                  <a:srgbClr val="FFFFFF"/>
                </a:solidFill>
              </a:endParaRPr>
            </a:p>
          </p:txBody>
        </p:sp>
      </p:grpSp>
      <p:sp>
        <p:nvSpPr>
          <p:cNvPr id="18" name="Down Arrow 17"/>
          <p:cNvSpPr/>
          <p:nvPr/>
        </p:nvSpPr>
        <p:spPr>
          <a:xfrm>
            <a:off x="2422779" y="3745520"/>
            <a:ext cx="628142" cy="673100"/>
          </a:xfrm>
          <a:prstGeom prst="downArrow">
            <a:avLst/>
          </a:prstGeom>
          <a:solidFill>
            <a:srgbClr val="A42036"/>
          </a:solidFill>
          <a:ln>
            <a:solidFill>
              <a:srgbClr val="A4203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 name="Group 30"/>
          <p:cNvGrpSpPr/>
          <p:nvPr/>
        </p:nvGrpSpPr>
        <p:grpSpPr>
          <a:xfrm>
            <a:off x="419100" y="4464704"/>
            <a:ext cx="8382000" cy="406400"/>
            <a:chOff x="419100" y="4446638"/>
            <a:chExt cx="8382000" cy="406400"/>
          </a:xfrm>
        </p:grpSpPr>
        <p:sp>
          <p:nvSpPr>
            <p:cNvPr id="20" name="TextBox 19"/>
            <p:cNvSpPr txBox="1"/>
            <p:nvPr/>
          </p:nvSpPr>
          <p:spPr>
            <a:xfrm>
              <a:off x="939800" y="4446638"/>
              <a:ext cx="3594100" cy="400110"/>
            </a:xfrm>
            <a:prstGeom prst="rect">
              <a:avLst/>
            </a:prstGeom>
            <a:solidFill>
              <a:srgbClr val="A42036"/>
            </a:solidFill>
          </p:spPr>
          <p:txBody>
            <a:bodyPr wrap="square" rtlCol="0">
              <a:spAutoFit/>
            </a:bodyPr>
            <a:lstStyle/>
            <a:p>
              <a:r>
                <a:rPr lang="de-DE" sz="2000" dirty="0" smtClean="0">
                  <a:solidFill>
                    <a:srgbClr val="FFFFFF"/>
                  </a:solidFill>
                  <a:latin typeface="Arial" charset="0"/>
                </a:rPr>
                <a:t>Glidepaths (Static)</a:t>
              </a:r>
              <a:endParaRPr lang="en-US" sz="2000" dirty="0">
                <a:solidFill>
                  <a:srgbClr val="FFFFFF"/>
                </a:solidFill>
                <a:latin typeface="Arial" charset="0"/>
              </a:endParaRPr>
            </a:p>
          </p:txBody>
        </p:sp>
        <p:sp>
          <p:nvSpPr>
            <p:cNvPr id="21" name="Oval 20"/>
            <p:cNvSpPr/>
            <p:nvPr/>
          </p:nvSpPr>
          <p:spPr>
            <a:xfrm>
              <a:off x="419100" y="4446638"/>
              <a:ext cx="406400" cy="406400"/>
            </a:xfrm>
            <a:prstGeom prst="ellipse">
              <a:avLst/>
            </a:prstGeom>
            <a:solidFill>
              <a:srgbClr val="A42036"/>
            </a:solidFill>
            <a:ln>
              <a:solidFill>
                <a:srgbClr val="A4203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de-DE" b="1" dirty="0" smtClean="0">
                  <a:solidFill>
                    <a:srgbClr val="FFFFFF"/>
                  </a:solidFill>
                </a:rPr>
                <a:t>3</a:t>
              </a:r>
              <a:endParaRPr lang="en-US" b="1" dirty="0">
                <a:solidFill>
                  <a:srgbClr val="FFFFFF"/>
                </a:solidFill>
              </a:endParaRPr>
            </a:p>
          </p:txBody>
        </p:sp>
        <p:sp>
          <p:nvSpPr>
            <p:cNvPr id="22" name="TextBox 21"/>
            <p:cNvSpPr txBox="1"/>
            <p:nvPr/>
          </p:nvSpPr>
          <p:spPr>
            <a:xfrm>
              <a:off x="4648200" y="4446638"/>
              <a:ext cx="4152900" cy="400110"/>
            </a:xfrm>
            <a:prstGeom prst="rect">
              <a:avLst/>
            </a:prstGeom>
            <a:solidFill>
              <a:srgbClr val="A42036"/>
            </a:solidFill>
          </p:spPr>
          <p:txBody>
            <a:bodyPr wrap="square" rtlCol="0">
              <a:spAutoFit/>
            </a:bodyPr>
            <a:lstStyle/>
            <a:p>
              <a:r>
                <a:rPr lang="de-DE" sz="2000" dirty="0" smtClean="0">
                  <a:solidFill>
                    <a:srgbClr val="FFFFFF"/>
                  </a:solidFill>
                  <a:latin typeface="Arial" charset="0"/>
                </a:rPr>
                <a:t>Glidepaths (Dynamic)</a:t>
              </a:r>
              <a:endParaRPr lang="en-US" sz="2000" dirty="0">
                <a:solidFill>
                  <a:srgbClr val="FFFFFF"/>
                </a:solidFill>
                <a:latin typeface="Arial" charset="0"/>
              </a:endParaRPr>
            </a:p>
          </p:txBody>
        </p:sp>
      </p:grpSp>
      <p:sp>
        <p:nvSpPr>
          <p:cNvPr id="23" name="Down Arrow 22"/>
          <p:cNvSpPr/>
          <p:nvPr/>
        </p:nvSpPr>
        <p:spPr>
          <a:xfrm>
            <a:off x="6410579" y="3745520"/>
            <a:ext cx="628142" cy="673100"/>
          </a:xfrm>
          <a:prstGeom prst="downArrow">
            <a:avLst/>
          </a:prstGeom>
          <a:solidFill>
            <a:srgbClr val="A42036"/>
          </a:solidFill>
          <a:ln>
            <a:solidFill>
              <a:srgbClr val="A4203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29"/>
          <p:cNvGrpSpPr/>
          <p:nvPr/>
        </p:nvGrpSpPr>
        <p:grpSpPr>
          <a:xfrm>
            <a:off x="419100" y="5636372"/>
            <a:ext cx="8382000" cy="406400"/>
            <a:chOff x="419100" y="5636372"/>
            <a:chExt cx="8382000" cy="406400"/>
          </a:xfrm>
        </p:grpSpPr>
        <p:sp>
          <p:nvSpPr>
            <p:cNvPr id="25" name="TextBox 24"/>
            <p:cNvSpPr txBox="1"/>
            <p:nvPr/>
          </p:nvSpPr>
          <p:spPr>
            <a:xfrm>
              <a:off x="939800" y="5636372"/>
              <a:ext cx="7861300" cy="400110"/>
            </a:xfrm>
            <a:prstGeom prst="rect">
              <a:avLst/>
            </a:prstGeom>
            <a:solidFill>
              <a:srgbClr val="A42036"/>
            </a:solidFill>
          </p:spPr>
          <p:txBody>
            <a:bodyPr wrap="square" rtlCol="0">
              <a:spAutoFit/>
            </a:bodyPr>
            <a:lstStyle/>
            <a:p>
              <a:r>
                <a:rPr lang="de-DE" sz="2000" dirty="0" err="1" smtClean="0">
                  <a:solidFill>
                    <a:srgbClr val="FFFFFF"/>
                  </a:solidFill>
                  <a:latin typeface="Arial" charset="0"/>
                </a:rPr>
                <a:t>Maximize</a:t>
              </a:r>
              <a:r>
                <a:rPr lang="de-DE" sz="2000" dirty="0" smtClean="0">
                  <a:solidFill>
                    <a:srgbClr val="FFFFFF"/>
                  </a:solidFill>
                  <a:latin typeface="Arial" charset="0"/>
                </a:rPr>
                <a:t> Utility </a:t>
              </a:r>
              <a:r>
                <a:rPr lang="de-DE" sz="2000" dirty="0" err="1" smtClean="0">
                  <a:solidFill>
                    <a:srgbClr val="FFFFFF"/>
                  </a:solidFill>
                  <a:latin typeface="Arial" charset="0"/>
                </a:rPr>
                <a:t>Coverate</a:t>
              </a:r>
              <a:r>
                <a:rPr lang="de-DE" sz="2000" dirty="0" smtClean="0">
                  <a:solidFill>
                    <a:srgbClr val="FFFFFF"/>
                  </a:solidFill>
                  <a:latin typeface="Arial" charset="0"/>
                </a:rPr>
                <a:t> Ratio (vs. Wealth)</a:t>
              </a:r>
              <a:endParaRPr lang="en-US" sz="2000" dirty="0">
                <a:solidFill>
                  <a:srgbClr val="FFFFFF"/>
                </a:solidFill>
                <a:latin typeface="Arial" charset="0"/>
              </a:endParaRPr>
            </a:p>
          </p:txBody>
        </p:sp>
        <p:sp>
          <p:nvSpPr>
            <p:cNvPr id="26" name="Oval 25"/>
            <p:cNvSpPr/>
            <p:nvPr/>
          </p:nvSpPr>
          <p:spPr>
            <a:xfrm>
              <a:off x="419100" y="5636372"/>
              <a:ext cx="406400" cy="406400"/>
            </a:xfrm>
            <a:prstGeom prst="ellipse">
              <a:avLst/>
            </a:prstGeom>
            <a:solidFill>
              <a:srgbClr val="A42036"/>
            </a:solidFill>
            <a:ln>
              <a:solidFill>
                <a:srgbClr val="A4203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de-DE" b="1" dirty="0">
                  <a:solidFill>
                    <a:srgbClr val="FFFFFF"/>
                  </a:solidFill>
                </a:rPr>
                <a:t>4</a:t>
              </a:r>
              <a:endParaRPr lang="en-US" b="1" dirty="0">
                <a:solidFill>
                  <a:srgbClr val="FFFFFF"/>
                </a:solidFill>
              </a:endParaRPr>
            </a:p>
          </p:txBody>
        </p:sp>
      </p:grpSp>
      <p:sp>
        <p:nvSpPr>
          <p:cNvPr id="29" name="Down Arrow 28"/>
          <p:cNvSpPr/>
          <p:nvPr/>
        </p:nvSpPr>
        <p:spPr>
          <a:xfrm>
            <a:off x="4265059" y="4917188"/>
            <a:ext cx="628142" cy="673100"/>
          </a:xfrm>
          <a:prstGeom prst="downArrow">
            <a:avLst/>
          </a:prstGeom>
          <a:solidFill>
            <a:srgbClr val="A42036"/>
          </a:solidFill>
          <a:ln>
            <a:solidFill>
              <a:srgbClr val="A4203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711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8</a:t>
            </a:fld>
            <a:endParaRPr lang="en-US" dirty="0"/>
          </a:p>
        </p:txBody>
      </p:sp>
      <p:sp>
        <p:nvSpPr>
          <p:cNvPr id="5" name="Title 1"/>
          <p:cNvSpPr txBox="1">
            <a:spLocks/>
          </p:cNvSpPr>
          <p:nvPr/>
        </p:nvSpPr>
        <p:spPr>
          <a:xfrm>
            <a:off x="342900" y="0"/>
            <a:ext cx="8444484" cy="1584960"/>
          </a:xfrm>
          <a:prstGeom prst="rect">
            <a:avLst/>
          </a:prstGeom>
        </p:spPr>
        <p:txBody>
          <a:bodyPr vert="horz" lIns="91440" tIns="45720" rIns="91440" bIns="45720" rtlCol="0" anchor="ctr" anchorCtr="0">
            <a:noAutofit/>
          </a:bodyPr>
          <a:lst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a:lstStyle>
          <a:p>
            <a:r>
              <a:rPr lang="en-US" dirty="0" smtClean="0"/>
              <a:t/>
            </a:r>
            <a:br>
              <a:rPr lang="en-US" dirty="0" smtClean="0"/>
            </a:br>
            <a:r>
              <a:rPr lang="en-US" dirty="0" smtClean="0"/>
              <a:t>Definition of SORR</a:t>
            </a:r>
            <a:br>
              <a:rPr lang="en-US" dirty="0" smtClean="0"/>
            </a:br>
            <a:endParaRPr lang="en-US" b="0" i="1" cap="none" dirty="0">
              <a:solidFill>
                <a:schemeClr val="tx1"/>
              </a:solidFill>
            </a:endParaRPr>
          </a:p>
        </p:txBody>
      </p:sp>
      <p:grpSp>
        <p:nvGrpSpPr>
          <p:cNvPr id="6" name="Group 5"/>
          <p:cNvGrpSpPr/>
          <p:nvPr/>
        </p:nvGrpSpPr>
        <p:grpSpPr>
          <a:xfrm>
            <a:off x="342900" y="1613535"/>
            <a:ext cx="8458200" cy="584775"/>
            <a:chOff x="342900" y="1613535"/>
            <a:chExt cx="8458200" cy="584775"/>
          </a:xfrm>
        </p:grpSpPr>
        <p:sp>
          <p:nvSpPr>
            <p:cNvPr id="7" name="TextBox 6"/>
            <p:cNvSpPr txBox="1"/>
            <p:nvPr/>
          </p:nvSpPr>
          <p:spPr>
            <a:xfrm>
              <a:off x="342900" y="1613535"/>
              <a:ext cx="8458200" cy="584775"/>
            </a:xfrm>
            <a:prstGeom prst="rect">
              <a:avLst/>
            </a:prstGeom>
            <a:noFill/>
          </p:spPr>
          <p:txBody>
            <a:bodyPr wrap="square" rtlCol="0">
              <a:spAutoFit/>
            </a:bodyPr>
            <a:lstStyle/>
            <a:p>
              <a:r>
                <a:rPr lang="de-DE" sz="1600" dirty="0" smtClean="0">
                  <a:solidFill>
                    <a:srgbClr val="323C47"/>
                  </a:solidFill>
                  <a:latin typeface="Arial" charset="0"/>
                </a:rPr>
                <a:t>To maximize our object function, we first need to define our SORR measure. SORR has no defined metric in the literature.</a:t>
              </a:r>
              <a:endParaRPr lang="en-US" sz="1600" dirty="0" smtClean="0">
                <a:solidFill>
                  <a:srgbClr val="323C47"/>
                </a:solidFill>
                <a:latin typeface="Arial" charset="0"/>
              </a:endParaRPr>
            </a:p>
          </p:txBody>
        </p:sp>
        <p:cxnSp>
          <p:nvCxnSpPr>
            <p:cNvPr id="8" name="Straight Connector 7"/>
            <p:cNvCxnSpPr/>
            <p:nvPr/>
          </p:nvCxnSpPr>
          <p:spPr>
            <a:xfrm>
              <a:off x="342900" y="2150685"/>
              <a:ext cx="8444484" cy="0"/>
            </a:xfrm>
            <a:prstGeom prst="line">
              <a:avLst/>
            </a:prstGeom>
            <a:ln w="3175">
              <a:solidFill>
                <a:srgbClr val="323C47"/>
              </a:solidFill>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TextBox 9"/>
              <p:cNvSpPr txBox="1"/>
              <p:nvPr/>
            </p:nvSpPr>
            <p:spPr>
              <a:xfrm>
                <a:off x="342900" y="2392524"/>
                <a:ext cx="8458200" cy="6189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solidFill>
                            <a:srgbClr val="323C47"/>
                          </a:solidFill>
                          <a:latin typeface="Cambria Math" panose="02040503050406030204" pitchFamily="18" charset="0"/>
                        </a:rPr>
                        <m:t>𝑆𝑂𝑅𝑅</m:t>
                      </m:r>
                      <m:r>
                        <a:rPr lang="de-DE" b="0" i="1" smtClean="0">
                          <a:solidFill>
                            <a:srgbClr val="323C47"/>
                          </a:solidFill>
                          <a:latin typeface="Cambria Math" panose="02040503050406030204" pitchFamily="18" charset="0"/>
                        </a:rPr>
                        <m:t>= </m:t>
                      </m:r>
                      <m:f>
                        <m:fPr>
                          <m:ctrlPr>
                            <a:rPr lang="de-DE" b="0" i="1" smtClean="0">
                              <a:solidFill>
                                <a:srgbClr val="323C47"/>
                              </a:solidFill>
                              <a:latin typeface="Cambria Math" charset="0"/>
                            </a:rPr>
                          </m:ctrlPr>
                        </m:fPr>
                        <m:num>
                          <m:r>
                            <a:rPr lang="de-DE" b="0" i="1" smtClean="0">
                              <a:solidFill>
                                <a:srgbClr val="323C47"/>
                              </a:solidFill>
                              <a:latin typeface="Cambria Math" panose="02040503050406030204" pitchFamily="18" charset="0"/>
                            </a:rPr>
                            <m:t># </m:t>
                          </m:r>
                          <m:r>
                            <a:rPr lang="de-DE" b="0" i="1" smtClean="0">
                              <a:solidFill>
                                <a:srgbClr val="323C47"/>
                              </a:solidFill>
                              <a:latin typeface="Cambria Math" panose="02040503050406030204" pitchFamily="18" charset="0"/>
                            </a:rPr>
                            <m:t>𝑊𝑜𝑟𝑠𝑡</m:t>
                          </m:r>
                          <m:r>
                            <a:rPr lang="de-DE" b="0" i="1" smtClean="0">
                              <a:solidFill>
                                <a:srgbClr val="323C47"/>
                              </a:solidFill>
                              <a:latin typeface="Cambria Math" panose="02040503050406030204" pitchFamily="18" charset="0"/>
                            </a:rPr>
                            <m:t> </m:t>
                          </m:r>
                          <m:r>
                            <a:rPr lang="de-DE" b="0" i="1" smtClean="0">
                              <a:solidFill>
                                <a:srgbClr val="323C47"/>
                              </a:solidFill>
                              <a:latin typeface="Cambria Math" panose="02040503050406030204" pitchFamily="18" charset="0"/>
                            </a:rPr>
                            <m:t>𝑟𝑒𝑡𝑢𝑟𝑛𝑠</m:t>
                          </m:r>
                          <m:r>
                            <a:rPr lang="de-DE" b="0" i="1" smtClean="0">
                              <a:solidFill>
                                <a:srgbClr val="323C47"/>
                              </a:solidFill>
                              <a:latin typeface="Cambria Math" panose="02040503050406030204" pitchFamily="18" charset="0"/>
                            </a:rPr>
                            <m:t> </m:t>
                          </m:r>
                          <m:r>
                            <a:rPr lang="de-DE" b="0" i="1" smtClean="0">
                              <a:solidFill>
                                <a:srgbClr val="323C47"/>
                              </a:solidFill>
                              <a:latin typeface="Cambria Math" panose="02040503050406030204" pitchFamily="18" charset="0"/>
                            </a:rPr>
                            <m:t>𝑖𝑛</m:t>
                          </m:r>
                          <m:r>
                            <a:rPr lang="de-DE" b="0" i="1" smtClean="0">
                              <a:solidFill>
                                <a:srgbClr val="323C47"/>
                              </a:solidFill>
                              <a:latin typeface="Cambria Math" panose="02040503050406030204" pitchFamily="18" charset="0"/>
                            </a:rPr>
                            <m:t> </m:t>
                          </m:r>
                          <m:r>
                            <a:rPr lang="de-DE" b="0" i="1" smtClean="0">
                              <a:solidFill>
                                <a:srgbClr val="323C47"/>
                              </a:solidFill>
                              <a:latin typeface="Cambria Math" panose="02040503050406030204" pitchFamily="18" charset="0"/>
                            </a:rPr>
                            <m:t>𝑓𝑖𝑟𝑠𝑡</m:t>
                          </m:r>
                          <m:r>
                            <a:rPr lang="de-DE" b="0" i="1" smtClean="0">
                              <a:solidFill>
                                <a:srgbClr val="323C47"/>
                              </a:solidFill>
                              <a:latin typeface="Cambria Math" panose="02040503050406030204" pitchFamily="18" charset="0"/>
                            </a:rPr>
                            <m:t> 10 </m:t>
                          </m:r>
                          <m:r>
                            <a:rPr lang="de-DE" b="0" i="1" smtClean="0">
                              <a:solidFill>
                                <a:srgbClr val="323C47"/>
                              </a:solidFill>
                              <a:latin typeface="Cambria Math" panose="02040503050406030204" pitchFamily="18" charset="0"/>
                            </a:rPr>
                            <m:t>𝑦𝑒𝑎𝑟𝑠</m:t>
                          </m:r>
                        </m:num>
                        <m:den>
                          <m:r>
                            <a:rPr lang="de-DE" b="0" i="1" smtClean="0">
                              <a:solidFill>
                                <a:srgbClr val="323C47"/>
                              </a:solidFill>
                              <a:latin typeface="Cambria Math" panose="02040503050406030204" pitchFamily="18" charset="0"/>
                            </a:rPr>
                            <m:t># </m:t>
                          </m:r>
                          <m:r>
                            <a:rPr lang="de-DE" b="0" i="1" smtClean="0">
                              <a:solidFill>
                                <a:srgbClr val="323C47"/>
                              </a:solidFill>
                              <a:latin typeface="Cambria Math" panose="02040503050406030204" pitchFamily="18" charset="0"/>
                            </a:rPr>
                            <m:t>𝑇𝑜𝑡𝑎𝑙</m:t>
                          </m:r>
                          <m:r>
                            <a:rPr lang="de-DE" b="0" i="1" smtClean="0">
                              <a:solidFill>
                                <a:srgbClr val="323C47"/>
                              </a:solidFill>
                              <a:latin typeface="Cambria Math" panose="02040503050406030204" pitchFamily="18" charset="0"/>
                            </a:rPr>
                            <m:t> </m:t>
                          </m:r>
                          <m:r>
                            <a:rPr lang="de-DE" b="0" i="1" smtClean="0">
                              <a:solidFill>
                                <a:srgbClr val="323C47"/>
                              </a:solidFill>
                              <a:latin typeface="Cambria Math" charset="0"/>
                            </a:rPr>
                            <m:t>𝑡𝑜𝑡𝑎𝑙</m:t>
                          </m:r>
                          <m:r>
                            <a:rPr lang="de-DE" b="0" i="1" smtClean="0">
                              <a:solidFill>
                                <a:srgbClr val="323C47"/>
                              </a:solidFill>
                              <a:latin typeface="Cambria Math" charset="0"/>
                            </a:rPr>
                            <m:t> </m:t>
                          </m:r>
                          <m:r>
                            <a:rPr lang="de-DE" b="0" i="1" smtClean="0">
                              <a:solidFill>
                                <a:srgbClr val="323C47"/>
                              </a:solidFill>
                              <a:latin typeface="Cambria Math" charset="0"/>
                            </a:rPr>
                            <m:t>𝑏𝑎𝑑</m:t>
                          </m:r>
                          <m:r>
                            <a:rPr lang="de-DE" b="0" i="1" smtClean="0">
                              <a:solidFill>
                                <a:srgbClr val="323C47"/>
                              </a:solidFill>
                              <a:latin typeface="Cambria Math" charset="0"/>
                            </a:rPr>
                            <m:t> </m:t>
                          </m:r>
                          <m:r>
                            <a:rPr lang="de-DE" b="0" i="1" smtClean="0">
                              <a:solidFill>
                                <a:srgbClr val="323C47"/>
                              </a:solidFill>
                              <a:latin typeface="Cambria Math" charset="0"/>
                            </a:rPr>
                            <m:t>𝑟𝑒𝑡𝑢𝑟𝑛𝑠</m:t>
                          </m:r>
                          <m:r>
                            <a:rPr lang="de-DE" b="0" i="1" smtClean="0">
                              <a:solidFill>
                                <a:srgbClr val="323C47"/>
                              </a:solidFill>
                              <a:latin typeface="Cambria Math" charset="0"/>
                            </a:rPr>
                            <m:t> </m:t>
                          </m:r>
                        </m:den>
                      </m:f>
                    </m:oMath>
                  </m:oMathPara>
                </a14:m>
                <a:endParaRPr lang="en-US" dirty="0" smtClean="0">
                  <a:solidFill>
                    <a:srgbClr val="323C47"/>
                  </a:solidFill>
                  <a:latin typeface="Arial"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342900" y="2392524"/>
                <a:ext cx="8458200" cy="618952"/>
              </a:xfrm>
              <a:prstGeom prst="rect">
                <a:avLst/>
              </a:prstGeom>
              <a:blipFill rotWithShape="0">
                <a:blip r:embed="rId2"/>
                <a:stretch>
                  <a:fillRect/>
                </a:stretch>
              </a:blipFill>
            </p:spPr>
            <p:txBody>
              <a:bodyPr/>
              <a:lstStyle/>
              <a:p>
                <a:r>
                  <a:rPr lang="en-US">
                    <a:noFill/>
                  </a:rPr>
                  <a:t> </a:t>
                </a:r>
              </a:p>
            </p:txBody>
          </p:sp>
        </mc:Fallback>
      </mc:AlternateContent>
      <p:sp>
        <p:nvSpPr>
          <p:cNvPr id="12" name="TextBox 11"/>
          <p:cNvSpPr txBox="1"/>
          <p:nvPr/>
        </p:nvSpPr>
        <p:spPr>
          <a:xfrm>
            <a:off x="342900" y="3192624"/>
            <a:ext cx="8458200" cy="1231106"/>
          </a:xfrm>
          <a:prstGeom prst="rect">
            <a:avLst/>
          </a:prstGeom>
          <a:noFill/>
        </p:spPr>
        <p:txBody>
          <a:bodyPr wrap="square" rtlCol="0">
            <a:spAutoFit/>
          </a:bodyPr>
          <a:lstStyle/>
          <a:p>
            <a:r>
              <a:rPr lang="de-DE" sz="1600" dirty="0" smtClean="0">
                <a:solidFill>
                  <a:srgbClr val="323C47"/>
                </a:solidFill>
                <a:latin typeface="Arial" charset="0"/>
              </a:rPr>
              <a:t>Key Observations:</a:t>
            </a:r>
          </a:p>
          <a:p>
            <a:pPr marL="463550" indent="-344488">
              <a:spcBef>
                <a:spcPts val="400"/>
              </a:spcBef>
              <a:buFont typeface="Arial" panose="020B0604020202020204" pitchFamily="34" charset="0"/>
              <a:buChar char="•"/>
            </a:pPr>
            <a:r>
              <a:rPr lang="de-DE" sz="1600" dirty="0" smtClean="0">
                <a:solidFill>
                  <a:srgbClr val="323C47"/>
                </a:solidFill>
                <a:latin typeface="Arial" charset="0"/>
              </a:rPr>
              <a:t>SORR ranges from 0 to 1</a:t>
            </a:r>
          </a:p>
          <a:p>
            <a:pPr marL="463550" indent="-344488">
              <a:spcBef>
                <a:spcPts val="400"/>
              </a:spcBef>
              <a:buFont typeface="Arial" panose="020B0604020202020204" pitchFamily="34" charset="0"/>
              <a:buChar char="•"/>
            </a:pPr>
            <a:r>
              <a:rPr lang="de-DE" sz="1600" dirty="0" smtClean="0">
                <a:solidFill>
                  <a:srgbClr val="323C47"/>
                </a:solidFill>
                <a:latin typeface="Arial" charset="0"/>
              </a:rPr>
              <a:t>The higher SORR, the more bad returns accumulate in the beginning</a:t>
            </a:r>
          </a:p>
          <a:p>
            <a:pPr marL="463550" indent="-344488">
              <a:spcBef>
                <a:spcPts val="400"/>
              </a:spcBef>
              <a:buFont typeface="Arial" panose="020B0604020202020204" pitchFamily="34" charset="0"/>
              <a:buChar char="•"/>
            </a:pPr>
            <a:r>
              <a:rPr lang="de-DE" sz="1600" dirty="0" smtClean="0">
                <a:solidFill>
                  <a:srgbClr val="323C47"/>
                </a:solidFill>
                <a:latin typeface="Arial" charset="0"/>
              </a:rPr>
              <a:t>Compounded return in first 10 years explains 77% of final </a:t>
            </a:r>
            <a:r>
              <a:rPr lang="de-DE" sz="1600" dirty="0" err="1" smtClean="0">
                <a:solidFill>
                  <a:srgbClr val="323C47"/>
                </a:solidFill>
                <a:latin typeface="Arial" charset="0"/>
              </a:rPr>
              <a:t>retirement</a:t>
            </a:r>
            <a:r>
              <a:rPr lang="de-DE" sz="1600" dirty="0" smtClean="0">
                <a:solidFill>
                  <a:srgbClr val="323C47"/>
                </a:solidFill>
                <a:latin typeface="Arial" charset="0"/>
              </a:rPr>
              <a:t> </a:t>
            </a:r>
            <a:r>
              <a:rPr lang="de-DE" sz="1600" dirty="0" err="1" smtClean="0">
                <a:solidFill>
                  <a:srgbClr val="323C47"/>
                </a:solidFill>
                <a:latin typeface="Arial" charset="0"/>
              </a:rPr>
              <a:t>outcome</a:t>
            </a:r>
            <a:r>
              <a:rPr lang="de-DE" sz="1600" baseline="30000" dirty="0" smtClean="0">
                <a:solidFill>
                  <a:srgbClr val="323C47"/>
                </a:solidFill>
                <a:latin typeface="Arial" charset="0"/>
              </a:rPr>
              <a:t>(1)</a:t>
            </a:r>
            <a:endParaRPr lang="en-US" sz="1600" dirty="0" smtClean="0">
              <a:solidFill>
                <a:srgbClr val="323C47"/>
              </a:solidFill>
              <a:latin typeface="Arial" charset="0"/>
            </a:endParaRPr>
          </a:p>
        </p:txBody>
      </p:sp>
      <p:sp>
        <p:nvSpPr>
          <p:cNvPr id="3" name="TextBox 2"/>
          <p:cNvSpPr txBox="1"/>
          <p:nvPr/>
        </p:nvSpPr>
        <p:spPr>
          <a:xfrm>
            <a:off x="967409" y="6226175"/>
            <a:ext cx="7606748" cy="260008"/>
          </a:xfrm>
          <a:prstGeom prst="rect">
            <a:avLst/>
          </a:prstGeom>
          <a:noFill/>
        </p:spPr>
        <p:txBody>
          <a:bodyPr wrap="square" rtlCol="0">
            <a:spAutoFit/>
          </a:bodyPr>
          <a:lstStyle/>
          <a:p>
            <a:pPr>
              <a:lnSpc>
                <a:spcPct val="120000"/>
              </a:lnSpc>
            </a:pPr>
            <a:r>
              <a:rPr lang="de-DE" sz="1000" dirty="0" smtClean="0">
                <a:solidFill>
                  <a:srgbClr val="1B202F"/>
                </a:solidFill>
                <a:latin typeface="Arial" charset="0"/>
              </a:rPr>
              <a:t>Notes: (1) Pfau, W. D. (2013), </a:t>
            </a:r>
            <a:r>
              <a:rPr lang="de-DE" sz="1000" i="1" dirty="0" smtClean="0">
                <a:solidFill>
                  <a:srgbClr val="1B202F"/>
                </a:solidFill>
                <a:latin typeface="Arial" charset="0"/>
              </a:rPr>
              <a:t> The Lifetime Sequence of Returns: A Retirement Planning Conundrum, </a:t>
            </a:r>
            <a:r>
              <a:rPr lang="de-DE" sz="1000" dirty="0" smtClean="0">
                <a:solidFill>
                  <a:srgbClr val="1B202F"/>
                </a:solidFill>
                <a:latin typeface="Arial" charset="0"/>
              </a:rPr>
              <a:t>p. 6. </a:t>
            </a:r>
            <a:endParaRPr lang="en-US" sz="1000" dirty="0" smtClean="0">
              <a:solidFill>
                <a:srgbClr val="1B202F"/>
              </a:solidFill>
              <a:latin typeface="Arial" charset="0"/>
            </a:endParaRPr>
          </a:p>
        </p:txBody>
      </p:sp>
      <p:sp>
        <p:nvSpPr>
          <p:cNvPr id="11" name="Rectangle 10"/>
          <p:cNvSpPr/>
          <p:nvPr/>
        </p:nvSpPr>
        <p:spPr>
          <a:xfrm>
            <a:off x="2942348" y="2120301"/>
            <a:ext cx="3259303" cy="99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rgbClr val="FFFFFF"/>
                </a:solidFill>
              </a:rPr>
              <a:t>Bad return </a:t>
            </a:r>
            <a:r>
              <a:rPr lang="en-US" smtClean="0">
                <a:solidFill>
                  <a:srgbClr val="FFFFFF"/>
                </a:solidFill>
                <a:sym typeface="Wingdings"/>
              </a:rPr>
              <a:t> wording change</a:t>
            </a:r>
            <a:endParaRPr lang="en-US" dirty="0">
              <a:solidFill>
                <a:srgbClr val="FFFFFF"/>
              </a:solidFill>
            </a:endParaRPr>
          </a:p>
        </p:txBody>
      </p:sp>
    </p:spTree>
    <p:extLst>
      <p:ext uri="{BB962C8B-B14F-4D97-AF65-F5344CB8AC3E}">
        <p14:creationId xmlns:p14="http://schemas.microsoft.com/office/powerpoint/2010/main" val="488771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dirty="0" smtClean="0"/>
              <a:t/>
            </a:r>
            <a:br>
              <a:rPr lang="en-US" dirty="0" smtClean="0"/>
            </a:br>
            <a:endParaRPr lang="en-US" b="0" i="1" cap="none" dirty="0">
              <a:solidFill>
                <a:schemeClr val="tx1"/>
              </a:solidFill>
            </a:endParaRPr>
          </a:p>
        </p:txBody>
      </p:sp>
      <p:sp>
        <p:nvSpPr>
          <p:cNvPr id="4" name="Slide Number Placeholder 3"/>
          <p:cNvSpPr>
            <a:spLocks noGrp="1"/>
          </p:cNvSpPr>
          <p:nvPr>
            <p:ph type="sldNum" sz="quarter" idx="10"/>
          </p:nvPr>
        </p:nvSpPr>
        <p:spPr/>
        <p:txBody>
          <a:bodyPr/>
          <a:lstStyle/>
          <a:p>
            <a:fld id="{026A839D-8BA3-EB44-8091-71BB10A77D74}" type="slidenum">
              <a:rPr lang="en-US" smtClean="0"/>
              <a:pPr/>
              <a:t>9</a:t>
            </a:fld>
            <a:endParaRPr lang="en-US" dirty="0"/>
          </a:p>
        </p:txBody>
      </p:sp>
      <p:sp>
        <p:nvSpPr>
          <p:cNvPr id="5" name="Title 1"/>
          <p:cNvSpPr txBox="1">
            <a:spLocks/>
          </p:cNvSpPr>
          <p:nvPr/>
        </p:nvSpPr>
        <p:spPr>
          <a:xfrm>
            <a:off x="342900" y="0"/>
            <a:ext cx="8444484" cy="1584960"/>
          </a:xfrm>
          <a:prstGeom prst="rect">
            <a:avLst/>
          </a:prstGeom>
        </p:spPr>
        <p:txBody>
          <a:bodyPr vert="horz" lIns="91440" tIns="45720" rIns="91440" bIns="45720" rtlCol="0" anchor="ctr" anchorCtr="0">
            <a:noAutofit/>
          </a:bodyPr>
          <a:lstStyle>
            <a:lvl1pPr algn="l" defTabSz="457200" rtl="0" eaLnBrk="1" latinLnBrk="0" hangingPunct="1">
              <a:spcBef>
                <a:spcPct val="0"/>
              </a:spcBef>
              <a:buNone/>
              <a:defRPr sz="3800" b="1" i="0" kern="1200" cap="all" spc="100" baseline="0">
                <a:solidFill>
                  <a:srgbClr val="FFFFFF"/>
                </a:solidFill>
                <a:latin typeface="Arial"/>
                <a:ea typeface="+mj-ea"/>
                <a:cs typeface="Arial"/>
              </a:defRPr>
            </a:lvl1pPr>
          </a:lstStyle>
          <a:p>
            <a:r>
              <a:rPr lang="en-US" dirty="0" smtClean="0"/>
              <a:t/>
            </a:r>
            <a:br>
              <a:rPr lang="en-US" dirty="0" smtClean="0"/>
            </a:br>
            <a:r>
              <a:rPr lang="en-US" dirty="0" smtClean="0"/>
              <a:t>utility Coverage Ratio</a:t>
            </a:r>
            <a:br>
              <a:rPr lang="en-US" dirty="0" smtClean="0"/>
            </a:br>
            <a:endParaRPr lang="en-US" b="0" i="1" cap="none" dirty="0">
              <a:solidFill>
                <a:schemeClr val="tx1"/>
              </a:solidFill>
            </a:endParaRPr>
          </a:p>
        </p:txBody>
      </p:sp>
      <p:grpSp>
        <p:nvGrpSpPr>
          <p:cNvPr id="6" name="Group 5"/>
          <p:cNvGrpSpPr/>
          <p:nvPr/>
        </p:nvGrpSpPr>
        <p:grpSpPr>
          <a:xfrm>
            <a:off x="342900" y="1613535"/>
            <a:ext cx="8458200" cy="584775"/>
            <a:chOff x="342900" y="1613535"/>
            <a:chExt cx="8458200" cy="584775"/>
          </a:xfrm>
        </p:grpSpPr>
        <p:sp>
          <p:nvSpPr>
            <p:cNvPr id="7" name="TextBox 6"/>
            <p:cNvSpPr txBox="1"/>
            <p:nvPr/>
          </p:nvSpPr>
          <p:spPr>
            <a:xfrm>
              <a:off x="342900" y="1613535"/>
              <a:ext cx="8458200" cy="584775"/>
            </a:xfrm>
            <a:prstGeom prst="rect">
              <a:avLst/>
            </a:prstGeom>
            <a:noFill/>
          </p:spPr>
          <p:txBody>
            <a:bodyPr wrap="square" rtlCol="0">
              <a:spAutoFit/>
            </a:bodyPr>
            <a:lstStyle/>
            <a:p>
              <a:r>
                <a:rPr lang="de-DE" sz="1600" dirty="0" err="1" smtClean="0">
                  <a:solidFill>
                    <a:srgbClr val="323C47"/>
                  </a:solidFill>
                  <a:latin typeface="Arial" charset="0"/>
                </a:rPr>
                <a:t>Our</a:t>
              </a:r>
              <a:r>
                <a:rPr lang="de-DE" sz="1600" dirty="0" smtClean="0">
                  <a:solidFill>
                    <a:srgbClr val="323C47"/>
                  </a:solidFill>
                  <a:latin typeface="Arial" charset="0"/>
                </a:rPr>
                <a:t> </a:t>
              </a:r>
              <a:r>
                <a:rPr lang="de-DE" sz="1600" dirty="0" err="1" smtClean="0">
                  <a:solidFill>
                    <a:srgbClr val="323C47"/>
                  </a:solidFill>
                  <a:latin typeface="Arial" charset="0"/>
                </a:rPr>
                <a:t>maximization</a:t>
              </a:r>
              <a:r>
                <a:rPr lang="de-DE" sz="1600" dirty="0" smtClean="0">
                  <a:solidFill>
                    <a:srgbClr val="323C47"/>
                  </a:solidFill>
                  <a:latin typeface="Arial" charset="0"/>
                </a:rPr>
                <a:t> </a:t>
              </a:r>
              <a:r>
                <a:rPr lang="de-DE" sz="1600" dirty="0" err="1" smtClean="0">
                  <a:solidFill>
                    <a:srgbClr val="323C47"/>
                  </a:solidFill>
                  <a:latin typeface="Arial" charset="0"/>
                </a:rPr>
                <a:t>function</a:t>
              </a:r>
              <a:r>
                <a:rPr lang="de-DE" sz="1600" dirty="0" smtClean="0">
                  <a:solidFill>
                    <a:srgbClr val="323C47"/>
                  </a:solidFill>
                  <a:latin typeface="Arial" charset="0"/>
                </a:rPr>
                <a:t> </a:t>
              </a:r>
              <a:r>
                <a:rPr lang="de-DE" sz="1600" dirty="0" err="1" smtClean="0">
                  <a:solidFill>
                    <a:srgbClr val="323C47"/>
                  </a:solidFill>
                  <a:latin typeface="Arial" charset="0"/>
                </a:rPr>
                <a:t>is</a:t>
              </a:r>
              <a:r>
                <a:rPr lang="de-DE" sz="1600" dirty="0" smtClean="0">
                  <a:solidFill>
                    <a:srgbClr val="323C47"/>
                  </a:solidFill>
                  <a:latin typeface="Arial" charset="0"/>
                </a:rPr>
                <a:t> a </a:t>
              </a:r>
              <a:r>
                <a:rPr lang="de-DE" sz="1600" dirty="0" err="1" smtClean="0">
                  <a:solidFill>
                    <a:srgbClr val="323C47"/>
                  </a:solidFill>
                  <a:latin typeface="Arial" charset="0"/>
                </a:rPr>
                <a:t>kinked</a:t>
              </a:r>
              <a:r>
                <a:rPr lang="de-DE" sz="1600" dirty="0" smtClean="0">
                  <a:solidFill>
                    <a:srgbClr val="323C47"/>
                  </a:solidFill>
                  <a:latin typeface="Arial" charset="0"/>
                </a:rPr>
                <a:t> </a:t>
              </a:r>
              <a:r>
                <a:rPr lang="de-DE" sz="1600" dirty="0" err="1" smtClean="0">
                  <a:solidFill>
                    <a:srgbClr val="323C47"/>
                  </a:solidFill>
                  <a:latin typeface="Arial" charset="0"/>
                </a:rPr>
                <a:t>utility</a:t>
              </a:r>
              <a:r>
                <a:rPr lang="de-DE" sz="1600" dirty="0" smtClean="0">
                  <a:solidFill>
                    <a:srgbClr val="323C47"/>
                  </a:solidFill>
                  <a:latin typeface="Arial" charset="0"/>
                </a:rPr>
                <a:t> </a:t>
              </a:r>
              <a:r>
                <a:rPr lang="de-DE" sz="1600" dirty="0" err="1" smtClean="0">
                  <a:solidFill>
                    <a:srgbClr val="323C47"/>
                  </a:solidFill>
                  <a:latin typeface="Arial" charset="0"/>
                </a:rPr>
                <a:t>function</a:t>
              </a:r>
              <a:r>
                <a:rPr lang="de-DE" sz="1600" dirty="0" smtClean="0">
                  <a:solidFill>
                    <a:srgbClr val="323C47"/>
                  </a:solidFill>
                  <a:latin typeface="Arial" charset="0"/>
                </a:rPr>
                <a:t>. </a:t>
              </a:r>
              <a:r>
                <a:rPr lang="de-DE" sz="1600" dirty="0" err="1" smtClean="0">
                  <a:solidFill>
                    <a:srgbClr val="323C47"/>
                  </a:solidFill>
                  <a:latin typeface="Arial" charset="0"/>
                </a:rPr>
                <a:t>Our</a:t>
              </a:r>
              <a:r>
                <a:rPr lang="de-DE" sz="1600" dirty="0" smtClean="0">
                  <a:solidFill>
                    <a:srgbClr val="323C47"/>
                  </a:solidFill>
                  <a:latin typeface="Arial" charset="0"/>
                </a:rPr>
                <a:t> additional marginal </a:t>
              </a:r>
              <a:r>
                <a:rPr lang="de-DE" sz="1600" dirty="0" err="1" smtClean="0">
                  <a:solidFill>
                    <a:srgbClr val="323C47"/>
                  </a:solidFill>
                  <a:latin typeface="Arial" charset="0"/>
                </a:rPr>
                <a:t>utilitity</a:t>
              </a:r>
              <a:r>
                <a:rPr lang="de-DE" sz="1600" dirty="0" smtClean="0">
                  <a:solidFill>
                    <a:srgbClr val="323C47"/>
                  </a:solidFill>
                  <a:latin typeface="Arial" charset="0"/>
                </a:rPr>
                <a:t> </a:t>
              </a:r>
              <a:r>
                <a:rPr lang="de-DE" sz="1600" dirty="0" err="1" smtClean="0">
                  <a:solidFill>
                    <a:srgbClr val="323C47"/>
                  </a:solidFill>
                  <a:latin typeface="Arial" charset="0"/>
                </a:rPr>
                <a:t>is</a:t>
              </a:r>
              <a:r>
                <a:rPr lang="de-DE" sz="1600" dirty="0" smtClean="0">
                  <a:solidFill>
                    <a:srgbClr val="323C47"/>
                  </a:solidFill>
                  <a:latin typeface="Arial" charset="0"/>
                </a:rPr>
                <a:t> </a:t>
              </a:r>
              <a:r>
                <a:rPr lang="de-DE" sz="1600" dirty="0" err="1" smtClean="0">
                  <a:solidFill>
                    <a:srgbClr val="323C47"/>
                  </a:solidFill>
                  <a:latin typeface="Arial" charset="0"/>
                </a:rPr>
                <a:t>much</a:t>
              </a:r>
              <a:r>
                <a:rPr lang="de-DE" sz="1600" dirty="0" smtClean="0">
                  <a:solidFill>
                    <a:srgbClr val="323C47"/>
                  </a:solidFill>
                  <a:latin typeface="Arial" charset="0"/>
                </a:rPr>
                <a:t> </a:t>
              </a:r>
              <a:r>
                <a:rPr lang="de-DE" sz="1600" dirty="0" err="1" smtClean="0">
                  <a:solidFill>
                    <a:srgbClr val="323C47"/>
                  </a:solidFill>
                  <a:latin typeface="Arial" charset="0"/>
                </a:rPr>
                <a:t>higher</a:t>
              </a:r>
              <a:r>
                <a:rPr lang="de-DE" sz="1600" dirty="0" smtClean="0">
                  <a:solidFill>
                    <a:srgbClr val="323C47"/>
                  </a:solidFill>
                  <a:latin typeface="Arial" charset="0"/>
                </a:rPr>
                <a:t> </a:t>
              </a:r>
              <a:r>
                <a:rPr lang="de-DE" sz="1600" dirty="0" err="1" smtClean="0">
                  <a:solidFill>
                    <a:srgbClr val="323C47"/>
                  </a:solidFill>
                  <a:latin typeface="Arial" charset="0"/>
                </a:rPr>
                <a:t>if</a:t>
              </a:r>
              <a:r>
                <a:rPr lang="de-DE" sz="1600" dirty="0" smtClean="0">
                  <a:solidFill>
                    <a:srgbClr val="323C47"/>
                  </a:solidFill>
                  <a:latin typeface="Arial" charset="0"/>
                </a:rPr>
                <a:t> </a:t>
              </a:r>
              <a:r>
                <a:rPr lang="de-DE" sz="1600" dirty="0" err="1" smtClean="0">
                  <a:solidFill>
                    <a:srgbClr val="323C47"/>
                  </a:solidFill>
                  <a:latin typeface="Arial" charset="0"/>
                </a:rPr>
                <a:t>we</a:t>
              </a:r>
              <a:r>
                <a:rPr lang="de-DE" sz="1600" dirty="0" smtClean="0">
                  <a:solidFill>
                    <a:srgbClr val="323C47"/>
                  </a:solidFill>
                  <a:latin typeface="Arial" charset="0"/>
                </a:rPr>
                <a:t> do not </a:t>
              </a:r>
              <a:r>
                <a:rPr lang="de-DE" sz="1600" dirty="0" err="1" smtClean="0">
                  <a:solidFill>
                    <a:srgbClr val="323C47"/>
                  </a:solidFill>
                  <a:latin typeface="Arial" charset="0"/>
                </a:rPr>
                <a:t>fully</a:t>
              </a:r>
              <a:r>
                <a:rPr lang="de-DE" sz="1600" dirty="0" smtClean="0">
                  <a:solidFill>
                    <a:srgbClr val="323C47"/>
                  </a:solidFill>
                  <a:latin typeface="Arial" charset="0"/>
                </a:rPr>
                <a:t> </a:t>
              </a:r>
              <a:r>
                <a:rPr lang="de-DE" sz="1600" dirty="0" err="1" smtClean="0">
                  <a:solidFill>
                    <a:srgbClr val="323C47"/>
                  </a:solidFill>
                  <a:latin typeface="Arial" charset="0"/>
                </a:rPr>
                <a:t>cover</a:t>
              </a:r>
              <a:r>
                <a:rPr lang="de-DE" sz="1600" dirty="0" smtClean="0">
                  <a:solidFill>
                    <a:srgbClr val="323C47"/>
                  </a:solidFill>
                  <a:latin typeface="Arial" charset="0"/>
                </a:rPr>
                <a:t> </a:t>
              </a:r>
              <a:r>
                <a:rPr lang="de-DE" sz="1600" dirty="0" err="1" smtClean="0">
                  <a:solidFill>
                    <a:srgbClr val="323C47"/>
                  </a:solidFill>
                  <a:latin typeface="Arial" charset="0"/>
                </a:rPr>
                <a:t>our</a:t>
              </a:r>
              <a:r>
                <a:rPr lang="de-DE" sz="1600" dirty="0" smtClean="0">
                  <a:solidFill>
                    <a:srgbClr val="323C47"/>
                  </a:solidFill>
                  <a:latin typeface="Arial" charset="0"/>
                </a:rPr>
                <a:t> </a:t>
              </a:r>
              <a:r>
                <a:rPr lang="de-DE" sz="1600" dirty="0" err="1" smtClean="0">
                  <a:solidFill>
                    <a:srgbClr val="323C47"/>
                  </a:solidFill>
                  <a:latin typeface="Arial" charset="0"/>
                </a:rPr>
                <a:t>estimated</a:t>
              </a:r>
              <a:r>
                <a:rPr lang="de-DE" sz="1600" dirty="0" smtClean="0">
                  <a:solidFill>
                    <a:srgbClr val="323C47"/>
                  </a:solidFill>
                  <a:latin typeface="Arial" charset="0"/>
                </a:rPr>
                <a:t> </a:t>
              </a:r>
              <a:r>
                <a:rPr lang="de-DE" sz="1600" dirty="0" err="1" smtClean="0">
                  <a:solidFill>
                    <a:srgbClr val="323C47"/>
                  </a:solidFill>
                  <a:latin typeface="Arial" charset="0"/>
                </a:rPr>
                <a:t>lifetime</a:t>
              </a:r>
              <a:r>
                <a:rPr lang="de-DE" sz="1600" dirty="0">
                  <a:solidFill>
                    <a:srgbClr val="323C47"/>
                  </a:solidFill>
                  <a:latin typeface="Arial" charset="0"/>
                </a:rPr>
                <a:t>.</a:t>
              </a:r>
              <a:endParaRPr lang="en-US" sz="1600" dirty="0" smtClean="0">
                <a:solidFill>
                  <a:srgbClr val="323C47"/>
                </a:solidFill>
                <a:latin typeface="Arial" charset="0"/>
              </a:endParaRPr>
            </a:p>
          </p:txBody>
        </p:sp>
        <p:cxnSp>
          <p:nvCxnSpPr>
            <p:cNvPr id="8" name="Straight Connector 7"/>
            <p:cNvCxnSpPr/>
            <p:nvPr/>
          </p:nvCxnSpPr>
          <p:spPr>
            <a:xfrm>
              <a:off x="342900" y="2150685"/>
              <a:ext cx="8444484" cy="0"/>
            </a:xfrm>
            <a:prstGeom prst="line">
              <a:avLst/>
            </a:prstGeom>
            <a:ln w="3175">
              <a:solidFill>
                <a:srgbClr val="323C47"/>
              </a:solidFill>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TextBox 9"/>
              <p:cNvSpPr txBox="1"/>
              <p:nvPr/>
            </p:nvSpPr>
            <p:spPr>
              <a:xfrm>
                <a:off x="342900" y="2392524"/>
                <a:ext cx="4562731" cy="142507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de-DE" b="0" i="1" smtClean="0">
                          <a:solidFill>
                            <a:srgbClr val="323C47"/>
                          </a:solidFill>
                          <a:latin typeface="Cambria Math" charset="0"/>
                        </a:rPr>
                        <m:t>𝑈</m:t>
                      </m:r>
                      <m:r>
                        <a:rPr lang="de-DE" b="0" i="1" smtClean="0">
                          <a:solidFill>
                            <a:srgbClr val="323C47"/>
                          </a:solidFill>
                          <a:latin typeface="Cambria Math" charset="0"/>
                        </a:rPr>
                        <m:t>(</m:t>
                      </m:r>
                      <m:r>
                        <a:rPr lang="de-DE" b="0" i="1" smtClean="0">
                          <a:solidFill>
                            <a:srgbClr val="323C47"/>
                          </a:solidFill>
                          <a:latin typeface="Cambria Math" charset="0"/>
                        </a:rPr>
                        <m:t>𝐶</m:t>
                      </m:r>
                      <m:r>
                        <a:rPr lang="de-DE" b="0" i="1" smtClean="0">
                          <a:solidFill>
                            <a:srgbClr val="323C47"/>
                          </a:solidFill>
                          <a:latin typeface="Cambria Math" charset="0"/>
                        </a:rPr>
                        <m:t>)=</m:t>
                      </m:r>
                      <m:d>
                        <m:dPr>
                          <m:begChr m:val="{"/>
                          <m:endChr m:val=""/>
                          <m:ctrlPr>
                            <a:rPr lang="cs-CZ" b="0" i="1" smtClean="0">
                              <a:solidFill>
                                <a:srgbClr val="323C47"/>
                              </a:solidFill>
                              <a:latin typeface="Cambria Math" charset="0"/>
                            </a:rPr>
                          </m:ctrlPr>
                        </m:dPr>
                        <m:e>
                          <m:eqArr>
                            <m:eqArrPr>
                              <m:ctrlPr>
                                <a:rPr lang="cs-CZ" b="0" i="1" smtClean="0">
                                  <a:solidFill>
                                    <a:srgbClr val="323C47"/>
                                  </a:solidFill>
                                  <a:latin typeface="Cambria Math" charset="0"/>
                                </a:rPr>
                              </m:ctrlPr>
                            </m:eqArrPr>
                            <m:e>
                              <m:f>
                                <m:fPr>
                                  <m:ctrlPr>
                                    <a:rPr lang="bg-BG" b="0" i="1" smtClean="0">
                                      <a:solidFill>
                                        <a:srgbClr val="323C47"/>
                                      </a:solidFill>
                                      <a:latin typeface="Cambria Math" charset="0"/>
                                    </a:rPr>
                                  </m:ctrlPr>
                                </m:fPr>
                                <m:num>
                                  <m:sSup>
                                    <m:sSupPr>
                                      <m:ctrlPr>
                                        <a:rPr lang="bg-BG" b="0" i="1" smtClean="0">
                                          <a:solidFill>
                                            <a:srgbClr val="323C47"/>
                                          </a:solidFill>
                                          <a:latin typeface="Cambria Math" charset="0"/>
                                        </a:rPr>
                                      </m:ctrlPr>
                                    </m:sSupPr>
                                    <m:e>
                                      <m:r>
                                        <a:rPr lang="de-DE" b="0" i="1" smtClean="0">
                                          <a:solidFill>
                                            <a:srgbClr val="323C47"/>
                                          </a:solidFill>
                                          <a:latin typeface="Cambria Math" charset="0"/>
                                        </a:rPr>
                                        <m:t>𝐶</m:t>
                                      </m:r>
                                    </m:e>
                                    <m:sup>
                                      <m:r>
                                        <a:rPr lang="de-DE" b="0" i="1" smtClean="0">
                                          <a:solidFill>
                                            <a:srgbClr val="323C47"/>
                                          </a:solidFill>
                                          <a:latin typeface="Cambria Math" charset="0"/>
                                        </a:rPr>
                                        <m:t>1 −</m:t>
                                      </m:r>
                                      <m:r>
                                        <a:rPr lang="de-DE" b="0" i="1" smtClean="0">
                                          <a:solidFill>
                                            <a:srgbClr val="323C47"/>
                                          </a:solidFill>
                                          <a:latin typeface="Cambria Math" charset="0"/>
                                        </a:rPr>
                                        <m:t>𝛾</m:t>
                                      </m:r>
                                    </m:sup>
                                  </m:sSup>
                                  <m:r>
                                    <a:rPr lang="de-DE" b="0" i="1" smtClean="0">
                                      <a:solidFill>
                                        <a:srgbClr val="323C47"/>
                                      </a:solidFill>
                                      <a:latin typeface="Cambria Math" charset="0"/>
                                    </a:rPr>
                                    <m:t>−1</m:t>
                                  </m:r>
                                </m:num>
                                <m:den>
                                  <m:r>
                                    <a:rPr lang="de-DE" b="0" i="1" smtClean="0">
                                      <a:solidFill>
                                        <a:srgbClr val="323C47"/>
                                      </a:solidFill>
                                      <a:latin typeface="Cambria Math" charset="0"/>
                                    </a:rPr>
                                    <m:t>1−</m:t>
                                  </m:r>
                                  <m:r>
                                    <a:rPr lang="de-DE" b="0" i="1" smtClean="0">
                                      <a:solidFill>
                                        <a:srgbClr val="323C47"/>
                                      </a:solidFill>
                                      <a:latin typeface="Cambria Math" charset="0"/>
                                    </a:rPr>
                                    <m:t>𝛾</m:t>
                                  </m:r>
                                </m:den>
                              </m:f>
                              <m:r>
                                <a:rPr lang="de-DE" b="0" i="1" smtClean="0">
                                  <a:solidFill>
                                    <a:srgbClr val="323C47"/>
                                  </a:solidFill>
                                  <a:latin typeface="Cambria Math" charset="0"/>
                                </a:rPr>
                                <m:t>                        </m:t>
                              </m:r>
                              <m:r>
                                <a:rPr lang="de-DE" b="0" i="1" smtClean="0">
                                  <a:solidFill>
                                    <a:srgbClr val="323C47"/>
                                  </a:solidFill>
                                  <a:latin typeface="Cambria Math" charset="0"/>
                                </a:rPr>
                                <m:t>𝑓𝑜𝑟</m:t>
                              </m:r>
                              <m:r>
                                <a:rPr lang="de-DE" b="0" i="1" smtClean="0">
                                  <a:solidFill>
                                    <a:srgbClr val="323C47"/>
                                  </a:solidFill>
                                  <a:latin typeface="Cambria Math" charset="0"/>
                                </a:rPr>
                                <m:t> </m:t>
                              </m:r>
                              <m:r>
                                <a:rPr lang="de-DE" b="0" i="1" smtClean="0">
                                  <a:solidFill>
                                    <a:srgbClr val="323C47"/>
                                  </a:solidFill>
                                  <a:latin typeface="Cambria Math" charset="0"/>
                                </a:rPr>
                                <m:t>𝐶</m:t>
                              </m:r>
                              <m:r>
                                <a:rPr lang="de-DE" b="0" i="1" smtClean="0">
                                  <a:solidFill>
                                    <a:srgbClr val="323C47"/>
                                  </a:solidFill>
                                  <a:latin typeface="Cambria Math" charset="0"/>
                                  <a:ea typeface="Cambria Math" charset="0"/>
                                  <a:cs typeface="Cambria Math" charset="0"/>
                                </a:rPr>
                                <m:t>≥1</m:t>
                              </m:r>
                            </m:e>
                            <m:e>
                              <m:f>
                                <m:fPr>
                                  <m:ctrlPr>
                                    <a:rPr lang="bg-BG" b="0" i="1" smtClean="0">
                                      <a:solidFill>
                                        <a:srgbClr val="323C47"/>
                                      </a:solidFill>
                                      <a:latin typeface="Cambria Math" charset="0"/>
                                    </a:rPr>
                                  </m:ctrlPr>
                                </m:fPr>
                                <m:num>
                                  <m:sSup>
                                    <m:sSupPr>
                                      <m:ctrlPr>
                                        <a:rPr lang="bg-BG" b="0" i="1" smtClean="0">
                                          <a:solidFill>
                                            <a:srgbClr val="323C47"/>
                                          </a:solidFill>
                                          <a:latin typeface="Cambria Math" charset="0"/>
                                        </a:rPr>
                                      </m:ctrlPr>
                                    </m:sSupPr>
                                    <m:e>
                                      <m:r>
                                        <a:rPr lang="de-DE" b="0" i="1" smtClean="0">
                                          <a:solidFill>
                                            <a:srgbClr val="323C47"/>
                                          </a:solidFill>
                                          <a:latin typeface="Cambria Math" charset="0"/>
                                        </a:rPr>
                                        <m:t>1</m:t>
                                      </m:r>
                                    </m:e>
                                    <m:sup>
                                      <m:r>
                                        <a:rPr lang="de-DE" b="0" i="1" smtClean="0">
                                          <a:solidFill>
                                            <a:srgbClr val="323C47"/>
                                          </a:solidFill>
                                          <a:latin typeface="Cambria Math" charset="0"/>
                                        </a:rPr>
                                        <m:t>1−</m:t>
                                      </m:r>
                                      <m:r>
                                        <a:rPr lang="de-DE" b="0" i="1" smtClean="0">
                                          <a:solidFill>
                                            <a:srgbClr val="323C47"/>
                                          </a:solidFill>
                                          <a:latin typeface="Cambria Math" charset="0"/>
                                        </a:rPr>
                                        <m:t>𝛾</m:t>
                                      </m:r>
                                    </m:sup>
                                  </m:sSup>
                                  <m:r>
                                    <a:rPr lang="de-DE" b="0" i="1" smtClean="0">
                                      <a:solidFill>
                                        <a:srgbClr val="323C47"/>
                                      </a:solidFill>
                                      <a:latin typeface="Cambria Math" charset="0"/>
                                    </a:rPr>
                                    <m:t>−1</m:t>
                                  </m:r>
                                </m:num>
                                <m:den>
                                  <m:r>
                                    <a:rPr lang="de-DE" b="0" i="1" smtClean="0">
                                      <a:solidFill>
                                        <a:srgbClr val="323C47"/>
                                      </a:solidFill>
                                      <a:latin typeface="Cambria Math" charset="0"/>
                                    </a:rPr>
                                    <m:t>1−</m:t>
                                  </m:r>
                                  <m:r>
                                    <a:rPr lang="de-DE" b="0" i="1" smtClean="0">
                                      <a:solidFill>
                                        <a:srgbClr val="323C47"/>
                                      </a:solidFill>
                                      <a:latin typeface="Cambria Math" charset="0"/>
                                    </a:rPr>
                                    <m:t>𝛾</m:t>
                                  </m:r>
                                </m:den>
                              </m:f>
                              <m:r>
                                <a:rPr lang="de-DE" b="0" i="1" smtClean="0">
                                  <a:solidFill>
                                    <a:srgbClr val="323C47"/>
                                  </a:solidFill>
                                  <a:latin typeface="Cambria Math" charset="0"/>
                                </a:rPr>
                                <m:t>−</m:t>
                              </m:r>
                              <m:r>
                                <a:rPr lang="de-DE" b="0" i="1" smtClean="0">
                                  <a:solidFill>
                                    <a:srgbClr val="323C47"/>
                                  </a:solidFill>
                                  <a:latin typeface="Cambria Math" charset="0"/>
                                </a:rPr>
                                <m:t>𝜆</m:t>
                              </m:r>
                              <m:d>
                                <m:dPr>
                                  <m:ctrlPr>
                                    <a:rPr lang="de-DE" b="0" i="1" smtClean="0">
                                      <a:solidFill>
                                        <a:srgbClr val="323C47"/>
                                      </a:solidFill>
                                      <a:latin typeface="Cambria Math" charset="0"/>
                                    </a:rPr>
                                  </m:ctrlPr>
                                </m:dPr>
                                <m:e>
                                  <m:r>
                                    <a:rPr lang="de-DE" b="0" i="1" smtClean="0">
                                      <a:solidFill>
                                        <a:srgbClr val="323C47"/>
                                      </a:solidFill>
                                      <a:latin typeface="Cambria Math" charset="0"/>
                                    </a:rPr>
                                    <m:t>1−</m:t>
                                  </m:r>
                                  <m:r>
                                    <a:rPr lang="de-DE" b="0" i="1" smtClean="0">
                                      <a:solidFill>
                                        <a:srgbClr val="323C47"/>
                                      </a:solidFill>
                                      <a:latin typeface="Cambria Math" charset="0"/>
                                    </a:rPr>
                                    <m:t>𝐶</m:t>
                                  </m:r>
                                </m:e>
                              </m:d>
                              <m:r>
                                <a:rPr lang="de-DE" b="0" i="1" smtClean="0">
                                  <a:solidFill>
                                    <a:srgbClr val="323C47"/>
                                  </a:solidFill>
                                  <a:latin typeface="Cambria Math" charset="0"/>
                                </a:rPr>
                                <m:t>    </m:t>
                              </m:r>
                              <m:r>
                                <a:rPr lang="de-DE" b="0" i="1" smtClean="0">
                                  <a:solidFill>
                                    <a:srgbClr val="323C47"/>
                                  </a:solidFill>
                                  <a:latin typeface="Cambria Math" charset="0"/>
                                </a:rPr>
                                <m:t>𝑓𝑜𝑟</m:t>
                              </m:r>
                              <m:r>
                                <a:rPr lang="de-DE" b="0" i="1" smtClean="0">
                                  <a:solidFill>
                                    <a:srgbClr val="323C47"/>
                                  </a:solidFill>
                                  <a:latin typeface="Cambria Math" charset="0"/>
                                </a:rPr>
                                <m:t> </m:t>
                              </m:r>
                              <m:r>
                                <a:rPr lang="de-DE" b="0" i="1" smtClean="0">
                                  <a:solidFill>
                                    <a:srgbClr val="323C47"/>
                                  </a:solidFill>
                                  <a:latin typeface="Cambria Math" charset="0"/>
                                </a:rPr>
                                <m:t>𝐶</m:t>
                              </m:r>
                              <m:r>
                                <a:rPr lang="hr-HR" b="0" i="1" smtClean="0">
                                  <a:solidFill>
                                    <a:srgbClr val="323C47"/>
                                  </a:solidFill>
                                  <a:latin typeface="Cambria Math" charset="0"/>
                                  <a:ea typeface="Cambria Math" charset="0"/>
                                  <a:cs typeface="Cambria Math" charset="0"/>
                                </a:rPr>
                                <m:t>&lt;</m:t>
                              </m:r>
                              <m:r>
                                <a:rPr lang="de-DE" b="0" i="1" smtClean="0">
                                  <a:solidFill>
                                    <a:srgbClr val="323C47"/>
                                  </a:solidFill>
                                  <a:latin typeface="Cambria Math" charset="0"/>
                                  <a:ea typeface="Cambria Math" charset="0"/>
                                  <a:cs typeface="Cambria Math" charset="0"/>
                                </a:rPr>
                                <m:t>1</m:t>
                              </m:r>
                            </m:e>
                          </m:eqArr>
                        </m:e>
                      </m:d>
                    </m:oMath>
                  </m:oMathPara>
                </a14:m>
                <a:endParaRPr lang="en-US" dirty="0" smtClean="0">
                  <a:solidFill>
                    <a:srgbClr val="323C47"/>
                  </a:solidFill>
                  <a:latin typeface="Arial"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342900" y="2392524"/>
                <a:ext cx="4562731" cy="1425070"/>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342900" y="3803934"/>
                <a:ext cx="4562731" cy="830997"/>
              </a:xfrm>
              <a:prstGeom prst="rect">
                <a:avLst/>
              </a:prstGeom>
              <a:noFill/>
            </p:spPr>
            <p:txBody>
              <a:bodyPr wrap="square" rtlCol="0">
                <a:spAutoFit/>
              </a:bodyPr>
              <a:lstStyle/>
              <a:p>
                <a:r>
                  <a:rPr lang="de-DE" sz="1600" dirty="0" err="1" smtClean="0">
                    <a:solidFill>
                      <a:srgbClr val="323C47"/>
                    </a:solidFill>
                    <a:latin typeface="Arial" charset="0"/>
                  </a:rPr>
                  <a:t>where</a:t>
                </a:r>
                <a:r>
                  <a:rPr lang="de-DE" sz="1600" dirty="0" smtClean="0">
                    <a:solidFill>
                      <a:srgbClr val="323C47"/>
                    </a:solidFill>
                    <a:latin typeface="Arial" charset="0"/>
                  </a:rPr>
                  <a:t> </a:t>
                </a:r>
                <a:r>
                  <a:rPr lang="de-DE" sz="1600" i="1" dirty="0" smtClean="0">
                    <a:solidFill>
                      <a:srgbClr val="323C47"/>
                    </a:solidFill>
                    <a:latin typeface="Arial" charset="0"/>
                  </a:rPr>
                  <a:t>C </a:t>
                </a:r>
                <a:r>
                  <a:rPr lang="de-DE" sz="1600" dirty="0" err="1" smtClean="0">
                    <a:solidFill>
                      <a:srgbClr val="323C47"/>
                    </a:solidFill>
                    <a:latin typeface="Arial" charset="0"/>
                  </a:rPr>
                  <a:t>denotes</a:t>
                </a:r>
                <a:r>
                  <a:rPr lang="de-DE" sz="1600" dirty="0" smtClean="0">
                    <a:solidFill>
                      <a:srgbClr val="323C47"/>
                    </a:solidFill>
                    <a:latin typeface="Arial" charset="0"/>
                  </a:rPr>
                  <a:t> </a:t>
                </a:r>
                <a:r>
                  <a:rPr lang="de-DE" sz="1600" dirty="0" err="1" smtClean="0">
                    <a:solidFill>
                      <a:srgbClr val="323C47"/>
                    </a:solidFill>
                    <a:latin typeface="Arial" charset="0"/>
                  </a:rPr>
                  <a:t>the</a:t>
                </a:r>
                <a:r>
                  <a:rPr lang="de-DE" sz="1600" dirty="0" smtClean="0">
                    <a:solidFill>
                      <a:srgbClr val="323C47"/>
                    </a:solidFill>
                    <a:latin typeface="Arial" charset="0"/>
                  </a:rPr>
                  <a:t> </a:t>
                </a:r>
                <a:r>
                  <a:rPr lang="de-DE" sz="1600" dirty="0" err="1" smtClean="0">
                    <a:solidFill>
                      <a:srgbClr val="323C47"/>
                    </a:solidFill>
                    <a:latin typeface="Arial" charset="0"/>
                  </a:rPr>
                  <a:t>coverage</a:t>
                </a:r>
                <a:r>
                  <a:rPr lang="de-DE" sz="1600" dirty="0" smtClean="0">
                    <a:solidFill>
                      <a:srgbClr val="323C47"/>
                    </a:solidFill>
                    <a:latin typeface="Arial" charset="0"/>
                  </a:rPr>
                  <a:t> </a:t>
                </a:r>
                <a:r>
                  <a:rPr lang="de-DE" sz="1600" dirty="0" err="1" smtClean="0">
                    <a:solidFill>
                      <a:srgbClr val="323C47"/>
                    </a:solidFill>
                    <a:latin typeface="Arial" charset="0"/>
                  </a:rPr>
                  <a:t>ratio</a:t>
                </a:r>
                <a:r>
                  <a:rPr lang="de-DE" sz="1600" dirty="0" smtClean="0">
                    <a:solidFill>
                      <a:srgbClr val="323C47"/>
                    </a:solidFill>
                    <a:latin typeface="Arial" charset="0"/>
                  </a:rPr>
                  <a:t>, </a:t>
                </a:r>
                <a14:m>
                  <m:oMath xmlns:m="http://schemas.openxmlformats.org/officeDocument/2006/math">
                    <m:r>
                      <a:rPr lang="de-DE" sz="1600" i="1">
                        <a:solidFill>
                          <a:srgbClr val="323C47"/>
                        </a:solidFill>
                        <a:latin typeface="Cambria Math" charset="0"/>
                      </a:rPr>
                      <m:t>𝛾</m:t>
                    </m:r>
                  </m:oMath>
                </a14:m>
                <a:r>
                  <a:rPr lang="de-DE" sz="1600" dirty="0" smtClean="0">
                    <a:solidFill>
                      <a:srgbClr val="323C47"/>
                    </a:solidFill>
                    <a:latin typeface="Arial" charset="0"/>
                  </a:rPr>
                  <a:t> </a:t>
                </a:r>
                <a:r>
                  <a:rPr lang="de-DE" sz="1600" dirty="0" err="1" smtClean="0">
                    <a:solidFill>
                      <a:srgbClr val="323C47"/>
                    </a:solidFill>
                    <a:latin typeface="Arial" charset="0"/>
                  </a:rPr>
                  <a:t>denotes</a:t>
                </a:r>
                <a:r>
                  <a:rPr lang="de-DE" sz="1600" dirty="0" smtClean="0">
                    <a:solidFill>
                      <a:srgbClr val="323C47"/>
                    </a:solidFill>
                    <a:latin typeface="Arial" charset="0"/>
                  </a:rPr>
                  <a:t> </a:t>
                </a:r>
                <a:r>
                  <a:rPr lang="de-DE" sz="1600" dirty="0" err="1" smtClean="0">
                    <a:solidFill>
                      <a:srgbClr val="323C47"/>
                    </a:solidFill>
                    <a:latin typeface="Arial" charset="0"/>
                  </a:rPr>
                  <a:t>the</a:t>
                </a:r>
                <a:r>
                  <a:rPr lang="de-DE" sz="1600" dirty="0" smtClean="0">
                    <a:solidFill>
                      <a:srgbClr val="323C47"/>
                    </a:solidFill>
                    <a:latin typeface="Arial" charset="0"/>
                  </a:rPr>
                  <a:t> </a:t>
                </a:r>
                <a:r>
                  <a:rPr lang="de-DE" sz="1600" dirty="0" err="1" smtClean="0">
                    <a:solidFill>
                      <a:srgbClr val="323C47"/>
                    </a:solidFill>
                    <a:latin typeface="Arial" charset="0"/>
                  </a:rPr>
                  <a:t>risk</a:t>
                </a:r>
                <a:r>
                  <a:rPr lang="de-DE" sz="1600" dirty="0" smtClean="0">
                    <a:solidFill>
                      <a:srgbClr val="323C47"/>
                    </a:solidFill>
                    <a:latin typeface="Arial" charset="0"/>
                  </a:rPr>
                  <a:t>-aversion </a:t>
                </a:r>
                <a:r>
                  <a:rPr lang="de-DE" sz="1600" dirty="0" err="1" smtClean="0">
                    <a:solidFill>
                      <a:srgbClr val="323C47"/>
                    </a:solidFill>
                    <a:latin typeface="Arial" charset="0"/>
                  </a:rPr>
                  <a:t>and</a:t>
                </a:r>
                <a:r>
                  <a:rPr lang="de-DE" sz="1600" dirty="0" smtClean="0">
                    <a:solidFill>
                      <a:srgbClr val="323C47"/>
                    </a:solidFill>
                    <a:latin typeface="Arial" charset="0"/>
                  </a:rPr>
                  <a:t> </a:t>
                </a:r>
                <a14:m>
                  <m:oMath xmlns:m="http://schemas.openxmlformats.org/officeDocument/2006/math">
                    <m:r>
                      <a:rPr lang="de-DE" sz="1600" i="1">
                        <a:solidFill>
                          <a:srgbClr val="323C47"/>
                        </a:solidFill>
                        <a:latin typeface="Cambria Math" charset="0"/>
                      </a:rPr>
                      <m:t>𝜆</m:t>
                    </m:r>
                  </m:oMath>
                </a14:m>
                <a:r>
                  <a:rPr lang="de-DE" sz="1600" dirty="0" smtClean="0">
                    <a:solidFill>
                      <a:srgbClr val="323C47"/>
                    </a:solidFill>
                    <a:latin typeface="Arial" charset="0"/>
                  </a:rPr>
                  <a:t> </a:t>
                </a:r>
                <a:r>
                  <a:rPr lang="de-DE" sz="1600" dirty="0" err="1" smtClean="0">
                    <a:solidFill>
                      <a:srgbClr val="323C47"/>
                    </a:solidFill>
                    <a:latin typeface="Arial" charset="0"/>
                  </a:rPr>
                  <a:t>denotes</a:t>
                </a:r>
                <a:r>
                  <a:rPr lang="de-DE" sz="1600" dirty="0" smtClean="0">
                    <a:solidFill>
                      <a:srgbClr val="323C47"/>
                    </a:solidFill>
                    <a:latin typeface="Arial" charset="0"/>
                  </a:rPr>
                  <a:t> </a:t>
                </a:r>
                <a:r>
                  <a:rPr lang="de-DE" sz="1600" dirty="0" err="1" smtClean="0">
                    <a:solidFill>
                      <a:srgbClr val="323C47"/>
                    </a:solidFill>
                    <a:latin typeface="Arial" charset="0"/>
                  </a:rPr>
                  <a:t>the</a:t>
                </a:r>
                <a:r>
                  <a:rPr lang="de-DE" sz="1600" dirty="0" smtClean="0">
                    <a:solidFill>
                      <a:srgbClr val="323C47"/>
                    </a:solidFill>
                    <a:latin typeface="Arial" charset="0"/>
                  </a:rPr>
                  <a:t> additional </a:t>
                </a:r>
                <a:r>
                  <a:rPr lang="de-DE" sz="1600" dirty="0" err="1" smtClean="0">
                    <a:solidFill>
                      <a:srgbClr val="323C47"/>
                    </a:solidFill>
                    <a:latin typeface="Arial" charset="0"/>
                  </a:rPr>
                  <a:t>utility</a:t>
                </a:r>
                <a:r>
                  <a:rPr lang="de-DE" sz="1600" dirty="0" smtClean="0">
                    <a:solidFill>
                      <a:srgbClr val="323C47"/>
                    </a:solidFill>
                    <a:latin typeface="Arial" charset="0"/>
                  </a:rPr>
                  <a:t> </a:t>
                </a:r>
                <a:r>
                  <a:rPr lang="de-DE" sz="1600" dirty="0" err="1" smtClean="0">
                    <a:solidFill>
                      <a:srgbClr val="323C47"/>
                    </a:solidFill>
                    <a:latin typeface="Arial" charset="0"/>
                  </a:rPr>
                  <a:t>we</a:t>
                </a:r>
                <a:r>
                  <a:rPr lang="de-DE" sz="1600" dirty="0" smtClean="0">
                    <a:solidFill>
                      <a:srgbClr val="323C47"/>
                    </a:solidFill>
                    <a:latin typeface="Arial" charset="0"/>
                  </a:rPr>
                  <a:t> </a:t>
                </a:r>
                <a:r>
                  <a:rPr lang="de-DE" sz="1600" dirty="0" err="1" smtClean="0">
                    <a:solidFill>
                      <a:srgbClr val="323C47"/>
                    </a:solidFill>
                    <a:latin typeface="Arial" charset="0"/>
                  </a:rPr>
                  <a:t>have</a:t>
                </a:r>
                <a:r>
                  <a:rPr lang="de-DE" sz="1600" dirty="0" smtClean="0">
                    <a:solidFill>
                      <a:srgbClr val="323C47"/>
                    </a:solidFill>
                    <a:latin typeface="Arial" charset="0"/>
                  </a:rPr>
                  <a:t> </a:t>
                </a:r>
                <a:r>
                  <a:rPr lang="de-DE" sz="1600" dirty="0" err="1" smtClean="0">
                    <a:solidFill>
                      <a:srgbClr val="323C47"/>
                    </a:solidFill>
                    <a:latin typeface="Arial" charset="0"/>
                  </a:rPr>
                  <a:t>from</a:t>
                </a:r>
                <a:r>
                  <a:rPr lang="de-DE" sz="1600" dirty="0" smtClean="0">
                    <a:solidFill>
                      <a:srgbClr val="323C47"/>
                    </a:solidFill>
                    <a:latin typeface="Arial" charset="0"/>
                  </a:rPr>
                  <a:t> 0.1 </a:t>
                </a:r>
                <a:r>
                  <a:rPr lang="de-DE" sz="1600" dirty="0" err="1" smtClean="0">
                    <a:solidFill>
                      <a:srgbClr val="323C47"/>
                    </a:solidFill>
                    <a:latin typeface="Arial" charset="0"/>
                  </a:rPr>
                  <a:t>more</a:t>
                </a:r>
                <a:r>
                  <a:rPr lang="de-DE" sz="1600" dirty="0" smtClean="0">
                    <a:solidFill>
                      <a:srgbClr val="323C47"/>
                    </a:solidFill>
                    <a:latin typeface="Arial" charset="0"/>
                  </a:rPr>
                  <a:t> </a:t>
                </a:r>
                <a:r>
                  <a:rPr lang="de-DE" sz="1600" dirty="0" err="1" smtClean="0">
                    <a:solidFill>
                      <a:srgbClr val="323C47"/>
                    </a:solidFill>
                    <a:latin typeface="Arial" charset="0"/>
                  </a:rPr>
                  <a:t>coverage</a:t>
                </a:r>
                <a:r>
                  <a:rPr lang="de-DE" sz="1600" dirty="0" smtClean="0">
                    <a:solidFill>
                      <a:srgbClr val="323C47"/>
                    </a:solidFill>
                    <a:latin typeface="Arial" charset="0"/>
                  </a:rPr>
                  <a:t> </a:t>
                </a:r>
                <a:r>
                  <a:rPr lang="de-DE" sz="1600" dirty="0" err="1" smtClean="0">
                    <a:solidFill>
                      <a:srgbClr val="323C47"/>
                    </a:solidFill>
                    <a:latin typeface="Arial" charset="0"/>
                  </a:rPr>
                  <a:t>ratio</a:t>
                </a:r>
                <a:r>
                  <a:rPr lang="de-DE" sz="1600" dirty="0" smtClean="0">
                    <a:solidFill>
                      <a:srgbClr val="323C47"/>
                    </a:solidFill>
                    <a:latin typeface="Arial" charset="0"/>
                  </a:rPr>
                  <a:t> . </a:t>
                </a:r>
                <a:endParaRPr lang="en-US" sz="1600" dirty="0" smtClean="0">
                  <a:solidFill>
                    <a:srgbClr val="323C47"/>
                  </a:solidFill>
                  <a:latin typeface="Arial"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342900" y="3803934"/>
                <a:ext cx="4562731" cy="830997"/>
              </a:xfrm>
              <a:prstGeom prst="rect">
                <a:avLst/>
              </a:prstGeom>
              <a:blipFill rotWithShape="0">
                <a:blip r:embed="rId3"/>
                <a:stretch>
                  <a:fillRect l="-668" t="-2206" b="-8824"/>
                </a:stretch>
              </a:blipFill>
            </p:spPr>
            <p:txBody>
              <a:bodyPr/>
              <a:lstStyle/>
              <a:p>
                <a:r>
                  <a:rPr lang="en-US">
                    <a:noFill/>
                  </a:rPr>
                  <a:t> </a:t>
                </a:r>
              </a:p>
            </p:txBody>
          </p:sp>
        </mc:Fallback>
      </mc:AlternateContent>
      <p:sp>
        <p:nvSpPr>
          <p:cNvPr id="11" name="TextBox 10"/>
          <p:cNvSpPr txBox="1"/>
          <p:nvPr/>
        </p:nvSpPr>
        <p:spPr>
          <a:xfrm>
            <a:off x="967409" y="6226175"/>
            <a:ext cx="7606748" cy="276999"/>
          </a:xfrm>
          <a:prstGeom prst="rect">
            <a:avLst/>
          </a:prstGeom>
          <a:noFill/>
        </p:spPr>
        <p:txBody>
          <a:bodyPr wrap="square" rtlCol="0">
            <a:spAutoFit/>
          </a:bodyPr>
          <a:lstStyle/>
          <a:p>
            <a:pPr>
              <a:lnSpc>
                <a:spcPct val="120000"/>
              </a:lnSpc>
            </a:pPr>
            <a:r>
              <a:rPr lang="de-DE" sz="1000" dirty="0" smtClean="0">
                <a:solidFill>
                  <a:srgbClr val="1B202F"/>
                </a:solidFill>
                <a:latin typeface="Arial" charset="0"/>
              </a:rPr>
              <a:t>Notes: (1) </a:t>
            </a:r>
            <a:r>
              <a:rPr lang="de-DE" sz="1000" dirty="0" err="1" smtClean="0">
                <a:solidFill>
                  <a:srgbClr val="1B202F"/>
                </a:solidFill>
                <a:latin typeface="Arial" charset="0"/>
              </a:rPr>
              <a:t>Based</a:t>
            </a:r>
            <a:r>
              <a:rPr lang="de-DE" sz="1000" dirty="0" smtClean="0">
                <a:solidFill>
                  <a:srgbClr val="1B202F"/>
                </a:solidFill>
                <a:latin typeface="Arial" charset="0"/>
              </a:rPr>
              <a:t> on Estrada, J. &amp; </a:t>
            </a:r>
            <a:r>
              <a:rPr lang="de-DE" sz="1000" dirty="0" err="1" smtClean="0">
                <a:solidFill>
                  <a:srgbClr val="1B202F"/>
                </a:solidFill>
                <a:latin typeface="Arial" charset="0"/>
              </a:rPr>
              <a:t>Kritzman</a:t>
            </a:r>
            <a:r>
              <a:rPr lang="de-DE" sz="1000" dirty="0" smtClean="0">
                <a:solidFill>
                  <a:srgbClr val="1B202F"/>
                </a:solidFill>
                <a:latin typeface="Arial" charset="0"/>
              </a:rPr>
              <a:t>, M. </a:t>
            </a:r>
            <a:r>
              <a:rPr lang="de-DE" sz="1000" dirty="0">
                <a:solidFill>
                  <a:srgbClr val="1B202F"/>
                </a:solidFill>
                <a:latin typeface="Arial" charset="0"/>
              </a:rPr>
              <a:t>(2018), </a:t>
            </a:r>
            <a:r>
              <a:rPr lang="de-DE" sz="1000" i="1" dirty="0" err="1">
                <a:solidFill>
                  <a:srgbClr val="1B202F"/>
                </a:solidFill>
                <a:latin typeface="Arial" charset="0"/>
              </a:rPr>
              <a:t>Evaluating</a:t>
            </a:r>
            <a:r>
              <a:rPr lang="de-DE" sz="1000" i="1" dirty="0">
                <a:solidFill>
                  <a:srgbClr val="1B202F"/>
                </a:solidFill>
                <a:latin typeface="Arial" charset="0"/>
              </a:rPr>
              <a:t> </a:t>
            </a:r>
            <a:r>
              <a:rPr lang="de-DE" sz="1000" i="1" dirty="0" err="1">
                <a:solidFill>
                  <a:srgbClr val="1B202F"/>
                </a:solidFill>
                <a:latin typeface="Arial" charset="0"/>
              </a:rPr>
              <a:t>Retirement</a:t>
            </a:r>
            <a:r>
              <a:rPr lang="de-DE" sz="1000" i="1" dirty="0">
                <a:solidFill>
                  <a:srgbClr val="1B202F"/>
                </a:solidFill>
                <a:latin typeface="Arial" charset="0"/>
              </a:rPr>
              <a:t> </a:t>
            </a:r>
            <a:r>
              <a:rPr lang="de-DE" sz="1000" i="1" dirty="0" err="1" smtClean="0">
                <a:solidFill>
                  <a:srgbClr val="1B202F"/>
                </a:solidFill>
                <a:latin typeface="Arial" charset="0"/>
              </a:rPr>
              <a:t>Strategies</a:t>
            </a:r>
            <a:r>
              <a:rPr lang="de-DE" sz="1000" i="1" dirty="0" smtClean="0">
                <a:solidFill>
                  <a:srgbClr val="1B202F"/>
                </a:solidFill>
                <a:latin typeface="Arial" charset="0"/>
              </a:rPr>
              <a:t>: A </a:t>
            </a:r>
            <a:r>
              <a:rPr lang="de-DE" sz="1000" i="1" dirty="0">
                <a:solidFill>
                  <a:srgbClr val="1B202F"/>
                </a:solidFill>
                <a:latin typeface="Arial" charset="0"/>
              </a:rPr>
              <a:t>Utility-</a:t>
            </a:r>
            <a:r>
              <a:rPr lang="de-DE" sz="1000" i="1" dirty="0" err="1">
                <a:solidFill>
                  <a:srgbClr val="1B202F"/>
                </a:solidFill>
                <a:latin typeface="Arial" charset="0"/>
              </a:rPr>
              <a:t>Based</a:t>
            </a:r>
            <a:r>
              <a:rPr lang="de-DE" sz="1000" i="1" dirty="0">
                <a:solidFill>
                  <a:srgbClr val="1B202F"/>
                </a:solidFill>
                <a:latin typeface="Arial" charset="0"/>
              </a:rPr>
              <a:t> </a:t>
            </a:r>
            <a:r>
              <a:rPr lang="de-DE" sz="1000" i="1" dirty="0" smtClean="0">
                <a:solidFill>
                  <a:srgbClr val="1B202F"/>
                </a:solidFill>
                <a:latin typeface="Arial" charset="0"/>
              </a:rPr>
              <a:t>Approach</a:t>
            </a:r>
            <a:r>
              <a:rPr lang="de-DE" sz="1000" dirty="0" smtClean="0">
                <a:solidFill>
                  <a:srgbClr val="1B202F"/>
                </a:solidFill>
                <a:latin typeface="Arial" charset="0"/>
              </a:rPr>
              <a:t>. pp. 5-6.</a:t>
            </a:r>
            <a:endParaRPr lang="de-DE" sz="1000" dirty="0">
              <a:solidFill>
                <a:srgbClr val="1B202F"/>
              </a:solidFill>
              <a:latin typeface="Arial" charset="0"/>
            </a:endParaRPr>
          </a:p>
        </p:txBody>
      </p:sp>
      <p:sp>
        <p:nvSpPr>
          <p:cNvPr id="3" name="TextBox 2"/>
          <p:cNvSpPr txBox="1"/>
          <p:nvPr/>
        </p:nvSpPr>
        <p:spPr>
          <a:xfrm>
            <a:off x="4488925" y="2362531"/>
            <a:ext cx="481914" cy="276999"/>
          </a:xfrm>
          <a:prstGeom prst="rect">
            <a:avLst/>
          </a:prstGeom>
          <a:noFill/>
        </p:spPr>
        <p:txBody>
          <a:bodyPr wrap="square" rtlCol="0">
            <a:spAutoFit/>
          </a:bodyPr>
          <a:lstStyle/>
          <a:p>
            <a:pPr>
              <a:lnSpc>
                <a:spcPct val="120000"/>
              </a:lnSpc>
            </a:pPr>
            <a:r>
              <a:rPr lang="en-US" sz="1000" dirty="0" smtClean="0">
                <a:solidFill>
                  <a:srgbClr val="1B202F"/>
                </a:solidFill>
                <a:latin typeface="Arial" charset="0"/>
              </a:rPr>
              <a:t>(1)</a:t>
            </a:r>
          </a:p>
        </p:txBody>
      </p:sp>
      <mc:AlternateContent xmlns:mc="http://schemas.openxmlformats.org/markup-compatibility/2006" xmlns:a14="http://schemas.microsoft.com/office/drawing/2010/main">
        <mc:Choice Requires="a14">
          <p:sp>
            <p:nvSpPr>
              <p:cNvPr id="12" name="TextBox 11"/>
              <p:cNvSpPr txBox="1"/>
              <p:nvPr/>
            </p:nvSpPr>
            <p:spPr>
              <a:xfrm>
                <a:off x="342900" y="4706154"/>
                <a:ext cx="4562731" cy="61093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de-DE" b="0" i="1" smtClean="0">
                          <a:solidFill>
                            <a:srgbClr val="323C47"/>
                          </a:solidFill>
                          <a:latin typeface="Cambria Math" charset="0"/>
                        </a:rPr>
                        <m:t>𝐶</m:t>
                      </m:r>
                      <m:r>
                        <a:rPr lang="de-DE" b="0" i="1" smtClean="0">
                          <a:solidFill>
                            <a:srgbClr val="323C47"/>
                          </a:solidFill>
                          <a:latin typeface="Cambria Math" charset="0"/>
                        </a:rPr>
                        <m:t>= </m:t>
                      </m:r>
                      <m:f>
                        <m:fPr>
                          <m:ctrlPr>
                            <a:rPr lang="bg-BG" i="1" smtClean="0">
                              <a:solidFill>
                                <a:srgbClr val="323C47"/>
                              </a:solidFill>
                              <a:latin typeface="Cambria Math" charset="0"/>
                            </a:rPr>
                          </m:ctrlPr>
                        </m:fPr>
                        <m:num>
                          <m:sSub>
                            <m:sSubPr>
                              <m:ctrlPr>
                                <a:rPr lang="en-US" i="1" smtClean="0">
                                  <a:solidFill>
                                    <a:srgbClr val="323C47"/>
                                  </a:solidFill>
                                  <a:latin typeface="Cambria Math" charset="0"/>
                                </a:rPr>
                              </m:ctrlPr>
                            </m:sSubPr>
                            <m:e>
                              <m:r>
                                <a:rPr lang="de-DE" b="0" i="1" smtClean="0">
                                  <a:solidFill>
                                    <a:srgbClr val="323C47"/>
                                  </a:solidFill>
                                  <a:latin typeface="Cambria Math" charset="0"/>
                                </a:rPr>
                                <m:t>𝑌</m:t>
                              </m:r>
                            </m:e>
                            <m:sub>
                              <m:r>
                                <a:rPr lang="de-DE" b="0" i="1" smtClean="0">
                                  <a:solidFill>
                                    <a:srgbClr val="323C47"/>
                                  </a:solidFill>
                                  <a:latin typeface="Cambria Math" charset="0"/>
                                </a:rPr>
                                <m:t>𝑖</m:t>
                              </m:r>
                            </m:sub>
                          </m:sSub>
                        </m:num>
                        <m:den>
                          <m:r>
                            <a:rPr lang="de-DE" b="0" i="1" smtClean="0">
                              <a:solidFill>
                                <a:srgbClr val="323C47"/>
                              </a:solidFill>
                              <a:latin typeface="Cambria Math" charset="0"/>
                            </a:rPr>
                            <m:t>𝐿</m:t>
                          </m:r>
                        </m:den>
                      </m:f>
                    </m:oMath>
                  </m:oMathPara>
                </a14:m>
                <a:endParaRPr lang="en-US" dirty="0" smtClean="0">
                  <a:solidFill>
                    <a:srgbClr val="323C47"/>
                  </a:solidFill>
                  <a:latin typeface="Arial"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342900" y="4706154"/>
                <a:ext cx="4562731" cy="610936"/>
              </a:xfrm>
              <a:prstGeom prst="rect">
                <a:avLst/>
              </a:prstGeom>
              <a:blipFill rotWithShape="0">
                <a:blip r:embed="rId4"/>
                <a:stretch>
                  <a:fillRect/>
                </a:stretch>
              </a:blipFill>
            </p:spPr>
            <p:txBody>
              <a:bodyPr/>
              <a:lstStyle/>
              <a:p>
                <a:r>
                  <a:rPr lang="en-US">
                    <a:noFill/>
                  </a:rPr>
                  <a:t> </a:t>
                </a:r>
              </a:p>
            </p:txBody>
          </p:sp>
        </mc:Fallback>
      </mc:AlternateContent>
      <p:sp>
        <p:nvSpPr>
          <p:cNvPr id="13" name="TextBox 12"/>
          <p:cNvSpPr txBox="1"/>
          <p:nvPr/>
        </p:nvSpPr>
        <p:spPr>
          <a:xfrm>
            <a:off x="342900" y="5365830"/>
            <a:ext cx="4562731" cy="830997"/>
          </a:xfrm>
          <a:prstGeom prst="rect">
            <a:avLst/>
          </a:prstGeom>
          <a:noFill/>
        </p:spPr>
        <p:txBody>
          <a:bodyPr wrap="square" rtlCol="0">
            <a:spAutoFit/>
          </a:bodyPr>
          <a:lstStyle/>
          <a:p>
            <a:r>
              <a:rPr lang="de-DE" sz="1600" dirty="0" err="1">
                <a:solidFill>
                  <a:srgbClr val="323C47"/>
                </a:solidFill>
                <a:latin typeface="Arial" charset="0"/>
              </a:rPr>
              <a:t>w</a:t>
            </a:r>
            <a:r>
              <a:rPr lang="de-DE" sz="1600" dirty="0" err="1" smtClean="0">
                <a:solidFill>
                  <a:srgbClr val="323C47"/>
                </a:solidFill>
                <a:latin typeface="Arial" charset="0"/>
              </a:rPr>
              <a:t>here</a:t>
            </a:r>
            <a:r>
              <a:rPr lang="de-DE" sz="1600" dirty="0" smtClean="0">
                <a:solidFill>
                  <a:srgbClr val="323C47"/>
                </a:solidFill>
                <a:latin typeface="Arial" charset="0"/>
              </a:rPr>
              <a:t> </a:t>
            </a:r>
            <a:r>
              <a:rPr lang="de-DE" sz="1600" i="1" dirty="0" smtClean="0">
                <a:solidFill>
                  <a:srgbClr val="323C47"/>
                </a:solidFill>
                <a:latin typeface="Arial" charset="0"/>
              </a:rPr>
              <a:t>Y</a:t>
            </a:r>
            <a:r>
              <a:rPr lang="de-DE" sz="1600" i="1" baseline="-25000" dirty="0" smtClean="0">
                <a:solidFill>
                  <a:srgbClr val="323C47"/>
                </a:solidFill>
                <a:latin typeface="Arial" charset="0"/>
              </a:rPr>
              <a:t>i</a:t>
            </a:r>
            <a:r>
              <a:rPr lang="de-DE" sz="1600" dirty="0" smtClean="0">
                <a:solidFill>
                  <a:srgbClr val="323C47"/>
                </a:solidFill>
                <a:latin typeface="Arial" charset="0"/>
              </a:rPr>
              <a:t> </a:t>
            </a:r>
            <a:r>
              <a:rPr lang="de-DE" sz="1600" dirty="0" err="1" smtClean="0">
                <a:solidFill>
                  <a:srgbClr val="323C47"/>
                </a:solidFill>
                <a:latin typeface="Arial" charset="0"/>
              </a:rPr>
              <a:t>denotes</a:t>
            </a:r>
            <a:r>
              <a:rPr lang="de-DE" sz="1600" dirty="0" smtClean="0">
                <a:solidFill>
                  <a:srgbClr val="323C47"/>
                </a:solidFill>
                <a:latin typeface="Arial" charset="0"/>
              </a:rPr>
              <a:t> </a:t>
            </a:r>
            <a:r>
              <a:rPr lang="de-DE" sz="1600" dirty="0" err="1" smtClean="0">
                <a:solidFill>
                  <a:srgbClr val="323C47"/>
                </a:solidFill>
                <a:latin typeface="Arial" charset="0"/>
              </a:rPr>
              <a:t>the</a:t>
            </a:r>
            <a:r>
              <a:rPr lang="de-DE" sz="1600" dirty="0" smtClean="0">
                <a:solidFill>
                  <a:srgbClr val="323C47"/>
                </a:solidFill>
                <a:latin typeface="Arial" charset="0"/>
              </a:rPr>
              <a:t> </a:t>
            </a:r>
            <a:r>
              <a:rPr lang="de-DE" sz="1600" dirty="0" err="1" smtClean="0">
                <a:solidFill>
                  <a:srgbClr val="323C47"/>
                </a:solidFill>
                <a:latin typeface="Arial" charset="0"/>
              </a:rPr>
              <a:t>number</a:t>
            </a:r>
            <a:r>
              <a:rPr lang="de-DE" sz="1600" dirty="0" smtClean="0">
                <a:solidFill>
                  <a:srgbClr val="323C47"/>
                </a:solidFill>
                <a:latin typeface="Arial" charset="0"/>
              </a:rPr>
              <a:t> </a:t>
            </a:r>
            <a:r>
              <a:rPr lang="de-DE" sz="1600" dirty="0" err="1" smtClean="0">
                <a:solidFill>
                  <a:srgbClr val="323C47"/>
                </a:solidFill>
                <a:latin typeface="Arial" charset="0"/>
              </a:rPr>
              <a:t>of</a:t>
            </a:r>
            <a:r>
              <a:rPr lang="de-DE" sz="1600" dirty="0" smtClean="0">
                <a:solidFill>
                  <a:srgbClr val="323C47"/>
                </a:solidFill>
                <a:latin typeface="Arial" charset="0"/>
              </a:rPr>
              <a:t> </a:t>
            </a:r>
            <a:r>
              <a:rPr lang="de-DE" sz="1600" dirty="0" err="1" smtClean="0">
                <a:solidFill>
                  <a:srgbClr val="323C47"/>
                </a:solidFill>
                <a:latin typeface="Arial" charset="0"/>
              </a:rPr>
              <a:t>years</a:t>
            </a:r>
            <a:r>
              <a:rPr lang="de-DE" sz="1600" dirty="0" smtClean="0">
                <a:solidFill>
                  <a:srgbClr val="323C47"/>
                </a:solidFill>
                <a:latin typeface="Arial" charset="0"/>
              </a:rPr>
              <a:t> </a:t>
            </a:r>
            <a:r>
              <a:rPr lang="de-DE" sz="1600" dirty="0" err="1" smtClean="0">
                <a:solidFill>
                  <a:srgbClr val="323C47"/>
                </a:solidFill>
                <a:latin typeface="Arial" charset="0"/>
              </a:rPr>
              <a:t>covered</a:t>
            </a:r>
            <a:r>
              <a:rPr lang="de-DE" sz="1600" dirty="0" smtClean="0">
                <a:solidFill>
                  <a:srgbClr val="323C47"/>
                </a:solidFill>
                <a:latin typeface="Arial" charset="0"/>
              </a:rPr>
              <a:t> </a:t>
            </a:r>
            <a:r>
              <a:rPr lang="de-DE" sz="1600" dirty="0" err="1" smtClean="0">
                <a:solidFill>
                  <a:srgbClr val="323C47"/>
                </a:solidFill>
                <a:latin typeface="Arial" charset="0"/>
              </a:rPr>
              <a:t>by</a:t>
            </a:r>
            <a:r>
              <a:rPr lang="de-DE" sz="1600" dirty="0" smtClean="0">
                <a:solidFill>
                  <a:srgbClr val="323C47"/>
                </a:solidFill>
                <a:latin typeface="Arial" charset="0"/>
              </a:rPr>
              <a:t> </a:t>
            </a:r>
            <a:r>
              <a:rPr lang="de-DE" sz="1600" dirty="0" err="1" smtClean="0">
                <a:solidFill>
                  <a:srgbClr val="323C47"/>
                </a:solidFill>
                <a:latin typeface="Arial" charset="0"/>
              </a:rPr>
              <a:t>retirement</a:t>
            </a:r>
            <a:r>
              <a:rPr lang="de-DE" sz="1600" dirty="0" smtClean="0">
                <a:solidFill>
                  <a:srgbClr val="323C47"/>
                </a:solidFill>
                <a:latin typeface="Arial" charset="0"/>
              </a:rPr>
              <a:t> plan </a:t>
            </a:r>
            <a:r>
              <a:rPr lang="de-DE" sz="1600" dirty="0" err="1" smtClean="0">
                <a:solidFill>
                  <a:srgbClr val="323C47"/>
                </a:solidFill>
                <a:latin typeface="Arial" charset="0"/>
              </a:rPr>
              <a:t>and</a:t>
            </a:r>
            <a:r>
              <a:rPr lang="de-DE" sz="1600" dirty="0" smtClean="0">
                <a:solidFill>
                  <a:srgbClr val="323C47"/>
                </a:solidFill>
                <a:latin typeface="Arial" charset="0"/>
              </a:rPr>
              <a:t> </a:t>
            </a:r>
            <a:r>
              <a:rPr lang="de-DE" sz="1600" i="1" dirty="0" smtClean="0">
                <a:solidFill>
                  <a:srgbClr val="323C47"/>
                </a:solidFill>
                <a:latin typeface="Arial" charset="0"/>
              </a:rPr>
              <a:t>L </a:t>
            </a:r>
            <a:r>
              <a:rPr lang="de-DE" sz="1600" dirty="0" err="1" smtClean="0">
                <a:solidFill>
                  <a:srgbClr val="323C47"/>
                </a:solidFill>
                <a:latin typeface="Arial" charset="0"/>
              </a:rPr>
              <a:t>denotes</a:t>
            </a:r>
            <a:r>
              <a:rPr lang="de-DE" sz="1600" dirty="0" smtClean="0">
                <a:solidFill>
                  <a:srgbClr val="323C47"/>
                </a:solidFill>
                <a:latin typeface="Arial" charset="0"/>
              </a:rPr>
              <a:t> </a:t>
            </a:r>
            <a:r>
              <a:rPr lang="de-DE" sz="1600" dirty="0" err="1" smtClean="0">
                <a:solidFill>
                  <a:srgbClr val="323C47"/>
                </a:solidFill>
                <a:latin typeface="Arial" charset="0"/>
              </a:rPr>
              <a:t>the</a:t>
            </a:r>
            <a:r>
              <a:rPr lang="de-DE" sz="1600" dirty="0" smtClean="0">
                <a:solidFill>
                  <a:srgbClr val="323C47"/>
                </a:solidFill>
                <a:latin typeface="Arial" charset="0"/>
              </a:rPr>
              <a:t> </a:t>
            </a:r>
            <a:r>
              <a:rPr lang="de-DE" sz="1600" dirty="0" err="1" smtClean="0">
                <a:solidFill>
                  <a:srgbClr val="323C47"/>
                </a:solidFill>
                <a:latin typeface="Arial" charset="0"/>
              </a:rPr>
              <a:t>number</a:t>
            </a:r>
            <a:r>
              <a:rPr lang="de-DE" sz="1600" dirty="0" smtClean="0">
                <a:solidFill>
                  <a:srgbClr val="323C47"/>
                </a:solidFill>
                <a:latin typeface="Arial" charset="0"/>
              </a:rPr>
              <a:t> </a:t>
            </a:r>
            <a:r>
              <a:rPr lang="de-DE" sz="1600" dirty="0" err="1" smtClean="0">
                <a:solidFill>
                  <a:srgbClr val="323C47"/>
                </a:solidFill>
                <a:latin typeface="Arial" charset="0"/>
              </a:rPr>
              <a:t>of</a:t>
            </a:r>
            <a:r>
              <a:rPr lang="de-DE" sz="1600" dirty="0" smtClean="0">
                <a:solidFill>
                  <a:srgbClr val="323C47"/>
                </a:solidFill>
                <a:latin typeface="Arial" charset="0"/>
              </a:rPr>
              <a:t> </a:t>
            </a:r>
            <a:r>
              <a:rPr lang="de-DE" sz="1600" dirty="0" err="1" smtClean="0">
                <a:solidFill>
                  <a:srgbClr val="323C47"/>
                </a:solidFill>
                <a:latin typeface="Arial" charset="0"/>
              </a:rPr>
              <a:t>years</a:t>
            </a:r>
            <a:r>
              <a:rPr lang="de-DE" sz="1600" dirty="0" smtClean="0">
                <a:solidFill>
                  <a:srgbClr val="323C47"/>
                </a:solidFill>
                <a:latin typeface="Arial" charset="0"/>
              </a:rPr>
              <a:t> in </a:t>
            </a:r>
            <a:r>
              <a:rPr lang="de-DE" sz="1600" dirty="0" err="1" smtClean="0">
                <a:solidFill>
                  <a:srgbClr val="323C47"/>
                </a:solidFill>
                <a:latin typeface="Arial" charset="0"/>
              </a:rPr>
              <a:t>retirement</a:t>
            </a:r>
            <a:endParaRPr lang="en-US" sz="1600" dirty="0" smtClean="0">
              <a:solidFill>
                <a:srgbClr val="323C47"/>
              </a:solidFill>
              <a:latin typeface="Arial" charset="0"/>
            </a:endParaRPr>
          </a:p>
        </p:txBody>
      </p:sp>
      <p:sp>
        <p:nvSpPr>
          <p:cNvPr id="14" name="TextBox 13"/>
          <p:cNvSpPr txBox="1"/>
          <p:nvPr/>
        </p:nvSpPr>
        <p:spPr>
          <a:xfrm>
            <a:off x="1070223" y="4588179"/>
            <a:ext cx="481914" cy="276999"/>
          </a:xfrm>
          <a:prstGeom prst="rect">
            <a:avLst/>
          </a:prstGeom>
          <a:noFill/>
        </p:spPr>
        <p:txBody>
          <a:bodyPr wrap="square" rtlCol="0">
            <a:spAutoFit/>
          </a:bodyPr>
          <a:lstStyle/>
          <a:p>
            <a:pPr>
              <a:lnSpc>
                <a:spcPct val="120000"/>
              </a:lnSpc>
            </a:pPr>
            <a:r>
              <a:rPr lang="en-US" sz="1000" smtClean="0">
                <a:solidFill>
                  <a:srgbClr val="1B202F"/>
                </a:solidFill>
                <a:latin typeface="Arial" charset="0"/>
              </a:rPr>
              <a:t>(1)</a:t>
            </a:r>
            <a:endParaRPr lang="en-US" sz="1000" dirty="0" smtClean="0">
              <a:solidFill>
                <a:srgbClr val="1B202F"/>
              </a:solidFill>
              <a:latin typeface="Arial" charset="0"/>
            </a:endParaRPr>
          </a:p>
        </p:txBody>
      </p:sp>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70783" y="2392524"/>
            <a:ext cx="4005935" cy="2636935"/>
          </a:xfrm>
          <a:prstGeom prst="rect">
            <a:avLst/>
          </a:prstGeom>
        </p:spPr>
      </p:pic>
    </p:spTree>
    <p:extLst>
      <p:ext uri="{BB962C8B-B14F-4D97-AF65-F5344CB8AC3E}">
        <p14:creationId xmlns:p14="http://schemas.microsoft.com/office/powerpoint/2010/main" val="3916209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MIT-Sloan_Arial_4-3">
  <a:themeElements>
    <a:clrScheme name="MIT-Sloan">
      <a:dk1>
        <a:srgbClr val="A31F34"/>
      </a:dk1>
      <a:lt1>
        <a:srgbClr val="8A8B8C"/>
      </a:lt1>
      <a:dk2>
        <a:srgbClr val="555759"/>
      </a:dk2>
      <a:lt2>
        <a:srgbClr val="CAC8C8"/>
      </a:lt2>
      <a:accent1>
        <a:srgbClr val="041E41"/>
      </a:accent1>
      <a:accent2>
        <a:srgbClr val="006C67"/>
      </a:accent2>
      <a:accent3>
        <a:srgbClr val="4D868E"/>
      </a:accent3>
      <a:accent4>
        <a:srgbClr val="333E48"/>
      </a:accent4>
      <a:accent5>
        <a:srgbClr val="EE7700"/>
      </a:accent5>
      <a:accent6>
        <a:srgbClr val="EC0044"/>
      </a:accent6>
      <a:hlink>
        <a:srgbClr val="00698F"/>
      </a:hlink>
      <a:folHlink>
        <a:srgbClr val="6BA2B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nSpc>
            <a:spcPct val="120000"/>
          </a:lnSpc>
          <a:defRPr sz="2200" b="1" dirty="0" smtClean="0">
            <a:solidFill>
              <a:srgbClr val="1B202F"/>
            </a:solidFill>
            <a:latin typeface="Arial" charset="0"/>
          </a:defRPr>
        </a:defPPr>
      </a:lstStyle>
    </a:txDef>
  </a:objectDefaults>
  <a:extraClrSchemeLst/>
  <a:extLst>
    <a:ext uri="{05A4C25C-085E-4340-85A3-A5531E510DB2}">
      <thm15:themeFamily xmlns:thm15="http://schemas.microsoft.com/office/thememl/2012/main" name="MIT-Sloan_Futura_4-3" id="{B81F8A66-36C3-4CF4-9F13-B1E0642C77D0}" vid="{668D2340-8D0D-4DC4-BF2C-7CEAE85EA4B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0103MIT-Sloan_Arial_4-3_12-6-16</Template>
  <TotalTime>789</TotalTime>
  <Words>938</Words>
  <Application>Microsoft Macintosh PowerPoint</Application>
  <PresentationFormat>On-screen Show (4:3)</PresentationFormat>
  <Paragraphs>179</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Calibri</vt:lpstr>
      <vt:lpstr>Cambria Math</vt:lpstr>
      <vt:lpstr>Wingdings</vt:lpstr>
      <vt:lpstr>黑体</vt:lpstr>
      <vt:lpstr>Arial</vt:lpstr>
      <vt:lpstr>MIT-Sloan_Arial_4-3</vt:lpstr>
      <vt:lpstr> Investment Strategies to Mitigate Sequence of Return Risk  Sponsor: T. Rowe Price    November 29th, 2018 Massachusetts Institute of Technology</vt:lpstr>
      <vt:lpstr>  </vt:lpstr>
      <vt:lpstr> AGENDA </vt:lpstr>
      <vt:lpstr>  </vt:lpstr>
      <vt:lpstr>  </vt:lpstr>
      <vt:lpstr>  </vt:lpstr>
      <vt:lpstr>  </vt:lpstr>
      <vt:lpstr>  </vt:lpstr>
      <vt:lpstr>  </vt:lpstr>
      <vt:lpstr>  </vt:lpstr>
      <vt:lpstr>  </vt:lpstr>
      <vt:lpstr>  </vt:lpstr>
      <vt:lpstr>  </vt:lpstr>
      <vt:lpstr>  </vt:lpstr>
      <vt:lpstr>  </vt:lpstr>
      <vt:lpstr>  </vt:lpstr>
      <vt:lpstr>  </vt:lpstr>
      <vt:lpstr>conclusion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dc:title>
  <cp:lastModifiedBy>Viktor Hermann</cp:lastModifiedBy>
  <cp:revision>107</cp:revision>
  <dcterms:created xsi:type="dcterms:W3CDTF">2017-11-09T02:03:55Z</dcterms:created>
  <dcterms:modified xsi:type="dcterms:W3CDTF">2018-11-26T20:12:04Z</dcterms:modified>
</cp:coreProperties>
</file>