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1" r:id="rId2"/>
    <p:sldId id="296" r:id="rId3"/>
    <p:sldId id="297" r:id="rId4"/>
    <p:sldId id="302" r:id="rId5"/>
    <p:sldId id="303" r:id="rId6"/>
    <p:sldId id="298" r:id="rId7"/>
    <p:sldId id="299" r:id="rId8"/>
    <p:sldId id="300" r:id="rId9"/>
    <p:sldId id="301" r:id="rId10"/>
    <p:sldId id="269" r:id="rId11"/>
    <p:sldId id="29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5544" userDrawn="1">
          <p15:clr>
            <a:srgbClr val="A4A3A4"/>
          </p15:clr>
        </p15:guide>
        <p15:guide id="5" orient="horz" pos="3922">
          <p15:clr>
            <a:srgbClr val="A4A3A4"/>
          </p15:clr>
        </p15:guide>
        <p15:guide id="7" pos="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i HAN" initials="FH"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C47"/>
    <a:srgbClr val="FFFFFF"/>
    <a:srgbClr val="A42036"/>
    <a:srgbClr val="CAC8C8"/>
    <a:srgbClr val="EE2445"/>
    <a:srgbClr val="366B93"/>
    <a:srgbClr val="C45D6B"/>
    <a:srgbClr val="34733A"/>
    <a:srgbClr val="757A88"/>
    <a:srgbClr val="D61A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0" autoAdjust="0"/>
    <p:restoredTop sz="94631"/>
  </p:normalViewPr>
  <p:slideViewPr>
    <p:cSldViewPr snapToGrid="0" snapToObjects="1">
      <p:cViewPr>
        <p:scale>
          <a:sx n="106" d="100"/>
          <a:sy n="106" d="100"/>
        </p:scale>
        <p:origin x="1432" y="-128"/>
      </p:cViewPr>
      <p:guideLst>
        <p:guide pos="5544"/>
        <p:guide orient="horz" pos="3922"/>
        <p:guide pos="2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1805D-765B-42FA-8DF4-D1E5F93D4D56}" type="datetimeFigureOut">
              <a:rPr lang="en-US" smtClean="0"/>
              <a:t>11/18/18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DB493-A370-4434-AA63-79D4B9DF54DE}" type="slidenum">
              <a:rPr lang="en-US" smtClean="0"/>
              <a:t>‹#›</a:t>
            </a:fld>
            <a:endParaRPr lang="en-US"/>
          </a:p>
        </p:txBody>
      </p:sp>
    </p:spTree>
    <p:extLst>
      <p:ext uri="{BB962C8B-B14F-4D97-AF65-F5344CB8AC3E}">
        <p14:creationId xmlns:p14="http://schemas.microsoft.com/office/powerpoint/2010/main" val="115737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All Caps Red">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4526405"/>
          </a:xfrm>
          <a:prstGeom prst="rect">
            <a:avLst/>
          </a:prstGeom>
          <a:solidFill>
            <a:srgbClr val="950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7793" y="5279136"/>
            <a:ext cx="3177897" cy="1057459"/>
          </a:xfrm>
          <a:prstGeom prst="rect">
            <a:avLst/>
          </a:prstGeom>
        </p:spPr>
        <p:txBody>
          <a:bodyPr vert="horz" lIns="91440" tIns="45720" rIns="91440" bIns="45720" rtlCol="0">
            <a:normAutofit/>
          </a:bodyPr>
          <a:lstStyle>
            <a:lvl1pPr algn="l">
              <a:defRPr sz="1800" b="1" i="0" kern="1200" cap="none" spc="50" baseline="0">
                <a:latin typeface="Arial"/>
                <a:cs typeface="Arial"/>
              </a:defRPr>
            </a:lvl1pPr>
            <a:lvl2pPr marL="0" indent="0" algn="l">
              <a:buFontTx/>
              <a:buNone/>
              <a:defRPr sz="1600" b="0" i="0" kern="120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539285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0" y="1584962"/>
            <a:ext cx="9144000" cy="5273039"/>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16698385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b"/>
          <a:lstStyle>
            <a:lvl1pPr>
              <a:defRPr sz="3600"/>
            </a:lvl1pPr>
          </a:lstStyle>
          <a:p>
            <a:r>
              <a:rPr lang="en-US" dirty="0"/>
              <a:t>CLICK TO EDIT MASTER TITLE STYLE</a:t>
            </a:r>
          </a:p>
        </p:txBody>
      </p:sp>
      <p:sp>
        <p:nvSpPr>
          <p:cNvPr id="3" name="Picture Placeholder 2"/>
          <p:cNvSpPr>
            <a:spLocks noGrp="1"/>
          </p:cNvSpPr>
          <p:nvPr>
            <p:ph type="pic" idx="1" hasCustomPrompt="1"/>
          </p:nvPr>
        </p:nvSpPr>
        <p:spPr>
          <a:xfrm>
            <a:off x="0" y="1"/>
            <a:ext cx="9144000" cy="6858001"/>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570282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nchor="b"/>
          <a:lstStyle>
            <a:lvl1pPr algn="r">
              <a:defRPr sz="7000" cap="all" spc="0" baseline="0">
                <a:solidFill>
                  <a:schemeClr val="tx1"/>
                </a:solidFill>
              </a:defRPr>
            </a:lvl1pPr>
          </a:lstStyle>
          <a:p>
            <a:r>
              <a:rPr lang="en-US" dirty="0"/>
              <a:t>THANK YOU</a:t>
            </a:r>
          </a:p>
        </p:txBody>
      </p:sp>
    </p:spTree>
    <p:extLst>
      <p:ext uri="{BB962C8B-B14F-4D97-AF65-F5344CB8AC3E}">
        <p14:creationId xmlns:p14="http://schemas.microsoft.com/office/powerpoint/2010/main" val="378879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All Caps Dk Gray">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9144000" cy="452640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5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3535741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All Caps Photo 01">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Title_Slide_Image_01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527488"/>
          </a:xfrm>
          <a:prstGeom prst="rect">
            <a:avLst/>
          </a:prstGeom>
        </p:spPr>
      </p:pic>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3"/>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267223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All Caps Bottom RT">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chemeClr val="accent4"/>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i="0" kern="1200" spc="0">
                <a:solidFill>
                  <a:srgbClr val="323C47"/>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80994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Full Photo Bottom RT">
    <p:spTree>
      <p:nvGrpSpPr>
        <p:cNvPr id="1" name=""/>
        <p:cNvGrpSpPr/>
        <p:nvPr/>
      </p:nvGrpSpPr>
      <p:grpSpPr>
        <a:xfrm>
          <a:off x="0" y="0"/>
          <a:ext cx="0" cy="0"/>
          <a:chOff x="0" y="0"/>
          <a:chExt cx="0" cy="0"/>
        </a:xfrm>
      </p:grpSpPr>
      <p:pic>
        <p:nvPicPr>
          <p:cNvPr id="3" name="Picture 2" descr="Title_Slide_Image_Full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rgbClr val="FFFFFF"/>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kern="1200" spc="50">
                <a:solidFill>
                  <a:srgbClr val="FFFFFF"/>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26051649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9" name="Text Placeholder 2"/>
          <p:cNvSpPr>
            <a:spLocks noGrp="1"/>
          </p:cNvSpPr>
          <p:nvPr>
            <p:ph idx="1" hasCustomPrompt="1"/>
          </p:nvPr>
        </p:nvSpPr>
        <p:spPr>
          <a:xfrm>
            <a:off x="300554" y="2059742"/>
            <a:ext cx="8540206" cy="4066423"/>
          </a:xfrm>
          <a:prstGeom prst="rect">
            <a:avLst/>
          </a:prstGeom>
        </p:spPr>
        <p:txBody>
          <a:bodyPr vert="horz" lIns="91440" tIns="45720" rIns="91440" bIns="45720" rtlCol="0">
            <a:normAutofit/>
          </a:bodyPr>
          <a:lstStyle>
            <a:lvl1pPr>
              <a:defRPr sz="2400" b="1" i="0">
                <a:latin typeface="Arial"/>
                <a:cs typeface="Arial"/>
              </a:defRPr>
            </a:lvl1pPr>
            <a:lvl2pPr marL="0" indent="0">
              <a:buFontTx/>
              <a:buNone/>
              <a:defRPr sz="2400">
                <a:solidFill>
                  <a:schemeClr val="accent4"/>
                </a:solidFill>
                <a:latin typeface="Arial"/>
                <a:cs typeface="Arial"/>
              </a:defRPr>
            </a:lvl2pPr>
            <a:lvl3pPr marL="457200">
              <a:defRPr sz="2200">
                <a:solidFill>
                  <a:schemeClr val="accent4"/>
                </a:solidFill>
                <a:latin typeface="Arial"/>
                <a:cs typeface="Arial"/>
              </a:defRPr>
            </a:lvl3pPr>
            <a:lvl4pPr marL="914400">
              <a:defRPr sz="2200">
                <a:solidFill>
                  <a:schemeClr val="accent4"/>
                </a:solidFill>
                <a:latin typeface="Arial"/>
                <a:cs typeface="Arial"/>
              </a:defRPr>
            </a:lvl4pPr>
            <a:lvl5pPr marL="1371600">
              <a:defRPr sz="2000" baseline="0">
                <a:solidFill>
                  <a:schemeClr val="accent4"/>
                </a:solidFill>
                <a:latin typeface="Arial"/>
                <a:cs typeface="Arial"/>
              </a:defRPr>
            </a:lvl5pPr>
            <a:lvl6pPr marL="1828800">
              <a:defRPr sz="2000" baseline="0">
                <a:solidFill>
                  <a:schemeClr val="accent4"/>
                </a:solidFill>
                <a:latin typeface="Arial"/>
                <a:cs typeface="Arial"/>
              </a:defRPr>
            </a:lvl6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3" name="Slide Number Placeholder 2"/>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6379743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5" name="Content Placeholder 3"/>
          <p:cNvSpPr>
            <a:spLocks noGrp="1"/>
          </p:cNvSpPr>
          <p:nvPr>
            <p:ph sz="half" idx="2" hasCustomPrompt="1"/>
          </p:nvPr>
        </p:nvSpPr>
        <p:spPr>
          <a:xfrm>
            <a:off x="246887" y="1743456"/>
            <a:ext cx="4105656" cy="3683000"/>
          </a:xfrm>
        </p:spPr>
        <p:txBody>
          <a:bodyPr/>
          <a:lstStyle>
            <a:lvl1pPr>
              <a:defRPr sz="2200" spc="10"/>
            </a:lvl1pPr>
            <a:lvl2pPr marL="0">
              <a:defRPr sz="2200" b="0" i="0" spc="0">
                <a:latin typeface="Arial"/>
                <a:cs typeface="Arial"/>
              </a:defRPr>
            </a:lvl2pPr>
            <a:lvl3pPr marL="457200">
              <a:defRPr sz="2200" b="0" i="0" spc="0">
                <a:latin typeface="Arial"/>
                <a:cs typeface="Arial"/>
              </a:defRPr>
            </a:lvl3pPr>
            <a:lvl4pPr marL="914400">
              <a:defRPr sz="2000" b="0" i="0" spc="0">
                <a:latin typeface="Arial"/>
                <a:cs typeface="Arial"/>
              </a:defRPr>
            </a:lvl4pPr>
            <a:lvl5pPr marL="1371600">
              <a:defRPr sz="2000" b="0" i="0" spc="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6" name="Content Placeholder 5"/>
          <p:cNvSpPr>
            <a:spLocks noGrp="1"/>
          </p:cNvSpPr>
          <p:nvPr>
            <p:ph sz="quarter" idx="10" hasCustomPrompt="1"/>
          </p:nvPr>
        </p:nvSpPr>
        <p:spPr>
          <a:xfrm>
            <a:off x="4700016" y="1743456"/>
            <a:ext cx="4261104" cy="3683000"/>
          </a:xfrm>
        </p:spPr>
        <p:txBody>
          <a:bodyPr/>
          <a:lstStyle>
            <a:lvl1pPr>
              <a:defRPr sz="2200" spc="50"/>
            </a:lvl1pPr>
            <a:lvl2pPr marL="0">
              <a:defRPr sz="2200">
                <a:latin typeface="Arial"/>
                <a:cs typeface="Arial"/>
              </a:defRPr>
            </a:lvl2pPr>
            <a:lvl3pPr marL="457200">
              <a:defRPr sz="2200">
                <a:latin typeface="Arial"/>
                <a:cs typeface="Arial"/>
              </a:defRPr>
            </a:lvl3pPr>
            <a:lvl4pPr marL="914400">
              <a:defRPr sz="2000">
                <a:latin typeface="Arial"/>
                <a:cs typeface="Arial"/>
              </a:defRPr>
            </a:lvl4pPr>
            <a:lvl5pPr marL="1371600">
              <a:defRPr sz="200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4" name="Slide Number Placeholder 3"/>
          <p:cNvSpPr>
            <a:spLocks noGrp="1"/>
          </p:cNvSpPr>
          <p:nvPr>
            <p:ph type="sldNum" sz="quarter" idx="11"/>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8208018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Slide with Graphic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3300984" y="2060448"/>
            <a:ext cx="5477256" cy="3938016"/>
          </a:xfrm>
        </p:spPr>
        <p:txBody>
          <a:bodyPr>
            <a:normAutofit/>
          </a:bodyPr>
          <a:lstStyle>
            <a:lvl1pPr marL="0" indent="0">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4" name="Text Placeholder 3"/>
          <p:cNvSpPr>
            <a:spLocks noGrp="1"/>
          </p:cNvSpPr>
          <p:nvPr>
            <p:ph type="body" sz="half" idx="2"/>
          </p:nvPr>
        </p:nvSpPr>
        <p:spPr>
          <a:xfrm>
            <a:off x="237744" y="2060448"/>
            <a:ext cx="2743200" cy="3938016"/>
          </a:xfrm>
        </p:spPr>
        <p:txBody>
          <a:bodyPr>
            <a:normAutofit/>
          </a:bodyPr>
          <a:lstStyle>
            <a:lvl1pPr marL="0" indent="0">
              <a:buNone/>
              <a:defRPr sz="2200" b="0" i="0">
                <a:latin typeface="Arial"/>
                <a:cs typeface="Arial"/>
              </a:defRPr>
            </a:lvl1pPr>
            <a:lvl2pPr marL="457200" indent="-342900">
              <a:buFont typeface="Arial" panose="020B0604020202020204" pitchFamily="34" charset="0"/>
              <a:buChar char="•"/>
              <a:defRPr sz="2000" b="0" i="0">
                <a:solidFill>
                  <a:schemeClr val="accent4"/>
                </a:solidFill>
                <a:latin typeface="Arial"/>
                <a:cs typeface="Arial"/>
              </a:defRPr>
            </a:lvl2pPr>
            <a:lvl3pPr marL="914400" indent="-342900">
              <a:buFont typeface="Arial" panose="020B0604020202020204" pitchFamily="34" charset="0"/>
              <a:buChar char="•"/>
              <a:defRPr sz="2000" b="0" i="0">
                <a:solidFill>
                  <a:schemeClr val="accent4"/>
                </a:solidFill>
                <a:latin typeface="Arial"/>
                <a:cs typeface="Arial"/>
              </a:defRPr>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Slide Number Placeholder 5"/>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37933892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Centere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237744" y="2060448"/>
            <a:ext cx="8603016" cy="402012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5" name="Slide Number Placeholder 4"/>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2382414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descr="MIT_SloanDome_30K.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0554" y="6265439"/>
            <a:ext cx="646075" cy="501839"/>
          </a:xfrm>
          <a:prstGeom prst="rect">
            <a:avLst/>
          </a:prstGeom>
        </p:spPr>
      </p:pic>
      <p:sp>
        <p:nvSpPr>
          <p:cNvPr id="8" name="Rectangle 7"/>
          <p:cNvSpPr/>
          <p:nvPr/>
        </p:nvSpPr>
        <p:spPr>
          <a:xfrm>
            <a:off x="0" y="0"/>
            <a:ext cx="9144000" cy="1600200"/>
          </a:xfrm>
          <a:prstGeom prst="rect">
            <a:avLst/>
          </a:prstGeom>
          <a:solidFill>
            <a:srgbClr val="1B2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23293C"/>
              </a:solidFill>
            </a:endParaRPr>
          </a:p>
        </p:txBody>
      </p:sp>
      <p:sp>
        <p:nvSpPr>
          <p:cNvPr id="2" name="Title Placeholder 1"/>
          <p:cNvSpPr>
            <a:spLocks noGrp="1"/>
          </p:cNvSpPr>
          <p:nvPr>
            <p:ph type="title"/>
          </p:nvPr>
        </p:nvSpPr>
        <p:spPr>
          <a:xfrm>
            <a:off x="196052" y="0"/>
            <a:ext cx="8644708" cy="1597248"/>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00554" y="2059742"/>
            <a:ext cx="8540206" cy="4066423"/>
          </a:xfrm>
          <a:prstGeom prst="rect">
            <a:avLst/>
          </a:prstGeom>
        </p:spPr>
        <p:txBody>
          <a:bodyPr vert="horz" lIns="91440" tIns="45720" rIns="91440" bIns="45720" rtlCol="0">
            <a:normAutofit/>
          </a:body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6" name="Slide Number Placeholder 5"/>
          <p:cNvSpPr>
            <a:spLocks noGrp="1"/>
          </p:cNvSpPr>
          <p:nvPr>
            <p:ph type="sldNum" sz="quarter" idx="4"/>
          </p:nvPr>
        </p:nvSpPr>
        <p:spPr>
          <a:xfrm>
            <a:off x="6707160" y="6356351"/>
            <a:ext cx="2133600" cy="365125"/>
          </a:xfrm>
          <a:prstGeom prst="rect">
            <a:avLst/>
          </a:prstGeom>
        </p:spPr>
        <p:txBody>
          <a:bodyPr vert="horz" lIns="91440" tIns="45720" rIns="91440" bIns="45720" rtlCol="0" anchor="ctr"/>
          <a:lstStyle>
            <a:lvl1pPr algn="r">
              <a:defRPr sz="1400">
                <a:solidFill>
                  <a:schemeClr val="accent4"/>
                </a:solidFill>
                <a:latin typeface="Arial"/>
                <a:cs typeface="Arial"/>
              </a:defRPr>
            </a:lvl1p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154799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 id="2147483687" r:id="rId7"/>
    <p:sldLayoutId id="2147483674" r:id="rId8"/>
    <p:sldLayoutId id="2147483688" r:id="rId9"/>
    <p:sldLayoutId id="2147483690" r:id="rId10"/>
    <p:sldLayoutId id="2147483689" r:id="rId11"/>
    <p:sldLayoutId id="2147483691" r:id="rId12"/>
  </p:sldLayoutIdLst>
  <p:timing>
    <p:tnLst>
      <p:par>
        <p:cTn id="1" dur="indefinite" restart="never" nodeType="tmRoot"/>
      </p:par>
    </p:tnLst>
  </p:timing>
  <p:hf hdr="0" ftr="0" dt="0"/>
  <p:txStyles>
    <p:title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p:titleStyle>
    <p:bodyStyle>
      <a:lvl1pPr marL="0" indent="0" algn="l" defTabSz="457200" rtl="0" eaLnBrk="1" latinLnBrk="0" hangingPunct="1">
        <a:lnSpc>
          <a:spcPct val="110000"/>
        </a:lnSpc>
        <a:spcBef>
          <a:spcPct val="20000"/>
        </a:spcBef>
        <a:buFont typeface="Arial"/>
        <a:buNone/>
        <a:defRPr sz="2400" b="1" i="0" kern="1200" spc="0" baseline="0">
          <a:solidFill>
            <a:schemeClr val="accent4"/>
          </a:solidFill>
          <a:latin typeface="Arial"/>
          <a:ea typeface="+mn-ea"/>
          <a:cs typeface="Arial"/>
        </a:defRPr>
      </a:lvl1pPr>
      <a:lvl2pPr marL="0" marR="0" indent="0" algn="l" defTabSz="457200" rtl="0" eaLnBrk="1" fontAlgn="auto" latinLnBrk="0" hangingPunct="1">
        <a:lnSpc>
          <a:spcPct val="110000"/>
        </a:lnSpc>
        <a:spcBef>
          <a:spcPct val="20000"/>
        </a:spcBef>
        <a:spcAft>
          <a:spcPts val="0"/>
        </a:spcAft>
        <a:buClrTx/>
        <a:buSzTx/>
        <a:buFontTx/>
        <a:buNone/>
        <a:tabLst/>
        <a:defRPr sz="2400" b="0" i="0" kern="1200">
          <a:solidFill>
            <a:schemeClr val="accent4"/>
          </a:solidFill>
          <a:latin typeface="Arial"/>
          <a:ea typeface="+mn-ea"/>
          <a:cs typeface="Arial"/>
        </a:defRPr>
      </a:lvl2pPr>
      <a:lvl3pPr marL="4572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3pPr>
      <a:lvl4pPr marL="9144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4pPr>
      <a:lvl5pPr marL="1371600" indent="-228600" algn="l" defTabSz="457200" rtl="0" eaLnBrk="1" latinLnBrk="0" hangingPunct="1">
        <a:lnSpc>
          <a:spcPct val="110000"/>
        </a:lnSpc>
        <a:spcBef>
          <a:spcPct val="20000"/>
        </a:spcBef>
        <a:buFont typeface="Arial" panose="020B0604020202020204" pitchFamily="34" charset="0"/>
        <a:buChar char="•"/>
        <a:defRPr sz="2000" b="0" i="0" kern="1200">
          <a:solidFill>
            <a:schemeClr val="accent4"/>
          </a:solidFill>
          <a:latin typeface="Arial"/>
          <a:ea typeface="+mn-ea"/>
          <a:cs typeface="Arial"/>
        </a:defRPr>
      </a:lvl5pPr>
      <a:lvl6pPr marL="1828800" indent="-228600" algn="l" defTabSz="457200" rtl="0" eaLnBrk="1" latinLnBrk="0" hangingPunct="1">
        <a:lnSpc>
          <a:spcPct val="110000"/>
        </a:lnSpc>
        <a:spcBef>
          <a:spcPct val="20000"/>
        </a:spcBef>
        <a:buFont typeface="Arial"/>
        <a:buChar char="•"/>
        <a:defRPr sz="2000" b="0" i="0" kern="1200">
          <a:solidFill>
            <a:schemeClr val="accent4"/>
          </a:solidFill>
          <a:latin typeface="Arial"/>
          <a:ea typeface="+mn-ea"/>
          <a:cs typeface="Arial"/>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9321"/>
            <a:ext cx="8193024" cy="4232953"/>
          </a:xfrm>
        </p:spPr>
        <p:txBody>
          <a:bodyPr/>
          <a:lstStyle/>
          <a:p>
            <a:r>
              <a:rPr lang="en-US" sz="3000" cap="none" dirty="0" smtClean="0"/>
              <a:t/>
            </a:r>
            <a:br>
              <a:rPr lang="en-US" sz="3000" cap="none" dirty="0" smtClean="0"/>
            </a:br>
            <a:r>
              <a:rPr lang="en-US" sz="3000" cap="none" dirty="0" smtClean="0"/>
              <a:t>Investment Strategies to Mitigate Sequence of Return Risk</a:t>
            </a:r>
            <a:r>
              <a:rPr lang="en-US" sz="3600" cap="none" dirty="0" smtClean="0"/>
              <a:t/>
            </a:r>
            <a:br>
              <a:rPr lang="en-US" sz="3600" cap="none" dirty="0" smtClean="0"/>
            </a:br>
            <a:r>
              <a:rPr lang="en-US" sz="3200" cap="none" dirty="0" smtClean="0"/>
              <a:t/>
            </a:r>
            <a:br>
              <a:rPr lang="en-US" sz="3200" cap="none" dirty="0" smtClean="0"/>
            </a:br>
            <a:r>
              <a:rPr lang="en-US" sz="2000" cap="none" dirty="0" smtClean="0"/>
              <a:t>Sponsor: T. Rowe Price</a:t>
            </a:r>
            <a:br>
              <a:rPr lang="en-US" sz="2000" cap="none" dirty="0" smtClean="0"/>
            </a:br>
            <a:r>
              <a:rPr lang="en-US" sz="2400" cap="none" dirty="0" smtClean="0"/>
              <a:t/>
            </a:r>
            <a:br>
              <a:rPr lang="en-US" sz="2400" cap="none" dirty="0" smtClean="0"/>
            </a:br>
            <a:r>
              <a:rPr lang="en-US" sz="2400" cap="none" dirty="0" smtClean="0"/>
              <a:t/>
            </a:r>
            <a:br>
              <a:rPr lang="en-US" sz="2400" cap="none" dirty="0" smtClean="0"/>
            </a:br>
            <a:r>
              <a:rPr lang="en-US" sz="3600" dirty="0" smtClean="0"/>
              <a:t/>
            </a:r>
            <a:br>
              <a:rPr lang="en-US" sz="3600" dirty="0" smtClean="0"/>
            </a:br>
            <a:r>
              <a:rPr lang="en-US" sz="1400" cap="none" dirty="0"/>
              <a:t>November 29th, 2018</a:t>
            </a:r>
            <a:br>
              <a:rPr lang="en-US" sz="1400" cap="none" dirty="0"/>
            </a:br>
            <a:r>
              <a:rPr lang="en-US" sz="1400" cap="none" dirty="0" smtClean="0"/>
              <a:t>Massachusetts </a:t>
            </a:r>
            <a:r>
              <a:rPr lang="en-US" sz="1400" cap="none" dirty="0"/>
              <a:t>Institute of </a:t>
            </a:r>
            <a:r>
              <a:rPr lang="en-US" sz="1400" cap="none" dirty="0" smtClean="0"/>
              <a:t>Technology</a:t>
            </a:r>
            <a:endParaRPr lang="en-US" sz="1400" cap="none" dirty="0"/>
          </a:p>
        </p:txBody>
      </p:sp>
      <p:sp>
        <p:nvSpPr>
          <p:cNvPr id="5" name="Content Placeholder 4"/>
          <p:cNvSpPr>
            <a:spLocks noGrp="1"/>
          </p:cNvSpPr>
          <p:nvPr>
            <p:ph idx="1"/>
          </p:nvPr>
        </p:nvSpPr>
        <p:spPr>
          <a:xfrm>
            <a:off x="4196994" y="4875088"/>
            <a:ext cx="4677616" cy="1461507"/>
          </a:xfrm>
        </p:spPr>
        <p:txBody>
          <a:bodyPr/>
          <a:lstStyle/>
          <a:p>
            <a:pPr>
              <a:lnSpc>
                <a:spcPct val="150000"/>
              </a:lnSpc>
            </a:pPr>
            <a:r>
              <a:rPr lang="en-US" sz="1400" dirty="0" smtClean="0"/>
              <a:t>Chen Fan, </a:t>
            </a:r>
            <a:r>
              <a:rPr lang="en-US" sz="1400" smtClean="0"/>
              <a:t>Ellie </a:t>
            </a:r>
            <a:r>
              <a:rPr lang="en-US" sz="1400" smtClean="0"/>
              <a:t>Liu, </a:t>
            </a:r>
            <a:r>
              <a:rPr lang="en-US" sz="1400" dirty="0" err="1" smtClean="0"/>
              <a:t>Haochen</a:t>
            </a:r>
            <a:r>
              <a:rPr lang="en-US" sz="1400" dirty="0" smtClean="0"/>
              <a:t> </a:t>
            </a:r>
            <a:r>
              <a:rPr lang="en-US" sz="1400" dirty="0" smtClean="0"/>
              <a:t>Tang, </a:t>
            </a:r>
            <a:r>
              <a:rPr lang="en-US" sz="1400" dirty="0" smtClean="0"/>
              <a:t>Jonathan Martinez, Rachel Chen, Viktor Hermann</a:t>
            </a:r>
          </a:p>
          <a:p>
            <a:endParaRPr lang="en-US" dirty="0" smtClean="0"/>
          </a:p>
          <a:p>
            <a:endParaRPr lang="en-US" dirty="0" smtClean="0"/>
          </a:p>
          <a:p>
            <a:endParaRPr lang="en-US" dirty="0"/>
          </a:p>
        </p:txBody>
      </p:sp>
    </p:spTree>
    <p:extLst>
      <p:ext uri="{BB962C8B-B14F-4D97-AF65-F5344CB8AC3E}">
        <p14:creationId xmlns:p14="http://schemas.microsoft.com/office/powerpoint/2010/main" val="2188248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r>
              <a:rPr lang="en-US" altLang="zh-CN" dirty="0" smtClean="0"/>
              <a:t>conclusion</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10</a:t>
            </a:fld>
            <a:endParaRPr lang="en-US" dirty="0"/>
          </a:p>
        </p:txBody>
      </p:sp>
    </p:spTree>
    <p:extLst>
      <p:ext uri="{BB962C8B-B14F-4D97-AF65-F5344CB8AC3E}">
        <p14:creationId xmlns:p14="http://schemas.microsoft.com/office/powerpoint/2010/main" val="1000679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pPr algn="ctr"/>
            <a:r>
              <a:rPr lang="en-US" altLang="zh-CN" dirty="0" smtClean="0"/>
              <a:t>Thank you </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11</a:t>
            </a:fld>
            <a:endParaRPr lang="en-US" dirty="0"/>
          </a:p>
        </p:txBody>
      </p:sp>
    </p:spTree>
    <p:extLst>
      <p:ext uri="{BB962C8B-B14F-4D97-AF65-F5344CB8AC3E}">
        <p14:creationId xmlns:p14="http://schemas.microsoft.com/office/powerpoint/2010/main" val="232020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44484" cy="1584960"/>
          </a:xfrm>
        </p:spPr>
        <p:txBody>
          <a:bodyPr/>
          <a:lstStyle/>
          <a:p>
            <a:r>
              <a:rPr lang="en-US" dirty="0" smtClean="0"/>
              <a:t/>
            </a:r>
            <a:br>
              <a:rPr lang="en-US" dirty="0" smtClean="0"/>
            </a:br>
            <a:r>
              <a:rPr lang="en-US" dirty="0" smtClean="0"/>
              <a:t>AGENDA</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2</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323C47"/>
                </a:solidFill>
              </a:rPr>
              <a:t>SORR – A Short Introduction</a:t>
            </a:r>
          </a:p>
          <a:p>
            <a:pPr>
              <a:lnSpc>
                <a:spcPct val="200000"/>
              </a:lnSpc>
            </a:pPr>
            <a:r>
              <a:rPr lang="de-DE" sz="2400" b="1" dirty="0" smtClean="0">
                <a:solidFill>
                  <a:srgbClr val="323C47"/>
                </a:solidFill>
              </a:rPr>
              <a:t>Methodology</a:t>
            </a:r>
          </a:p>
          <a:p>
            <a:pPr>
              <a:lnSpc>
                <a:spcPct val="200000"/>
              </a:lnSpc>
            </a:pPr>
            <a:r>
              <a:rPr lang="de-DE" sz="2400" b="1" dirty="0" smtClean="0">
                <a:solidFill>
                  <a:srgbClr val="323C47"/>
                </a:solidFill>
              </a:rPr>
              <a:t>Chapter 3</a:t>
            </a:r>
          </a:p>
          <a:p>
            <a:pPr>
              <a:lnSpc>
                <a:spcPct val="200000"/>
              </a:lnSpc>
            </a:pPr>
            <a:r>
              <a:rPr lang="de-DE" sz="2400" b="1" dirty="0" smtClean="0">
                <a:solidFill>
                  <a:srgbClr val="323C47"/>
                </a:solidFill>
              </a:rPr>
              <a:t>Chapter 4</a:t>
            </a:r>
          </a:p>
          <a:p>
            <a:pPr>
              <a:lnSpc>
                <a:spcPct val="200000"/>
              </a:lnSpc>
            </a:pPr>
            <a:r>
              <a:rPr lang="de-DE" sz="2400" b="1" dirty="0" smtClean="0">
                <a:solidFill>
                  <a:srgbClr val="323C47"/>
                </a:solidFill>
              </a:rPr>
              <a:t>Conclusion</a:t>
            </a:r>
            <a:endParaRPr lang="en-US" sz="2400" b="1" dirty="0">
              <a:solidFill>
                <a:srgbClr val="323C47"/>
              </a:solidFill>
            </a:endParaRPr>
          </a:p>
        </p:txBody>
      </p:sp>
    </p:spTree>
    <p:extLst>
      <p:ext uri="{BB962C8B-B14F-4D97-AF65-F5344CB8AC3E}">
        <p14:creationId xmlns:p14="http://schemas.microsoft.com/office/powerpoint/2010/main" val="80426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3</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A42036"/>
                </a:solidFill>
              </a:rPr>
              <a:t>SORR – A Short Introduction</a:t>
            </a:r>
          </a:p>
          <a:p>
            <a:pPr>
              <a:lnSpc>
                <a:spcPct val="200000"/>
              </a:lnSpc>
            </a:pPr>
            <a:r>
              <a:rPr lang="de-DE" sz="2400" b="1" dirty="0" smtClean="0">
                <a:solidFill>
                  <a:srgbClr val="CAC8C8"/>
                </a:solidFill>
              </a:rPr>
              <a:t>Methodoly</a:t>
            </a:r>
          </a:p>
          <a:p>
            <a:pPr>
              <a:lnSpc>
                <a:spcPct val="200000"/>
              </a:lnSpc>
            </a:pPr>
            <a:r>
              <a:rPr lang="de-DE" sz="2400" b="1" dirty="0" smtClean="0">
                <a:solidFill>
                  <a:srgbClr val="CAC8C8"/>
                </a:solidFill>
              </a:rPr>
              <a:t>Chapter 3</a:t>
            </a:r>
          </a:p>
          <a:p>
            <a:pPr>
              <a:lnSpc>
                <a:spcPct val="200000"/>
              </a:lnSpc>
            </a:pPr>
            <a:r>
              <a:rPr lang="de-DE" sz="2400" b="1" dirty="0" smtClean="0">
                <a:solidFill>
                  <a:srgbClr val="CAC8C8"/>
                </a:solidFill>
              </a:rPr>
              <a:t>Chapter 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875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4</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question posed</a:t>
            </a:r>
            <a:br>
              <a:rPr lang="en-US" dirty="0" smtClean="0"/>
            </a:br>
            <a:endParaRPr lang="en-US" b="0" i="1" cap="none" dirty="0">
              <a:solidFill>
                <a:schemeClr val="tx1"/>
              </a:solidFill>
            </a:endParaRPr>
          </a:p>
        </p:txBody>
      </p:sp>
      <p:sp>
        <p:nvSpPr>
          <p:cNvPr id="7" name="TextBox 6"/>
          <p:cNvSpPr txBox="1"/>
          <p:nvPr/>
        </p:nvSpPr>
        <p:spPr>
          <a:xfrm>
            <a:off x="342900" y="1846997"/>
            <a:ext cx="8458200" cy="4247317"/>
          </a:xfrm>
          <a:prstGeom prst="rect">
            <a:avLst/>
          </a:prstGeom>
          <a:noFill/>
        </p:spPr>
        <p:txBody>
          <a:bodyPr wrap="square" rtlCol="0">
            <a:spAutoFit/>
          </a:bodyPr>
          <a:lstStyle/>
          <a:p>
            <a:pPr algn="just">
              <a:lnSpc>
                <a:spcPct val="150000"/>
              </a:lnSpc>
            </a:pPr>
            <a:r>
              <a:rPr lang="de-DE" sz="2000" dirty="0" smtClean="0">
                <a:solidFill>
                  <a:srgbClr val="323C47"/>
                </a:solidFill>
                <a:latin typeface="Arial" charset="0"/>
              </a:rPr>
              <a:t>Many Defined Contribution Plan investors use a Target Date Fund as their primary investment strategy. These strategies are designed to de-risk into retirement in order to </a:t>
            </a:r>
            <a:r>
              <a:rPr lang="de-DE" sz="2000" b="1" dirty="0" smtClean="0">
                <a:solidFill>
                  <a:srgbClr val="A42036"/>
                </a:solidFill>
                <a:latin typeface="Arial" charset="0"/>
              </a:rPr>
              <a:t>mitigate SORR</a:t>
            </a:r>
            <a:r>
              <a:rPr lang="de-DE" sz="2000" dirty="0" smtClean="0">
                <a:solidFill>
                  <a:srgbClr val="323C47"/>
                </a:solidFill>
                <a:latin typeface="Arial" charset="0"/>
              </a:rPr>
              <a:t>. Your goal is to propose ways to </a:t>
            </a:r>
            <a:r>
              <a:rPr lang="de-DE" sz="2000" b="1" dirty="0" smtClean="0">
                <a:solidFill>
                  <a:srgbClr val="A42036"/>
                </a:solidFill>
                <a:latin typeface="Arial" charset="0"/>
              </a:rPr>
              <a:t>improve upon glidepath </a:t>
            </a:r>
            <a:r>
              <a:rPr lang="de-DE" sz="2000" dirty="0" smtClean="0">
                <a:solidFill>
                  <a:srgbClr val="323C47"/>
                </a:solidFill>
                <a:latin typeface="Arial" charset="0"/>
              </a:rPr>
              <a:t>strategy in order to mitigate SORR. What is the mechanism by which your proposed strategy further addresses SORR? Which approaches are most effective? In addition to an investment strategy, you will need to </a:t>
            </a:r>
            <a:r>
              <a:rPr lang="de-DE" sz="2000" b="1" dirty="0" smtClean="0">
                <a:solidFill>
                  <a:srgbClr val="A42036"/>
                </a:solidFill>
                <a:latin typeface="Arial" charset="0"/>
              </a:rPr>
              <a:t>assume a withdrawal strategy </a:t>
            </a:r>
            <a:r>
              <a:rPr lang="de-DE" sz="2000" dirty="0" smtClean="0">
                <a:solidFill>
                  <a:srgbClr val="323C47"/>
                </a:solidFill>
                <a:latin typeface="Arial" charset="0"/>
              </a:rPr>
              <a:t>for portfolio. The withdrawal strategy should be </a:t>
            </a:r>
            <a:r>
              <a:rPr lang="de-DE" sz="2000" b="1" dirty="0" smtClean="0">
                <a:solidFill>
                  <a:srgbClr val="A42036"/>
                </a:solidFill>
                <a:latin typeface="Arial" charset="0"/>
              </a:rPr>
              <a:t>constant in $ amounts </a:t>
            </a:r>
            <a:r>
              <a:rPr lang="de-DE" sz="2000" dirty="0" smtClean="0">
                <a:solidFill>
                  <a:srgbClr val="323C47"/>
                </a:solidFill>
                <a:latin typeface="Arial" charset="0"/>
              </a:rPr>
              <a:t>regardless of assumed investment strategy.</a:t>
            </a:r>
            <a:endParaRPr lang="en-US" sz="2000" dirty="0" smtClean="0">
              <a:solidFill>
                <a:srgbClr val="323C47"/>
              </a:solidFill>
              <a:latin typeface="Arial" charset="0"/>
            </a:endParaRPr>
          </a:p>
        </p:txBody>
      </p:sp>
    </p:spTree>
    <p:extLst>
      <p:ext uri="{BB962C8B-B14F-4D97-AF65-F5344CB8AC3E}">
        <p14:creationId xmlns:p14="http://schemas.microsoft.com/office/powerpoint/2010/main" val="79374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5</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Definition of SORR</a:t>
            </a:r>
            <a:br>
              <a:rPr lang="en-US" dirty="0" smtClean="0"/>
            </a:br>
            <a:endParaRPr lang="en-US" b="0" i="1" cap="none" dirty="0">
              <a:solidFill>
                <a:schemeClr val="tx1"/>
              </a:solidFill>
            </a:endParaRPr>
          </a:p>
        </p:txBody>
      </p:sp>
      <p:grpSp>
        <p:nvGrpSpPr>
          <p:cNvPr id="10" name="Group 9"/>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en-US" sz="1600" dirty="0" smtClean="0">
                  <a:solidFill>
                    <a:srgbClr val="323C47"/>
                  </a:solidFill>
                  <a:latin typeface="Arial" charset="0"/>
                </a:rPr>
                <a:t>Sequence of return risk (</a:t>
              </a:r>
              <a:r>
                <a:rPr lang="de-DE" sz="1600" dirty="0" smtClean="0">
                  <a:solidFill>
                    <a:srgbClr val="323C47"/>
                  </a:solidFill>
                  <a:latin typeface="Arial" charset="0"/>
                </a:rPr>
                <a:t>SORR) refers to the risk an investor is exposed to due to possible changes in the order in which returns occur.</a:t>
              </a:r>
              <a:endParaRPr lang="en-US" sz="1600" dirty="0" smtClean="0">
                <a:solidFill>
                  <a:srgbClr val="323C47"/>
                </a:solidFill>
                <a:latin typeface="Arial" charset="0"/>
              </a:endParaRPr>
            </a:p>
          </p:txBody>
        </p:sp>
        <p:cxnSp>
          <p:nvCxnSpPr>
            <p:cNvPr id="9" name="Straight Connector 8"/>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342900" y="2198310"/>
            <a:ext cx="5035216" cy="40278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Here comes a picture/table with the drawdown</a:t>
            </a:r>
            <a:endParaRPr lang="en-US" dirty="0">
              <a:solidFill>
                <a:srgbClr val="FFFFFF"/>
              </a:solidFill>
            </a:endParaRPr>
          </a:p>
        </p:txBody>
      </p:sp>
      <p:grpSp>
        <p:nvGrpSpPr>
          <p:cNvPr id="15" name="Group 14"/>
          <p:cNvGrpSpPr/>
          <p:nvPr/>
        </p:nvGrpSpPr>
        <p:grpSpPr>
          <a:xfrm>
            <a:off x="5364400" y="2210342"/>
            <a:ext cx="3422984" cy="1907084"/>
            <a:chOff x="5364400" y="2210342"/>
            <a:chExt cx="3422984" cy="1907084"/>
          </a:xfrm>
        </p:grpSpPr>
        <p:sp>
          <p:nvSpPr>
            <p:cNvPr id="12" name="TextBox 11"/>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Assumptions:</a:t>
              </a:r>
              <a:endParaRPr lang="en-US" sz="1400" dirty="0" smtClean="0">
                <a:solidFill>
                  <a:srgbClr val="323C47"/>
                </a:solidFill>
                <a:latin typeface="Arial" charset="0"/>
              </a:endParaRPr>
            </a:p>
          </p:txBody>
        </p:sp>
        <p:sp>
          <p:nvSpPr>
            <p:cNvPr id="14" name="TextBox 13"/>
            <p:cNvSpPr txBox="1"/>
            <p:nvPr/>
          </p:nvSpPr>
          <p:spPr>
            <a:xfrm>
              <a:off x="5364400" y="2409266"/>
              <a:ext cx="3422984" cy="1708160"/>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Returns are same in </a:t>
              </a:r>
              <a:r>
                <a:rPr lang="en-US" sz="1400" dirty="0" err="1" smtClean="0">
                  <a:solidFill>
                    <a:srgbClr val="323C47"/>
                  </a:solidFill>
                  <a:latin typeface="Arial" charset="0"/>
                </a:rPr>
                <a:t>allscenarios</a:t>
              </a:r>
              <a:endParaRPr lang="en-US" sz="1400" dirty="0" smtClean="0">
                <a:solidFill>
                  <a:srgbClr val="323C47"/>
                </a:solidFill>
                <a:latin typeface="Arial" charset="0"/>
              </a:endParaRPr>
            </a:p>
            <a:p>
              <a:pPr marL="285750" indent="-285750">
                <a:lnSpc>
                  <a:spcPct val="150000"/>
                </a:lnSpc>
                <a:buFont typeface="Arial" charset="0"/>
                <a:buChar char="•"/>
              </a:pPr>
              <a:r>
                <a:rPr lang="en-US" sz="1400" dirty="0" smtClean="0">
                  <a:solidFill>
                    <a:srgbClr val="323C47"/>
                  </a:solidFill>
                  <a:latin typeface="Arial" charset="0"/>
                </a:rPr>
                <a:t>Withdrawal is a fixed $ amount, not percentage of remaining balance</a:t>
              </a:r>
            </a:p>
            <a:p>
              <a:pPr marL="285750" indent="-285750">
                <a:lnSpc>
                  <a:spcPct val="150000"/>
                </a:lnSpc>
                <a:buFont typeface="Arial" charset="0"/>
                <a:buChar char="•"/>
              </a:pPr>
              <a:r>
                <a:rPr lang="en-US" sz="1400" dirty="0" smtClean="0">
                  <a:solidFill>
                    <a:srgbClr val="323C47"/>
                  </a:solidFill>
                  <a:latin typeface="Arial" charset="0"/>
                </a:rPr>
                <a:t>Distribution of wealth:</a:t>
              </a:r>
            </a:p>
            <a:p>
              <a:pPr>
                <a:lnSpc>
                  <a:spcPct val="150000"/>
                </a:lnSpc>
                <a:tabLst>
                  <a:tab pos="395288" algn="l"/>
                </a:tabLst>
              </a:pPr>
              <a:r>
                <a:rPr lang="en-US" sz="1400" dirty="0" smtClean="0">
                  <a:solidFill>
                    <a:srgbClr val="323C47"/>
                  </a:solidFill>
                  <a:latin typeface="Arial" charset="0"/>
                </a:rPr>
                <a:t>	30% equity / 70% fixed income</a:t>
              </a:r>
              <a:endParaRPr lang="en-US" sz="1400" dirty="0" smtClean="0">
                <a:solidFill>
                  <a:srgbClr val="323C47"/>
                </a:solidFill>
                <a:latin typeface="Arial" charset="0"/>
              </a:endParaRPr>
            </a:p>
          </p:txBody>
        </p:sp>
      </p:grpSp>
      <p:grpSp>
        <p:nvGrpSpPr>
          <p:cNvPr id="16" name="Group 15"/>
          <p:cNvGrpSpPr/>
          <p:nvPr/>
        </p:nvGrpSpPr>
        <p:grpSpPr>
          <a:xfrm>
            <a:off x="5364400" y="4198772"/>
            <a:ext cx="3422984" cy="1907084"/>
            <a:chOff x="5364400" y="2210342"/>
            <a:chExt cx="3422984" cy="1907084"/>
          </a:xfrm>
        </p:grpSpPr>
        <p:sp>
          <p:nvSpPr>
            <p:cNvPr id="17" name="TextBox 16"/>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Conclusion:</a:t>
              </a:r>
              <a:endParaRPr lang="en-US" sz="1400" dirty="0" smtClean="0">
                <a:solidFill>
                  <a:srgbClr val="323C47"/>
                </a:solidFill>
                <a:latin typeface="Arial" charset="0"/>
              </a:endParaRPr>
            </a:p>
          </p:txBody>
        </p:sp>
        <p:sp>
          <p:nvSpPr>
            <p:cNvPr id="18" name="TextBox 17"/>
            <p:cNvSpPr txBox="1"/>
            <p:nvPr/>
          </p:nvSpPr>
          <p:spPr>
            <a:xfrm>
              <a:off x="5364400" y="2409266"/>
              <a:ext cx="3422984" cy="1708160"/>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Returns are same in </a:t>
              </a:r>
              <a:r>
                <a:rPr lang="en-US" sz="1400" dirty="0" err="1" smtClean="0">
                  <a:solidFill>
                    <a:srgbClr val="323C47"/>
                  </a:solidFill>
                  <a:latin typeface="Arial" charset="0"/>
                </a:rPr>
                <a:t>allscenarios</a:t>
              </a:r>
              <a:endParaRPr lang="en-US" sz="1400" dirty="0" smtClean="0">
                <a:solidFill>
                  <a:srgbClr val="323C47"/>
                </a:solidFill>
                <a:latin typeface="Arial" charset="0"/>
              </a:endParaRPr>
            </a:p>
            <a:p>
              <a:pPr marL="285750" indent="-285750">
                <a:lnSpc>
                  <a:spcPct val="150000"/>
                </a:lnSpc>
                <a:buFont typeface="Arial" charset="0"/>
                <a:buChar char="•"/>
              </a:pPr>
              <a:r>
                <a:rPr lang="en-US" sz="1400" dirty="0" smtClean="0">
                  <a:solidFill>
                    <a:srgbClr val="323C47"/>
                  </a:solidFill>
                  <a:latin typeface="Arial" charset="0"/>
                </a:rPr>
                <a:t>Withdrawal is a fixed $ amount, not percentage of remaining balance</a:t>
              </a:r>
            </a:p>
            <a:p>
              <a:pPr marL="285750" indent="-285750">
                <a:lnSpc>
                  <a:spcPct val="150000"/>
                </a:lnSpc>
                <a:buFont typeface="Arial" charset="0"/>
                <a:buChar char="•"/>
              </a:pPr>
              <a:r>
                <a:rPr lang="en-US" sz="1400" dirty="0" smtClean="0">
                  <a:solidFill>
                    <a:srgbClr val="323C47"/>
                  </a:solidFill>
                  <a:latin typeface="Arial" charset="0"/>
                </a:rPr>
                <a:t>Distribution of wealth:</a:t>
              </a:r>
            </a:p>
            <a:p>
              <a:pPr>
                <a:lnSpc>
                  <a:spcPct val="150000"/>
                </a:lnSpc>
                <a:tabLst>
                  <a:tab pos="395288" algn="l"/>
                </a:tabLst>
              </a:pPr>
              <a:r>
                <a:rPr lang="en-US" sz="1400" dirty="0" smtClean="0">
                  <a:solidFill>
                    <a:srgbClr val="323C47"/>
                  </a:solidFill>
                  <a:latin typeface="Arial" charset="0"/>
                </a:rPr>
                <a:t>	30% equity / 70% fixed income</a:t>
              </a:r>
              <a:endParaRPr lang="en-US" sz="1400" dirty="0" smtClean="0">
                <a:solidFill>
                  <a:srgbClr val="323C47"/>
                </a:solidFill>
                <a:latin typeface="Arial" charset="0"/>
              </a:endParaRPr>
            </a:p>
          </p:txBody>
        </p:sp>
      </p:grpSp>
    </p:spTree>
    <p:extLst>
      <p:ext uri="{BB962C8B-B14F-4D97-AF65-F5344CB8AC3E}">
        <p14:creationId xmlns:p14="http://schemas.microsoft.com/office/powerpoint/2010/main" val="2480146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6</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A42036"/>
                </a:solidFill>
              </a:rPr>
              <a:t>Methodology</a:t>
            </a:r>
          </a:p>
          <a:p>
            <a:pPr>
              <a:lnSpc>
                <a:spcPct val="200000"/>
              </a:lnSpc>
            </a:pPr>
            <a:r>
              <a:rPr lang="de-DE" sz="2400" b="1" dirty="0" smtClean="0">
                <a:solidFill>
                  <a:srgbClr val="CAC8C8"/>
                </a:solidFill>
              </a:rPr>
              <a:t>Chapter 3</a:t>
            </a:r>
          </a:p>
          <a:p>
            <a:pPr>
              <a:lnSpc>
                <a:spcPct val="200000"/>
              </a:lnSpc>
            </a:pPr>
            <a:r>
              <a:rPr lang="de-DE" sz="2400" b="1" dirty="0" smtClean="0">
                <a:solidFill>
                  <a:srgbClr val="CAC8C8"/>
                </a:solidFill>
              </a:rPr>
              <a:t>Chapter 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185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7</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smtClean="0">
                <a:solidFill>
                  <a:srgbClr val="A42036"/>
                </a:solidFill>
              </a:rPr>
              <a:t>Chapter 3</a:t>
            </a:r>
          </a:p>
          <a:p>
            <a:pPr>
              <a:lnSpc>
                <a:spcPct val="200000"/>
              </a:lnSpc>
            </a:pPr>
            <a:r>
              <a:rPr lang="de-DE" sz="2400" b="1" dirty="0" smtClean="0">
                <a:solidFill>
                  <a:srgbClr val="CAC8C8"/>
                </a:solidFill>
              </a:rPr>
              <a:t>Chapter 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97121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8</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smtClean="0">
                <a:solidFill>
                  <a:srgbClr val="CAC8C8"/>
                </a:solidFill>
              </a:rPr>
              <a:t>Chapter 3</a:t>
            </a:r>
          </a:p>
          <a:p>
            <a:pPr>
              <a:lnSpc>
                <a:spcPct val="200000"/>
              </a:lnSpc>
            </a:pPr>
            <a:r>
              <a:rPr lang="de-DE" sz="2400" b="1" dirty="0" smtClean="0">
                <a:solidFill>
                  <a:srgbClr val="A42036"/>
                </a:solidFill>
              </a:rPr>
              <a:t>Chapter 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35643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9</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smtClean="0">
                <a:solidFill>
                  <a:srgbClr val="CAC8C8"/>
                </a:solidFill>
              </a:rPr>
              <a:t>Chapter 3</a:t>
            </a:r>
          </a:p>
          <a:p>
            <a:pPr>
              <a:lnSpc>
                <a:spcPct val="200000"/>
              </a:lnSpc>
            </a:pPr>
            <a:r>
              <a:rPr lang="de-DE" sz="2400" b="1" dirty="0" smtClean="0">
                <a:solidFill>
                  <a:srgbClr val="CAC8C8"/>
                </a:solidFill>
              </a:rPr>
              <a:t>Chapter 4</a:t>
            </a:r>
          </a:p>
          <a:p>
            <a:pPr>
              <a:lnSpc>
                <a:spcPct val="200000"/>
              </a:lnSpc>
            </a:pPr>
            <a:r>
              <a:rPr lang="de-DE" sz="2400" b="1" dirty="0" smtClean="0">
                <a:solidFill>
                  <a:srgbClr val="A42036"/>
                </a:solidFill>
              </a:rPr>
              <a:t>Conclusion</a:t>
            </a:r>
            <a:endParaRPr lang="en-US" sz="2400" b="1" dirty="0">
              <a:solidFill>
                <a:srgbClr val="A42036"/>
              </a:solidFill>
            </a:endParaRPr>
          </a:p>
        </p:txBody>
      </p:sp>
    </p:spTree>
    <p:extLst>
      <p:ext uri="{BB962C8B-B14F-4D97-AF65-F5344CB8AC3E}">
        <p14:creationId xmlns:p14="http://schemas.microsoft.com/office/powerpoint/2010/main" val="352479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IT-Sloan_Arial_4-3">
  <a:themeElements>
    <a:clrScheme name="MIT-Sloan">
      <a:dk1>
        <a:srgbClr val="A31F34"/>
      </a:dk1>
      <a:lt1>
        <a:srgbClr val="8A8B8C"/>
      </a:lt1>
      <a:dk2>
        <a:srgbClr val="555759"/>
      </a:dk2>
      <a:lt2>
        <a:srgbClr val="CAC8C8"/>
      </a:lt2>
      <a:accent1>
        <a:srgbClr val="041E41"/>
      </a:accent1>
      <a:accent2>
        <a:srgbClr val="006C67"/>
      </a:accent2>
      <a:accent3>
        <a:srgbClr val="4D868E"/>
      </a:accent3>
      <a:accent4>
        <a:srgbClr val="333E48"/>
      </a:accent4>
      <a:accent5>
        <a:srgbClr val="EE7700"/>
      </a:accent5>
      <a:accent6>
        <a:srgbClr val="EC0044"/>
      </a:accent6>
      <a:hlink>
        <a:srgbClr val="00698F"/>
      </a:hlink>
      <a:folHlink>
        <a:srgbClr val="6BA2B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sz="2200" b="1" dirty="0" smtClean="0">
            <a:solidFill>
              <a:srgbClr val="1B202F"/>
            </a:solidFill>
            <a:latin typeface="Arial" charset="0"/>
          </a:defRPr>
        </a:defPPr>
      </a:lstStyle>
    </a:txDef>
  </a:objectDefaults>
  <a:extraClrSchemeLst/>
  <a:extLst>
    <a:ext uri="{05A4C25C-085E-4340-85A3-A5531E510DB2}">
      <thm15:themeFamily xmlns:thm15="http://schemas.microsoft.com/office/thememl/2012/main" name="MIT-Sloan_Futura_4-3" id="{B81F8A66-36C3-4CF4-9F13-B1E0642C77D0}" vid="{668D2340-8D0D-4DC4-BF2C-7CEAE85EA4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0103MIT-Sloan_Arial_4-3_12-6-16</Template>
  <TotalTime>256</TotalTime>
  <Words>276</Words>
  <Application>Microsoft Macintosh PowerPoint</Application>
  <PresentationFormat>On-screen Show (4:3)</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黑体</vt:lpstr>
      <vt:lpstr>Arial</vt:lpstr>
      <vt:lpstr>MIT-Sloan_Arial_4-3</vt:lpstr>
      <vt:lpstr> Investment Strategies to Mitigate Sequence of Return Risk  Sponsor: T. Rowe Price    November 29th, 2018 Massachusetts Institute of Technology</vt:lpstr>
      <vt:lpstr> AGENDA </vt:lpstr>
      <vt:lpstr>  </vt:lpstr>
      <vt:lpstr>  </vt:lpstr>
      <vt:lpstr>  </vt:lpstr>
      <vt:lpstr>  </vt:lpstr>
      <vt:lpstr>  </vt:lpstr>
      <vt:lpstr>  </vt:lpstr>
      <vt:lpstr>  </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c:title>
  <cp:lastModifiedBy>Viktor Hermann</cp:lastModifiedBy>
  <cp:revision>61</cp:revision>
  <dcterms:created xsi:type="dcterms:W3CDTF">2017-11-09T02:03:55Z</dcterms:created>
  <dcterms:modified xsi:type="dcterms:W3CDTF">2018-11-18T17:57:17Z</dcterms:modified>
</cp:coreProperties>
</file>