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1" r:id="rId2"/>
    <p:sldId id="302" r:id="rId3"/>
    <p:sldId id="296" r:id="rId4"/>
    <p:sldId id="297" r:id="rId5"/>
    <p:sldId id="303" r:id="rId6"/>
    <p:sldId id="298" r:id="rId7"/>
    <p:sldId id="304" r:id="rId8"/>
    <p:sldId id="305" r:id="rId9"/>
    <p:sldId id="306" r:id="rId10"/>
    <p:sldId id="299" r:id="rId11"/>
    <p:sldId id="307" r:id="rId12"/>
    <p:sldId id="309" r:id="rId13"/>
    <p:sldId id="308" r:id="rId14"/>
    <p:sldId id="300" r:id="rId15"/>
    <p:sldId id="310" r:id="rId16"/>
    <p:sldId id="311" r:id="rId17"/>
    <p:sldId id="301" r:id="rId18"/>
    <p:sldId id="269" r:id="rId19"/>
    <p:sldId id="29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3C47"/>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8" autoAdjust="0"/>
    <p:restoredTop sz="95470" autoAdjust="0"/>
  </p:normalViewPr>
  <p:slideViewPr>
    <p:cSldViewPr snapToGrid="0" snapToObjects="1">
      <p:cViewPr>
        <p:scale>
          <a:sx n="104" d="100"/>
          <a:sy n="104" d="100"/>
        </p:scale>
        <p:origin x="1536" y="-224"/>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Approach and Assumptions</a:t>
            </a:r>
            <a:r>
              <a:rPr lang="en-US" dirty="0" smtClean="0"/>
              <a:t/>
            </a:r>
            <a:br>
              <a:rPr lang="en-US" dirty="0" smtClean="0"/>
            </a:br>
            <a:endParaRPr lang="en-US" b="0" i="1" cap="none" dirty="0">
              <a:solidFill>
                <a:schemeClr val="tx1"/>
              </a:solidFill>
            </a:endParaRPr>
          </a:p>
        </p:txBody>
      </p:sp>
      <p:grpSp>
        <p:nvGrpSpPr>
          <p:cNvPr id="6" name="Group 5"/>
          <p:cNvGrpSpPr/>
          <p:nvPr/>
        </p:nvGrpSpPr>
        <p:grpSpPr>
          <a:xfrm>
            <a:off x="342900" y="1651490"/>
            <a:ext cx="8458200" cy="338554"/>
            <a:chOff x="342900" y="1812131"/>
            <a:chExt cx="8458200" cy="338554"/>
          </a:xfrm>
        </p:grpSpPr>
        <p:sp>
          <p:nvSpPr>
            <p:cNvPr id="19" name="TextBox 18"/>
            <p:cNvSpPr txBox="1"/>
            <p:nvPr/>
          </p:nvSpPr>
          <p:spPr>
            <a:xfrm>
              <a:off x="342900" y="1812131"/>
              <a:ext cx="8458200" cy="338554"/>
            </a:xfrm>
            <a:prstGeom prst="rect">
              <a:avLst/>
            </a:prstGeom>
            <a:noFill/>
          </p:spPr>
          <p:txBody>
            <a:bodyPr wrap="square" rtlCol="0">
              <a:spAutoFit/>
            </a:bodyPr>
            <a:lstStyle/>
            <a:p>
              <a:r>
                <a:rPr lang="de-DE" sz="1600" dirty="0" smtClean="0">
                  <a:solidFill>
                    <a:srgbClr val="323C47"/>
                  </a:solidFill>
                  <a:latin typeface="Arial" charset="0"/>
                </a:rPr>
                <a:t>Approach:</a:t>
              </a:r>
              <a:endParaRPr lang="en-US" sz="1600" dirty="0" smtClean="0">
                <a:solidFill>
                  <a:srgbClr val="323C47"/>
                </a:solidFill>
                <a:latin typeface="Arial" charset="0"/>
              </a:endParaRPr>
            </a:p>
          </p:txBody>
        </p:sp>
        <p:cxnSp>
          <p:nvCxnSpPr>
            <p:cNvPr id="20" name="Straight Connector 19"/>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42900" y="3632101"/>
            <a:ext cx="8458200" cy="338554"/>
            <a:chOff x="342900" y="1812131"/>
            <a:chExt cx="8458200" cy="338554"/>
          </a:xfrm>
        </p:grpSpPr>
        <p:sp>
          <p:nvSpPr>
            <p:cNvPr id="22" name="TextBox 21"/>
            <p:cNvSpPr txBox="1"/>
            <p:nvPr/>
          </p:nvSpPr>
          <p:spPr>
            <a:xfrm>
              <a:off x="342900" y="1812131"/>
              <a:ext cx="8458200" cy="338554"/>
            </a:xfrm>
            <a:prstGeom prst="rect">
              <a:avLst/>
            </a:prstGeom>
            <a:noFill/>
          </p:spPr>
          <p:txBody>
            <a:bodyPr wrap="square" rtlCol="0">
              <a:spAutoFit/>
            </a:bodyPr>
            <a:lstStyle/>
            <a:p>
              <a:r>
                <a:rPr lang="en-US" sz="1600" dirty="0" smtClean="0">
                  <a:solidFill>
                    <a:srgbClr val="323C47"/>
                  </a:solidFill>
                  <a:latin typeface="Arial" charset="0"/>
                </a:rPr>
                <a:t>Assumptions:</a:t>
              </a:r>
              <a:endParaRPr lang="en-US" sz="1600" dirty="0" smtClean="0">
                <a:solidFill>
                  <a:srgbClr val="323C47"/>
                </a:solidFill>
                <a:latin typeface="Arial" charset="0"/>
              </a:endParaRPr>
            </a:p>
          </p:txBody>
        </p:sp>
        <p:cxnSp>
          <p:nvCxnSpPr>
            <p:cNvPr id="23" name="Straight Connector 22"/>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342900" y="2002400"/>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Define 3 different </a:t>
            </a:r>
            <a:r>
              <a:rPr lang="en-US" sz="1600" dirty="0" err="1" smtClean="0">
                <a:solidFill>
                  <a:srgbClr val="323C47"/>
                </a:solidFill>
                <a:latin typeface="Arial" charset="0"/>
              </a:rPr>
              <a:t>glidepaths</a:t>
            </a:r>
            <a:r>
              <a:rPr lang="en-US" sz="1600" dirty="0" smtClean="0">
                <a:solidFill>
                  <a:srgbClr val="323C47"/>
                </a:solidFill>
                <a:latin typeface="Arial" charset="0"/>
              </a:rPr>
              <a:t> (conservative, moderate, aggressive) and 3 different SORR exposure (bad returns early, random, late)</a:t>
            </a:r>
          </a:p>
          <a:p>
            <a:pPr marL="285750" indent="-285750">
              <a:spcBef>
                <a:spcPts val="600"/>
              </a:spcBef>
              <a:buFont typeface="Arial" charset="0"/>
              <a:buChar char="•"/>
            </a:pPr>
            <a:r>
              <a:rPr lang="en-US" sz="1600" dirty="0" smtClean="0">
                <a:solidFill>
                  <a:srgbClr val="323C47"/>
                </a:solidFill>
                <a:latin typeface="Arial" charset="0"/>
              </a:rPr>
              <a:t>Using Monte Carlo simulation, detect distribution of coverage ratio and object function</a:t>
            </a:r>
          </a:p>
          <a:p>
            <a:pPr marL="285750" indent="-285750">
              <a:spcBef>
                <a:spcPts val="600"/>
              </a:spcBef>
              <a:buFont typeface="Arial" charset="0"/>
              <a:buChar char="•"/>
            </a:pPr>
            <a:r>
              <a:rPr lang="en-US" sz="1600" dirty="0" smtClean="0">
                <a:solidFill>
                  <a:srgbClr val="323C47"/>
                </a:solidFill>
                <a:latin typeface="Arial" charset="0"/>
              </a:rPr>
              <a:t>Understand rationale, sensitivity and implications of observed data</a:t>
            </a:r>
            <a:endParaRPr lang="en-US" sz="1600" dirty="0" smtClean="0">
              <a:solidFill>
                <a:srgbClr val="323C47"/>
              </a:solidFill>
              <a:latin typeface="Arial" charset="0"/>
            </a:endParaRPr>
          </a:p>
        </p:txBody>
      </p:sp>
      <p:sp>
        <p:nvSpPr>
          <p:cNvPr id="27" name="TextBox 26"/>
          <p:cNvSpPr txBox="1"/>
          <p:nvPr/>
        </p:nvSpPr>
        <p:spPr>
          <a:xfrm>
            <a:off x="342900" y="3983012"/>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Choice of </a:t>
            </a:r>
            <a:r>
              <a:rPr lang="en-US" sz="1600" dirty="0" err="1" smtClean="0">
                <a:solidFill>
                  <a:srgbClr val="323C47"/>
                </a:solidFill>
                <a:latin typeface="Arial" charset="0"/>
              </a:rPr>
              <a:t>glidepath</a:t>
            </a:r>
            <a:r>
              <a:rPr lang="en-US" sz="1600" dirty="0" smtClean="0">
                <a:solidFill>
                  <a:srgbClr val="323C47"/>
                </a:solidFill>
                <a:latin typeface="Arial" charset="0"/>
              </a:rPr>
              <a:t> is static, i.e. once you choose a given asset allocation, you will not deviate from it no matter the market development</a:t>
            </a:r>
            <a:r>
              <a:rPr lang="en-US" sz="1600" baseline="30000" dirty="0" smtClean="0">
                <a:solidFill>
                  <a:srgbClr val="323C47"/>
                </a:solidFill>
                <a:latin typeface="Arial" charset="0"/>
              </a:rPr>
              <a:t>(1)</a:t>
            </a:r>
          </a:p>
          <a:p>
            <a:pPr marL="285750" indent="-285750">
              <a:spcBef>
                <a:spcPts val="600"/>
              </a:spcBef>
              <a:buFont typeface="Arial" charset="0"/>
              <a:buChar char="•"/>
            </a:pPr>
            <a:r>
              <a:rPr lang="en-US" sz="1600" dirty="0" smtClean="0">
                <a:solidFill>
                  <a:srgbClr val="323C47"/>
                </a:solidFill>
                <a:latin typeface="Arial" charset="0"/>
              </a:rPr>
              <a:t>SORR is constant for projected period and can be observed ex ante</a:t>
            </a:r>
          </a:p>
          <a:p>
            <a:pPr marL="285750" indent="-285750">
              <a:spcBef>
                <a:spcPts val="600"/>
              </a:spcBef>
              <a:buFont typeface="Arial" charset="0"/>
              <a:buChar char="•"/>
            </a:pPr>
            <a:r>
              <a:rPr lang="en-US" sz="1600" dirty="0" smtClean="0">
                <a:solidFill>
                  <a:srgbClr val="323C47"/>
                </a:solidFill>
                <a:latin typeface="Arial" charset="0"/>
              </a:rPr>
              <a:t>Monthly withdrawals are constant over time</a:t>
            </a:r>
            <a:r>
              <a:rPr lang="en-US" sz="1600" baseline="30000" dirty="0" smtClean="0">
                <a:solidFill>
                  <a:srgbClr val="323C47"/>
                </a:solidFill>
                <a:latin typeface="Arial" charset="0"/>
              </a:rPr>
              <a:t>(2)</a:t>
            </a:r>
            <a:endParaRPr lang="en-US" sz="1600" dirty="0" smtClean="0">
              <a:solidFill>
                <a:srgbClr val="323C47"/>
              </a:solidFill>
              <a:latin typeface="Arial" charset="0"/>
            </a:endParaRPr>
          </a:p>
        </p:txBody>
      </p:sp>
      <p:sp>
        <p:nvSpPr>
          <p:cNvPr id="28" name="TextBox 27"/>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Current</a:t>
            </a:r>
            <a:r>
              <a:rPr lang="de-DE" sz="1000" dirty="0" smtClean="0">
                <a:solidFill>
                  <a:srgbClr val="1B202F"/>
                </a:solidFill>
                <a:latin typeface="Arial" charset="0"/>
              </a:rPr>
              <a:t> </a:t>
            </a:r>
            <a:r>
              <a:rPr lang="de-DE" sz="1000" dirty="0" err="1" smtClean="0">
                <a:solidFill>
                  <a:srgbClr val="1B202F"/>
                </a:solidFill>
                <a:latin typeface="Arial" charset="0"/>
              </a:rPr>
              <a:t>market</a:t>
            </a:r>
            <a:r>
              <a:rPr lang="de-DE" sz="1000" dirty="0" smtClean="0">
                <a:solidFill>
                  <a:srgbClr val="1B202F"/>
                </a:solidFill>
                <a:latin typeface="Arial" charset="0"/>
              </a:rPr>
              <a:t> </a:t>
            </a:r>
            <a:r>
              <a:rPr lang="de-DE" sz="1000" dirty="0" err="1" smtClean="0">
                <a:solidFill>
                  <a:srgbClr val="1B202F"/>
                </a:solidFill>
                <a:latin typeface="Arial" charset="0"/>
              </a:rPr>
              <a:t>approach</a:t>
            </a:r>
            <a:r>
              <a:rPr lang="de-DE" sz="1000" dirty="0" smtClean="0">
                <a:solidFill>
                  <a:srgbClr val="1B202F"/>
                </a:solidFill>
                <a:latin typeface="Arial" charset="0"/>
              </a:rPr>
              <a:t>. (2) </a:t>
            </a:r>
            <a:r>
              <a:rPr lang="de-DE" sz="1000" dirty="0" err="1" smtClean="0">
                <a:solidFill>
                  <a:srgbClr val="1B202F"/>
                </a:solidFill>
                <a:latin typeface="Arial" charset="0"/>
              </a:rPr>
              <a:t>Monthly</a:t>
            </a:r>
            <a:r>
              <a:rPr lang="de-DE" sz="1000" dirty="0" smtClean="0">
                <a:solidFill>
                  <a:srgbClr val="1B202F"/>
                </a:solidFill>
                <a:latin typeface="Arial" charset="0"/>
              </a:rPr>
              <a:t> </a:t>
            </a:r>
            <a:r>
              <a:rPr lang="de-DE" sz="1000" dirty="0" err="1" smtClean="0">
                <a:solidFill>
                  <a:srgbClr val="1B202F"/>
                </a:solidFill>
                <a:latin typeface="Arial" charset="0"/>
              </a:rPr>
              <a:t>withdrawal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well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returns</a:t>
            </a:r>
            <a:r>
              <a:rPr lang="de-DE" sz="1000" dirty="0" smtClean="0">
                <a:solidFill>
                  <a:srgbClr val="1B202F"/>
                </a:solidFill>
                <a:latin typeface="Arial" charset="0"/>
              </a:rPr>
              <a:t> </a:t>
            </a:r>
            <a:r>
              <a:rPr lang="de-DE" sz="1000" dirty="0" err="1" smtClean="0">
                <a:solidFill>
                  <a:srgbClr val="1B202F"/>
                </a:solidFill>
                <a:latin typeface="Arial" charset="0"/>
              </a:rPr>
              <a:t>are</a:t>
            </a:r>
            <a:r>
              <a:rPr lang="de-DE" sz="1000" dirty="0" smtClean="0">
                <a:solidFill>
                  <a:srgbClr val="1B202F"/>
                </a:solidFill>
                <a:latin typeface="Arial" charset="0"/>
              </a:rPr>
              <a:t> </a:t>
            </a:r>
            <a:r>
              <a:rPr lang="de-DE" sz="1000" dirty="0" err="1" smtClean="0">
                <a:solidFill>
                  <a:srgbClr val="1B202F"/>
                </a:solidFill>
                <a:latin typeface="Arial" charset="0"/>
              </a:rPr>
              <a:t>inflation-adjusted</a:t>
            </a:r>
            <a:r>
              <a:rPr lang="de-DE" sz="1000" dirty="0" smtClean="0">
                <a:solidFill>
                  <a:srgbClr val="1B202F"/>
                </a:solidFill>
                <a:latin typeface="Arial" charset="0"/>
              </a:rPr>
              <a:t>.</a:t>
            </a:r>
            <a:endParaRPr lang="de-DE" sz="1000" dirty="0">
              <a:solidFill>
                <a:srgbClr val="1B202F"/>
              </a:solidFill>
              <a:latin typeface="Arial" charset="0"/>
            </a:endParaRPr>
          </a:p>
        </p:txBody>
      </p:sp>
    </p:spTree>
    <p:extLst>
      <p:ext uri="{BB962C8B-B14F-4D97-AF65-F5344CB8AC3E}">
        <p14:creationId xmlns:p14="http://schemas.microsoft.com/office/powerpoint/2010/main" val="201062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301946" y="4831493"/>
            <a:ext cx="2483276" cy="1260000"/>
          </a:xfrm>
          <a:prstGeom prst="rect">
            <a:avLst/>
          </a:prstGeom>
        </p:spPr>
      </p:pic>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3814346" y="4831493"/>
            <a:ext cx="2448000" cy="1263600"/>
          </a:xfrm>
          <a:prstGeom prst="rect">
            <a:avLst/>
          </a:prstGeom>
        </p:spPr>
      </p:pic>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314389" y="4825775"/>
            <a:ext cx="2484000" cy="1263600"/>
          </a:xfrm>
          <a:prstGeom prst="rect">
            <a:avLst/>
          </a:prstGeom>
        </p:spPr>
      </p:pic>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6297622" y="3557536"/>
            <a:ext cx="2487600" cy="12600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3814346" y="3557536"/>
            <a:ext cx="2448000" cy="1263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314389" y="3554676"/>
            <a:ext cx="2484000" cy="1263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3814346" y="2283578"/>
            <a:ext cx="2448000" cy="1263600"/>
          </a:xfrm>
          <a:prstGeom prst="rect">
            <a:avLst/>
          </a:prstGeom>
        </p:spPr>
      </p:pic>
      <p:pic>
        <p:nvPicPr>
          <p:cNvPr id="16" name="Picture 15"/>
          <p:cNvPicPr>
            <a:picLocks/>
          </p:cNvPicPr>
          <p:nvPr/>
        </p:nvPicPr>
        <p:blipFill>
          <a:blip r:embed="rId9">
            <a:extLst>
              <a:ext uri="{28A0092B-C50C-407E-A947-70E740481C1C}">
                <a14:useLocalDpi xmlns:a14="http://schemas.microsoft.com/office/drawing/2010/main" val="0"/>
              </a:ext>
            </a:extLst>
          </a:blip>
          <a:stretch>
            <a:fillRect/>
          </a:stretch>
        </p:blipFill>
        <p:spPr>
          <a:xfrm>
            <a:off x="6297622" y="2283578"/>
            <a:ext cx="2487600" cy="1260000"/>
          </a:xfrm>
          <a:prstGeom prst="rect">
            <a:avLst/>
          </a:prstGeom>
        </p:spPr>
      </p:pic>
      <p:pic>
        <p:nvPicPr>
          <p:cNvPr id="17" name="Picture 16"/>
          <p:cNvPicPr>
            <a:picLocks/>
          </p:cNvPicPr>
          <p:nvPr/>
        </p:nvPicPr>
        <p:blipFill>
          <a:blip r:embed="rId10">
            <a:extLst>
              <a:ext uri="{28A0092B-C50C-407E-A947-70E740481C1C}">
                <a14:useLocalDpi xmlns:a14="http://schemas.microsoft.com/office/drawing/2010/main" val="0"/>
              </a:ext>
            </a:extLst>
          </a:blip>
          <a:stretch>
            <a:fillRect/>
          </a:stretch>
        </p:blipFill>
        <p:spPr>
          <a:xfrm>
            <a:off x="1314389" y="2283578"/>
            <a:ext cx="2484000" cy="1263600"/>
          </a:xfrm>
          <a:prstGeom prst="rect">
            <a:avLst/>
          </a:prstGeom>
        </p:spPr>
      </p:pic>
      <p:sp>
        <p:nvSpPr>
          <p:cNvPr id="6" name="Rectangle 5"/>
          <p:cNvSpPr/>
          <p:nvPr/>
        </p:nvSpPr>
        <p:spPr>
          <a:xfrm>
            <a:off x="2706401" y="3032840"/>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
        <p:nvSpPr>
          <p:cNvPr id="18" name="Rectangle 17"/>
          <p:cNvSpPr/>
          <p:nvPr/>
        </p:nvSpPr>
        <p:spPr>
          <a:xfrm>
            <a:off x="1632462" y="323240"/>
            <a:ext cx="5509744" cy="2766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rgbClr val="FFFFFF"/>
                </a:solidFill>
              </a:rPr>
              <a:t>To-Dos:</a:t>
            </a:r>
          </a:p>
          <a:p>
            <a:pPr marL="285750" indent="-285750" algn="ctr">
              <a:buFontTx/>
              <a:buChar char="-"/>
            </a:pPr>
            <a:r>
              <a:rPr lang="en-US" dirty="0" smtClean="0">
                <a:solidFill>
                  <a:srgbClr val="FFFFFF"/>
                </a:solidFill>
              </a:rPr>
              <a:t>Adjust numbers for inflation</a:t>
            </a:r>
          </a:p>
          <a:p>
            <a:pPr marL="285750" indent="-285750" algn="ctr">
              <a:buFontTx/>
              <a:buChar char="-"/>
            </a:pPr>
            <a:r>
              <a:rPr lang="en-US" dirty="0" smtClean="0">
                <a:solidFill>
                  <a:srgbClr val="FFFFFF"/>
                </a:solidFill>
              </a:rPr>
              <a:t>Do distribution of utility function </a:t>
            </a:r>
            <a:r>
              <a:rPr lang="en-US" dirty="0" smtClean="0">
                <a:solidFill>
                  <a:srgbClr val="FFFFFF"/>
                </a:solidFill>
                <a:sym typeface="Wingdings"/>
              </a:rPr>
              <a:t> find a rationale for gamma and lambda</a:t>
            </a:r>
          </a:p>
          <a:p>
            <a:pPr marL="285750" indent="-285750" algn="ctr">
              <a:buFontTx/>
              <a:buChar char="-"/>
            </a:pPr>
            <a:r>
              <a:rPr lang="en-US" dirty="0" smtClean="0">
                <a:solidFill>
                  <a:srgbClr val="FFFFFF"/>
                </a:solidFill>
              </a:rPr>
              <a:t>Plot utility functions</a:t>
            </a:r>
          </a:p>
          <a:p>
            <a:pPr marL="285750" indent="-285750" algn="ctr">
              <a:buFontTx/>
              <a:buChar char="-"/>
            </a:pPr>
            <a:r>
              <a:rPr lang="en-US" dirty="0" smtClean="0">
                <a:solidFill>
                  <a:srgbClr val="FFFFFF"/>
                </a:solidFill>
              </a:rPr>
              <a:t>Find a way to maximize coverage ratio and utility function with </a:t>
            </a:r>
            <a:r>
              <a:rPr lang="en-US" dirty="0" err="1" smtClean="0">
                <a:solidFill>
                  <a:srgbClr val="FFFFFF"/>
                </a:solidFill>
              </a:rPr>
              <a:t>glidepaths</a:t>
            </a:r>
            <a:endParaRPr lang="en-US" dirty="0" smtClean="0">
              <a:solidFill>
                <a:srgbClr val="FFFFFF"/>
              </a:solidFill>
            </a:endParaRPr>
          </a:p>
          <a:p>
            <a:pPr marL="285750" indent="-285750" algn="ctr">
              <a:buFontTx/>
              <a:buChar char="-"/>
            </a:pPr>
            <a:r>
              <a:rPr lang="en-US" dirty="0" smtClean="0">
                <a:solidFill>
                  <a:srgbClr val="FFFFFF"/>
                </a:solidFill>
              </a:rPr>
              <a:t>Try to justify reason for forward-looking SORR </a:t>
            </a:r>
            <a:r>
              <a:rPr lang="en-US" dirty="0" smtClean="0">
                <a:solidFill>
                  <a:srgbClr val="FFFFFF"/>
                </a:solidFill>
                <a:sym typeface="Wingdings"/>
              </a:rPr>
              <a:t> maybe we should use backward-looking (?)</a:t>
            </a:r>
            <a:endParaRPr lang="en-US" dirty="0">
              <a:solidFill>
                <a:srgbClr val="FFFFFF"/>
              </a:solidFill>
            </a:endParaRPr>
          </a:p>
        </p:txBody>
      </p:sp>
    </p:spTree>
    <p:extLst>
      <p:ext uri="{BB962C8B-B14F-4D97-AF65-F5344CB8AC3E}">
        <p14:creationId xmlns:p14="http://schemas.microsoft.com/office/powerpoint/2010/main" val="74062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13</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8489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Dynamic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15</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2834" y="3063589"/>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Tree>
    <p:extLst>
      <p:ext uri="{BB962C8B-B14F-4D97-AF65-F5344CB8AC3E}">
        <p14:creationId xmlns:p14="http://schemas.microsoft.com/office/powerpoint/2010/main" val="213627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16</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906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18</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19</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Utility </a:t>
            </a:r>
            <a:r>
              <a:rPr lang="de-DE" sz="2400" b="1" dirty="0" err="1" smtClean="0">
                <a:solidFill>
                  <a:srgbClr val="323C47"/>
                </a:solidFill>
              </a:rPr>
              <a:t>Maximization</a:t>
            </a:r>
            <a:r>
              <a:rPr lang="de-DE" sz="2400" b="1" dirty="0" smtClean="0">
                <a:solidFill>
                  <a:srgbClr val="323C47"/>
                </a:solidFill>
              </a:rPr>
              <a:t> </a:t>
            </a:r>
            <a:r>
              <a:rPr lang="de-DE" sz="2400" b="1" dirty="0" err="1" smtClean="0">
                <a:solidFill>
                  <a:srgbClr val="323C47"/>
                </a:solidFill>
              </a:rPr>
              <a:t>with</a:t>
            </a:r>
            <a:r>
              <a:rPr lang="de-DE" sz="2400" b="1" dirty="0" smtClean="0">
                <a:solidFill>
                  <a:srgbClr val="323C47"/>
                </a:solidFill>
              </a:rPr>
              <a:t> Dynamic </a:t>
            </a:r>
            <a:r>
              <a:rPr lang="de-DE" sz="2400" b="1" dirty="0" err="1" smtClean="0">
                <a:solidFill>
                  <a:srgbClr val="323C47"/>
                </a:solidFill>
              </a:rPr>
              <a:t>Glidepaths</a:t>
            </a:r>
            <a:endParaRPr lang="de-DE" sz="2400" b="1" dirty="0" smtClean="0">
              <a:solidFill>
                <a:srgbClr val="323C47"/>
              </a:solidFill>
            </a:endParaRP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all scenarios</a:t>
              </a: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583919"/>
            <a:chOff x="5364400" y="2210342"/>
            <a:chExt cx="3422984" cy="1583919"/>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384995"/>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Sequence of returns matter</a:t>
              </a:r>
            </a:p>
            <a:p>
              <a:pPr marL="285750" indent="-285750">
                <a:lnSpc>
                  <a:spcPct val="150000"/>
                </a:lnSpc>
                <a:buFont typeface="Arial" charset="0"/>
                <a:buChar char="•"/>
              </a:pPr>
              <a:r>
                <a:rPr lang="en-US" sz="1400" dirty="0" smtClean="0">
                  <a:solidFill>
                    <a:srgbClr val="323C47"/>
                  </a:solidFill>
                  <a:latin typeface="Arial" charset="0"/>
                </a:rPr>
                <a:t>Bad returns in beginning over proportionately decrease wealth</a:t>
              </a:r>
            </a:p>
            <a:p>
              <a:pPr marL="285750" indent="-285750">
                <a:lnSpc>
                  <a:spcPct val="150000"/>
                </a:lnSpc>
                <a:buFont typeface="Arial" charset="0"/>
                <a:buChar char="•"/>
              </a:pPr>
              <a:r>
                <a:rPr lang="en-US" sz="1400" dirty="0" smtClean="0">
                  <a:solidFill>
                    <a:srgbClr val="323C47"/>
                  </a:solidFill>
                  <a:latin typeface="Arial" charset="0"/>
                </a:rPr>
                <a:t>SORR management paramount</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9391"/>
            <a:ext cx="3962400" cy="3543300"/>
          </a:xfrm>
          <a:prstGeom prst="rect">
            <a:avLst/>
          </a:prstGeom>
        </p:spPr>
      </p:pic>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Utility </a:t>
              </a:r>
              <a:r>
                <a:rPr lang="de-DE" sz="2000" dirty="0" err="1" smtClean="0">
                  <a:solidFill>
                    <a:srgbClr val="FFFFFF"/>
                  </a:solidFill>
                  <a:latin typeface="Arial" charset="0"/>
                </a:rPr>
                <a:t>Coverate</a:t>
              </a:r>
              <a:r>
                <a:rPr lang="de-DE" sz="2000" dirty="0" smtClean="0">
                  <a:solidFill>
                    <a:srgbClr val="FFFFFF"/>
                  </a:solidFill>
                  <a:latin typeface="Arial" charset="0"/>
                </a:rPr>
                <a:t> 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8458200"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𝑜𝑓</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den>
                      </m:f>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8458200" cy="667490"/>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p>
        </p:txBody>
      </p:sp>
      <mc:AlternateContent xmlns:mc="http://schemas.openxmlformats.org/markup-compatibility/2006" xmlns:a14="http://schemas.microsoft.com/office/drawing/2010/main">
        <mc:Choice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744</TotalTime>
  <Words>926</Words>
  <Application>Microsoft Macintosh PowerPoint</Application>
  <PresentationFormat>On-screen Show (4:3)</PresentationFormat>
  <Paragraphs>177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Cambria Math</vt:lpstr>
      <vt:lpstr>Wingdings</vt:lpstr>
      <vt:lpstr>黑体</vt:lpstr>
      <vt:lpstr>Arial</vt:lpstr>
      <vt:lpstr>MIT-Sloan_Arial_4-3</vt:lpstr>
      <vt:lpstr> Investment Strategies to Mitigate Sequence of Return Risk  Sponsor: T. Rowe Price    November 29th, 2018 Massachusetts Institute of Technology</vt:lpstr>
      <vt:lpstr>  </vt:lpstr>
      <vt:lpstr> AGENDA </vt:lpstr>
      <vt:lpstr>  </vt:lpstr>
      <vt:lpstr>  </vt:lpstr>
      <vt:lpstr>  </vt:lpstr>
      <vt:lpstr>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99</cp:revision>
  <dcterms:created xsi:type="dcterms:W3CDTF">2017-11-09T02:03:55Z</dcterms:created>
  <dcterms:modified xsi:type="dcterms:W3CDTF">2018-11-26T13:40:11Z</dcterms:modified>
</cp:coreProperties>
</file>