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1" r:id="rId2"/>
    <p:sldId id="302" r:id="rId3"/>
    <p:sldId id="296" r:id="rId4"/>
    <p:sldId id="297" r:id="rId5"/>
    <p:sldId id="303" r:id="rId6"/>
    <p:sldId id="298" r:id="rId7"/>
    <p:sldId id="304" r:id="rId8"/>
    <p:sldId id="305" r:id="rId9"/>
    <p:sldId id="306" r:id="rId10"/>
    <p:sldId id="299" r:id="rId11"/>
    <p:sldId id="307" r:id="rId12"/>
    <p:sldId id="309" r:id="rId13"/>
    <p:sldId id="308" r:id="rId14"/>
    <p:sldId id="300" r:id="rId15"/>
    <p:sldId id="310" r:id="rId16"/>
    <p:sldId id="311" r:id="rId17"/>
    <p:sldId id="301" r:id="rId18"/>
    <p:sldId id="269" r:id="rId19"/>
    <p:sldId id="29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5534" userDrawn="1">
          <p15:clr>
            <a:srgbClr val="A4A3A4"/>
          </p15:clr>
        </p15:guide>
        <p15:guide id="5" orient="horz" pos="3922">
          <p15:clr>
            <a:srgbClr val="A4A3A4"/>
          </p15:clr>
        </p15:guide>
        <p15:guide id="7"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HAN" initials="FH"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23C47"/>
    <a:srgbClr val="A42036"/>
    <a:srgbClr val="CAC8C8"/>
    <a:srgbClr val="EE2445"/>
    <a:srgbClr val="366B93"/>
    <a:srgbClr val="C45D6B"/>
    <a:srgbClr val="34733A"/>
    <a:srgbClr val="757A88"/>
    <a:srgbClr val="D61A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8" autoAdjust="0"/>
    <p:restoredTop sz="95470" autoAdjust="0"/>
  </p:normalViewPr>
  <p:slideViewPr>
    <p:cSldViewPr snapToGrid="0" snapToObjects="1">
      <p:cViewPr>
        <p:scale>
          <a:sx n="104" d="100"/>
          <a:sy n="104" d="100"/>
        </p:scale>
        <p:origin x="1536" y="88"/>
      </p:cViewPr>
      <p:guideLst>
        <p:guide pos="5534"/>
        <p:guide orient="horz" pos="3922"/>
        <p:guide pos="2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1805D-765B-42FA-8DF4-D1E5F93D4D56}" type="datetimeFigureOut">
              <a:rPr lang="en-US" smtClean="0"/>
              <a:t>11/26/18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DB493-A370-4434-AA63-79D4B9DF54DE}" type="slidenum">
              <a:rPr lang="en-US" smtClean="0"/>
              <a:t>‹#›</a:t>
            </a:fld>
            <a:endParaRPr lang="en-US"/>
          </a:p>
        </p:txBody>
      </p:sp>
    </p:spTree>
    <p:extLst>
      <p:ext uri="{BB962C8B-B14F-4D97-AF65-F5344CB8AC3E}">
        <p14:creationId xmlns:p14="http://schemas.microsoft.com/office/powerpoint/2010/main" val="115737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All Caps Red">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4526405"/>
          </a:xfrm>
          <a:prstGeom prst="rect">
            <a:avLst/>
          </a:prstGeom>
          <a:solidFill>
            <a:srgbClr val="950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7793" y="5279136"/>
            <a:ext cx="3177897" cy="1057459"/>
          </a:xfrm>
          <a:prstGeom prst="rect">
            <a:avLst/>
          </a:prstGeom>
        </p:spPr>
        <p:txBody>
          <a:bodyPr vert="horz" lIns="91440" tIns="45720" rIns="91440" bIns="45720" rtlCol="0">
            <a:normAutofit/>
          </a:bodyPr>
          <a:lstStyle>
            <a:lvl1pPr algn="l">
              <a:defRPr sz="1800" b="1" i="0" kern="1200" cap="none" spc="50" baseline="0">
                <a:latin typeface="Arial"/>
                <a:cs typeface="Arial"/>
              </a:defRPr>
            </a:lvl1pPr>
            <a:lvl2pPr marL="0" indent="0" algn="l">
              <a:buFontTx/>
              <a:buNone/>
              <a:defRPr sz="1600" b="0" i="0" kern="120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539285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0" y="1584962"/>
            <a:ext cx="9144000" cy="5273039"/>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16698385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b"/>
          <a:lstStyle>
            <a:lvl1pPr>
              <a:defRPr sz="3600"/>
            </a:lvl1pPr>
          </a:lstStyle>
          <a:p>
            <a:r>
              <a:rPr lang="en-US" dirty="0"/>
              <a:t>CLICK TO EDIT MASTER TITLE STYLE</a:t>
            </a:r>
          </a:p>
        </p:txBody>
      </p:sp>
      <p:sp>
        <p:nvSpPr>
          <p:cNvPr id="3" name="Picture Placeholder 2"/>
          <p:cNvSpPr>
            <a:spLocks noGrp="1"/>
          </p:cNvSpPr>
          <p:nvPr>
            <p:ph type="pic" idx="1" hasCustomPrompt="1"/>
          </p:nvPr>
        </p:nvSpPr>
        <p:spPr>
          <a:xfrm>
            <a:off x="0" y="1"/>
            <a:ext cx="9144000" cy="6858001"/>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570282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nchor="b"/>
          <a:lstStyle>
            <a:lvl1pPr algn="r">
              <a:defRPr sz="7000" cap="all" spc="0" baseline="0">
                <a:solidFill>
                  <a:schemeClr val="tx1"/>
                </a:solidFill>
              </a:defRPr>
            </a:lvl1pPr>
          </a:lstStyle>
          <a:p>
            <a:r>
              <a:rPr lang="en-US" dirty="0"/>
              <a:t>THANK YOU</a:t>
            </a:r>
          </a:p>
        </p:txBody>
      </p:sp>
    </p:spTree>
    <p:extLst>
      <p:ext uri="{BB962C8B-B14F-4D97-AF65-F5344CB8AC3E}">
        <p14:creationId xmlns:p14="http://schemas.microsoft.com/office/powerpoint/2010/main" val="378879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All Caps Dk Gray">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452640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5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3535741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All Caps Photo 01">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itle_Slide_Image_01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27488"/>
          </a:xfrm>
          <a:prstGeom prst="rect">
            <a:avLst/>
          </a:prstGeom>
        </p:spPr>
      </p:pic>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3"/>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267223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All Caps Bottom RT">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chemeClr val="accent4"/>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i="0" kern="1200" spc="0">
                <a:solidFill>
                  <a:srgbClr val="323C47"/>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80994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Full Photo Bottom RT">
    <p:spTree>
      <p:nvGrpSpPr>
        <p:cNvPr id="1" name=""/>
        <p:cNvGrpSpPr/>
        <p:nvPr/>
      </p:nvGrpSpPr>
      <p:grpSpPr>
        <a:xfrm>
          <a:off x="0" y="0"/>
          <a:ext cx="0" cy="0"/>
          <a:chOff x="0" y="0"/>
          <a:chExt cx="0" cy="0"/>
        </a:xfrm>
      </p:grpSpPr>
      <p:pic>
        <p:nvPicPr>
          <p:cNvPr id="3" name="Picture 2" descr="Title_Slide_Image_Full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rgbClr val="FFFFFF"/>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kern="1200" spc="50">
                <a:solidFill>
                  <a:srgbClr val="FFFFFF"/>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2605164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9" name="Text Placeholder 2"/>
          <p:cNvSpPr>
            <a:spLocks noGrp="1"/>
          </p:cNvSpPr>
          <p:nvPr>
            <p:ph idx="1" hasCustomPrompt="1"/>
          </p:nvPr>
        </p:nvSpPr>
        <p:spPr>
          <a:xfrm>
            <a:off x="300554" y="2059742"/>
            <a:ext cx="8540206" cy="4066423"/>
          </a:xfrm>
          <a:prstGeom prst="rect">
            <a:avLst/>
          </a:prstGeom>
        </p:spPr>
        <p:txBody>
          <a:bodyPr vert="horz" lIns="91440" tIns="45720" rIns="91440" bIns="45720" rtlCol="0">
            <a:normAutofit/>
          </a:bodyPr>
          <a:lstStyle>
            <a:lvl1pPr>
              <a:defRPr sz="2400" b="1" i="0">
                <a:latin typeface="Arial"/>
                <a:cs typeface="Arial"/>
              </a:defRPr>
            </a:lvl1pPr>
            <a:lvl2pPr marL="0" indent="0">
              <a:buFontTx/>
              <a:buNone/>
              <a:defRPr sz="2400">
                <a:solidFill>
                  <a:schemeClr val="accent4"/>
                </a:solidFill>
                <a:latin typeface="Arial"/>
                <a:cs typeface="Arial"/>
              </a:defRPr>
            </a:lvl2pPr>
            <a:lvl3pPr marL="457200">
              <a:defRPr sz="2200">
                <a:solidFill>
                  <a:schemeClr val="accent4"/>
                </a:solidFill>
                <a:latin typeface="Arial"/>
                <a:cs typeface="Arial"/>
              </a:defRPr>
            </a:lvl3pPr>
            <a:lvl4pPr marL="914400">
              <a:defRPr sz="2200">
                <a:solidFill>
                  <a:schemeClr val="accent4"/>
                </a:solidFill>
                <a:latin typeface="Arial"/>
                <a:cs typeface="Arial"/>
              </a:defRPr>
            </a:lvl4pPr>
            <a:lvl5pPr marL="1371600">
              <a:defRPr sz="2000" baseline="0">
                <a:solidFill>
                  <a:schemeClr val="accent4"/>
                </a:solidFill>
                <a:latin typeface="Arial"/>
                <a:cs typeface="Arial"/>
              </a:defRPr>
            </a:lvl5pPr>
            <a:lvl6pPr marL="1828800">
              <a:defRPr sz="2000" baseline="0">
                <a:solidFill>
                  <a:schemeClr val="accent4"/>
                </a:solidFill>
                <a:latin typeface="Arial"/>
                <a:cs typeface="Arial"/>
              </a:defRPr>
            </a:lvl6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3" name="Slide Number Placeholder 2"/>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6379743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5" name="Content Placeholder 3"/>
          <p:cNvSpPr>
            <a:spLocks noGrp="1"/>
          </p:cNvSpPr>
          <p:nvPr>
            <p:ph sz="half" idx="2" hasCustomPrompt="1"/>
          </p:nvPr>
        </p:nvSpPr>
        <p:spPr>
          <a:xfrm>
            <a:off x="246887" y="1743456"/>
            <a:ext cx="4105656" cy="3683000"/>
          </a:xfrm>
        </p:spPr>
        <p:txBody>
          <a:bodyPr/>
          <a:lstStyle>
            <a:lvl1pPr>
              <a:defRPr sz="2200" spc="10"/>
            </a:lvl1pPr>
            <a:lvl2pPr marL="0">
              <a:defRPr sz="2200" b="0" i="0" spc="0">
                <a:latin typeface="Arial"/>
                <a:cs typeface="Arial"/>
              </a:defRPr>
            </a:lvl2pPr>
            <a:lvl3pPr marL="457200">
              <a:defRPr sz="2200" b="0" i="0" spc="0">
                <a:latin typeface="Arial"/>
                <a:cs typeface="Arial"/>
              </a:defRPr>
            </a:lvl3pPr>
            <a:lvl4pPr marL="914400">
              <a:defRPr sz="2000" b="0" i="0" spc="0">
                <a:latin typeface="Arial"/>
                <a:cs typeface="Arial"/>
              </a:defRPr>
            </a:lvl4pPr>
            <a:lvl5pPr marL="1371600">
              <a:defRPr sz="2000" b="0" i="0" spc="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6" name="Content Placeholder 5"/>
          <p:cNvSpPr>
            <a:spLocks noGrp="1"/>
          </p:cNvSpPr>
          <p:nvPr>
            <p:ph sz="quarter" idx="10" hasCustomPrompt="1"/>
          </p:nvPr>
        </p:nvSpPr>
        <p:spPr>
          <a:xfrm>
            <a:off x="4700016" y="1743456"/>
            <a:ext cx="4261104" cy="3683000"/>
          </a:xfrm>
        </p:spPr>
        <p:txBody>
          <a:bodyPr/>
          <a:lstStyle>
            <a:lvl1pPr>
              <a:defRPr sz="2200" spc="50"/>
            </a:lvl1pPr>
            <a:lvl2pPr marL="0">
              <a:defRPr sz="2200">
                <a:latin typeface="Arial"/>
                <a:cs typeface="Arial"/>
              </a:defRPr>
            </a:lvl2pPr>
            <a:lvl3pPr marL="457200">
              <a:defRPr sz="2200">
                <a:latin typeface="Arial"/>
                <a:cs typeface="Arial"/>
              </a:defRPr>
            </a:lvl3pPr>
            <a:lvl4pPr marL="914400">
              <a:defRPr sz="2000">
                <a:latin typeface="Arial"/>
                <a:cs typeface="Arial"/>
              </a:defRPr>
            </a:lvl4pPr>
            <a:lvl5pPr marL="1371600">
              <a:defRPr sz="200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4" name="Slide Number Placeholder 3"/>
          <p:cNvSpPr>
            <a:spLocks noGrp="1"/>
          </p:cNvSpPr>
          <p:nvPr>
            <p:ph type="sldNum" sz="quarter" idx="11"/>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8208018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Slide with Graphic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3300984" y="2060448"/>
            <a:ext cx="5477256" cy="3938016"/>
          </a:xfrm>
        </p:spPr>
        <p:txBody>
          <a:bodyPr>
            <a:normAutofit/>
          </a:bodyPr>
          <a:lstStyle>
            <a:lvl1pPr marL="0" indent="0">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4" name="Text Placeholder 3"/>
          <p:cNvSpPr>
            <a:spLocks noGrp="1"/>
          </p:cNvSpPr>
          <p:nvPr>
            <p:ph type="body" sz="half" idx="2"/>
          </p:nvPr>
        </p:nvSpPr>
        <p:spPr>
          <a:xfrm>
            <a:off x="237744" y="2060448"/>
            <a:ext cx="2743200" cy="3938016"/>
          </a:xfrm>
        </p:spPr>
        <p:txBody>
          <a:bodyPr>
            <a:normAutofit/>
          </a:bodyPr>
          <a:lstStyle>
            <a:lvl1pPr marL="0" indent="0">
              <a:buNone/>
              <a:defRPr sz="2200" b="0" i="0">
                <a:latin typeface="Arial"/>
                <a:cs typeface="Arial"/>
              </a:defRPr>
            </a:lvl1pPr>
            <a:lvl2pPr marL="457200" indent="-342900">
              <a:buFont typeface="Arial" panose="020B0604020202020204" pitchFamily="34" charset="0"/>
              <a:buChar char="•"/>
              <a:defRPr sz="2000" b="0" i="0">
                <a:solidFill>
                  <a:schemeClr val="accent4"/>
                </a:solidFill>
                <a:latin typeface="Arial"/>
                <a:cs typeface="Arial"/>
              </a:defRPr>
            </a:lvl2pPr>
            <a:lvl3pPr marL="914400" indent="-342900">
              <a:buFont typeface="Arial" panose="020B0604020202020204" pitchFamily="34" charset="0"/>
              <a:buChar char="•"/>
              <a:defRPr sz="2000" b="0" i="0">
                <a:solidFill>
                  <a:schemeClr val="accent4"/>
                </a:solidFill>
                <a:latin typeface="Arial"/>
                <a:cs typeface="Arial"/>
              </a:defRPr>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Slide Number Placeholder 5"/>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37933892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Centere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237744" y="2060448"/>
            <a:ext cx="8603016" cy="402012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5" name="Slide Number Placeholder 4"/>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2382414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MIT_SloanDome_30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554" y="6265439"/>
            <a:ext cx="646075" cy="501839"/>
          </a:xfrm>
          <a:prstGeom prst="rect">
            <a:avLst/>
          </a:prstGeom>
        </p:spPr>
      </p:pic>
      <p:sp>
        <p:nvSpPr>
          <p:cNvPr id="8" name="Rectangle 7"/>
          <p:cNvSpPr/>
          <p:nvPr/>
        </p:nvSpPr>
        <p:spPr>
          <a:xfrm>
            <a:off x="0" y="0"/>
            <a:ext cx="9144000" cy="1600200"/>
          </a:xfrm>
          <a:prstGeom prst="rect">
            <a:avLst/>
          </a:prstGeom>
          <a:solidFill>
            <a:srgbClr val="1B2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23293C"/>
              </a:solidFill>
            </a:endParaRPr>
          </a:p>
        </p:txBody>
      </p:sp>
      <p:sp>
        <p:nvSpPr>
          <p:cNvPr id="2" name="Title Placeholder 1"/>
          <p:cNvSpPr>
            <a:spLocks noGrp="1"/>
          </p:cNvSpPr>
          <p:nvPr>
            <p:ph type="title"/>
          </p:nvPr>
        </p:nvSpPr>
        <p:spPr>
          <a:xfrm>
            <a:off x="196052" y="0"/>
            <a:ext cx="8644708" cy="1597248"/>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0554" y="2059742"/>
            <a:ext cx="8540206" cy="4066423"/>
          </a:xfrm>
          <a:prstGeom prst="rect">
            <a:avLst/>
          </a:prstGeom>
        </p:spPr>
        <p:txBody>
          <a:bodyPr vert="horz" lIns="91440" tIns="45720" rIns="91440" bIns="45720" rtlCol="0">
            <a:normAutofit/>
          </a:body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Slide Number Placeholder 5"/>
          <p:cNvSpPr>
            <a:spLocks noGrp="1"/>
          </p:cNvSpPr>
          <p:nvPr>
            <p:ph type="sldNum" sz="quarter" idx="4"/>
          </p:nvPr>
        </p:nvSpPr>
        <p:spPr>
          <a:xfrm>
            <a:off x="6707160" y="6356351"/>
            <a:ext cx="2133600" cy="365125"/>
          </a:xfrm>
          <a:prstGeom prst="rect">
            <a:avLst/>
          </a:prstGeom>
        </p:spPr>
        <p:txBody>
          <a:bodyPr vert="horz" lIns="91440" tIns="45720" rIns="91440" bIns="45720" rtlCol="0" anchor="ctr"/>
          <a:lstStyle>
            <a:lvl1pPr algn="r">
              <a:defRPr sz="1400">
                <a:solidFill>
                  <a:schemeClr val="accent4"/>
                </a:solidFill>
                <a:latin typeface="Arial"/>
                <a:cs typeface="Arial"/>
              </a:defRPr>
            </a:lvl1p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15479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87" r:id="rId7"/>
    <p:sldLayoutId id="2147483674" r:id="rId8"/>
    <p:sldLayoutId id="2147483688" r:id="rId9"/>
    <p:sldLayoutId id="2147483690" r:id="rId10"/>
    <p:sldLayoutId id="2147483689" r:id="rId11"/>
    <p:sldLayoutId id="2147483691" r:id="rId12"/>
  </p:sldLayoutIdLst>
  <p:timing>
    <p:tnLst>
      <p:par>
        <p:cTn id="1" dur="indefinite" restart="never" nodeType="tmRoot"/>
      </p:par>
    </p:tnLst>
  </p:timing>
  <p:hf hdr="0" ftr="0" dt="0"/>
  <p:txStyles>
    <p:title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p:titleStyle>
    <p:bodyStyle>
      <a:lvl1pPr marL="0" indent="0" algn="l" defTabSz="457200" rtl="0" eaLnBrk="1" latinLnBrk="0" hangingPunct="1">
        <a:lnSpc>
          <a:spcPct val="110000"/>
        </a:lnSpc>
        <a:spcBef>
          <a:spcPct val="20000"/>
        </a:spcBef>
        <a:buFont typeface="Arial"/>
        <a:buNone/>
        <a:defRPr sz="2400" b="1" i="0" kern="1200" spc="0" baseline="0">
          <a:solidFill>
            <a:schemeClr val="accent4"/>
          </a:solidFill>
          <a:latin typeface="Arial"/>
          <a:ea typeface="+mn-ea"/>
          <a:cs typeface="Arial"/>
        </a:defRPr>
      </a:lvl1pPr>
      <a:lvl2pPr marL="0" marR="0" indent="0" algn="l" defTabSz="457200" rtl="0" eaLnBrk="1" fontAlgn="auto" latinLnBrk="0" hangingPunct="1">
        <a:lnSpc>
          <a:spcPct val="110000"/>
        </a:lnSpc>
        <a:spcBef>
          <a:spcPct val="20000"/>
        </a:spcBef>
        <a:spcAft>
          <a:spcPts val="0"/>
        </a:spcAft>
        <a:buClrTx/>
        <a:buSzTx/>
        <a:buFontTx/>
        <a:buNone/>
        <a:tabLst/>
        <a:defRPr sz="2400" b="0" i="0" kern="1200">
          <a:solidFill>
            <a:schemeClr val="accent4"/>
          </a:solidFill>
          <a:latin typeface="Arial"/>
          <a:ea typeface="+mn-ea"/>
          <a:cs typeface="Arial"/>
        </a:defRPr>
      </a:lvl2pPr>
      <a:lvl3pPr marL="4572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3pPr>
      <a:lvl4pPr marL="9144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4pPr>
      <a:lvl5pPr marL="1371600" indent="-228600" algn="l" defTabSz="457200" rtl="0" eaLnBrk="1" latinLnBrk="0" hangingPunct="1">
        <a:lnSpc>
          <a:spcPct val="110000"/>
        </a:lnSpc>
        <a:spcBef>
          <a:spcPct val="20000"/>
        </a:spcBef>
        <a:buFont typeface="Arial" panose="020B0604020202020204" pitchFamily="34" charset="0"/>
        <a:buChar char="•"/>
        <a:defRPr sz="2000" b="0" i="0" kern="1200">
          <a:solidFill>
            <a:schemeClr val="accent4"/>
          </a:solidFill>
          <a:latin typeface="Arial"/>
          <a:ea typeface="+mn-ea"/>
          <a:cs typeface="Arial"/>
        </a:defRPr>
      </a:lvl5pPr>
      <a:lvl6pPr marL="1828800" indent="-228600" algn="l" defTabSz="457200" rtl="0" eaLnBrk="1" latinLnBrk="0" hangingPunct="1">
        <a:lnSpc>
          <a:spcPct val="110000"/>
        </a:lnSpc>
        <a:spcBef>
          <a:spcPct val="20000"/>
        </a:spcBef>
        <a:buFont typeface="Arial"/>
        <a:buChar char="•"/>
        <a:defRPr sz="2000" b="0" i="0" kern="1200">
          <a:solidFill>
            <a:schemeClr val="accent4"/>
          </a:solidFill>
          <a:latin typeface="Arial"/>
          <a:ea typeface="+mn-ea"/>
          <a:cs typeface="Arial"/>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jpeg"/><Relationship Id="rId9" Type="http://schemas.openxmlformats.org/officeDocument/2006/relationships/image" Target="../media/image17.jpeg"/><Relationship Id="rId10" Type="http://schemas.openxmlformats.org/officeDocument/2006/relationships/image" Target="../media/image18.jpeg"/><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9321"/>
            <a:ext cx="8193024" cy="4232953"/>
          </a:xfrm>
        </p:spPr>
        <p:txBody>
          <a:bodyPr/>
          <a:lstStyle/>
          <a:p>
            <a:r>
              <a:rPr lang="en-US" sz="3000" cap="none" dirty="0" smtClean="0"/>
              <a:t/>
            </a:r>
            <a:br>
              <a:rPr lang="en-US" sz="3000" cap="none" dirty="0" smtClean="0"/>
            </a:br>
            <a:r>
              <a:rPr lang="en-US" sz="3000" cap="none" dirty="0" smtClean="0"/>
              <a:t>Investment Strategies to Mitigate Sequence of Return Risk</a:t>
            </a:r>
            <a:r>
              <a:rPr lang="en-US" sz="3600" cap="none" dirty="0" smtClean="0"/>
              <a:t/>
            </a:r>
            <a:br>
              <a:rPr lang="en-US" sz="3600" cap="none" dirty="0" smtClean="0"/>
            </a:br>
            <a:r>
              <a:rPr lang="en-US" sz="3200" cap="none" dirty="0" smtClean="0"/>
              <a:t/>
            </a:r>
            <a:br>
              <a:rPr lang="en-US" sz="3200" cap="none" dirty="0" smtClean="0"/>
            </a:br>
            <a:r>
              <a:rPr lang="en-US" sz="2000" cap="none" dirty="0" smtClean="0"/>
              <a:t>Sponsor: T. Rowe Price</a:t>
            </a:r>
            <a:br>
              <a:rPr lang="en-US" sz="2000" cap="none" dirty="0" smtClean="0"/>
            </a:br>
            <a:r>
              <a:rPr lang="en-US" sz="2400" cap="none" dirty="0" smtClean="0"/>
              <a:t/>
            </a:r>
            <a:br>
              <a:rPr lang="en-US" sz="2400" cap="none" dirty="0" smtClean="0"/>
            </a:br>
            <a:r>
              <a:rPr lang="en-US" sz="2400" cap="none" dirty="0" smtClean="0"/>
              <a:t/>
            </a:r>
            <a:br>
              <a:rPr lang="en-US" sz="2400" cap="none" dirty="0" smtClean="0"/>
            </a:br>
            <a:r>
              <a:rPr lang="en-US" sz="3600" dirty="0" smtClean="0"/>
              <a:t/>
            </a:r>
            <a:br>
              <a:rPr lang="en-US" sz="3600" dirty="0" smtClean="0"/>
            </a:br>
            <a:r>
              <a:rPr lang="en-US" sz="1400" cap="none" dirty="0"/>
              <a:t>November 29th, 2018</a:t>
            </a:r>
            <a:br>
              <a:rPr lang="en-US" sz="1400" cap="none" dirty="0"/>
            </a:br>
            <a:r>
              <a:rPr lang="en-US" sz="1400" cap="none" dirty="0" smtClean="0"/>
              <a:t>Massachusetts </a:t>
            </a:r>
            <a:r>
              <a:rPr lang="en-US" sz="1400" cap="none" dirty="0"/>
              <a:t>Institute of </a:t>
            </a:r>
            <a:r>
              <a:rPr lang="en-US" sz="1400" cap="none" dirty="0" smtClean="0"/>
              <a:t>Technology</a:t>
            </a:r>
            <a:endParaRPr lang="en-US" sz="1400" cap="none" dirty="0"/>
          </a:p>
        </p:txBody>
      </p:sp>
      <p:sp>
        <p:nvSpPr>
          <p:cNvPr id="5" name="Content Placeholder 4"/>
          <p:cNvSpPr>
            <a:spLocks noGrp="1"/>
          </p:cNvSpPr>
          <p:nvPr>
            <p:ph idx="1"/>
          </p:nvPr>
        </p:nvSpPr>
        <p:spPr>
          <a:xfrm>
            <a:off x="4196994" y="4875088"/>
            <a:ext cx="4677616" cy="1461507"/>
          </a:xfrm>
        </p:spPr>
        <p:txBody>
          <a:bodyPr/>
          <a:lstStyle/>
          <a:p>
            <a:pPr>
              <a:lnSpc>
                <a:spcPct val="150000"/>
              </a:lnSpc>
            </a:pPr>
            <a:r>
              <a:rPr lang="en-US" sz="1400" dirty="0" smtClean="0"/>
              <a:t>Chen Fan, Ellie Liu</a:t>
            </a:r>
            <a:r>
              <a:rPr lang="en-US" sz="1400" smtClean="0"/>
              <a:t>, Haocheng </a:t>
            </a:r>
            <a:r>
              <a:rPr lang="en-US" sz="1400" dirty="0" smtClean="0"/>
              <a:t>Tang, Jonathan Martinez, Rachel Chen, Viktor Hermann</a:t>
            </a:r>
          </a:p>
          <a:p>
            <a:endParaRPr lang="en-US" dirty="0" smtClean="0"/>
          </a:p>
          <a:p>
            <a:endParaRPr lang="en-US" dirty="0" smtClean="0"/>
          </a:p>
          <a:p>
            <a:endParaRPr lang="en-US" dirty="0"/>
          </a:p>
        </p:txBody>
      </p:sp>
    </p:spTree>
    <p:extLst>
      <p:ext uri="{BB962C8B-B14F-4D97-AF65-F5344CB8AC3E}">
        <p14:creationId xmlns:p14="http://schemas.microsoft.com/office/powerpoint/2010/main" val="2188248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10</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a:t>
            </a:r>
            <a:r>
              <a:rPr lang="de-DE" sz="2400" b="1" dirty="0" err="1">
                <a:solidFill>
                  <a:srgbClr val="A42036"/>
                </a:solidFill>
              </a:rPr>
              <a:t>Static</a:t>
            </a:r>
            <a:r>
              <a:rPr lang="de-DE" sz="2400" b="1" dirty="0">
                <a:solidFill>
                  <a:srgbClr val="A42036"/>
                </a:solidFill>
              </a:rPr>
              <a:t>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97121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11</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Approach and Assumptions</a:t>
            </a:r>
            <a:br>
              <a:rPr lang="en-US" dirty="0" smtClean="0"/>
            </a:br>
            <a:endParaRPr lang="en-US" b="0" i="1" cap="none" dirty="0">
              <a:solidFill>
                <a:schemeClr val="tx1"/>
              </a:solidFill>
            </a:endParaRPr>
          </a:p>
        </p:txBody>
      </p:sp>
      <p:grpSp>
        <p:nvGrpSpPr>
          <p:cNvPr id="6" name="Group 5"/>
          <p:cNvGrpSpPr/>
          <p:nvPr/>
        </p:nvGrpSpPr>
        <p:grpSpPr>
          <a:xfrm>
            <a:off x="342900" y="1651490"/>
            <a:ext cx="8458200" cy="338554"/>
            <a:chOff x="342900" y="1812131"/>
            <a:chExt cx="8458200" cy="338554"/>
          </a:xfrm>
        </p:grpSpPr>
        <p:sp>
          <p:nvSpPr>
            <p:cNvPr id="19" name="TextBox 18"/>
            <p:cNvSpPr txBox="1"/>
            <p:nvPr/>
          </p:nvSpPr>
          <p:spPr>
            <a:xfrm>
              <a:off x="342900" y="1812131"/>
              <a:ext cx="8458200" cy="338554"/>
            </a:xfrm>
            <a:prstGeom prst="rect">
              <a:avLst/>
            </a:prstGeom>
            <a:noFill/>
          </p:spPr>
          <p:txBody>
            <a:bodyPr wrap="square" rtlCol="0">
              <a:spAutoFit/>
            </a:bodyPr>
            <a:lstStyle/>
            <a:p>
              <a:r>
                <a:rPr lang="de-DE" sz="1600" dirty="0" smtClean="0">
                  <a:solidFill>
                    <a:srgbClr val="323C47"/>
                  </a:solidFill>
                  <a:latin typeface="Arial" charset="0"/>
                </a:rPr>
                <a:t>Approach:</a:t>
              </a:r>
              <a:endParaRPr lang="en-US" sz="1600" dirty="0" smtClean="0">
                <a:solidFill>
                  <a:srgbClr val="323C47"/>
                </a:solidFill>
                <a:latin typeface="Arial" charset="0"/>
              </a:endParaRPr>
            </a:p>
          </p:txBody>
        </p:sp>
        <p:cxnSp>
          <p:nvCxnSpPr>
            <p:cNvPr id="20" name="Straight Connector 19"/>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42900" y="3632101"/>
            <a:ext cx="8458200" cy="338554"/>
            <a:chOff x="342900" y="1812131"/>
            <a:chExt cx="8458200" cy="338554"/>
          </a:xfrm>
        </p:grpSpPr>
        <p:sp>
          <p:nvSpPr>
            <p:cNvPr id="22" name="TextBox 21"/>
            <p:cNvSpPr txBox="1"/>
            <p:nvPr/>
          </p:nvSpPr>
          <p:spPr>
            <a:xfrm>
              <a:off x="342900" y="1812131"/>
              <a:ext cx="8458200" cy="338554"/>
            </a:xfrm>
            <a:prstGeom prst="rect">
              <a:avLst/>
            </a:prstGeom>
            <a:noFill/>
          </p:spPr>
          <p:txBody>
            <a:bodyPr wrap="square" rtlCol="0">
              <a:spAutoFit/>
            </a:bodyPr>
            <a:lstStyle/>
            <a:p>
              <a:r>
                <a:rPr lang="en-US" sz="1600" dirty="0" smtClean="0">
                  <a:solidFill>
                    <a:srgbClr val="323C47"/>
                  </a:solidFill>
                  <a:latin typeface="Arial" charset="0"/>
                </a:rPr>
                <a:t>Assumptions:</a:t>
              </a:r>
            </a:p>
          </p:txBody>
        </p:sp>
        <p:cxnSp>
          <p:nvCxnSpPr>
            <p:cNvPr id="23" name="Straight Connector 22"/>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342900" y="2002400"/>
            <a:ext cx="8442325" cy="1231106"/>
          </a:xfrm>
          <a:prstGeom prst="rect">
            <a:avLst/>
          </a:prstGeom>
          <a:noFill/>
        </p:spPr>
        <p:txBody>
          <a:bodyPr wrap="square" rtlCol="0">
            <a:spAutoFit/>
          </a:bodyPr>
          <a:lstStyle/>
          <a:p>
            <a:pPr marL="285750" indent="-285750">
              <a:spcBef>
                <a:spcPts val="600"/>
              </a:spcBef>
              <a:buFont typeface="Arial" charset="0"/>
              <a:buChar char="•"/>
            </a:pPr>
            <a:r>
              <a:rPr lang="en-US" sz="1600" dirty="0" smtClean="0">
                <a:solidFill>
                  <a:srgbClr val="323C47"/>
                </a:solidFill>
                <a:latin typeface="Arial" charset="0"/>
              </a:rPr>
              <a:t>Define 3 different </a:t>
            </a:r>
            <a:r>
              <a:rPr lang="en-US" sz="1600" dirty="0" err="1" smtClean="0">
                <a:solidFill>
                  <a:srgbClr val="323C47"/>
                </a:solidFill>
                <a:latin typeface="Arial" charset="0"/>
              </a:rPr>
              <a:t>glidepaths</a:t>
            </a:r>
            <a:r>
              <a:rPr lang="en-US" sz="1600" dirty="0" smtClean="0">
                <a:solidFill>
                  <a:srgbClr val="323C47"/>
                </a:solidFill>
                <a:latin typeface="Arial" charset="0"/>
              </a:rPr>
              <a:t> (conservative, moderate, aggressive) and 3 different SORR exposure (bad returns early, random, late)</a:t>
            </a:r>
          </a:p>
          <a:p>
            <a:pPr marL="285750" indent="-285750">
              <a:spcBef>
                <a:spcPts val="600"/>
              </a:spcBef>
              <a:buFont typeface="Arial" charset="0"/>
              <a:buChar char="•"/>
            </a:pPr>
            <a:r>
              <a:rPr lang="en-US" sz="1600" dirty="0" smtClean="0">
                <a:solidFill>
                  <a:srgbClr val="323C47"/>
                </a:solidFill>
                <a:latin typeface="Arial" charset="0"/>
              </a:rPr>
              <a:t>Using Monte Carlo simulation, detect distribution of coverage ratio and object function</a:t>
            </a:r>
          </a:p>
          <a:p>
            <a:pPr marL="285750" indent="-285750">
              <a:spcBef>
                <a:spcPts val="600"/>
              </a:spcBef>
              <a:buFont typeface="Arial" charset="0"/>
              <a:buChar char="•"/>
            </a:pPr>
            <a:r>
              <a:rPr lang="en-US" sz="1600" dirty="0" smtClean="0">
                <a:solidFill>
                  <a:srgbClr val="323C47"/>
                </a:solidFill>
                <a:latin typeface="Arial" charset="0"/>
              </a:rPr>
              <a:t>Understand rationale, sensitivity and implications of observed data</a:t>
            </a:r>
          </a:p>
        </p:txBody>
      </p:sp>
      <p:sp>
        <p:nvSpPr>
          <p:cNvPr id="27" name="TextBox 26"/>
          <p:cNvSpPr txBox="1"/>
          <p:nvPr/>
        </p:nvSpPr>
        <p:spPr>
          <a:xfrm>
            <a:off x="342900" y="3983012"/>
            <a:ext cx="8442325" cy="1231106"/>
          </a:xfrm>
          <a:prstGeom prst="rect">
            <a:avLst/>
          </a:prstGeom>
          <a:noFill/>
        </p:spPr>
        <p:txBody>
          <a:bodyPr wrap="square" rtlCol="0">
            <a:spAutoFit/>
          </a:bodyPr>
          <a:lstStyle/>
          <a:p>
            <a:pPr marL="285750" indent="-285750">
              <a:spcBef>
                <a:spcPts val="600"/>
              </a:spcBef>
              <a:buFont typeface="Arial" charset="0"/>
              <a:buChar char="•"/>
            </a:pPr>
            <a:r>
              <a:rPr lang="en-US" sz="1600" dirty="0" smtClean="0">
                <a:solidFill>
                  <a:srgbClr val="323C47"/>
                </a:solidFill>
                <a:latin typeface="Arial" charset="0"/>
              </a:rPr>
              <a:t>Choice of </a:t>
            </a:r>
            <a:r>
              <a:rPr lang="en-US" sz="1600" dirty="0" err="1" smtClean="0">
                <a:solidFill>
                  <a:srgbClr val="323C47"/>
                </a:solidFill>
                <a:latin typeface="Arial" charset="0"/>
              </a:rPr>
              <a:t>glidepath</a:t>
            </a:r>
            <a:r>
              <a:rPr lang="en-US" sz="1600" dirty="0" smtClean="0">
                <a:solidFill>
                  <a:srgbClr val="323C47"/>
                </a:solidFill>
                <a:latin typeface="Arial" charset="0"/>
              </a:rPr>
              <a:t> is static, i.e. once you choose a given asset allocation, you will not deviate from it no matter the market development</a:t>
            </a:r>
            <a:r>
              <a:rPr lang="en-US" sz="1600" baseline="30000" dirty="0" smtClean="0">
                <a:solidFill>
                  <a:srgbClr val="323C47"/>
                </a:solidFill>
                <a:latin typeface="Arial" charset="0"/>
              </a:rPr>
              <a:t>(1)</a:t>
            </a:r>
          </a:p>
          <a:p>
            <a:pPr marL="285750" indent="-285750">
              <a:spcBef>
                <a:spcPts val="600"/>
              </a:spcBef>
              <a:buFont typeface="Arial" charset="0"/>
              <a:buChar char="•"/>
            </a:pPr>
            <a:r>
              <a:rPr lang="en-US" sz="1600" dirty="0" smtClean="0">
                <a:solidFill>
                  <a:srgbClr val="323C47"/>
                </a:solidFill>
                <a:latin typeface="Arial" charset="0"/>
              </a:rPr>
              <a:t>SORR is constant for projected period and can be observed ex ante</a:t>
            </a:r>
          </a:p>
          <a:p>
            <a:pPr marL="285750" indent="-285750">
              <a:spcBef>
                <a:spcPts val="600"/>
              </a:spcBef>
              <a:buFont typeface="Arial" charset="0"/>
              <a:buChar char="•"/>
            </a:pPr>
            <a:r>
              <a:rPr lang="en-US" sz="1600" dirty="0" smtClean="0">
                <a:solidFill>
                  <a:srgbClr val="323C47"/>
                </a:solidFill>
                <a:latin typeface="Arial" charset="0"/>
              </a:rPr>
              <a:t>Monthly withdrawals are constant over time</a:t>
            </a:r>
            <a:r>
              <a:rPr lang="en-US" sz="1600" baseline="30000" dirty="0" smtClean="0">
                <a:solidFill>
                  <a:srgbClr val="323C47"/>
                </a:solidFill>
                <a:latin typeface="Arial" charset="0"/>
              </a:rPr>
              <a:t>(2)</a:t>
            </a:r>
            <a:endParaRPr lang="en-US" sz="1600" dirty="0" smtClean="0">
              <a:solidFill>
                <a:srgbClr val="323C47"/>
              </a:solidFill>
              <a:latin typeface="Arial" charset="0"/>
            </a:endParaRPr>
          </a:p>
        </p:txBody>
      </p:sp>
      <p:sp>
        <p:nvSpPr>
          <p:cNvPr id="28" name="TextBox 27"/>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Current</a:t>
            </a:r>
            <a:r>
              <a:rPr lang="de-DE" sz="1000" dirty="0" smtClean="0">
                <a:solidFill>
                  <a:srgbClr val="1B202F"/>
                </a:solidFill>
                <a:latin typeface="Arial" charset="0"/>
              </a:rPr>
              <a:t> </a:t>
            </a:r>
            <a:r>
              <a:rPr lang="de-DE" sz="1000" dirty="0" err="1" smtClean="0">
                <a:solidFill>
                  <a:srgbClr val="1B202F"/>
                </a:solidFill>
                <a:latin typeface="Arial" charset="0"/>
              </a:rPr>
              <a:t>market</a:t>
            </a:r>
            <a:r>
              <a:rPr lang="de-DE" sz="1000" dirty="0" smtClean="0">
                <a:solidFill>
                  <a:srgbClr val="1B202F"/>
                </a:solidFill>
                <a:latin typeface="Arial" charset="0"/>
              </a:rPr>
              <a:t> </a:t>
            </a:r>
            <a:r>
              <a:rPr lang="de-DE" sz="1000" dirty="0" err="1" smtClean="0">
                <a:solidFill>
                  <a:srgbClr val="1B202F"/>
                </a:solidFill>
                <a:latin typeface="Arial" charset="0"/>
              </a:rPr>
              <a:t>approach</a:t>
            </a:r>
            <a:r>
              <a:rPr lang="de-DE" sz="1000" dirty="0" smtClean="0">
                <a:solidFill>
                  <a:srgbClr val="1B202F"/>
                </a:solidFill>
                <a:latin typeface="Arial" charset="0"/>
              </a:rPr>
              <a:t>. (2) </a:t>
            </a:r>
            <a:r>
              <a:rPr lang="de-DE" sz="1000" dirty="0" err="1" smtClean="0">
                <a:solidFill>
                  <a:srgbClr val="1B202F"/>
                </a:solidFill>
                <a:latin typeface="Arial" charset="0"/>
              </a:rPr>
              <a:t>Monthly</a:t>
            </a:r>
            <a:r>
              <a:rPr lang="de-DE" sz="1000" dirty="0" smtClean="0">
                <a:solidFill>
                  <a:srgbClr val="1B202F"/>
                </a:solidFill>
                <a:latin typeface="Arial" charset="0"/>
              </a:rPr>
              <a:t> </a:t>
            </a:r>
            <a:r>
              <a:rPr lang="de-DE" sz="1000" dirty="0" err="1" smtClean="0">
                <a:solidFill>
                  <a:srgbClr val="1B202F"/>
                </a:solidFill>
                <a:latin typeface="Arial" charset="0"/>
              </a:rPr>
              <a:t>withdrawal</a:t>
            </a:r>
            <a:r>
              <a:rPr lang="de-DE" sz="1000" dirty="0" smtClean="0">
                <a:solidFill>
                  <a:srgbClr val="1B202F"/>
                </a:solidFill>
                <a:latin typeface="Arial" charset="0"/>
              </a:rPr>
              <a:t> </a:t>
            </a:r>
            <a:r>
              <a:rPr lang="de-DE" sz="1000" dirty="0" err="1" smtClean="0">
                <a:solidFill>
                  <a:srgbClr val="1B202F"/>
                </a:solidFill>
                <a:latin typeface="Arial" charset="0"/>
              </a:rPr>
              <a:t>as</a:t>
            </a:r>
            <a:r>
              <a:rPr lang="de-DE" sz="1000" dirty="0" smtClean="0">
                <a:solidFill>
                  <a:srgbClr val="1B202F"/>
                </a:solidFill>
                <a:latin typeface="Arial" charset="0"/>
              </a:rPr>
              <a:t> </a:t>
            </a:r>
            <a:r>
              <a:rPr lang="de-DE" sz="1000" dirty="0" err="1" smtClean="0">
                <a:solidFill>
                  <a:srgbClr val="1B202F"/>
                </a:solidFill>
                <a:latin typeface="Arial" charset="0"/>
              </a:rPr>
              <a:t>well</a:t>
            </a:r>
            <a:r>
              <a:rPr lang="de-DE" sz="1000" dirty="0" smtClean="0">
                <a:solidFill>
                  <a:srgbClr val="1B202F"/>
                </a:solidFill>
                <a:latin typeface="Arial" charset="0"/>
              </a:rPr>
              <a:t> </a:t>
            </a:r>
            <a:r>
              <a:rPr lang="de-DE" sz="1000" dirty="0" err="1" smtClean="0">
                <a:solidFill>
                  <a:srgbClr val="1B202F"/>
                </a:solidFill>
                <a:latin typeface="Arial" charset="0"/>
              </a:rPr>
              <a:t>as</a:t>
            </a:r>
            <a:r>
              <a:rPr lang="de-DE" sz="1000" dirty="0" smtClean="0">
                <a:solidFill>
                  <a:srgbClr val="1B202F"/>
                </a:solidFill>
                <a:latin typeface="Arial" charset="0"/>
              </a:rPr>
              <a:t> </a:t>
            </a:r>
            <a:r>
              <a:rPr lang="de-DE" sz="1000" dirty="0" err="1" smtClean="0">
                <a:solidFill>
                  <a:srgbClr val="1B202F"/>
                </a:solidFill>
                <a:latin typeface="Arial" charset="0"/>
              </a:rPr>
              <a:t>returns</a:t>
            </a:r>
            <a:r>
              <a:rPr lang="de-DE" sz="1000" dirty="0" smtClean="0">
                <a:solidFill>
                  <a:srgbClr val="1B202F"/>
                </a:solidFill>
                <a:latin typeface="Arial" charset="0"/>
              </a:rPr>
              <a:t> </a:t>
            </a:r>
            <a:r>
              <a:rPr lang="de-DE" sz="1000" dirty="0" err="1" smtClean="0">
                <a:solidFill>
                  <a:srgbClr val="1B202F"/>
                </a:solidFill>
                <a:latin typeface="Arial" charset="0"/>
              </a:rPr>
              <a:t>are</a:t>
            </a:r>
            <a:r>
              <a:rPr lang="de-DE" sz="1000" dirty="0" smtClean="0">
                <a:solidFill>
                  <a:srgbClr val="1B202F"/>
                </a:solidFill>
                <a:latin typeface="Arial" charset="0"/>
              </a:rPr>
              <a:t> </a:t>
            </a:r>
            <a:r>
              <a:rPr lang="de-DE" sz="1000" dirty="0" err="1" smtClean="0">
                <a:solidFill>
                  <a:srgbClr val="1B202F"/>
                </a:solidFill>
                <a:latin typeface="Arial" charset="0"/>
              </a:rPr>
              <a:t>inflation-adjusted</a:t>
            </a:r>
            <a:r>
              <a:rPr lang="de-DE" sz="1000" dirty="0" smtClean="0">
                <a:solidFill>
                  <a:srgbClr val="1B202F"/>
                </a:solidFill>
                <a:latin typeface="Arial" charset="0"/>
              </a:rPr>
              <a:t>.</a:t>
            </a:r>
            <a:endParaRPr lang="de-DE" sz="1000" dirty="0">
              <a:solidFill>
                <a:srgbClr val="1B202F"/>
              </a:solidFill>
              <a:latin typeface="Arial" charset="0"/>
            </a:endParaRPr>
          </a:p>
        </p:txBody>
      </p:sp>
    </p:spTree>
    <p:extLst>
      <p:ext uri="{BB962C8B-B14F-4D97-AF65-F5344CB8AC3E}">
        <p14:creationId xmlns:p14="http://schemas.microsoft.com/office/powerpoint/2010/main" val="2010629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12</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Coverage </a:t>
            </a:r>
            <a:r>
              <a:rPr lang="en-US" smtClean="0"/>
              <a:t>ratio distribution</a:t>
            </a:r>
            <a:r>
              <a:rPr lang="en-US" dirty="0" smtClean="0"/>
              <a:t/>
            </a:r>
            <a:br>
              <a:rPr lang="en-US" dirty="0" smtClean="0"/>
            </a:br>
            <a:endParaRPr lang="en-US" b="0" i="1" cap="none"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56004375"/>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6301946" y="4831493"/>
            <a:ext cx="2483276" cy="1260000"/>
          </a:xfrm>
          <a:prstGeom prst="rect">
            <a:avLst/>
          </a:prstGeom>
        </p:spPr>
      </p:pic>
      <p:pic>
        <p:nvPicPr>
          <p:cNvPr id="9" name="Picture 8"/>
          <p:cNvPicPr>
            <a:picLocks/>
          </p:cNvPicPr>
          <p:nvPr/>
        </p:nvPicPr>
        <p:blipFill>
          <a:blip r:embed="rId3">
            <a:extLst>
              <a:ext uri="{28A0092B-C50C-407E-A947-70E740481C1C}">
                <a14:useLocalDpi xmlns:a14="http://schemas.microsoft.com/office/drawing/2010/main" val="0"/>
              </a:ext>
            </a:extLst>
          </a:blip>
          <a:stretch>
            <a:fillRect/>
          </a:stretch>
        </p:blipFill>
        <p:spPr>
          <a:xfrm>
            <a:off x="3814346" y="4831493"/>
            <a:ext cx="2448000" cy="1263600"/>
          </a:xfrm>
          <a:prstGeom prst="rect">
            <a:avLst/>
          </a:prstGeom>
        </p:spPr>
      </p:pic>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314389" y="4825775"/>
            <a:ext cx="2484000" cy="1263600"/>
          </a:xfrm>
          <a:prstGeom prst="rect">
            <a:avLst/>
          </a:prstGeom>
        </p:spPr>
      </p:pic>
      <p:pic>
        <p:nvPicPr>
          <p:cNvPr id="11" name="Picture 10"/>
          <p:cNvPicPr>
            <a:picLocks/>
          </p:cNvPicPr>
          <p:nvPr/>
        </p:nvPicPr>
        <p:blipFill>
          <a:blip r:embed="rId5">
            <a:extLst>
              <a:ext uri="{28A0092B-C50C-407E-A947-70E740481C1C}">
                <a14:useLocalDpi xmlns:a14="http://schemas.microsoft.com/office/drawing/2010/main" val="0"/>
              </a:ext>
            </a:extLst>
          </a:blip>
          <a:stretch>
            <a:fillRect/>
          </a:stretch>
        </p:blipFill>
        <p:spPr>
          <a:xfrm>
            <a:off x="6297622" y="3557536"/>
            <a:ext cx="2487600" cy="1260000"/>
          </a:xfrm>
          <a:prstGeom prst="rect">
            <a:avLst/>
          </a:prstGeom>
        </p:spPr>
      </p:pic>
      <p:pic>
        <p:nvPicPr>
          <p:cNvPr id="13" name="Picture 12"/>
          <p:cNvPicPr>
            <a:picLocks/>
          </p:cNvPicPr>
          <p:nvPr/>
        </p:nvPicPr>
        <p:blipFill>
          <a:blip r:embed="rId6">
            <a:extLst>
              <a:ext uri="{28A0092B-C50C-407E-A947-70E740481C1C}">
                <a14:useLocalDpi xmlns:a14="http://schemas.microsoft.com/office/drawing/2010/main" val="0"/>
              </a:ext>
            </a:extLst>
          </a:blip>
          <a:stretch>
            <a:fillRect/>
          </a:stretch>
        </p:blipFill>
        <p:spPr>
          <a:xfrm>
            <a:off x="3814346" y="3557536"/>
            <a:ext cx="2448000" cy="1263600"/>
          </a:xfrm>
          <a:prstGeom prst="rect">
            <a:avLst/>
          </a:prstGeom>
        </p:spPr>
      </p:pic>
      <p:pic>
        <p:nvPicPr>
          <p:cNvPr id="14" name="Picture 13"/>
          <p:cNvPicPr>
            <a:picLocks/>
          </p:cNvPicPr>
          <p:nvPr/>
        </p:nvPicPr>
        <p:blipFill>
          <a:blip r:embed="rId7">
            <a:extLst>
              <a:ext uri="{28A0092B-C50C-407E-A947-70E740481C1C}">
                <a14:useLocalDpi xmlns:a14="http://schemas.microsoft.com/office/drawing/2010/main" val="0"/>
              </a:ext>
            </a:extLst>
          </a:blip>
          <a:stretch>
            <a:fillRect/>
          </a:stretch>
        </p:blipFill>
        <p:spPr>
          <a:xfrm>
            <a:off x="1314389" y="3554676"/>
            <a:ext cx="2484000" cy="1263600"/>
          </a:xfrm>
          <a:prstGeom prst="rect">
            <a:avLst/>
          </a:prstGeom>
        </p:spPr>
      </p:pic>
      <p:pic>
        <p:nvPicPr>
          <p:cNvPr id="15" name="Picture 14"/>
          <p:cNvPicPr>
            <a:picLocks/>
          </p:cNvPicPr>
          <p:nvPr/>
        </p:nvPicPr>
        <p:blipFill>
          <a:blip r:embed="rId8">
            <a:extLst>
              <a:ext uri="{28A0092B-C50C-407E-A947-70E740481C1C}">
                <a14:useLocalDpi xmlns:a14="http://schemas.microsoft.com/office/drawing/2010/main" val="0"/>
              </a:ext>
            </a:extLst>
          </a:blip>
          <a:stretch>
            <a:fillRect/>
          </a:stretch>
        </p:blipFill>
        <p:spPr>
          <a:xfrm>
            <a:off x="3814346" y="2283578"/>
            <a:ext cx="2448000" cy="1263600"/>
          </a:xfrm>
          <a:prstGeom prst="rect">
            <a:avLst/>
          </a:prstGeom>
        </p:spPr>
      </p:pic>
      <p:pic>
        <p:nvPicPr>
          <p:cNvPr id="16" name="Picture 15"/>
          <p:cNvPicPr>
            <a:picLocks/>
          </p:cNvPicPr>
          <p:nvPr/>
        </p:nvPicPr>
        <p:blipFill>
          <a:blip r:embed="rId9">
            <a:extLst>
              <a:ext uri="{28A0092B-C50C-407E-A947-70E740481C1C}">
                <a14:useLocalDpi xmlns:a14="http://schemas.microsoft.com/office/drawing/2010/main" val="0"/>
              </a:ext>
            </a:extLst>
          </a:blip>
          <a:stretch>
            <a:fillRect/>
          </a:stretch>
        </p:blipFill>
        <p:spPr>
          <a:xfrm>
            <a:off x="6297622" y="2283578"/>
            <a:ext cx="2487600" cy="1260000"/>
          </a:xfrm>
          <a:prstGeom prst="rect">
            <a:avLst/>
          </a:prstGeom>
        </p:spPr>
      </p:pic>
      <p:pic>
        <p:nvPicPr>
          <p:cNvPr id="17" name="Picture 16"/>
          <p:cNvPicPr>
            <a:picLocks/>
          </p:cNvPicPr>
          <p:nvPr/>
        </p:nvPicPr>
        <p:blipFill>
          <a:blip r:embed="rId10">
            <a:extLst>
              <a:ext uri="{28A0092B-C50C-407E-A947-70E740481C1C}">
                <a14:useLocalDpi xmlns:a14="http://schemas.microsoft.com/office/drawing/2010/main" val="0"/>
              </a:ext>
            </a:extLst>
          </a:blip>
          <a:stretch>
            <a:fillRect/>
          </a:stretch>
        </p:blipFill>
        <p:spPr>
          <a:xfrm>
            <a:off x="1314389" y="2283578"/>
            <a:ext cx="2484000" cy="1263600"/>
          </a:xfrm>
          <a:prstGeom prst="rect">
            <a:avLst/>
          </a:prstGeom>
        </p:spPr>
      </p:pic>
      <p:sp>
        <p:nvSpPr>
          <p:cNvPr id="6" name="Rectangle 5"/>
          <p:cNvSpPr/>
          <p:nvPr/>
        </p:nvSpPr>
        <p:spPr>
          <a:xfrm>
            <a:off x="2706401" y="3032840"/>
            <a:ext cx="4683210" cy="2483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Can we compute sensitivity? (and fat tails)</a:t>
            </a:r>
          </a:p>
          <a:p>
            <a:pPr algn="ctr"/>
            <a:r>
              <a:rPr lang="en-US" dirty="0" smtClean="0">
                <a:solidFill>
                  <a:srgbClr val="FFFFFF"/>
                </a:solidFill>
              </a:rPr>
              <a:t>Somewhere talk about fat tail risk? </a:t>
            </a:r>
            <a:r>
              <a:rPr lang="en-US" dirty="0" smtClean="0">
                <a:solidFill>
                  <a:srgbClr val="FFFFFF"/>
                </a:solidFill>
                <a:sym typeface="Wingdings"/>
              </a:rPr>
              <a:t> maybe a way to mitigate those?</a:t>
            </a:r>
            <a:endParaRPr lang="en-US" dirty="0">
              <a:solidFill>
                <a:srgbClr val="FFFFFF"/>
              </a:solidFill>
            </a:endParaRPr>
          </a:p>
        </p:txBody>
      </p:sp>
      <p:sp>
        <p:nvSpPr>
          <p:cNvPr id="18" name="Rectangle 17"/>
          <p:cNvSpPr/>
          <p:nvPr/>
        </p:nvSpPr>
        <p:spPr>
          <a:xfrm>
            <a:off x="1632462" y="323240"/>
            <a:ext cx="5509744" cy="2766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rgbClr val="FFFFFF"/>
                </a:solidFill>
              </a:rPr>
              <a:t>To-Dos:</a:t>
            </a:r>
          </a:p>
          <a:p>
            <a:pPr marL="285750" indent="-285750" algn="ctr">
              <a:buFontTx/>
              <a:buChar char="-"/>
            </a:pPr>
            <a:r>
              <a:rPr lang="en-US" dirty="0" smtClean="0">
                <a:solidFill>
                  <a:srgbClr val="FFFFFF"/>
                </a:solidFill>
              </a:rPr>
              <a:t>Adjust numbers for inflation</a:t>
            </a:r>
          </a:p>
          <a:p>
            <a:pPr marL="285750" indent="-285750" algn="ctr">
              <a:buFontTx/>
              <a:buChar char="-"/>
            </a:pPr>
            <a:r>
              <a:rPr lang="en-US" dirty="0" smtClean="0">
                <a:solidFill>
                  <a:srgbClr val="FFFFFF"/>
                </a:solidFill>
              </a:rPr>
              <a:t>Do distribution of utility function </a:t>
            </a:r>
            <a:r>
              <a:rPr lang="en-US" dirty="0" smtClean="0">
                <a:solidFill>
                  <a:srgbClr val="FFFFFF"/>
                </a:solidFill>
                <a:sym typeface="Wingdings"/>
              </a:rPr>
              <a:t> find a rationale for gamma and lambda</a:t>
            </a:r>
          </a:p>
          <a:p>
            <a:pPr marL="285750" indent="-285750" algn="ctr">
              <a:buFontTx/>
              <a:buChar char="-"/>
            </a:pPr>
            <a:r>
              <a:rPr lang="en-US" dirty="0" smtClean="0">
                <a:solidFill>
                  <a:srgbClr val="FFFFFF"/>
                </a:solidFill>
              </a:rPr>
              <a:t>Plot utility functions</a:t>
            </a:r>
          </a:p>
          <a:p>
            <a:pPr marL="285750" indent="-285750" algn="ctr">
              <a:buFontTx/>
              <a:buChar char="-"/>
            </a:pPr>
            <a:r>
              <a:rPr lang="en-US" dirty="0" smtClean="0">
                <a:solidFill>
                  <a:srgbClr val="FFFFFF"/>
                </a:solidFill>
              </a:rPr>
              <a:t>Find a way to maximize coverage ratio and utility function with </a:t>
            </a:r>
            <a:r>
              <a:rPr lang="en-US" dirty="0" err="1" smtClean="0">
                <a:solidFill>
                  <a:srgbClr val="FFFFFF"/>
                </a:solidFill>
              </a:rPr>
              <a:t>glidepaths</a:t>
            </a:r>
            <a:endParaRPr lang="en-US" dirty="0" smtClean="0">
              <a:solidFill>
                <a:srgbClr val="FFFFFF"/>
              </a:solidFill>
            </a:endParaRPr>
          </a:p>
          <a:p>
            <a:pPr marL="285750" indent="-285750" algn="ctr">
              <a:buFontTx/>
              <a:buChar char="-"/>
            </a:pPr>
            <a:r>
              <a:rPr lang="en-US" dirty="0" smtClean="0">
                <a:solidFill>
                  <a:srgbClr val="FFFFFF"/>
                </a:solidFill>
              </a:rPr>
              <a:t>Try to justify reason for forward-looking SORR </a:t>
            </a:r>
            <a:r>
              <a:rPr lang="en-US" dirty="0" smtClean="0">
                <a:solidFill>
                  <a:srgbClr val="FFFFFF"/>
                </a:solidFill>
                <a:sym typeface="Wingdings"/>
              </a:rPr>
              <a:t> maybe we should use backward-looking </a:t>
            </a:r>
            <a:r>
              <a:rPr lang="en-US" dirty="0" smtClean="0">
                <a:solidFill>
                  <a:srgbClr val="FFFFFF"/>
                </a:solidFill>
                <a:sym typeface="Wingdings"/>
              </a:rPr>
              <a:t>(?)</a:t>
            </a:r>
          </a:p>
          <a:p>
            <a:pPr marL="285750" indent="-285750" algn="ctr">
              <a:buFontTx/>
              <a:buChar char="-"/>
            </a:pPr>
            <a:r>
              <a:rPr lang="en-US" smtClean="0">
                <a:solidFill>
                  <a:srgbClr val="FFFFFF"/>
                </a:solidFill>
                <a:sym typeface="Wingdings"/>
              </a:rPr>
              <a:t>Think about ways to incorporate income level</a:t>
            </a:r>
            <a:endParaRPr lang="en-US" dirty="0">
              <a:solidFill>
                <a:srgbClr val="FFFFFF"/>
              </a:solidFill>
            </a:endParaRPr>
          </a:p>
        </p:txBody>
      </p:sp>
    </p:spTree>
    <p:extLst>
      <p:ext uri="{BB962C8B-B14F-4D97-AF65-F5344CB8AC3E}">
        <p14:creationId xmlns:p14="http://schemas.microsoft.com/office/powerpoint/2010/main" val="74062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13</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utility Coverage ratio</a:t>
            </a:r>
          </a:p>
        </p:txBody>
      </p:sp>
      <p:graphicFrame>
        <p:nvGraphicFramePr>
          <p:cNvPr id="3" name="Table 2"/>
          <p:cNvGraphicFramePr>
            <a:graphicFrameLocks noGrp="1"/>
          </p:cNvGraphicFramePr>
          <p:nvPr>
            <p:extLst>
              <p:ext uri="{D42A27DB-BD31-4B8C-83A1-F6EECF244321}">
                <p14:modId xmlns:p14="http://schemas.microsoft.com/office/powerpoint/2010/main" val="304862490"/>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84898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14</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Dynamic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35643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15</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Coverage </a:t>
            </a:r>
            <a:r>
              <a:rPr lang="en-US" smtClean="0"/>
              <a:t>ratio distribution</a:t>
            </a:r>
            <a:r>
              <a:rPr lang="en-US" dirty="0" smtClean="0"/>
              <a:t/>
            </a:r>
            <a:br>
              <a:rPr lang="en-US" dirty="0" smtClean="0"/>
            </a:br>
            <a:endParaRPr lang="en-US" b="0" i="1" cap="none"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56004375"/>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2582834" y="3063589"/>
            <a:ext cx="4683210" cy="2483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Can we compute sensitivity? (and fat tails)</a:t>
            </a:r>
          </a:p>
          <a:p>
            <a:pPr algn="ctr"/>
            <a:r>
              <a:rPr lang="en-US" dirty="0" smtClean="0">
                <a:solidFill>
                  <a:srgbClr val="FFFFFF"/>
                </a:solidFill>
              </a:rPr>
              <a:t>Somewhere talk about fat tail risk? </a:t>
            </a:r>
            <a:r>
              <a:rPr lang="en-US" dirty="0" smtClean="0">
                <a:solidFill>
                  <a:srgbClr val="FFFFFF"/>
                </a:solidFill>
                <a:sym typeface="Wingdings"/>
              </a:rPr>
              <a:t> maybe a way to mitigate those?</a:t>
            </a:r>
            <a:endParaRPr lang="en-US" dirty="0">
              <a:solidFill>
                <a:srgbClr val="FFFFFF"/>
              </a:solidFill>
            </a:endParaRPr>
          </a:p>
        </p:txBody>
      </p:sp>
    </p:spTree>
    <p:extLst>
      <p:ext uri="{BB962C8B-B14F-4D97-AF65-F5344CB8AC3E}">
        <p14:creationId xmlns:p14="http://schemas.microsoft.com/office/powerpoint/2010/main" val="213627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16</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utility Coverage ratio</a:t>
            </a:r>
          </a:p>
        </p:txBody>
      </p:sp>
      <p:graphicFrame>
        <p:nvGraphicFramePr>
          <p:cNvPr id="3" name="Table 2"/>
          <p:cNvGraphicFramePr>
            <a:graphicFrameLocks noGrp="1"/>
          </p:cNvGraphicFramePr>
          <p:nvPr>
            <p:extLst>
              <p:ext uri="{D42A27DB-BD31-4B8C-83A1-F6EECF244321}">
                <p14:modId xmlns:p14="http://schemas.microsoft.com/office/powerpoint/2010/main" val="304862490"/>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66906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17</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a:solidFill>
                <a:srgbClr val="CAC8C8"/>
              </a:solidFill>
            </a:endParaRPr>
          </a:p>
          <a:p>
            <a:pPr>
              <a:lnSpc>
                <a:spcPct val="200000"/>
              </a:lnSpc>
            </a:pPr>
            <a:r>
              <a:rPr lang="de-DE" sz="2400" b="1" dirty="0" smtClean="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A42036"/>
                </a:solidFill>
              </a:rPr>
              <a:t>Conclusion</a:t>
            </a:r>
            <a:endParaRPr lang="en-US" sz="2400" b="1" dirty="0">
              <a:solidFill>
                <a:srgbClr val="A42036"/>
              </a:solidFill>
            </a:endParaRPr>
          </a:p>
        </p:txBody>
      </p:sp>
    </p:spTree>
    <p:extLst>
      <p:ext uri="{BB962C8B-B14F-4D97-AF65-F5344CB8AC3E}">
        <p14:creationId xmlns:p14="http://schemas.microsoft.com/office/powerpoint/2010/main" val="35247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18</a:t>
            </a:fld>
            <a:endParaRPr lang="en-US" dirty="0"/>
          </a:p>
        </p:txBody>
      </p:sp>
    </p:spTree>
    <p:extLst>
      <p:ext uri="{BB962C8B-B14F-4D97-AF65-F5344CB8AC3E}">
        <p14:creationId xmlns:p14="http://schemas.microsoft.com/office/powerpoint/2010/main" val="1000679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pPr algn="ctr"/>
            <a:r>
              <a:rPr lang="en-US" altLang="zh-CN" dirty="0" smtClean="0"/>
              <a:t>Thank you </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19</a:t>
            </a:fld>
            <a:endParaRPr lang="en-US" dirty="0"/>
          </a:p>
        </p:txBody>
      </p:sp>
    </p:spTree>
    <p:extLst>
      <p:ext uri="{BB962C8B-B14F-4D97-AF65-F5344CB8AC3E}">
        <p14:creationId xmlns:p14="http://schemas.microsoft.com/office/powerpoint/2010/main" val="232020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2</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question posed</a:t>
            </a:r>
            <a:br>
              <a:rPr lang="en-US" dirty="0" smtClean="0"/>
            </a:br>
            <a:endParaRPr lang="en-US" b="0" i="1" cap="none" dirty="0">
              <a:solidFill>
                <a:schemeClr val="tx1"/>
              </a:solidFill>
            </a:endParaRPr>
          </a:p>
        </p:txBody>
      </p:sp>
      <p:sp>
        <p:nvSpPr>
          <p:cNvPr id="7" name="TextBox 6"/>
          <p:cNvSpPr txBox="1"/>
          <p:nvPr/>
        </p:nvSpPr>
        <p:spPr>
          <a:xfrm>
            <a:off x="342900" y="1846997"/>
            <a:ext cx="8458200" cy="2862322"/>
          </a:xfrm>
          <a:prstGeom prst="rect">
            <a:avLst/>
          </a:prstGeom>
          <a:noFill/>
        </p:spPr>
        <p:txBody>
          <a:bodyPr wrap="square" rtlCol="0">
            <a:spAutoFit/>
          </a:bodyPr>
          <a:lstStyle/>
          <a:p>
            <a:pPr algn="just">
              <a:lnSpc>
                <a:spcPts val="2400"/>
              </a:lnSpc>
            </a:pPr>
            <a:r>
              <a:rPr lang="de-DE" sz="2000" dirty="0" smtClean="0">
                <a:solidFill>
                  <a:srgbClr val="323C47"/>
                </a:solidFill>
                <a:latin typeface="Arial" charset="0"/>
              </a:rPr>
              <a:t>Many Defined Contribution Plan investors use a Target Date Fund as their primary investment strategy. These strategies are designed to de-risk into retirement in order to </a:t>
            </a:r>
            <a:r>
              <a:rPr lang="de-DE" sz="2000" b="1" dirty="0" smtClean="0">
                <a:solidFill>
                  <a:srgbClr val="A42036"/>
                </a:solidFill>
                <a:latin typeface="Arial" charset="0"/>
              </a:rPr>
              <a:t>mitigate SORR</a:t>
            </a:r>
            <a:r>
              <a:rPr lang="de-DE" sz="2000" dirty="0" smtClean="0">
                <a:solidFill>
                  <a:srgbClr val="323C47"/>
                </a:solidFill>
                <a:latin typeface="Arial" charset="0"/>
              </a:rPr>
              <a:t>. Your goal is to propose ways to </a:t>
            </a:r>
            <a:r>
              <a:rPr lang="de-DE" sz="2000" b="1" dirty="0" smtClean="0">
                <a:solidFill>
                  <a:srgbClr val="A42036"/>
                </a:solidFill>
                <a:latin typeface="Arial" charset="0"/>
              </a:rPr>
              <a:t>improve upon glidepath </a:t>
            </a:r>
            <a:r>
              <a:rPr lang="de-DE" sz="2000" dirty="0" smtClean="0">
                <a:solidFill>
                  <a:srgbClr val="323C47"/>
                </a:solidFill>
                <a:latin typeface="Arial" charset="0"/>
              </a:rPr>
              <a:t>strategy in order to mitigate SORR. What is the mechanism by which your proposed strategy further addresses SORR? Which approaches are most effective? In addition to an investment strategy, you will need to </a:t>
            </a:r>
            <a:r>
              <a:rPr lang="de-DE" sz="2000" b="1" dirty="0" smtClean="0">
                <a:solidFill>
                  <a:srgbClr val="A42036"/>
                </a:solidFill>
                <a:latin typeface="Arial" charset="0"/>
              </a:rPr>
              <a:t>assume a withdrawal strategy </a:t>
            </a:r>
            <a:r>
              <a:rPr lang="de-DE" sz="2000" dirty="0" smtClean="0">
                <a:solidFill>
                  <a:srgbClr val="323C47"/>
                </a:solidFill>
                <a:latin typeface="Arial" charset="0"/>
              </a:rPr>
              <a:t>for portfolio. The withdrawal strategy should be </a:t>
            </a:r>
            <a:r>
              <a:rPr lang="de-DE" sz="2000" b="1" dirty="0" smtClean="0">
                <a:solidFill>
                  <a:srgbClr val="A42036"/>
                </a:solidFill>
                <a:latin typeface="Arial" charset="0"/>
              </a:rPr>
              <a:t>constant in $ amounts </a:t>
            </a:r>
            <a:r>
              <a:rPr lang="de-DE" sz="2000" dirty="0" smtClean="0">
                <a:solidFill>
                  <a:srgbClr val="323C47"/>
                </a:solidFill>
                <a:latin typeface="Arial" charset="0"/>
              </a:rPr>
              <a:t>regardless of assumed investment strategy.</a:t>
            </a:r>
            <a:endParaRPr lang="en-US" sz="2000" dirty="0" smtClean="0">
              <a:solidFill>
                <a:srgbClr val="323C47"/>
              </a:solidFill>
              <a:latin typeface="Arial" charset="0"/>
            </a:endParaRPr>
          </a:p>
        </p:txBody>
      </p:sp>
    </p:spTree>
    <p:extLst>
      <p:ext uri="{BB962C8B-B14F-4D97-AF65-F5344CB8AC3E}">
        <p14:creationId xmlns:p14="http://schemas.microsoft.com/office/powerpoint/2010/main" val="79374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44484" cy="1584960"/>
          </a:xfrm>
        </p:spPr>
        <p:txBody>
          <a:bodyPr/>
          <a:lstStyle/>
          <a:p>
            <a:r>
              <a:rPr lang="en-US" dirty="0" smtClean="0"/>
              <a:t/>
            </a:r>
            <a:br>
              <a:rPr lang="en-US" dirty="0" smtClean="0"/>
            </a:br>
            <a:r>
              <a:rPr lang="en-US" dirty="0" smtClean="0"/>
              <a:t>AGENDA</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3</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323C47"/>
                </a:solidFill>
              </a:rPr>
              <a:t>SORR – A Short Introduction</a:t>
            </a:r>
          </a:p>
          <a:p>
            <a:pPr>
              <a:lnSpc>
                <a:spcPct val="200000"/>
              </a:lnSpc>
            </a:pPr>
            <a:r>
              <a:rPr lang="de-DE" sz="2400" b="1" dirty="0" smtClean="0">
                <a:solidFill>
                  <a:srgbClr val="323C47"/>
                </a:solidFill>
              </a:rPr>
              <a:t>Methodology</a:t>
            </a:r>
          </a:p>
          <a:p>
            <a:pPr>
              <a:lnSpc>
                <a:spcPct val="200000"/>
              </a:lnSpc>
            </a:pPr>
            <a:r>
              <a:rPr lang="de-DE" sz="2400" b="1" dirty="0">
                <a:solidFill>
                  <a:srgbClr val="323C47"/>
                </a:solidFill>
              </a:rPr>
              <a:t>Utility </a:t>
            </a:r>
            <a:r>
              <a:rPr lang="de-DE" sz="2400" b="1" dirty="0" err="1">
                <a:solidFill>
                  <a:srgbClr val="323C47"/>
                </a:solidFill>
              </a:rPr>
              <a:t>Maximization</a:t>
            </a:r>
            <a:r>
              <a:rPr lang="de-DE" sz="2400" b="1" dirty="0">
                <a:solidFill>
                  <a:srgbClr val="323C47"/>
                </a:solidFill>
              </a:rPr>
              <a:t> </a:t>
            </a:r>
            <a:r>
              <a:rPr lang="de-DE" sz="2400" b="1" dirty="0" err="1">
                <a:solidFill>
                  <a:srgbClr val="323C47"/>
                </a:solidFill>
              </a:rPr>
              <a:t>with</a:t>
            </a:r>
            <a:r>
              <a:rPr lang="de-DE" sz="2400" b="1" dirty="0">
                <a:solidFill>
                  <a:srgbClr val="323C47"/>
                </a:solidFill>
              </a:rPr>
              <a:t> </a:t>
            </a:r>
            <a:r>
              <a:rPr lang="de-DE" sz="2400" b="1" dirty="0" err="1">
                <a:solidFill>
                  <a:srgbClr val="323C47"/>
                </a:solidFill>
              </a:rPr>
              <a:t>Static</a:t>
            </a:r>
            <a:r>
              <a:rPr lang="de-DE" sz="2400" b="1" dirty="0">
                <a:solidFill>
                  <a:srgbClr val="323C47"/>
                </a:solidFill>
              </a:rPr>
              <a:t> </a:t>
            </a:r>
            <a:r>
              <a:rPr lang="de-DE" sz="2400" b="1" dirty="0" err="1">
                <a:solidFill>
                  <a:srgbClr val="323C47"/>
                </a:solidFill>
              </a:rPr>
              <a:t>Glidepaths</a:t>
            </a:r>
            <a:endParaRPr lang="de-DE" sz="2400" b="1" dirty="0">
              <a:solidFill>
                <a:srgbClr val="323C47"/>
              </a:solidFill>
            </a:endParaRPr>
          </a:p>
          <a:p>
            <a:pPr>
              <a:lnSpc>
                <a:spcPct val="200000"/>
              </a:lnSpc>
            </a:pPr>
            <a:r>
              <a:rPr lang="de-DE" sz="2400" b="1" dirty="0" smtClean="0">
                <a:solidFill>
                  <a:srgbClr val="323C47"/>
                </a:solidFill>
              </a:rPr>
              <a:t>Utility </a:t>
            </a:r>
            <a:r>
              <a:rPr lang="de-DE" sz="2400" b="1" dirty="0" err="1" smtClean="0">
                <a:solidFill>
                  <a:srgbClr val="323C47"/>
                </a:solidFill>
              </a:rPr>
              <a:t>Maximization</a:t>
            </a:r>
            <a:r>
              <a:rPr lang="de-DE" sz="2400" b="1" dirty="0" smtClean="0">
                <a:solidFill>
                  <a:srgbClr val="323C47"/>
                </a:solidFill>
              </a:rPr>
              <a:t> </a:t>
            </a:r>
            <a:r>
              <a:rPr lang="de-DE" sz="2400" b="1" dirty="0" err="1" smtClean="0">
                <a:solidFill>
                  <a:srgbClr val="323C47"/>
                </a:solidFill>
              </a:rPr>
              <a:t>with</a:t>
            </a:r>
            <a:r>
              <a:rPr lang="de-DE" sz="2400" b="1" dirty="0" smtClean="0">
                <a:solidFill>
                  <a:srgbClr val="323C47"/>
                </a:solidFill>
              </a:rPr>
              <a:t> Dynamic </a:t>
            </a:r>
            <a:r>
              <a:rPr lang="de-DE" sz="2400" b="1" dirty="0" err="1" smtClean="0">
                <a:solidFill>
                  <a:srgbClr val="323C47"/>
                </a:solidFill>
              </a:rPr>
              <a:t>Glidepaths</a:t>
            </a:r>
            <a:endParaRPr lang="de-DE" sz="2400" b="1" dirty="0" smtClean="0">
              <a:solidFill>
                <a:srgbClr val="323C47"/>
              </a:solidFill>
            </a:endParaRPr>
          </a:p>
          <a:p>
            <a:pPr>
              <a:lnSpc>
                <a:spcPct val="200000"/>
              </a:lnSpc>
            </a:pPr>
            <a:r>
              <a:rPr lang="de-DE" sz="2400" b="1" dirty="0" smtClean="0">
                <a:solidFill>
                  <a:srgbClr val="323C47"/>
                </a:solidFill>
              </a:rPr>
              <a:t>Conclusion</a:t>
            </a:r>
            <a:endParaRPr lang="en-US" sz="2400" b="1" dirty="0">
              <a:solidFill>
                <a:srgbClr val="323C47"/>
              </a:solidFill>
            </a:endParaRPr>
          </a:p>
        </p:txBody>
      </p:sp>
    </p:spTree>
    <p:extLst>
      <p:ext uri="{BB962C8B-B14F-4D97-AF65-F5344CB8AC3E}">
        <p14:creationId xmlns:p14="http://schemas.microsoft.com/office/powerpoint/2010/main" val="80426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4</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A42036"/>
                </a:solidFill>
              </a:rPr>
              <a:t>SORR – A Short Introduction</a:t>
            </a:r>
          </a:p>
          <a:p>
            <a:pPr>
              <a:lnSpc>
                <a:spcPct val="200000"/>
              </a:lnSpc>
            </a:pPr>
            <a:r>
              <a:rPr lang="de-DE" sz="2400" b="1" dirty="0" smtClean="0">
                <a:solidFill>
                  <a:srgbClr val="CAC8C8"/>
                </a:solidFill>
              </a:rPr>
              <a:t>Methodoly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875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5</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Impact of SORR</a:t>
            </a:r>
            <a:br>
              <a:rPr lang="en-US" dirty="0" smtClean="0"/>
            </a:br>
            <a:endParaRPr lang="en-US" b="0" i="1" cap="none" dirty="0">
              <a:solidFill>
                <a:schemeClr val="tx1"/>
              </a:solidFill>
            </a:endParaRPr>
          </a:p>
        </p:txBody>
      </p:sp>
      <p:grpSp>
        <p:nvGrpSpPr>
          <p:cNvPr id="10" name="Group 9"/>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en-US" sz="1600" dirty="0" smtClean="0">
                  <a:solidFill>
                    <a:srgbClr val="323C47"/>
                  </a:solidFill>
                  <a:latin typeface="Arial" charset="0"/>
                </a:rPr>
                <a:t>Sequence of return risk (</a:t>
              </a:r>
              <a:r>
                <a:rPr lang="de-DE" sz="1600" dirty="0" smtClean="0">
                  <a:solidFill>
                    <a:srgbClr val="323C47"/>
                  </a:solidFill>
                  <a:latin typeface="Arial" charset="0"/>
                </a:rPr>
                <a:t>SORR) refers to the risk an investor is exposed to due to possible changes in the order in which returns occur.</a:t>
              </a:r>
              <a:endParaRPr lang="en-US" sz="1600" dirty="0" smtClean="0">
                <a:solidFill>
                  <a:srgbClr val="323C47"/>
                </a:solidFill>
                <a:latin typeface="Arial" charset="0"/>
              </a:endParaRPr>
            </a:p>
          </p:txBody>
        </p:sp>
        <p:cxnSp>
          <p:nvCxnSpPr>
            <p:cNvPr id="9" name="Straight Connector 8"/>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364400" y="2210342"/>
            <a:ext cx="3422984" cy="1907084"/>
            <a:chOff x="5364400" y="2210342"/>
            <a:chExt cx="3422984" cy="1907084"/>
          </a:xfrm>
        </p:grpSpPr>
        <p:sp>
          <p:nvSpPr>
            <p:cNvPr id="12" name="TextBox 11"/>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Assumptions:</a:t>
              </a:r>
            </a:p>
          </p:txBody>
        </p:sp>
        <p:sp>
          <p:nvSpPr>
            <p:cNvPr id="14" name="TextBox 13"/>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all scenarios</a:t>
              </a: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p>
          </p:txBody>
        </p:sp>
      </p:grpSp>
      <p:grpSp>
        <p:nvGrpSpPr>
          <p:cNvPr id="16" name="Group 15"/>
          <p:cNvGrpSpPr/>
          <p:nvPr/>
        </p:nvGrpSpPr>
        <p:grpSpPr>
          <a:xfrm>
            <a:off x="5364400" y="4198772"/>
            <a:ext cx="3422984" cy="1583919"/>
            <a:chOff x="5364400" y="2210342"/>
            <a:chExt cx="3422984" cy="1583919"/>
          </a:xfrm>
        </p:grpSpPr>
        <p:sp>
          <p:nvSpPr>
            <p:cNvPr id="17" name="TextBox 16"/>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Conclusion:</a:t>
              </a:r>
            </a:p>
          </p:txBody>
        </p:sp>
        <p:sp>
          <p:nvSpPr>
            <p:cNvPr id="18" name="TextBox 17"/>
            <p:cNvSpPr txBox="1"/>
            <p:nvPr/>
          </p:nvSpPr>
          <p:spPr>
            <a:xfrm>
              <a:off x="5364400" y="2409266"/>
              <a:ext cx="3422984" cy="1384995"/>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Sequence of returns matter</a:t>
              </a:r>
            </a:p>
            <a:p>
              <a:pPr marL="285750" indent="-285750">
                <a:lnSpc>
                  <a:spcPct val="150000"/>
                </a:lnSpc>
                <a:buFont typeface="Arial" charset="0"/>
                <a:buChar char="•"/>
              </a:pPr>
              <a:r>
                <a:rPr lang="en-US" sz="1400" dirty="0" smtClean="0">
                  <a:solidFill>
                    <a:srgbClr val="323C47"/>
                  </a:solidFill>
                  <a:latin typeface="Arial" charset="0"/>
                </a:rPr>
                <a:t>Bad returns in beginning over proportionately decrease wealth</a:t>
              </a:r>
            </a:p>
            <a:p>
              <a:pPr marL="285750" indent="-285750">
                <a:lnSpc>
                  <a:spcPct val="150000"/>
                </a:lnSpc>
                <a:buFont typeface="Arial" charset="0"/>
                <a:buChar char="•"/>
              </a:pPr>
              <a:r>
                <a:rPr lang="en-US" sz="1400" dirty="0" smtClean="0">
                  <a:solidFill>
                    <a:srgbClr val="323C47"/>
                  </a:solidFill>
                  <a:latin typeface="Arial" charset="0"/>
                </a:rPr>
                <a:t>SORR management paramount</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39391"/>
            <a:ext cx="3962400" cy="3543300"/>
          </a:xfrm>
          <a:prstGeom prst="rect">
            <a:avLst/>
          </a:prstGeom>
        </p:spPr>
      </p:pic>
    </p:spTree>
    <p:extLst>
      <p:ext uri="{BB962C8B-B14F-4D97-AF65-F5344CB8AC3E}">
        <p14:creationId xmlns:p14="http://schemas.microsoft.com/office/powerpoint/2010/main" val="248014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6</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A42036"/>
                </a:solidFill>
              </a:rPr>
              <a:t>Methodology</a:t>
            </a:r>
          </a:p>
          <a:p>
            <a:pPr>
              <a:lnSpc>
                <a:spcPct val="200000"/>
              </a:lnSpc>
            </a:pPr>
            <a:r>
              <a:rPr lang="de-DE" sz="2400" b="1" dirty="0" smtClean="0">
                <a:solidFill>
                  <a:srgbClr val="CAC8C8"/>
                </a:solidFill>
              </a:rPr>
              <a:t>Utility </a:t>
            </a:r>
            <a:r>
              <a:rPr lang="de-DE" sz="2400" b="1" dirty="0" err="1" smtClean="0">
                <a:solidFill>
                  <a:srgbClr val="CAC8C8"/>
                </a:solidFill>
              </a:rPr>
              <a:t>Maximization</a:t>
            </a:r>
            <a:r>
              <a:rPr lang="de-DE" sz="2400" b="1" dirty="0" smtClean="0">
                <a:solidFill>
                  <a:srgbClr val="CAC8C8"/>
                </a:solidFill>
              </a:rPr>
              <a:t> </a:t>
            </a:r>
            <a:r>
              <a:rPr lang="de-DE" sz="2400" b="1" dirty="0" err="1" smtClean="0">
                <a:solidFill>
                  <a:srgbClr val="CAC8C8"/>
                </a:solidFill>
              </a:rPr>
              <a:t>with</a:t>
            </a:r>
            <a:r>
              <a:rPr lang="de-DE" sz="2400" b="1" dirty="0" smtClean="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smtClean="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185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7</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steps to follow</a:t>
            </a:r>
            <a:br>
              <a:rPr lang="en-US" dirty="0" smtClean="0"/>
            </a:br>
            <a:endParaRPr lang="en-US" b="0" i="1" cap="none" dirty="0">
              <a:solidFill>
                <a:schemeClr val="tx1"/>
              </a:solidFill>
            </a:endParaRPr>
          </a:p>
        </p:txBody>
      </p:sp>
      <p:grpSp>
        <p:nvGrpSpPr>
          <p:cNvPr id="10" name="Group 9"/>
          <p:cNvGrpSpPr/>
          <p:nvPr/>
        </p:nvGrpSpPr>
        <p:grpSpPr>
          <a:xfrm>
            <a:off x="419100" y="2121366"/>
            <a:ext cx="8382000" cy="406400"/>
            <a:chOff x="419100" y="2121366"/>
            <a:chExt cx="8382000" cy="406400"/>
          </a:xfrm>
        </p:grpSpPr>
        <p:sp>
          <p:nvSpPr>
            <p:cNvPr id="7" name="TextBox 6"/>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Definition of SORR</a:t>
              </a:r>
              <a:endParaRPr lang="en-US" sz="2000" dirty="0" smtClean="0">
                <a:solidFill>
                  <a:srgbClr val="FFFFFF"/>
                </a:solidFill>
                <a:latin typeface="Arial" charset="0"/>
              </a:endParaRPr>
            </a:p>
          </p:txBody>
        </p:sp>
        <p:sp>
          <p:nvSpPr>
            <p:cNvPr id="9" name="Oval 8"/>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1</a:t>
              </a:r>
              <a:endParaRPr lang="en-US" b="1" dirty="0">
                <a:solidFill>
                  <a:srgbClr val="FFFFFF"/>
                </a:solidFill>
              </a:endParaRPr>
            </a:p>
          </p:txBody>
        </p:sp>
      </p:grpSp>
      <p:sp>
        <p:nvSpPr>
          <p:cNvPr id="11" name="Down Arrow 10"/>
          <p:cNvSpPr/>
          <p:nvPr/>
        </p:nvSpPr>
        <p:spPr>
          <a:xfrm>
            <a:off x="4296029" y="257385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419100" y="3293035"/>
            <a:ext cx="8382000" cy="406400"/>
            <a:chOff x="419100" y="2121366"/>
            <a:chExt cx="8382000" cy="406400"/>
          </a:xfrm>
        </p:grpSpPr>
        <p:sp>
          <p:nvSpPr>
            <p:cNvPr id="16" name="TextBox 15"/>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Simulate Return Paths</a:t>
              </a:r>
              <a:endParaRPr lang="en-US" sz="2000" dirty="0" smtClean="0">
                <a:solidFill>
                  <a:srgbClr val="FFFFFF"/>
                </a:solidFill>
                <a:latin typeface="Arial" charset="0"/>
              </a:endParaRPr>
            </a:p>
          </p:txBody>
        </p:sp>
        <p:sp>
          <p:nvSpPr>
            <p:cNvPr id="17" name="Oval 16"/>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2</a:t>
              </a:r>
              <a:endParaRPr lang="en-US" b="1" dirty="0">
                <a:solidFill>
                  <a:srgbClr val="FFFFFF"/>
                </a:solidFill>
              </a:endParaRPr>
            </a:p>
          </p:txBody>
        </p:sp>
      </p:grpSp>
      <p:sp>
        <p:nvSpPr>
          <p:cNvPr id="18" name="Down Arrow 17"/>
          <p:cNvSpPr/>
          <p:nvPr/>
        </p:nvSpPr>
        <p:spPr>
          <a:xfrm>
            <a:off x="24227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p:cNvGrpSpPr/>
          <p:nvPr/>
        </p:nvGrpSpPr>
        <p:grpSpPr>
          <a:xfrm>
            <a:off x="419100" y="4464704"/>
            <a:ext cx="8382000" cy="406400"/>
            <a:chOff x="419100" y="4446638"/>
            <a:chExt cx="8382000" cy="406400"/>
          </a:xfrm>
        </p:grpSpPr>
        <p:sp>
          <p:nvSpPr>
            <p:cNvPr id="20" name="TextBox 19"/>
            <p:cNvSpPr txBox="1"/>
            <p:nvPr/>
          </p:nvSpPr>
          <p:spPr>
            <a:xfrm>
              <a:off x="939800" y="4446638"/>
              <a:ext cx="35941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(Static)</a:t>
              </a:r>
              <a:endParaRPr lang="en-US" sz="2000" dirty="0">
                <a:solidFill>
                  <a:srgbClr val="FFFFFF"/>
                </a:solidFill>
                <a:latin typeface="Arial" charset="0"/>
              </a:endParaRPr>
            </a:p>
          </p:txBody>
        </p:sp>
        <p:sp>
          <p:nvSpPr>
            <p:cNvPr id="21" name="Oval 20"/>
            <p:cNvSpPr/>
            <p:nvPr/>
          </p:nvSpPr>
          <p:spPr>
            <a:xfrm>
              <a:off x="419100" y="4446638"/>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3</a:t>
              </a:r>
              <a:endParaRPr lang="en-US" b="1" dirty="0">
                <a:solidFill>
                  <a:srgbClr val="FFFFFF"/>
                </a:solidFill>
              </a:endParaRPr>
            </a:p>
          </p:txBody>
        </p:sp>
        <p:sp>
          <p:nvSpPr>
            <p:cNvPr id="22" name="TextBox 21"/>
            <p:cNvSpPr txBox="1"/>
            <p:nvPr/>
          </p:nvSpPr>
          <p:spPr>
            <a:xfrm>
              <a:off x="4648200" y="4446638"/>
              <a:ext cx="41529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(Dynamic)</a:t>
              </a:r>
              <a:endParaRPr lang="en-US" sz="2000" dirty="0">
                <a:solidFill>
                  <a:srgbClr val="FFFFFF"/>
                </a:solidFill>
                <a:latin typeface="Arial" charset="0"/>
              </a:endParaRPr>
            </a:p>
          </p:txBody>
        </p:sp>
      </p:grpSp>
      <p:sp>
        <p:nvSpPr>
          <p:cNvPr id="23" name="Down Arrow 22"/>
          <p:cNvSpPr/>
          <p:nvPr/>
        </p:nvSpPr>
        <p:spPr>
          <a:xfrm>
            <a:off x="64105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419100" y="5636372"/>
            <a:ext cx="8382000" cy="406400"/>
            <a:chOff x="419100" y="5636372"/>
            <a:chExt cx="8382000" cy="406400"/>
          </a:xfrm>
        </p:grpSpPr>
        <p:sp>
          <p:nvSpPr>
            <p:cNvPr id="25" name="TextBox 24"/>
            <p:cNvSpPr txBox="1"/>
            <p:nvPr/>
          </p:nvSpPr>
          <p:spPr>
            <a:xfrm>
              <a:off x="939800" y="5636372"/>
              <a:ext cx="7861300" cy="400110"/>
            </a:xfrm>
            <a:prstGeom prst="rect">
              <a:avLst/>
            </a:prstGeom>
            <a:solidFill>
              <a:srgbClr val="A42036"/>
            </a:solidFill>
          </p:spPr>
          <p:txBody>
            <a:bodyPr wrap="square" rtlCol="0">
              <a:spAutoFit/>
            </a:bodyPr>
            <a:lstStyle/>
            <a:p>
              <a:r>
                <a:rPr lang="de-DE" sz="2000" dirty="0" err="1" smtClean="0">
                  <a:solidFill>
                    <a:srgbClr val="FFFFFF"/>
                  </a:solidFill>
                  <a:latin typeface="Arial" charset="0"/>
                </a:rPr>
                <a:t>Maximize</a:t>
              </a:r>
              <a:r>
                <a:rPr lang="de-DE" sz="2000" dirty="0" smtClean="0">
                  <a:solidFill>
                    <a:srgbClr val="FFFFFF"/>
                  </a:solidFill>
                  <a:latin typeface="Arial" charset="0"/>
                </a:rPr>
                <a:t> Utility </a:t>
              </a:r>
              <a:r>
                <a:rPr lang="de-DE" sz="2000" dirty="0" err="1" smtClean="0">
                  <a:solidFill>
                    <a:srgbClr val="FFFFFF"/>
                  </a:solidFill>
                  <a:latin typeface="Arial" charset="0"/>
                </a:rPr>
                <a:t>Coverate</a:t>
              </a:r>
              <a:r>
                <a:rPr lang="de-DE" sz="2000" dirty="0" smtClean="0">
                  <a:solidFill>
                    <a:srgbClr val="FFFFFF"/>
                  </a:solidFill>
                  <a:latin typeface="Arial" charset="0"/>
                </a:rPr>
                <a:t> Ratio (vs. Wealth)</a:t>
              </a:r>
              <a:endParaRPr lang="en-US" sz="2000" dirty="0">
                <a:solidFill>
                  <a:srgbClr val="FFFFFF"/>
                </a:solidFill>
                <a:latin typeface="Arial" charset="0"/>
              </a:endParaRPr>
            </a:p>
          </p:txBody>
        </p:sp>
        <p:sp>
          <p:nvSpPr>
            <p:cNvPr id="26" name="Oval 25"/>
            <p:cNvSpPr/>
            <p:nvPr/>
          </p:nvSpPr>
          <p:spPr>
            <a:xfrm>
              <a:off x="419100" y="5636372"/>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rgbClr val="FFFFFF"/>
                  </a:solidFill>
                </a:rPr>
                <a:t>4</a:t>
              </a:r>
              <a:endParaRPr lang="en-US" b="1" dirty="0">
                <a:solidFill>
                  <a:srgbClr val="FFFFFF"/>
                </a:solidFill>
              </a:endParaRPr>
            </a:p>
          </p:txBody>
        </p:sp>
      </p:grpSp>
      <p:sp>
        <p:nvSpPr>
          <p:cNvPr id="29" name="Down Arrow 28"/>
          <p:cNvSpPr/>
          <p:nvPr/>
        </p:nvSpPr>
        <p:spPr>
          <a:xfrm>
            <a:off x="4265059" y="4917188"/>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11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8</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Definition of SORR</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smtClean="0">
                  <a:solidFill>
                    <a:srgbClr val="323C47"/>
                  </a:solidFill>
                  <a:latin typeface="Arial" charset="0"/>
                </a:rPr>
                <a:t>To maximize our object function, we first need to define our SORR measure. SORR has no defined metric in the literature.</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8458200" cy="667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323C47"/>
                          </a:solidFill>
                          <a:latin typeface="Cambria Math" panose="02040503050406030204" pitchFamily="18" charset="0"/>
                        </a:rPr>
                        <m:t>𝑆𝑂𝑅𝑅</m:t>
                      </m:r>
                      <m:r>
                        <a:rPr lang="de-DE" b="0" i="1" smtClean="0">
                          <a:solidFill>
                            <a:srgbClr val="323C47"/>
                          </a:solidFill>
                          <a:latin typeface="Cambria Math" panose="02040503050406030204" pitchFamily="18" charset="0"/>
                        </a:rPr>
                        <m:t>= </m:t>
                      </m:r>
                      <m:f>
                        <m:fPr>
                          <m:ctrlPr>
                            <a:rPr lang="de-DE" b="0" i="1" smtClean="0">
                              <a:solidFill>
                                <a:srgbClr val="323C47"/>
                              </a:solidFill>
                              <a:latin typeface="Cambria Math" charset="0"/>
                            </a:rPr>
                          </m:ctrlPr>
                        </m:fPr>
                        <m:num>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𝑊𝑜𝑟𝑠𝑡</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𝑟𝑒𝑡𝑢𝑟𝑛𝑠</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𝑖𝑛</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𝑓𝑖𝑟𝑠𝑡</m:t>
                          </m:r>
                          <m:r>
                            <a:rPr lang="de-DE" b="0" i="1" smtClean="0">
                              <a:solidFill>
                                <a:srgbClr val="323C47"/>
                              </a:solidFill>
                              <a:latin typeface="Cambria Math" panose="02040503050406030204" pitchFamily="18" charset="0"/>
                            </a:rPr>
                            <m:t> 10 </m:t>
                          </m:r>
                          <m:r>
                            <a:rPr lang="de-DE" b="0" i="1" smtClean="0">
                              <a:solidFill>
                                <a:srgbClr val="323C47"/>
                              </a:solidFill>
                              <a:latin typeface="Cambria Math" panose="02040503050406030204" pitchFamily="18" charset="0"/>
                            </a:rPr>
                            <m:t>𝑦𝑒𝑎𝑟𝑠</m:t>
                          </m:r>
                        </m:num>
                        <m:den>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𝑇𝑜𝑡𝑎𝑙</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𝑟𝑒𝑡𝑢𝑟𝑛𝑠</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𝑜𝑓</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𝑓𝑖𝑟𝑠𝑡</m:t>
                          </m:r>
                          <m:r>
                            <a:rPr lang="de-DE" b="0" i="1" smtClean="0">
                              <a:solidFill>
                                <a:srgbClr val="323C47"/>
                              </a:solidFill>
                              <a:latin typeface="Cambria Math" panose="02040503050406030204" pitchFamily="18" charset="0"/>
                            </a:rPr>
                            <m:t> 10 </m:t>
                          </m:r>
                          <m:r>
                            <a:rPr lang="de-DE" b="0" i="1" smtClean="0">
                              <a:solidFill>
                                <a:srgbClr val="323C47"/>
                              </a:solidFill>
                              <a:latin typeface="Cambria Math" panose="02040503050406030204" pitchFamily="18" charset="0"/>
                            </a:rPr>
                            <m:t>𝑦𝑒𝑎𝑟𝑠</m:t>
                          </m:r>
                        </m:den>
                      </m:f>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8458200" cy="667490"/>
              </a:xfrm>
              <a:prstGeom prst="rect">
                <a:avLst/>
              </a:prstGeom>
              <a:blipFill rotWithShape="0">
                <a:blip r:embed="rId2"/>
                <a:stretch>
                  <a:fillRect/>
                </a:stretch>
              </a:blipFill>
            </p:spPr>
            <p:txBody>
              <a:bodyPr/>
              <a:lstStyle/>
              <a:p>
                <a:r>
                  <a:rPr lang="en-US">
                    <a:noFill/>
                  </a:rPr>
                  <a:t> </a:t>
                </a:r>
              </a:p>
            </p:txBody>
          </p:sp>
        </mc:Fallback>
      </mc:AlternateContent>
      <p:sp>
        <p:nvSpPr>
          <p:cNvPr id="12" name="TextBox 11"/>
          <p:cNvSpPr txBox="1"/>
          <p:nvPr/>
        </p:nvSpPr>
        <p:spPr>
          <a:xfrm>
            <a:off x="342900" y="3192624"/>
            <a:ext cx="8458200" cy="1231106"/>
          </a:xfrm>
          <a:prstGeom prst="rect">
            <a:avLst/>
          </a:prstGeom>
          <a:noFill/>
        </p:spPr>
        <p:txBody>
          <a:bodyPr wrap="square" rtlCol="0">
            <a:spAutoFit/>
          </a:bodyPr>
          <a:lstStyle/>
          <a:p>
            <a:r>
              <a:rPr lang="de-DE" sz="1600" dirty="0" smtClean="0">
                <a:solidFill>
                  <a:srgbClr val="323C47"/>
                </a:solidFill>
                <a:latin typeface="Arial" charset="0"/>
              </a:rPr>
              <a:t>Key Observations:</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SORR ranges from 0 to 1</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The higher SORR, the more bad returns accumulate in the beginning</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Compounded return in first 10 years explains 77% of final </a:t>
            </a:r>
            <a:r>
              <a:rPr lang="de-DE" sz="1600" dirty="0" err="1" smtClean="0">
                <a:solidFill>
                  <a:srgbClr val="323C47"/>
                </a:solidFill>
                <a:latin typeface="Arial" charset="0"/>
              </a:rPr>
              <a:t>retirement</a:t>
            </a:r>
            <a:r>
              <a:rPr lang="de-DE" sz="1600" dirty="0" smtClean="0">
                <a:solidFill>
                  <a:srgbClr val="323C47"/>
                </a:solidFill>
                <a:latin typeface="Arial" charset="0"/>
              </a:rPr>
              <a:t> </a:t>
            </a:r>
            <a:r>
              <a:rPr lang="de-DE" sz="1600" dirty="0" err="1" smtClean="0">
                <a:solidFill>
                  <a:srgbClr val="323C47"/>
                </a:solidFill>
                <a:latin typeface="Arial" charset="0"/>
              </a:rPr>
              <a:t>outcome</a:t>
            </a:r>
            <a:r>
              <a:rPr lang="de-DE" sz="1600" baseline="30000" dirty="0" smtClean="0">
                <a:solidFill>
                  <a:srgbClr val="323C47"/>
                </a:solidFill>
                <a:latin typeface="Arial" charset="0"/>
              </a:rPr>
              <a:t>(1)</a:t>
            </a:r>
            <a:endParaRPr lang="en-US" sz="1600" dirty="0" smtClean="0">
              <a:solidFill>
                <a:srgbClr val="323C47"/>
              </a:solidFill>
              <a:latin typeface="Arial" charset="0"/>
            </a:endParaRPr>
          </a:p>
        </p:txBody>
      </p:sp>
      <p:sp>
        <p:nvSpPr>
          <p:cNvPr id="3" name="TextBox 2"/>
          <p:cNvSpPr txBox="1"/>
          <p:nvPr/>
        </p:nvSpPr>
        <p:spPr>
          <a:xfrm>
            <a:off x="967409" y="6226175"/>
            <a:ext cx="7606748" cy="260008"/>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Pfau, W. D. (2013), </a:t>
            </a:r>
            <a:r>
              <a:rPr lang="de-DE" sz="1000" i="1" dirty="0" smtClean="0">
                <a:solidFill>
                  <a:srgbClr val="1B202F"/>
                </a:solidFill>
                <a:latin typeface="Arial" charset="0"/>
              </a:rPr>
              <a:t> The Lifetime Sequence of Returns: A Retirement Planning Conundrum, </a:t>
            </a:r>
            <a:r>
              <a:rPr lang="de-DE" sz="1000" dirty="0" smtClean="0">
                <a:solidFill>
                  <a:srgbClr val="1B202F"/>
                </a:solidFill>
                <a:latin typeface="Arial" charset="0"/>
              </a:rPr>
              <a:t>p. 6. </a:t>
            </a:r>
            <a:endParaRPr lang="en-US" sz="1000" dirty="0" smtClean="0">
              <a:solidFill>
                <a:srgbClr val="1B202F"/>
              </a:solidFill>
              <a:latin typeface="Arial" charset="0"/>
            </a:endParaRPr>
          </a:p>
        </p:txBody>
      </p:sp>
    </p:spTree>
    <p:extLst>
      <p:ext uri="{BB962C8B-B14F-4D97-AF65-F5344CB8AC3E}">
        <p14:creationId xmlns:p14="http://schemas.microsoft.com/office/powerpoint/2010/main" val="48877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9</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utility Coverage Ratio</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maximization</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 </a:t>
              </a:r>
              <a:r>
                <a:rPr lang="de-DE" sz="1600" dirty="0" err="1" smtClean="0">
                  <a:solidFill>
                    <a:srgbClr val="323C47"/>
                  </a:solidFill>
                  <a:latin typeface="Arial" charset="0"/>
                </a:rPr>
                <a:t>kinked</a:t>
              </a:r>
              <a:r>
                <a:rPr lang="de-DE" sz="1600" dirty="0" smtClean="0">
                  <a:solidFill>
                    <a:srgbClr val="323C47"/>
                  </a:solidFill>
                  <a:latin typeface="Arial" charset="0"/>
                </a:rPr>
                <a:t>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additional marginal </a:t>
              </a:r>
              <a:r>
                <a:rPr lang="de-DE" sz="1600" dirty="0" err="1" smtClean="0">
                  <a:solidFill>
                    <a:srgbClr val="323C47"/>
                  </a:solidFill>
                  <a:latin typeface="Arial" charset="0"/>
                </a:rPr>
                <a:t>utilitity</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t>
              </a:r>
              <a:r>
                <a:rPr lang="de-DE" sz="1600" dirty="0" err="1" smtClean="0">
                  <a:solidFill>
                    <a:srgbClr val="323C47"/>
                  </a:solidFill>
                  <a:latin typeface="Arial" charset="0"/>
                </a:rPr>
                <a:t>much</a:t>
              </a:r>
              <a:r>
                <a:rPr lang="de-DE" sz="1600" dirty="0" smtClean="0">
                  <a:solidFill>
                    <a:srgbClr val="323C47"/>
                  </a:solidFill>
                  <a:latin typeface="Arial" charset="0"/>
                </a:rPr>
                <a:t> </a:t>
              </a:r>
              <a:r>
                <a:rPr lang="de-DE" sz="1600" dirty="0" err="1" smtClean="0">
                  <a:solidFill>
                    <a:srgbClr val="323C47"/>
                  </a:solidFill>
                  <a:latin typeface="Arial" charset="0"/>
                </a:rPr>
                <a:t>higher</a:t>
              </a:r>
              <a:r>
                <a:rPr lang="de-DE" sz="1600" dirty="0" smtClean="0">
                  <a:solidFill>
                    <a:srgbClr val="323C47"/>
                  </a:solidFill>
                  <a:latin typeface="Arial" charset="0"/>
                </a:rPr>
                <a:t> </a:t>
              </a:r>
              <a:r>
                <a:rPr lang="de-DE" sz="1600" dirty="0" err="1" smtClean="0">
                  <a:solidFill>
                    <a:srgbClr val="323C47"/>
                  </a:solidFill>
                  <a:latin typeface="Arial" charset="0"/>
                </a:rPr>
                <a:t>if</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do not </a:t>
              </a:r>
              <a:r>
                <a:rPr lang="de-DE" sz="1600" dirty="0" err="1" smtClean="0">
                  <a:solidFill>
                    <a:srgbClr val="323C47"/>
                  </a:solidFill>
                  <a:latin typeface="Arial" charset="0"/>
                </a:rPr>
                <a:t>fully</a:t>
              </a:r>
              <a:r>
                <a:rPr lang="de-DE" sz="1600" dirty="0" smtClean="0">
                  <a:solidFill>
                    <a:srgbClr val="323C47"/>
                  </a:solidFill>
                  <a:latin typeface="Arial" charset="0"/>
                </a:rPr>
                <a:t> </a:t>
              </a:r>
              <a:r>
                <a:rPr lang="de-DE" sz="1600" dirty="0" err="1" smtClean="0">
                  <a:solidFill>
                    <a:srgbClr val="323C47"/>
                  </a:solidFill>
                  <a:latin typeface="Arial" charset="0"/>
                </a:rPr>
                <a:t>cover</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estimated</a:t>
              </a:r>
              <a:r>
                <a:rPr lang="de-DE" sz="1600" dirty="0" smtClean="0">
                  <a:solidFill>
                    <a:srgbClr val="323C47"/>
                  </a:solidFill>
                  <a:latin typeface="Arial" charset="0"/>
                </a:rPr>
                <a:t> </a:t>
              </a:r>
              <a:r>
                <a:rPr lang="de-DE" sz="1600" dirty="0" err="1" smtClean="0">
                  <a:solidFill>
                    <a:srgbClr val="323C47"/>
                  </a:solidFill>
                  <a:latin typeface="Arial" charset="0"/>
                </a:rPr>
                <a:t>lifetime</a:t>
              </a:r>
              <a:r>
                <a:rPr lang="de-DE" sz="1600" dirty="0">
                  <a:solidFill>
                    <a:srgbClr val="323C47"/>
                  </a:solidFill>
                  <a:latin typeface="Arial" charset="0"/>
                </a:rPr>
                <a:t>.</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4562731" cy="14250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𝑈</m:t>
                      </m:r>
                      <m:r>
                        <a:rPr lang="de-DE" b="0" i="1" smtClean="0">
                          <a:solidFill>
                            <a:srgbClr val="323C47"/>
                          </a:solidFill>
                          <a:latin typeface="Cambria Math" charset="0"/>
                        </a:rPr>
                        <m:t>(</m:t>
                      </m:r>
                      <m:r>
                        <a:rPr lang="de-DE" b="0" i="1" smtClean="0">
                          <a:solidFill>
                            <a:srgbClr val="323C47"/>
                          </a:solidFill>
                          <a:latin typeface="Cambria Math" charset="0"/>
                        </a:rPr>
                        <m:t>𝐶</m:t>
                      </m:r>
                      <m:r>
                        <a:rPr lang="de-DE" b="0" i="1" smtClean="0">
                          <a:solidFill>
                            <a:srgbClr val="323C47"/>
                          </a:solidFill>
                          <a:latin typeface="Cambria Math" charset="0"/>
                        </a:rPr>
                        <m:t>)=</m:t>
                      </m:r>
                      <m:d>
                        <m:dPr>
                          <m:begChr m:val="{"/>
                          <m:endChr m:val=""/>
                          <m:ctrlPr>
                            <a:rPr lang="cs-CZ" b="0" i="1" smtClean="0">
                              <a:solidFill>
                                <a:srgbClr val="323C47"/>
                              </a:solidFill>
                              <a:latin typeface="Cambria Math" charset="0"/>
                            </a:rPr>
                          </m:ctrlPr>
                        </m:dPr>
                        <m:e>
                          <m:eqArr>
                            <m:eqArrPr>
                              <m:ctrlPr>
                                <a:rPr lang="cs-CZ" b="0" i="1" smtClean="0">
                                  <a:solidFill>
                                    <a:srgbClr val="323C47"/>
                                  </a:solidFill>
                                  <a:latin typeface="Cambria Math" charset="0"/>
                                </a:rPr>
                              </m:ctrlPr>
                            </m:eqArrPr>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𝐶</m:t>
                                      </m:r>
                                    </m:e>
                                    <m:sup>
                                      <m:r>
                                        <a:rPr lang="de-DE" b="0" i="1" smtClean="0">
                                          <a:solidFill>
                                            <a:srgbClr val="323C47"/>
                                          </a:solidFill>
                                          <a:latin typeface="Cambria Math" charset="0"/>
                                        </a:rPr>
                                        <m:t>1 −</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de-DE" b="0" i="1" smtClean="0">
                                  <a:solidFill>
                                    <a:srgbClr val="323C47"/>
                                  </a:solidFill>
                                  <a:latin typeface="Cambria Math" charset="0"/>
                                  <a:ea typeface="Cambria Math" charset="0"/>
                                  <a:cs typeface="Cambria Math" charset="0"/>
                                </a:rPr>
                                <m:t>≥1</m:t>
                              </m:r>
                            </m:e>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1</m:t>
                                      </m:r>
                                    </m:e>
                                    <m:sup>
                                      <m:r>
                                        <a:rPr lang="de-DE" b="0" i="1" smtClean="0">
                                          <a:solidFill>
                                            <a:srgbClr val="323C47"/>
                                          </a:solidFill>
                                          <a:latin typeface="Cambria Math" charset="0"/>
                                        </a:rPr>
                                        <m:t>1−</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m:t>
                              </m:r>
                              <m:r>
                                <a:rPr lang="de-DE" b="0" i="1" smtClean="0">
                                  <a:solidFill>
                                    <a:srgbClr val="323C47"/>
                                  </a:solidFill>
                                  <a:latin typeface="Cambria Math" charset="0"/>
                                </a:rPr>
                                <m:t>𝜆</m:t>
                              </m:r>
                              <m:d>
                                <m:dPr>
                                  <m:ctrlPr>
                                    <a:rPr lang="de-DE" b="0" i="1" smtClean="0">
                                      <a:solidFill>
                                        <a:srgbClr val="323C47"/>
                                      </a:solidFill>
                                      <a:latin typeface="Cambria Math" charset="0"/>
                                    </a:rPr>
                                  </m:ctrlPr>
                                </m:dPr>
                                <m:e>
                                  <m:r>
                                    <a:rPr lang="de-DE" b="0" i="1" smtClean="0">
                                      <a:solidFill>
                                        <a:srgbClr val="323C47"/>
                                      </a:solidFill>
                                      <a:latin typeface="Cambria Math" charset="0"/>
                                    </a:rPr>
                                    <m:t>1−</m:t>
                                  </m:r>
                                  <m:r>
                                    <a:rPr lang="de-DE" b="0" i="1" smtClean="0">
                                      <a:solidFill>
                                        <a:srgbClr val="323C47"/>
                                      </a:solidFill>
                                      <a:latin typeface="Cambria Math" charset="0"/>
                                    </a:rPr>
                                    <m:t>𝐶</m:t>
                                  </m:r>
                                </m:e>
                              </m:d>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hr-HR" b="0" i="1" smtClean="0">
                                  <a:solidFill>
                                    <a:srgbClr val="323C47"/>
                                  </a:solidFill>
                                  <a:latin typeface="Cambria Math" charset="0"/>
                                  <a:ea typeface="Cambria Math" charset="0"/>
                                  <a:cs typeface="Cambria Math" charset="0"/>
                                </a:rPr>
                                <m:t>&lt;</m:t>
                              </m:r>
                              <m:r>
                                <a:rPr lang="de-DE" b="0" i="1" smtClean="0">
                                  <a:solidFill>
                                    <a:srgbClr val="323C47"/>
                                  </a:solidFill>
                                  <a:latin typeface="Cambria Math" charset="0"/>
                                  <a:ea typeface="Cambria Math" charset="0"/>
                                  <a:cs typeface="Cambria Math" charset="0"/>
                                </a:rPr>
                                <m:t>1</m:t>
                              </m:r>
                            </m:e>
                          </m:eqArr>
                        </m:e>
                      </m:d>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4562731" cy="142507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42900" y="3803934"/>
                <a:ext cx="4562731" cy="830997"/>
              </a:xfrm>
              <a:prstGeom prst="rect">
                <a:avLst/>
              </a:prstGeom>
              <a:noFill/>
            </p:spPr>
            <p:txBody>
              <a:bodyPr wrap="square" rtlCol="0">
                <a:spAutoFit/>
              </a:bodyPr>
              <a:lstStyle/>
              <a:p>
                <a:r>
                  <a:rPr lang="de-DE" sz="1600" dirty="0" err="1" smtClean="0">
                    <a:solidFill>
                      <a:srgbClr val="323C47"/>
                    </a:solidFill>
                    <a:latin typeface="Arial" charset="0"/>
                  </a:rPr>
                  <a:t>where</a:t>
                </a:r>
                <a:r>
                  <a:rPr lang="de-DE" sz="1600" dirty="0" smtClean="0">
                    <a:solidFill>
                      <a:srgbClr val="323C47"/>
                    </a:solidFill>
                    <a:latin typeface="Arial" charset="0"/>
                  </a:rPr>
                  <a:t> </a:t>
                </a:r>
                <a:r>
                  <a:rPr lang="de-DE" sz="1600" i="1" dirty="0" smtClean="0">
                    <a:solidFill>
                      <a:srgbClr val="323C47"/>
                    </a:solidFill>
                    <a:latin typeface="Arial" charset="0"/>
                  </a:rPr>
                  <a:t>C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𝛾</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risk</a:t>
                </a:r>
                <a:r>
                  <a:rPr lang="de-DE" sz="1600" dirty="0" smtClean="0">
                    <a:solidFill>
                      <a:srgbClr val="323C47"/>
                    </a:solidFill>
                    <a:latin typeface="Arial" charset="0"/>
                  </a:rPr>
                  <a:t>-aversion </a:t>
                </a:r>
                <a:r>
                  <a:rPr lang="de-DE" sz="1600" dirty="0" err="1" smtClean="0">
                    <a:solidFill>
                      <a:srgbClr val="323C47"/>
                    </a:solidFill>
                    <a:latin typeface="Arial" charset="0"/>
                  </a:rPr>
                  <a:t>and</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𝜆</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additional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a:t>
                </a:r>
                <a:r>
                  <a:rPr lang="de-DE" sz="1600" dirty="0" err="1" smtClean="0">
                    <a:solidFill>
                      <a:srgbClr val="323C47"/>
                    </a:solidFill>
                    <a:latin typeface="Arial" charset="0"/>
                  </a:rPr>
                  <a:t>have</a:t>
                </a:r>
                <a:r>
                  <a:rPr lang="de-DE" sz="1600" dirty="0" smtClean="0">
                    <a:solidFill>
                      <a:srgbClr val="323C47"/>
                    </a:solidFill>
                    <a:latin typeface="Arial" charset="0"/>
                  </a:rPr>
                  <a:t> </a:t>
                </a:r>
                <a:r>
                  <a:rPr lang="de-DE" sz="1600" dirty="0" err="1" smtClean="0">
                    <a:solidFill>
                      <a:srgbClr val="323C47"/>
                    </a:solidFill>
                    <a:latin typeface="Arial" charset="0"/>
                  </a:rPr>
                  <a:t>from</a:t>
                </a:r>
                <a:r>
                  <a:rPr lang="de-DE" sz="1600" dirty="0" smtClean="0">
                    <a:solidFill>
                      <a:srgbClr val="323C47"/>
                    </a:solidFill>
                    <a:latin typeface="Arial" charset="0"/>
                  </a:rPr>
                  <a:t> 0.1 </a:t>
                </a:r>
                <a:r>
                  <a:rPr lang="de-DE" sz="1600" dirty="0" err="1" smtClean="0">
                    <a:solidFill>
                      <a:srgbClr val="323C47"/>
                    </a:solidFill>
                    <a:latin typeface="Arial" charset="0"/>
                  </a:rPr>
                  <a:t>more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 </a:t>
                </a:r>
                <a:endParaRPr lang="en-US" sz="1600" dirty="0" smtClean="0">
                  <a:solidFill>
                    <a:srgbClr val="323C47"/>
                  </a:solidFill>
                  <a:latin typeface="Arial"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42900" y="3803934"/>
                <a:ext cx="4562731" cy="830997"/>
              </a:xfrm>
              <a:prstGeom prst="rect">
                <a:avLst/>
              </a:prstGeom>
              <a:blipFill rotWithShape="0">
                <a:blip r:embed="rId3"/>
                <a:stretch>
                  <a:fillRect l="-668" t="-2206" b="-8824"/>
                </a:stretch>
              </a:blipFill>
            </p:spPr>
            <p:txBody>
              <a:bodyPr/>
              <a:lstStyle/>
              <a:p>
                <a:r>
                  <a:rPr lang="en-US">
                    <a:noFill/>
                  </a:rPr>
                  <a:t> </a:t>
                </a:r>
              </a:p>
            </p:txBody>
          </p:sp>
        </mc:Fallback>
      </mc:AlternateContent>
      <p:sp>
        <p:nvSpPr>
          <p:cNvPr id="11" name="TextBox 10"/>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Based</a:t>
            </a:r>
            <a:r>
              <a:rPr lang="de-DE" sz="1000" dirty="0" smtClean="0">
                <a:solidFill>
                  <a:srgbClr val="1B202F"/>
                </a:solidFill>
                <a:latin typeface="Arial" charset="0"/>
              </a:rPr>
              <a:t> on Estrada, J. &amp; </a:t>
            </a:r>
            <a:r>
              <a:rPr lang="de-DE" sz="1000" dirty="0" err="1" smtClean="0">
                <a:solidFill>
                  <a:srgbClr val="1B202F"/>
                </a:solidFill>
                <a:latin typeface="Arial" charset="0"/>
              </a:rPr>
              <a:t>Kritzman</a:t>
            </a:r>
            <a:r>
              <a:rPr lang="de-DE" sz="1000" dirty="0" smtClean="0">
                <a:solidFill>
                  <a:srgbClr val="1B202F"/>
                </a:solidFill>
                <a:latin typeface="Arial" charset="0"/>
              </a:rPr>
              <a:t>, M. </a:t>
            </a:r>
            <a:r>
              <a:rPr lang="de-DE" sz="1000" dirty="0">
                <a:solidFill>
                  <a:srgbClr val="1B202F"/>
                </a:solidFill>
                <a:latin typeface="Arial" charset="0"/>
              </a:rPr>
              <a:t>(2018), </a:t>
            </a:r>
            <a:r>
              <a:rPr lang="de-DE" sz="1000" i="1" dirty="0" err="1">
                <a:solidFill>
                  <a:srgbClr val="1B202F"/>
                </a:solidFill>
                <a:latin typeface="Arial" charset="0"/>
              </a:rPr>
              <a:t>Evaluating</a:t>
            </a:r>
            <a:r>
              <a:rPr lang="de-DE" sz="1000" i="1" dirty="0">
                <a:solidFill>
                  <a:srgbClr val="1B202F"/>
                </a:solidFill>
                <a:latin typeface="Arial" charset="0"/>
              </a:rPr>
              <a:t> </a:t>
            </a:r>
            <a:r>
              <a:rPr lang="de-DE" sz="1000" i="1" dirty="0" err="1">
                <a:solidFill>
                  <a:srgbClr val="1B202F"/>
                </a:solidFill>
                <a:latin typeface="Arial" charset="0"/>
              </a:rPr>
              <a:t>Retirement</a:t>
            </a:r>
            <a:r>
              <a:rPr lang="de-DE" sz="1000" i="1" dirty="0">
                <a:solidFill>
                  <a:srgbClr val="1B202F"/>
                </a:solidFill>
                <a:latin typeface="Arial" charset="0"/>
              </a:rPr>
              <a:t> </a:t>
            </a:r>
            <a:r>
              <a:rPr lang="de-DE" sz="1000" i="1" dirty="0" err="1" smtClean="0">
                <a:solidFill>
                  <a:srgbClr val="1B202F"/>
                </a:solidFill>
                <a:latin typeface="Arial" charset="0"/>
              </a:rPr>
              <a:t>Strategies</a:t>
            </a:r>
            <a:r>
              <a:rPr lang="de-DE" sz="1000" i="1" dirty="0" smtClean="0">
                <a:solidFill>
                  <a:srgbClr val="1B202F"/>
                </a:solidFill>
                <a:latin typeface="Arial" charset="0"/>
              </a:rPr>
              <a:t>: A </a:t>
            </a:r>
            <a:r>
              <a:rPr lang="de-DE" sz="1000" i="1" dirty="0">
                <a:solidFill>
                  <a:srgbClr val="1B202F"/>
                </a:solidFill>
                <a:latin typeface="Arial" charset="0"/>
              </a:rPr>
              <a:t>Utility-</a:t>
            </a:r>
            <a:r>
              <a:rPr lang="de-DE" sz="1000" i="1" dirty="0" err="1">
                <a:solidFill>
                  <a:srgbClr val="1B202F"/>
                </a:solidFill>
                <a:latin typeface="Arial" charset="0"/>
              </a:rPr>
              <a:t>Based</a:t>
            </a:r>
            <a:r>
              <a:rPr lang="de-DE" sz="1000" i="1" dirty="0">
                <a:solidFill>
                  <a:srgbClr val="1B202F"/>
                </a:solidFill>
                <a:latin typeface="Arial" charset="0"/>
              </a:rPr>
              <a:t> </a:t>
            </a:r>
            <a:r>
              <a:rPr lang="de-DE" sz="1000" i="1" dirty="0" smtClean="0">
                <a:solidFill>
                  <a:srgbClr val="1B202F"/>
                </a:solidFill>
                <a:latin typeface="Arial" charset="0"/>
              </a:rPr>
              <a:t>Approach</a:t>
            </a:r>
            <a:r>
              <a:rPr lang="de-DE" sz="1000" dirty="0" smtClean="0">
                <a:solidFill>
                  <a:srgbClr val="1B202F"/>
                </a:solidFill>
                <a:latin typeface="Arial" charset="0"/>
              </a:rPr>
              <a:t>. pp. 5-6.</a:t>
            </a:r>
            <a:endParaRPr lang="de-DE" sz="1000" dirty="0">
              <a:solidFill>
                <a:srgbClr val="1B202F"/>
              </a:solidFill>
              <a:latin typeface="Arial" charset="0"/>
            </a:endParaRPr>
          </a:p>
        </p:txBody>
      </p:sp>
      <p:sp>
        <p:nvSpPr>
          <p:cNvPr id="3" name="TextBox 2"/>
          <p:cNvSpPr txBox="1"/>
          <p:nvPr/>
        </p:nvSpPr>
        <p:spPr>
          <a:xfrm>
            <a:off x="4488925" y="2362531"/>
            <a:ext cx="481914" cy="276999"/>
          </a:xfrm>
          <a:prstGeom prst="rect">
            <a:avLst/>
          </a:prstGeom>
          <a:noFill/>
        </p:spPr>
        <p:txBody>
          <a:bodyPr wrap="square" rtlCol="0">
            <a:spAutoFit/>
          </a:bodyPr>
          <a:lstStyle/>
          <a:p>
            <a:pPr>
              <a:lnSpc>
                <a:spcPct val="120000"/>
              </a:lnSpc>
            </a:pPr>
            <a:r>
              <a:rPr lang="en-US" sz="1000" dirty="0" smtClean="0">
                <a:solidFill>
                  <a:srgbClr val="1B202F"/>
                </a:solidFill>
                <a:latin typeface="Arial" charset="0"/>
              </a:rPr>
              <a:t>(1)</a:t>
            </a:r>
          </a:p>
        </p:txBody>
      </p:sp>
      <mc:AlternateContent xmlns:mc="http://schemas.openxmlformats.org/markup-compatibility/2006" xmlns:a14="http://schemas.microsoft.com/office/drawing/2010/main">
        <mc:Choice Requires="a14">
          <p:sp>
            <p:nvSpPr>
              <p:cNvPr id="12" name="TextBox 11"/>
              <p:cNvSpPr txBox="1"/>
              <p:nvPr/>
            </p:nvSpPr>
            <p:spPr>
              <a:xfrm>
                <a:off x="342900" y="4706154"/>
                <a:ext cx="4562731" cy="61093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𝐶</m:t>
                      </m:r>
                      <m:r>
                        <a:rPr lang="de-DE" b="0" i="1" smtClean="0">
                          <a:solidFill>
                            <a:srgbClr val="323C47"/>
                          </a:solidFill>
                          <a:latin typeface="Cambria Math" charset="0"/>
                        </a:rPr>
                        <m:t>= </m:t>
                      </m:r>
                      <m:f>
                        <m:fPr>
                          <m:ctrlPr>
                            <a:rPr lang="bg-BG" i="1" smtClean="0">
                              <a:solidFill>
                                <a:srgbClr val="323C47"/>
                              </a:solidFill>
                              <a:latin typeface="Cambria Math" charset="0"/>
                            </a:rPr>
                          </m:ctrlPr>
                        </m:fPr>
                        <m:num>
                          <m:sSub>
                            <m:sSubPr>
                              <m:ctrlPr>
                                <a:rPr lang="en-US" i="1" smtClean="0">
                                  <a:solidFill>
                                    <a:srgbClr val="323C47"/>
                                  </a:solidFill>
                                  <a:latin typeface="Cambria Math" charset="0"/>
                                </a:rPr>
                              </m:ctrlPr>
                            </m:sSubPr>
                            <m:e>
                              <m:r>
                                <a:rPr lang="de-DE" b="0" i="1" smtClean="0">
                                  <a:solidFill>
                                    <a:srgbClr val="323C47"/>
                                  </a:solidFill>
                                  <a:latin typeface="Cambria Math" charset="0"/>
                                </a:rPr>
                                <m:t>𝑌</m:t>
                              </m:r>
                            </m:e>
                            <m:sub>
                              <m:r>
                                <a:rPr lang="de-DE" b="0" i="1" smtClean="0">
                                  <a:solidFill>
                                    <a:srgbClr val="323C47"/>
                                  </a:solidFill>
                                  <a:latin typeface="Cambria Math" charset="0"/>
                                </a:rPr>
                                <m:t>𝑖</m:t>
                              </m:r>
                            </m:sub>
                          </m:sSub>
                        </m:num>
                        <m:den>
                          <m:r>
                            <a:rPr lang="de-DE" b="0" i="1" smtClean="0">
                              <a:solidFill>
                                <a:srgbClr val="323C47"/>
                              </a:solidFill>
                              <a:latin typeface="Cambria Math" charset="0"/>
                            </a:rPr>
                            <m:t>𝐿</m:t>
                          </m:r>
                        </m:den>
                      </m:f>
                    </m:oMath>
                  </m:oMathPara>
                </a14:m>
                <a:endParaRPr lang="en-US" dirty="0" smtClean="0">
                  <a:solidFill>
                    <a:srgbClr val="323C47"/>
                  </a:solidFill>
                  <a:latin typeface="Arial"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42900" y="4706154"/>
                <a:ext cx="4562731" cy="610936"/>
              </a:xfrm>
              <a:prstGeom prst="rect">
                <a:avLst/>
              </a:prstGeom>
              <a:blipFill rotWithShape="0">
                <a:blip r:embed="rId4"/>
                <a:stretch>
                  <a:fillRect/>
                </a:stretch>
              </a:blipFill>
            </p:spPr>
            <p:txBody>
              <a:bodyPr/>
              <a:lstStyle/>
              <a:p>
                <a:r>
                  <a:rPr lang="en-US">
                    <a:noFill/>
                  </a:rPr>
                  <a:t> </a:t>
                </a:r>
              </a:p>
            </p:txBody>
          </p:sp>
        </mc:Fallback>
      </mc:AlternateContent>
      <p:sp>
        <p:nvSpPr>
          <p:cNvPr id="13" name="TextBox 12"/>
          <p:cNvSpPr txBox="1"/>
          <p:nvPr/>
        </p:nvSpPr>
        <p:spPr>
          <a:xfrm>
            <a:off x="342900" y="5365830"/>
            <a:ext cx="4562731" cy="830997"/>
          </a:xfrm>
          <a:prstGeom prst="rect">
            <a:avLst/>
          </a:prstGeom>
          <a:noFill/>
        </p:spPr>
        <p:txBody>
          <a:bodyPr wrap="square" rtlCol="0">
            <a:spAutoFit/>
          </a:bodyPr>
          <a:lstStyle/>
          <a:p>
            <a:r>
              <a:rPr lang="de-DE" sz="1600" dirty="0" err="1">
                <a:solidFill>
                  <a:srgbClr val="323C47"/>
                </a:solidFill>
                <a:latin typeface="Arial" charset="0"/>
              </a:rPr>
              <a:t>w</a:t>
            </a:r>
            <a:r>
              <a:rPr lang="de-DE" sz="1600" dirty="0" err="1" smtClean="0">
                <a:solidFill>
                  <a:srgbClr val="323C47"/>
                </a:solidFill>
                <a:latin typeface="Arial" charset="0"/>
              </a:rPr>
              <a:t>here</a:t>
            </a:r>
            <a:r>
              <a:rPr lang="de-DE" sz="1600" dirty="0" smtClean="0">
                <a:solidFill>
                  <a:srgbClr val="323C47"/>
                </a:solidFill>
                <a:latin typeface="Arial" charset="0"/>
              </a:rPr>
              <a:t> </a:t>
            </a:r>
            <a:r>
              <a:rPr lang="de-DE" sz="1600" i="1" dirty="0" smtClean="0">
                <a:solidFill>
                  <a:srgbClr val="323C47"/>
                </a:solidFill>
                <a:latin typeface="Arial" charset="0"/>
              </a:rPr>
              <a:t>Y</a:t>
            </a:r>
            <a:r>
              <a:rPr lang="de-DE" sz="1600" i="1" baseline="-25000" dirty="0" smtClean="0">
                <a:solidFill>
                  <a:srgbClr val="323C47"/>
                </a:solidFill>
                <a:latin typeface="Arial" charset="0"/>
              </a:rPr>
              <a:t>i</a:t>
            </a:r>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a:t>
            </a:r>
            <a:r>
              <a:rPr lang="de-DE" sz="1600" dirty="0" err="1" smtClean="0">
                <a:solidFill>
                  <a:srgbClr val="323C47"/>
                </a:solidFill>
                <a:latin typeface="Arial" charset="0"/>
              </a:rPr>
              <a:t>covered</a:t>
            </a:r>
            <a:r>
              <a:rPr lang="de-DE" sz="1600" dirty="0" smtClean="0">
                <a:solidFill>
                  <a:srgbClr val="323C47"/>
                </a:solidFill>
                <a:latin typeface="Arial" charset="0"/>
              </a:rPr>
              <a:t> </a:t>
            </a:r>
            <a:r>
              <a:rPr lang="de-DE" sz="1600" dirty="0" err="1" smtClean="0">
                <a:solidFill>
                  <a:srgbClr val="323C47"/>
                </a:solidFill>
                <a:latin typeface="Arial" charset="0"/>
              </a:rPr>
              <a:t>by</a:t>
            </a:r>
            <a:r>
              <a:rPr lang="de-DE" sz="1600" dirty="0" smtClean="0">
                <a:solidFill>
                  <a:srgbClr val="323C47"/>
                </a:solidFill>
                <a:latin typeface="Arial" charset="0"/>
              </a:rPr>
              <a:t> </a:t>
            </a:r>
            <a:r>
              <a:rPr lang="de-DE" sz="1600" dirty="0" err="1" smtClean="0">
                <a:solidFill>
                  <a:srgbClr val="323C47"/>
                </a:solidFill>
                <a:latin typeface="Arial" charset="0"/>
              </a:rPr>
              <a:t>retirement</a:t>
            </a:r>
            <a:r>
              <a:rPr lang="de-DE" sz="1600" dirty="0" smtClean="0">
                <a:solidFill>
                  <a:srgbClr val="323C47"/>
                </a:solidFill>
                <a:latin typeface="Arial" charset="0"/>
              </a:rPr>
              <a:t> plan </a:t>
            </a:r>
            <a:r>
              <a:rPr lang="de-DE" sz="1600" dirty="0" err="1" smtClean="0">
                <a:solidFill>
                  <a:srgbClr val="323C47"/>
                </a:solidFill>
                <a:latin typeface="Arial" charset="0"/>
              </a:rPr>
              <a:t>and</a:t>
            </a:r>
            <a:r>
              <a:rPr lang="de-DE" sz="1600" dirty="0" smtClean="0">
                <a:solidFill>
                  <a:srgbClr val="323C47"/>
                </a:solidFill>
                <a:latin typeface="Arial" charset="0"/>
              </a:rPr>
              <a:t> </a:t>
            </a:r>
            <a:r>
              <a:rPr lang="de-DE" sz="1600" i="1" dirty="0" smtClean="0">
                <a:solidFill>
                  <a:srgbClr val="323C47"/>
                </a:solidFill>
                <a:latin typeface="Arial" charset="0"/>
              </a:rPr>
              <a:t>L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in </a:t>
            </a:r>
            <a:r>
              <a:rPr lang="de-DE" sz="1600" dirty="0" err="1" smtClean="0">
                <a:solidFill>
                  <a:srgbClr val="323C47"/>
                </a:solidFill>
                <a:latin typeface="Arial" charset="0"/>
              </a:rPr>
              <a:t>retirement</a:t>
            </a:r>
            <a:endParaRPr lang="en-US" sz="1600" dirty="0" smtClean="0">
              <a:solidFill>
                <a:srgbClr val="323C47"/>
              </a:solidFill>
              <a:latin typeface="Arial" charset="0"/>
            </a:endParaRPr>
          </a:p>
        </p:txBody>
      </p:sp>
      <p:sp>
        <p:nvSpPr>
          <p:cNvPr id="14" name="TextBox 13"/>
          <p:cNvSpPr txBox="1"/>
          <p:nvPr/>
        </p:nvSpPr>
        <p:spPr>
          <a:xfrm>
            <a:off x="1070223" y="4588179"/>
            <a:ext cx="481914" cy="276999"/>
          </a:xfrm>
          <a:prstGeom prst="rect">
            <a:avLst/>
          </a:prstGeom>
          <a:noFill/>
        </p:spPr>
        <p:txBody>
          <a:bodyPr wrap="square" rtlCol="0">
            <a:spAutoFit/>
          </a:bodyPr>
          <a:lstStyle/>
          <a:p>
            <a:pPr>
              <a:lnSpc>
                <a:spcPct val="120000"/>
              </a:lnSpc>
            </a:pPr>
            <a:r>
              <a:rPr lang="en-US" sz="1000" smtClean="0">
                <a:solidFill>
                  <a:srgbClr val="1B202F"/>
                </a:solidFill>
                <a:latin typeface="Arial" charset="0"/>
              </a:rPr>
              <a:t>(1)</a:t>
            </a:r>
            <a:endParaRPr lang="en-US" sz="1000" dirty="0" smtClean="0">
              <a:solidFill>
                <a:srgbClr val="1B202F"/>
              </a:solidFill>
              <a:latin typeface="Arial"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783" y="2392524"/>
            <a:ext cx="4005935" cy="2636935"/>
          </a:xfrm>
          <a:prstGeom prst="rect">
            <a:avLst/>
          </a:prstGeom>
        </p:spPr>
      </p:pic>
    </p:spTree>
    <p:extLst>
      <p:ext uri="{BB962C8B-B14F-4D97-AF65-F5344CB8AC3E}">
        <p14:creationId xmlns:p14="http://schemas.microsoft.com/office/powerpoint/2010/main" val="3916209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IT-Sloan_Arial_4-3">
  <a:themeElements>
    <a:clrScheme name="MIT-Sloan">
      <a:dk1>
        <a:srgbClr val="A31F34"/>
      </a:dk1>
      <a:lt1>
        <a:srgbClr val="8A8B8C"/>
      </a:lt1>
      <a:dk2>
        <a:srgbClr val="555759"/>
      </a:dk2>
      <a:lt2>
        <a:srgbClr val="CAC8C8"/>
      </a:lt2>
      <a:accent1>
        <a:srgbClr val="041E41"/>
      </a:accent1>
      <a:accent2>
        <a:srgbClr val="006C67"/>
      </a:accent2>
      <a:accent3>
        <a:srgbClr val="4D868E"/>
      </a:accent3>
      <a:accent4>
        <a:srgbClr val="333E48"/>
      </a:accent4>
      <a:accent5>
        <a:srgbClr val="EE7700"/>
      </a:accent5>
      <a:accent6>
        <a:srgbClr val="EC0044"/>
      </a:accent6>
      <a:hlink>
        <a:srgbClr val="00698F"/>
      </a:hlink>
      <a:folHlink>
        <a:srgbClr val="6BA2B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sz="2200" b="1" dirty="0" smtClean="0">
            <a:solidFill>
              <a:srgbClr val="1B202F"/>
            </a:solidFill>
            <a:latin typeface="Arial" charset="0"/>
          </a:defRPr>
        </a:defPPr>
      </a:lstStyle>
    </a:txDef>
  </a:objectDefaults>
  <a:extraClrSchemeLst/>
  <a:extLst>
    <a:ext uri="{05A4C25C-085E-4340-85A3-A5531E510DB2}">
      <thm15:themeFamily xmlns:thm15="http://schemas.microsoft.com/office/thememl/2012/main" name="MIT-Sloan_Futura_4-3" id="{B81F8A66-36C3-4CF4-9F13-B1E0642C77D0}" vid="{668D2340-8D0D-4DC4-BF2C-7CEAE85EA4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0103MIT-Sloan_Arial_4-3_12-6-16</Template>
  <TotalTime>744</TotalTime>
  <Words>933</Words>
  <Application>Microsoft Macintosh PowerPoint</Application>
  <PresentationFormat>On-screen Show (4:3)</PresentationFormat>
  <Paragraphs>178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Cambria Math</vt:lpstr>
      <vt:lpstr>Wingdings</vt:lpstr>
      <vt:lpstr>黑体</vt:lpstr>
      <vt:lpstr>Arial</vt:lpstr>
      <vt:lpstr>MIT-Sloan_Arial_4-3</vt:lpstr>
      <vt:lpstr> Investment Strategies to Mitigate Sequence of Return Risk  Sponsor: T. Rowe Price    November 29th, 2018 Massachusetts Institute of Technology</vt:lpstr>
      <vt:lpstr>  </vt:lpstr>
      <vt:lpstr> AGENDA </vt:lpstr>
      <vt:lpstr>  </vt:lpstr>
      <vt:lpstr>  </vt:lpstr>
      <vt:lpstr>  </vt:lpstr>
      <vt:lpstr>  </vt:lpstr>
      <vt:lpstr>  </vt:lpstr>
      <vt:lpstr>  </vt:lpstr>
      <vt:lpstr>  </vt:lpstr>
      <vt:lpstr>  </vt:lpstr>
      <vt:lpstr>  </vt:lpstr>
      <vt:lpstr>  </vt:lpstr>
      <vt:lpstr>  </vt:lpstr>
      <vt:lpstr>  </vt:lpstr>
      <vt:lpstr>  </vt:lpstr>
      <vt:lpstr>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c:title>
  <cp:lastModifiedBy>Viktor Hermann</cp:lastModifiedBy>
  <cp:revision>100</cp:revision>
  <dcterms:created xsi:type="dcterms:W3CDTF">2017-11-09T02:03:55Z</dcterms:created>
  <dcterms:modified xsi:type="dcterms:W3CDTF">2018-11-26T13:58:45Z</dcterms:modified>
</cp:coreProperties>
</file>