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jIz+2JJMIoNI01O22MeG7Uv7Zr2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d91e6602ad_0_2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g2d91e6602ad_0_24: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07" name="Google Shape;207;g2d91e6602ad_0_24: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d91e6602ad_3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d91e6602ad_3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2d91e6602ad_3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d91e6602ad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d91e6602ad_4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2d91e6602ad_4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268443d32f_0_0: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g3268443d32f_0_0: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41" name="Google Shape;241;g3268443d32f_0_0: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30ddc6b2c2_0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g330ddc6b2c2_0_0: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53" name="Google Shape;253;g330ddc6b2c2_0_0: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0: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265" name="Google Shape;265;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8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13" name="Google Shape;11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8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30a2d317be_0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g330a2d317b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g330a2d317be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8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37" name="Google Shape;13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8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49" name="Google Shape;14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8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5: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60" name="Google Shape;160;p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71" name="Google Shape;171;p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9: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83" name="Google Shape;183;p9: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d91e6602ad_0_3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g2d91e6602ad_0_35: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95" name="Google Shape;195;g2d91e6602ad_0_35: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8" name="Shape 18"/>
        <p:cNvGrpSpPr/>
        <p:nvPr/>
      </p:nvGrpSpPr>
      <p:grpSpPr>
        <a:xfrm>
          <a:off x="0" y="0"/>
          <a:ext cx="0" cy="0"/>
          <a:chOff x="0" y="0"/>
          <a:chExt cx="0" cy="0"/>
        </a:xfrm>
      </p:grpSpPr>
      <p:sp>
        <p:nvSpPr>
          <p:cNvPr id="19" name="Google Shape;19;p1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3"/>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2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2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4"/>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4"/>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2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4" name="Shape 24"/>
        <p:cNvGrpSpPr/>
        <p:nvPr/>
      </p:nvGrpSpPr>
      <p:grpSpPr>
        <a:xfrm>
          <a:off x="0" y="0"/>
          <a:ext cx="0" cy="0"/>
          <a:chOff x="0" y="0"/>
          <a:chExt cx="0" cy="0"/>
        </a:xfrm>
      </p:grpSpPr>
      <p:sp>
        <p:nvSpPr>
          <p:cNvPr id="25" name="Google Shape;25;p1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5"/>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5"/>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9" name="Google Shape;29;p1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32" name="Google Shape;32;p15"/>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6" name="Google Shape;36;p1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9" name="Shape 39"/>
        <p:cNvGrpSpPr/>
        <p:nvPr/>
      </p:nvGrpSpPr>
      <p:grpSpPr>
        <a:xfrm>
          <a:off x="0" y="0"/>
          <a:ext cx="0" cy="0"/>
          <a:chOff x="0" y="0"/>
          <a:chExt cx="0" cy="0"/>
        </a:xfrm>
      </p:grpSpPr>
      <p:sp>
        <p:nvSpPr>
          <p:cNvPr id="40" name="Google Shape;40;p17"/>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7"/>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7"/>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4" name="Google Shape;44;p1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47" name="Google Shape;47;p17"/>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8"/>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18"/>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1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9"/>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8" name="Google Shape;58;p19"/>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9" name="Google Shape;59;p19"/>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0" name="Google Shape;60;p19"/>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1" name="Google Shape;61;p1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21"/>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1"/>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1"/>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1"/>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21"/>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21"/>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1"/>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1pPr>
            <a:lvl2pPr indent="0" lvl="1"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2pPr>
            <a:lvl3pPr indent="0" lvl="2"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3pPr>
            <a:lvl4pPr indent="0" lvl="3"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4pPr>
            <a:lvl5pPr indent="0" lvl="4"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5pPr>
            <a:lvl6pPr indent="0" lvl="5"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6pPr>
            <a:lvl7pPr indent="0" lvl="6"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7pPr>
            <a:lvl8pPr indent="0" lvl="7"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8pPr>
            <a:lvl9pPr indent="0" lvl="8"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22"/>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2"/>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2"/>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2"/>
          <p:cNvSpPr/>
          <p:nvPr>
            <p:ph idx="2" type="pic"/>
          </p:nvPr>
        </p:nvSpPr>
        <p:spPr>
          <a:xfrm>
            <a:off x="15" y="0"/>
            <a:ext cx="12191985" cy="4915076"/>
          </a:xfrm>
          <a:prstGeom prst="rect">
            <a:avLst/>
          </a:prstGeom>
          <a:noFill/>
          <a:ln>
            <a:noFill/>
          </a:ln>
        </p:spPr>
      </p:sp>
      <p:sp>
        <p:nvSpPr>
          <p:cNvPr id="83" name="Google Shape;83;p22"/>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2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3"/>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1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13"/>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doi.org/10.1145/3448016.3457550" TargetMode="Externa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p:nvPr/>
        </p:nvSpPr>
        <p:spPr>
          <a:xfrm>
            <a:off x="2387991" y="990600"/>
            <a:ext cx="7924800" cy="138499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Trebuchet MS"/>
              <a:buNone/>
            </a:pPr>
            <a:r>
              <a:rPr b="0" i="0" lang="en-US" sz="2800" u="none" cap="none" strike="noStrike">
                <a:solidFill>
                  <a:schemeClr val="dk1"/>
                </a:solidFill>
                <a:latin typeface="Trebuchet MS"/>
                <a:ea typeface="Trebuchet MS"/>
                <a:cs typeface="Trebuchet MS"/>
                <a:sym typeface="Trebuchet MS"/>
              </a:rPr>
              <a:t>UE22CS320B – Capstone Project Phase – 2</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2800"/>
              <a:buFont typeface="Trebuchet MS"/>
              <a:buNone/>
            </a:pPr>
            <a:r>
              <a:rPr b="0" i="0" lang="en-US" sz="2800" u="none" cap="none" strike="noStrike">
                <a:solidFill>
                  <a:schemeClr val="dk1"/>
                </a:solidFill>
                <a:latin typeface="Trebuchet MS"/>
                <a:ea typeface="Trebuchet MS"/>
                <a:cs typeface="Trebuchet MS"/>
                <a:sym typeface="Trebuchet MS"/>
              </a:rPr>
              <a:t>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accent2"/>
              </a:buClr>
              <a:buSzPts val="2800"/>
              <a:buFont typeface="Trebuchet MS"/>
              <a:buNone/>
            </a:pPr>
            <a:r>
              <a:rPr b="0" i="0" lang="en-US" sz="2800" u="none" cap="none" strike="noStrike">
                <a:solidFill>
                  <a:schemeClr val="accent2"/>
                </a:solidFill>
                <a:latin typeface="Trebuchet MS"/>
                <a:ea typeface="Trebuchet MS"/>
                <a:cs typeface="Trebuchet MS"/>
                <a:sym typeface="Trebuchet MS"/>
              </a:rPr>
              <a:t>Project Progress Review #1</a:t>
            </a:r>
            <a:endParaRPr b="0" i="0" sz="1800" u="none" cap="none" strike="noStrike">
              <a:solidFill>
                <a:schemeClr val="accent2"/>
              </a:solidFill>
              <a:latin typeface="Calibri"/>
              <a:ea typeface="Calibri"/>
              <a:cs typeface="Calibri"/>
              <a:sym typeface="Calibri"/>
            </a:endParaRPr>
          </a:p>
        </p:txBody>
      </p:sp>
      <p:sp>
        <p:nvSpPr>
          <p:cNvPr id="106" name="Google Shape;106;p1"/>
          <p:cNvSpPr txBox="1"/>
          <p:nvPr/>
        </p:nvSpPr>
        <p:spPr>
          <a:xfrm>
            <a:off x="729450" y="3487900"/>
            <a:ext cx="10733100" cy="2605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33CC"/>
              </a:buClr>
              <a:buSzPts val="2400"/>
              <a:buFont typeface="Trebuchet MS"/>
              <a:buNone/>
            </a:pPr>
            <a:r>
              <a:rPr b="0" i="0" lang="en-US" sz="2400" u="none" cap="none" strike="noStrike">
                <a:solidFill>
                  <a:srgbClr val="0033CC"/>
                </a:solidFill>
                <a:latin typeface="Trebuchet MS"/>
                <a:ea typeface="Trebuchet MS"/>
                <a:cs typeface="Trebuchet MS"/>
                <a:sym typeface="Trebuchet MS"/>
              </a:rPr>
              <a:t>Project Title   : Efficient AI-dri</a:t>
            </a:r>
            <a:r>
              <a:rPr lang="en-US" sz="2400">
                <a:solidFill>
                  <a:srgbClr val="0033CC"/>
                </a:solidFill>
                <a:latin typeface="Trebuchet MS"/>
                <a:ea typeface="Trebuchet MS"/>
                <a:cs typeface="Trebuchet MS"/>
                <a:sym typeface="Trebuchet MS"/>
              </a:rPr>
              <a:t>ven Edge surveillance using Edge Computing</a:t>
            </a:r>
            <a:r>
              <a:rPr b="0" i="0" lang="en-US" sz="2400" u="none" cap="none" strike="noStrike">
                <a:solidFill>
                  <a:srgbClr val="0033CC"/>
                </a:solidFill>
                <a:latin typeface="Trebuchet MS"/>
                <a:ea typeface="Trebuchet MS"/>
                <a:cs typeface="Trebuchet MS"/>
                <a:sym typeface="Trebuchet MS"/>
              </a:rPr>
              <a:t> </a:t>
            </a:r>
            <a:endParaRPr b="0" i="0" sz="24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33CC"/>
              </a:buClr>
              <a:buSzPts val="2400"/>
              <a:buFont typeface="Trebuchet MS"/>
              <a:buNone/>
            </a:pPr>
            <a:r>
              <a:rPr b="0" i="0" lang="en-US" sz="2400" u="none" cap="none" strike="noStrike">
                <a:solidFill>
                  <a:srgbClr val="0033CC"/>
                </a:solidFill>
                <a:latin typeface="Trebuchet MS"/>
                <a:ea typeface="Trebuchet MS"/>
                <a:cs typeface="Trebuchet MS"/>
                <a:sym typeface="Trebuchet MS"/>
              </a:rPr>
              <a:t>Project ID       : PW</a:t>
            </a:r>
            <a:r>
              <a:rPr lang="en-US" sz="2400">
                <a:solidFill>
                  <a:srgbClr val="0033CC"/>
                </a:solidFill>
                <a:latin typeface="Trebuchet MS"/>
                <a:ea typeface="Trebuchet MS"/>
                <a:cs typeface="Trebuchet MS"/>
                <a:sym typeface="Trebuchet MS"/>
              </a:rPr>
              <a:t>25_DS_01</a:t>
            </a:r>
            <a:r>
              <a:rPr b="0" i="0" lang="en-US" sz="2400" u="none" cap="none" strike="noStrike">
                <a:solidFill>
                  <a:srgbClr val="0033CC"/>
                </a:solidFill>
                <a:latin typeface="Trebuchet MS"/>
                <a:ea typeface="Trebuchet MS"/>
                <a:cs typeface="Trebuchet MS"/>
                <a:sym typeface="Trebuchet MS"/>
              </a:rPr>
              <a:t>     </a:t>
            </a:r>
            <a:endParaRPr b="0" i="0" sz="24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33CC"/>
              </a:buClr>
              <a:buSzPts val="2400"/>
              <a:buFont typeface="Trebuchet MS"/>
              <a:buNone/>
            </a:pPr>
            <a:r>
              <a:rPr b="0" i="0" lang="en-US" sz="2400" u="none" cap="none" strike="noStrike">
                <a:solidFill>
                  <a:srgbClr val="0033CC"/>
                </a:solidFill>
                <a:latin typeface="Trebuchet MS"/>
                <a:ea typeface="Trebuchet MS"/>
                <a:cs typeface="Trebuchet MS"/>
                <a:sym typeface="Trebuchet MS"/>
              </a:rPr>
              <a:t>Project Guide : </a:t>
            </a:r>
            <a:r>
              <a:rPr lang="en-US" sz="2400">
                <a:solidFill>
                  <a:srgbClr val="0033CC"/>
                </a:solidFill>
                <a:latin typeface="Trebuchet MS"/>
                <a:ea typeface="Trebuchet MS"/>
                <a:cs typeface="Trebuchet MS"/>
                <a:sym typeface="Trebuchet MS"/>
              </a:rPr>
              <a:t>Prof. Dinesh Singh</a:t>
            </a:r>
            <a:r>
              <a:rPr b="0" i="0" lang="en-US" sz="2400" u="none" cap="none" strike="noStrike">
                <a:solidFill>
                  <a:srgbClr val="0033CC"/>
                </a:solidFill>
                <a:latin typeface="Trebuchet MS"/>
                <a:ea typeface="Trebuchet MS"/>
                <a:cs typeface="Trebuchet MS"/>
                <a:sym typeface="Trebuchet MS"/>
              </a:rPr>
              <a:t>               </a:t>
            </a:r>
            <a:endParaRPr b="0" i="0" sz="24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33CC"/>
              </a:buClr>
              <a:buSzPts val="2400"/>
              <a:buFont typeface="Trebuchet MS"/>
              <a:buNone/>
            </a:pPr>
            <a:r>
              <a:rPr b="0" i="0" lang="en-US" sz="2400" u="none" cap="none" strike="noStrike">
                <a:solidFill>
                  <a:srgbClr val="0033CC"/>
                </a:solidFill>
                <a:latin typeface="Trebuchet MS"/>
                <a:ea typeface="Trebuchet MS"/>
                <a:cs typeface="Trebuchet MS"/>
                <a:sym typeface="Trebuchet MS"/>
              </a:rPr>
              <a:t>Project Team  : Herman Singh Umrao (PES1UG22AM067)</a:t>
            </a:r>
            <a:endParaRPr b="0" i="0" sz="2400" u="none" cap="none" strike="noStrike">
              <a:solidFill>
                <a:srgbClr val="0033CC"/>
              </a:solidFill>
              <a:latin typeface="Trebuchet MS"/>
              <a:ea typeface="Trebuchet MS"/>
              <a:cs typeface="Trebuchet MS"/>
              <a:sym typeface="Trebuchet MS"/>
            </a:endParaRPr>
          </a:p>
          <a:p>
            <a:pPr indent="0" lvl="0" marL="1828800" marR="0" rtl="0" algn="l">
              <a:lnSpc>
                <a:spcPct val="100000"/>
              </a:lnSpc>
              <a:spcBef>
                <a:spcPts val="0"/>
              </a:spcBef>
              <a:spcAft>
                <a:spcPts val="0"/>
              </a:spcAft>
              <a:buClr>
                <a:srgbClr val="0033CC"/>
              </a:buClr>
              <a:buSzPts val="2400"/>
              <a:buFont typeface="Trebuchet MS"/>
              <a:buNone/>
            </a:pPr>
            <a:r>
              <a:rPr lang="en-US" sz="2400">
                <a:solidFill>
                  <a:srgbClr val="0033CC"/>
                </a:solidFill>
                <a:latin typeface="Trebuchet MS"/>
                <a:ea typeface="Trebuchet MS"/>
                <a:cs typeface="Trebuchet MS"/>
                <a:sym typeface="Trebuchet MS"/>
              </a:rPr>
              <a:t>    </a:t>
            </a:r>
            <a:r>
              <a:rPr b="0" i="0" lang="en-US" sz="2400" u="none" cap="none" strike="noStrike">
                <a:solidFill>
                  <a:srgbClr val="0033CC"/>
                </a:solidFill>
                <a:latin typeface="Trebuchet MS"/>
                <a:ea typeface="Trebuchet MS"/>
                <a:cs typeface="Trebuchet MS"/>
                <a:sym typeface="Trebuchet MS"/>
              </a:rPr>
              <a:t>Govind Subramanian (PES1UG22CS222)</a:t>
            </a:r>
            <a:endParaRPr b="0" i="0" sz="2400" u="none" cap="none" strike="noStrike">
              <a:solidFill>
                <a:srgbClr val="0033CC"/>
              </a:solidFill>
              <a:latin typeface="Trebuchet MS"/>
              <a:ea typeface="Trebuchet MS"/>
              <a:cs typeface="Trebuchet MS"/>
              <a:sym typeface="Trebuchet MS"/>
            </a:endParaRPr>
          </a:p>
          <a:p>
            <a:pPr indent="0" lvl="0" marL="1828800" marR="0" rtl="0" algn="l">
              <a:lnSpc>
                <a:spcPct val="100000"/>
              </a:lnSpc>
              <a:spcBef>
                <a:spcPts val="0"/>
              </a:spcBef>
              <a:spcAft>
                <a:spcPts val="0"/>
              </a:spcAft>
              <a:buClr>
                <a:srgbClr val="0033CC"/>
              </a:buClr>
              <a:buSzPts val="2400"/>
              <a:buFont typeface="Trebuchet MS"/>
              <a:buNone/>
            </a:pPr>
            <a:r>
              <a:rPr lang="en-US" sz="2400">
                <a:solidFill>
                  <a:srgbClr val="0033CC"/>
                </a:solidFill>
                <a:latin typeface="Trebuchet MS"/>
                <a:ea typeface="Trebuchet MS"/>
                <a:cs typeface="Trebuchet MS"/>
                <a:sym typeface="Trebuchet MS"/>
              </a:rPr>
              <a:t>    Akshaj B Seerpu (PES1UG22AM018)</a:t>
            </a:r>
            <a:endParaRPr b="0" i="0" sz="2400" u="none" cap="none" strike="noStrike">
              <a:solidFill>
                <a:srgbClr val="0033CC"/>
              </a:solidFill>
              <a:latin typeface="Trebuchet MS"/>
              <a:ea typeface="Trebuchet MS"/>
              <a:cs typeface="Trebuchet MS"/>
              <a:sym typeface="Trebuchet MS"/>
            </a:endParaRPr>
          </a:p>
          <a:p>
            <a:pPr indent="0" lvl="0" marL="1828800" rtl="0" algn="l">
              <a:spcBef>
                <a:spcPts val="0"/>
              </a:spcBef>
              <a:spcAft>
                <a:spcPts val="0"/>
              </a:spcAft>
              <a:buClr>
                <a:srgbClr val="0033CC"/>
              </a:buClr>
              <a:buSzPts val="2400"/>
              <a:buFont typeface="Trebuchet MS"/>
              <a:buNone/>
            </a:pPr>
            <a:r>
              <a:rPr lang="en-US" sz="2400">
                <a:solidFill>
                  <a:srgbClr val="0033CC"/>
                </a:solidFill>
                <a:latin typeface="Trebuchet MS"/>
                <a:ea typeface="Trebuchet MS"/>
                <a:cs typeface="Trebuchet MS"/>
                <a:sym typeface="Trebuchet MS"/>
              </a:rPr>
              <a:t>    </a:t>
            </a:r>
            <a:r>
              <a:rPr lang="en-US" sz="2400">
                <a:solidFill>
                  <a:srgbClr val="0033CC"/>
                </a:solidFill>
                <a:latin typeface="Trebuchet MS"/>
                <a:ea typeface="Trebuchet MS"/>
                <a:cs typeface="Trebuchet MS"/>
                <a:sym typeface="Trebuchet MS"/>
              </a:rPr>
              <a:t>Uday V (PES1UG22CS662)</a:t>
            </a:r>
            <a:endParaRPr sz="2400">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033CC"/>
              </a:solidFill>
              <a:latin typeface="Trebuchet MS"/>
              <a:ea typeface="Trebuchet MS"/>
              <a:cs typeface="Trebuchet MS"/>
              <a:sym typeface="Trebuchet MS"/>
            </a:endParaRPr>
          </a:p>
        </p:txBody>
      </p:sp>
      <p:pic>
        <p:nvPicPr>
          <p:cNvPr id="107" name="Google Shape;107;p1"/>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108" name="Google Shape;108;p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900"/>
              <a:buFont typeface="Calibri"/>
              <a:buNone/>
            </a:pPr>
            <a:r>
              <a:rPr lang="en-US"/>
              <a:t>HERMAN_GOVIND_AKSHAJ_UDAY</a:t>
            </a:r>
            <a:endParaRPr/>
          </a:p>
        </p:txBody>
      </p:sp>
      <p:sp>
        <p:nvSpPr>
          <p:cNvPr id="109" name="Google Shape;109;p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2d91e6602ad_0_24"/>
          <p:cNvSpPr/>
          <p:nvPr/>
        </p:nvSpPr>
        <p:spPr>
          <a:xfrm>
            <a:off x="2503639" y="630908"/>
            <a:ext cx="8164200" cy="45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10" name="Google Shape;210;g2d91e6602ad_0_24"/>
          <p:cNvSpPr txBox="1"/>
          <p:nvPr/>
        </p:nvSpPr>
        <p:spPr>
          <a:xfrm>
            <a:off x="3799039" y="169201"/>
            <a:ext cx="68688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lang="en-US" sz="2400">
                <a:solidFill>
                  <a:schemeClr val="dk1"/>
                </a:solidFill>
                <a:latin typeface="Trebuchet MS"/>
                <a:ea typeface="Trebuchet MS"/>
                <a:cs typeface="Trebuchet MS"/>
                <a:sym typeface="Trebuchet MS"/>
              </a:rPr>
              <a:t>Architecture</a:t>
            </a:r>
            <a:endParaRPr sz="2400">
              <a:solidFill>
                <a:schemeClr val="dk1"/>
              </a:solidFill>
              <a:latin typeface="Trebuchet MS"/>
              <a:ea typeface="Trebuchet MS"/>
              <a:cs typeface="Trebuchet MS"/>
              <a:sym typeface="Trebuchet MS"/>
            </a:endParaRPr>
          </a:p>
        </p:txBody>
      </p:sp>
      <p:pic>
        <p:nvPicPr>
          <p:cNvPr id="211" name="Google Shape;211;g2d91e6602ad_0_24"/>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212" name="Google Shape;212;g2d91e6602ad_0_24"/>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900"/>
              <a:buFont typeface="Calibri"/>
              <a:buNone/>
            </a:pPr>
            <a:r>
              <a:rPr lang="en-US"/>
              <a:t>NAME1_NAME2_NAME3_NAME4</a:t>
            </a:r>
            <a:endParaRPr/>
          </a:p>
        </p:txBody>
      </p:sp>
      <p:sp>
        <p:nvSpPr>
          <p:cNvPr id="213" name="Google Shape;213;g2d91e6602ad_0_24"/>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214" name="Google Shape;214;g2d91e6602ad_0_24"/>
          <p:cNvSpPr txBox="1"/>
          <p:nvPr/>
        </p:nvSpPr>
        <p:spPr>
          <a:xfrm>
            <a:off x="76201" y="6311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b="0" i="0" lang="en-US" sz="1200" u="none" cap="none" strike="noStrike">
                <a:solidFill>
                  <a:srgbClr val="888888"/>
                </a:solidFill>
                <a:latin typeface="Arial"/>
                <a:ea typeface="Arial"/>
                <a:cs typeface="Arial"/>
                <a:sym typeface="Arial"/>
              </a:rPr>
              <a:t>Title of the Project</a:t>
            </a:r>
            <a:endParaRPr b="0" i="0" sz="1800" u="none" cap="none" strike="noStrike">
              <a:solidFill>
                <a:schemeClr val="dk1"/>
              </a:solidFill>
              <a:latin typeface="Calibri"/>
              <a:ea typeface="Calibri"/>
              <a:cs typeface="Calibri"/>
              <a:sym typeface="Calibri"/>
            </a:endParaRPr>
          </a:p>
        </p:txBody>
      </p:sp>
      <p:pic>
        <p:nvPicPr>
          <p:cNvPr id="215" name="Google Shape;215;g2d91e6602ad_0_24"/>
          <p:cNvPicPr preferRelativeResize="0"/>
          <p:nvPr/>
        </p:nvPicPr>
        <p:blipFill rotWithShape="1">
          <a:blip r:embed="rId4">
            <a:alphaModFix/>
          </a:blip>
          <a:srcRect b="32383" l="55760" r="0" t="25712"/>
          <a:stretch/>
        </p:blipFill>
        <p:spPr>
          <a:xfrm>
            <a:off x="76192" y="676500"/>
            <a:ext cx="5464659" cy="57832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d91e6602ad_3_1"/>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FFFFFF"/>
              </a:buClr>
              <a:buSzPts val="1000"/>
              <a:buFont typeface="Calibri"/>
              <a:buNone/>
            </a:pPr>
            <a:fld id="{00000000-1234-1234-1234-123412341234}" type="slidenum">
              <a:rPr lang="en-US"/>
              <a:t>‹#›</a:t>
            </a:fld>
            <a:endParaRPr/>
          </a:p>
        </p:txBody>
      </p:sp>
      <p:sp>
        <p:nvSpPr>
          <p:cNvPr id="222" name="Google Shape;222;g2d91e6602ad_3_1"/>
          <p:cNvSpPr/>
          <p:nvPr/>
        </p:nvSpPr>
        <p:spPr>
          <a:xfrm>
            <a:off x="2503639" y="630908"/>
            <a:ext cx="8164200" cy="45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23" name="Google Shape;223;g2d91e6602ad_3_1"/>
          <p:cNvSpPr txBox="1"/>
          <p:nvPr/>
        </p:nvSpPr>
        <p:spPr>
          <a:xfrm>
            <a:off x="3799039" y="169201"/>
            <a:ext cx="68688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lang="en-US" sz="2400">
                <a:solidFill>
                  <a:schemeClr val="dk1"/>
                </a:solidFill>
                <a:latin typeface="Trebuchet MS"/>
                <a:ea typeface="Trebuchet MS"/>
                <a:cs typeface="Trebuchet MS"/>
                <a:sym typeface="Trebuchet MS"/>
              </a:rPr>
              <a:t>Control flow Diagram</a:t>
            </a:r>
            <a:endParaRPr b="0" i="0" sz="2400" u="none" cap="none" strike="noStrike">
              <a:solidFill>
                <a:schemeClr val="dk1"/>
              </a:solidFill>
              <a:latin typeface="Calibri"/>
              <a:ea typeface="Calibri"/>
              <a:cs typeface="Calibri"/>
              <a:sym typeface="Calibri"/>
            </a:endParaRPr>
          </a:p>
        </p:txBody>
      </p:sp>
      <p:pic>
        <p:nvPicPr>
          <p:cNvPr id="224" name="Google Shape;224;g2d91e6602ad_3_1"/>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225" name="Google Shape;225;g2d91e6602ad_3_1"/>
          <p:cNvSpPr txBox="1"/>
          <p:nvPr/>
        </p:nvSpPr>
        <p:spPr>
          <a:xfrm>
            <a:off x="76201" y="6311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b="0" i="0" lang="en-US" sz="1200" u="none" cap="none" strike="noStrike">
                <a:solidFill>
                  <a:srgbClr val="888888"/>
                </a:solidFill>
                <a:latin typeface="Arial"/>
                <a:ea typeface="Arial"/>
                <a:cs typeface="Arial"/>
                <a:sym typeface="Arial"/>
              </a:rPr>
              <a:t>Title of the Project</a:t>
            </a:r>
            <a:endParaRPr b="0" i="0" sz="1800" u="none" cap="none" strike="noStrike">
              <a:solidFill>
                <a:schemeClr val="dk1"/>
              </a:solidFill>
              <a:latin typeface="Calibri"/>
              <a:ea typeface="Calibri"/>
              <a:cs typeface="Calibri"/>
              <a:sym typeface="Calibri"/>
            </a:endParaRPr>
          </a:p>
        </p:txBody>
      </p:sp>
      <p:pic>
        <p:nvPicPr>
          <p:cNvPr id="226" name="Google Shape;226;g2d91e6602ad_3_1"/>
          <p:cNvPicPr preferRelativeResize="0"/>
          <p:nvPr/>
        </p:nvPicPr>
        <p:blipFill>
          <a:blip r:embed="rId4">
            <a:alphaModFix/>
          </a:blip>
          <a:stretch>
            <a:fillRect/>
          </a:stretch>
        </p:blipFill>
        <p:spPr>
          <a:xfrm>
            <a:off x="1187900" y="828907"/>
            <a:ext cx="9816202" cy="54784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2d91e6602ad_4_0"/>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FFFFFF"/>
              </a:buClr>
              <a:buSzPts val="1000"/>
              <a:buFont typeface="Calibri"/>
              <a:buNone/>
            </a:pPr>
            <a:fld id="{00000000-1234-1234-1234-123412341234}" type="slidenum">
              <a:rPr lang="en-US"/>
              <a:t>‹#›</a:t>
            </a:fld>
            <a:endParaRPr/>
          </a:p>
        </p:txBody>
      </p:sp>
      <p:sp>
        <p:nvSpPr>
          <p:cNvPr id="233" name="Google Shape;233;g2d91e6602ad_4_0"/>
          <p:cNvSpPr/>
          <p:nvPr/>
        </p:nvSpPr>
        <p:spPr>
          <a:xfrm>
            <a:off x="2503639" y="630908"/>
            <a:ext cx="8164200" cy="45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34" name="Google Shape;234;g2d91e6602ad_4_0"/>
          <p:cNvSpPr txBox="1"/>
          <p:nvPr/>
        </p:nvSpPr>
        <p:spPr>
          <a:xfrm>
            <a:off x="3799039" y="169201"/>
            <a:ext cx="68688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lang="en-US" sz="2400">
                <a:solidFill>
                  <a:schemeClr val="dk1"/>
                </a:solidFill>
                <a:latin typeface="Trebuchet MS"/>
                <a:ea typeface="Trebuchet MS"/>
                <a:cs typeface="Trebuchet MS"/>
                <a:sym typeface="Trebuchet MS"/>
              </a:rPr>
              <a:t>Control Flow</a:t>
            </a:r>
            <a:r>
              <a:rPr lang="en-US" sz="2400">
                <a:solidFill>
                  <a:schemeClr val="dk1"/>
                </a:solidFill>
                <a:latin typeface="Trebuchet MS"/>
                <a:ea typeface="Trebuchet MS"/>
                <a:cs typeface="Trebuchet MS"/>
                <a:sym typeface="Trebuchet MS"/>
              </a:rPr>
              <a:t> Diagram</a:t>
            </a:r>
            <a:endParaRPr b="0" i="0" sz="2400" u="none" cap="none" strike="noStrike">
              <a:solidFill>
                <a:schemeClr val="dk1"/>
              </a:solidFill>
              <a:latin typeface="Calibri"/>
              <a:ea typeface="Calibri"/>
              <a:cs typeface="Calibri"/>
              <a:sym typeface="Calibri"/>
            </a:endParaRPr>
          </a:p>
        </p:txBody>
      </p:sp>
      <p:pic>
        <p:nvPicPr>
          <p:cNvPr id="235" name="Google Shape;235;g2d91e6602ad_4_0"/>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236" name="Google Shape;236;g2d91e6602ad_4_0"/>
          <p:cNvSpPr txBox="1"/>
          <p:nvPr/>
        </p:nvSpPr>
        <p:spPr>
          <a:xfrm>
            <a:off x="76201" y="6311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b="0" i="0" lang="en-US" sz="1200" u="none" cap="none" strike="noStrike">
                <a:solidFill>
                  <a:srgbClr val="888888"/>
                </a:solidFill>
                <a:latin typeface="Arial"/>
                <a:ea typeface="Arial"/>
                <a:cs typeface="Arial"/>
                <a:sym typeface="Arial"/>
              </a:rPr>
              <a:t>Title of the Project</a:t>
            </a:r>
            <a:endParaRPr b="0" i="0" sz="1800" u="none" cap="none" strike="noStrike">
              <a:solidFill>
                <a:schemeClr val="dk1"/>
              </a:solidFill>
              <a:latin typeface="Calibri"/>
              <a:ea typeface="Calibri"/>
              <a:cs typeface="Calibri"/>
              <a:sym typeface="Calibri"/>
            </a:endParaRPr>
          </a:p>
        </p:txBody>
      </p:sp>
      <p:pic>
        <p:nvPicPr>
          <p:cNvPr id="237" name="Google Shape;237;g2d91e6602ad_4_0"/>
          <p:cNvPicPr preferRelativeResize="0"/>
          <p:nvPr/>
        </p:nvPicPr>
        <p:blipFill>
          <a:blip r:embed="rId4">
            <a:alphaModFix/>
          </a:blip>
          <a:stretch>
            <a:fillRect/>
          </a:stretch>
        </p:blipFill>
        <p:spPr>
          <a:xfrm>
            <a:off x="2701900" y="879207"/>
            <a:ext cx="6788193" cy="587669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3268443d32f_0_0"/>
          <p:cNvSpPr/>
          <p:nvPr/>
        </p:nvSpPr>
        <p:spPr>
          <a:xfrm>
            <a:off x="3047875" y="889901"/>
            <a:ext cx="7620000" cy="36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44" name="Google Shape;244;g3268443d32f_0_0"/>
          <p:cNvSpPr txBox="1"/>
          <p:nvPr/>
        </p:nvSpPr>
        <p:spPr>
          <a:xfrm>
            <a:off x="3374570" y="428201"/>
            <a:ext cx="72933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b="0" i="0" lang="en-US" sz="2400" u="none" cap="none" strike="noStrike">
                <a:solidFill>
                  <a:schemeClr val="dk1"/>
                </a:solidFill>
                <a:latin typeface="Trebuchet MS"/>
                <a:ea typeface="Trebuchet MS"/>
                <a:cs typeface="Trebuchet MS"/>
                <a:sym typeface="Trebuchet MS"/>
              </a:rPr>
              <a:t>Project Progress Plan for Phase 2</a:t>
            </a:r>
            <a:endParaRPr b="0" i="0" sz="2400" u="none" cap="none" strike="noStrike">
              <a:solidFill>
                <a:schemeClr val="dk1"/>
              </a:solidFill>
              <a:latin typeface="Calibri"/>
              <a:ea typeface="Calibri"/>
              <a:cs typeface="Calibri"/>
              <a:sym typeface="Calibri"/>
            </a:endParaRPr>
          </a:p>
        </p:txBody>
      </p:sp>
      <p:pic>
        <p:nvPicPr>
          <p:cNvPr id="245" name="Google Shape;245;g3268443d32f_0_0"/>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246" name="Google Shape;246;g3268443d32f_0_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900"/>
              <a:buFont typeface="Calibri"/>
              <a:buNone/>
            </a:pPr>
            <a:r>
              <a:rPr lang="en-US"/>
              <a:t>NAME1_NAME2_NAME3_NAME4</a:t>
            </a:r>
            <a:endParaRPr/>
          </a:p>
        </p:txBody>
      </p:sp>
      <p:sp>
        <p:nvSpPr>
          <p:cNvPr id="247" name="Google Shape;247;g3268443d32f_0_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248" name="Google Shape;248;g3268443d32f_0_0"/>
          <p:cNvSpPr txBox="1"/>
          <p:nvPr/>
        </p:nvSpPr>
        <p:spPr>
          <a:xfrm>
            <a:off x="76201" y="6311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b="0" i="0" lang="en-US" sz="1200" u="none" cap="none" strike="noStrike">
                <a:solidFill>
                  <a:srgbClr val="888888"/>
                </a:solidFill>
                <a:latin typeface="Arial"/>
                <a:ea typeface="Arial"/>
                <a:cs typeface="Arial"/>
                <a:sym typeface="Arial"/>
              </a:rPr>
              <a:t>Title of the Project</a:t>
            </a:r>
            <a:endParaRPr b="0" i="0" sz="1800" u="none" cap="none" strike="noStrike">
              <a:solidFill>
                <a:schemeClr val="dk1"/>
              </a:solidFill>
              <a:latin typeface="Calibri"/>
              <a:ea typeface="Calibri"/>
              <a:cs typeface="Calibri"/>
              <a:sym typeface="Calibri"/>
            </a:endParaRPr>
          </a:p>
        </p:txBody>
      </p:sp>
      <p:sp>
        <p:nvSpPr>
          <p:cNvPr id="249" name="Google Shape;249;g3268443d32f_0_0"/>
          <p:cNvSpPr txBox="1"/>
          <p:nvPr/>
        </p:nvSpPr>
        <p:spPr>
          <a:xfrm>
            <a:off x="502575" y="1235650"/>
            <a:ext cx="10993800" cy="49149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we begin by testing the already </a:t>
            </a:r>
            <a:r>
              <a:rPr lang="en-US" sz="2000">
                <a:solidFill>
                  <a:srgbClr val="3F3F3F"/>
                </a:solidFill>
                <a:latin typeface="Calibri"/>
                <a:ea typeface="Calibri"/>
                <a:cs typeface="Calibri"/>
                <a:sym typeface="Calibri"/>
              </a:rPr>
              <a:t>available</a:t>
            </a:r>
            <a:r>
              <a:rPr lang="en-US" sz="2000">
                <a:solidFill>
                  <a:srgbClr val="3F3F3F"/>
                </a:solidFill>
                <a:latin typeface="Calibri"/>
                <a:ea typeface="Calibri"/>
                <a:cs typeface="Calibri"/>
                <a:sym typeface="Calibri"/>
              </a:rPr>
              <a:t> libraries and </a:t>
            </a:r>
            <a:r>
              <a:rPr lang="en-US" sz="2000">
                <a:solidFill>
                  <a:srgbClr val="3F3F3F"/>
                </a:solidFill>
                <a:latin typeface="Calibri"/>
                <a:ea typeface="Calibri"/>
                <a:cs typeface="Calibri"/>
                <a:sym typeface="Calibri"/>
              </a:rPr>
              <a:t>implementations</a:t>
            </a:r>
            <a:r>
              <a:rPr lang="en-US" sz="2000">
                <a:solidFill>
                  <a:srgbClr val="3F3F3F"/>
                </a:solidFill>
                <a:latin typeface="Calibri"/>
                <a:ea typeface="Calibri"/>
                <a:cs typeface="Calibri"/>
                <a:sym typeface="Calibri"/>
              </a:rPr>
              <a:t> of cctv and benchmark them on our own chips.</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Then we start by making a simple implementation of cctv camera on our pi-zero cam</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we </a:t>
            </a:r>
            <a:r>
              <a:rPr lang="en-US" sz="2000">
                <a:solidFill>
                  <a:srgbClr val="3F3F3F"/>
                </a:solidFill>
                <a:latin typeface="Calibri"/>
                <a:ea typeface="Calibri"/>
                <a:cs typeface="Calibri"/>
                <a:sym typeface="Calibri"/>
              </a:rPr>
              <a:t>benchmark</a:t>
            </a:r>
            <a:r>
              <a:rPr lang="en-US" sz="2000">
                <a:solidFill>
                  <a:srgbClr val="3F3F3F"/>
                </a:solidFill>
                <a:latin typeface="Calibri"/>
                <a:ea typeface="Calibri"/>
                <a:cs typeface="Calibri"/>
                <a:sym typeface="Calibri"/>
              </a:rPr>
              <a:t> this to other implementations from above and then finally setup the cctv part of it.</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then we begin with training models, one human detection with yolo</a:t>
            </a:r>
            <a:br>
              <a:rPr lang="en-US" sz="2000">
                <a:solidFill>
                  <a:srgbClr val="3F3F3F"/>
                </a:solidFill>
                <a:latin typeface="Calibri"/>
                <a:ea typeface="Calibri"/>
                <a:cs typeface="Calibri"/>
                <a:sym typeface="Calibri"/>
              </a:rPr>
            </a:br>
            <a:r>
              <a:rPr lang="en-US" sz="2000">
                <a:solidFill>
                  <a:srgbClr val="3F3F3F"/>
                </a:solidFill>
                <a:latin typeface="Calibri"/>
                <a:ea typeface="Calibri"/>
                <a:cs typeface="Calibri"/>
                <a:sym typeface="Calibri"/>
              </a:rPr>
              <a:t>and another a small cnn to </a:t>
            </a:r>
            <a:r>
              <a:rPr lang="en-US" sz="2000">
                <a:solidFill>
                  <a:srgbClr val="3F3F3F"/>
                </a:solidFill>
                <a:latin typeface="Calibri"/>
                <a:ea typeface="Calibri"/>
                <a:cs typeface="Calibri"/>
                <a:sym typeface="Calibri"/>
              </a:rPr>
              <a:t>produce vector keys</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we benchmark the newly trained models to check if raspberry pi-zero is enough or if a banana-pi is required.</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else if everything fits into our assumptions we can proceed with integration of all the models  </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we can begin with the DBMS for storage of required records</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finally we can develop a frontend gui to handle all of this .</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implement a small daemon to make sure all databases are in sync.</a:t>
            </a:r>
            <a:endParaRPr sz="2000">
              <a:solidFill>
                <a:srgbClr val="3F3F3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330ddc6b2c2_0_0"/>
          <p:cNvSpPr/>
          <p:nvPr/>
        </p:nvSpPr>
        <p:spPr>
          <a:xfrm>
            <a:off x="3047875" y="889901"/>
            <a:ext cx="7620000" cy="36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56" name="Google Shape;256;g330ddc6b2c2_0_0"/>
          <p:cNvSpPr txBox="1"/>
          <p:nvPr/>
        </p:nvSpPr>
        <p:spPr>
          <a:xfrm>
            <a:off x="3374570" y="428201"/>
            <a:ext cx="72933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lang="en-US" sz="2400">
                <a:solidFill>
                  <a:schemeClr val="dk1"/>
                </a:solidFill>
                <a:latin typeface="Trebuchet MS"/>
                <a:ea typeface="Trebuchet MS"/>
                <a:cs typeface="Trebuchet MS"/>
                <a:sym typeface="Trebuchet MS"/>
              </a:rPr>
              <a:t>Current </a:t>
            </a:r>
            <a:r>
              <a:rPr b="0" i="0" lang="en-US" sz="2400" u="none" cap="none" strike="noStrike">
                <a:solidFill>
                  <a:schemeClr val="dk1"/>
                </a:solidFill>
                <a:latin typeface="Trebuchet MS"/>
                <a:ea typeface="Trebuchet MS"/>
                <a:cs typeface="Trebuchet MS"/>
                <a:sym typeface="Trebuchet MS"/>
              </a:rPr>
              <a:t>Project Progress</a:t>
            </a:r>
            <a:endParaRPr b="0" i="0" sz="2400" u="none" cap="none" strike="noStrike">
              <a:solidFill>
                <a:schemeClr val="dk1"/>
              </a:solidFill>
              <a:latin typeface="Calibri"/>
              <a:ea typeface="Calibri"/>
              <a:cs typeface="Calibri"/>
              <a:sym typeface="Calibri"/>
            </a:endParaRPr>
          </a:p>
        </p:txBody>
      </p:sp>
      <p:pic>
        <p:nvPicPr>
          <p:cNvPr id="257" name="Google Shape;257;g330ddc6b2c2_0_0"/>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258" name="Google Shape;258;g330ddc6b2c2_0_0"/>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900"/>
              <a:buFont typeface="Calibri"/>
              <a:buNone/>
            </a:pPr>
            <a:r>
              <a:rPr lang="en-US"/>
              <a:t>NAME1_NAME2_NAME3_NAME4</a:t>
            </a:r>
            <a:endParaRPr/>
          </a:p>
        </p:txBody>
      </p:sp>
      <p:sp>
        <p:nvSpPr>
          <p:cNvPr id="259" name="Google Shape;259;g330ddc6b2c2_0_0"/>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260" name="Google Shape;260;g330ddc6b2c2_0_0"/>
          <p:cNvSpPr txBox="1"/>
          <p:nvPr/>
        </p:nvSpPr>
        <p:spPr>
          <a:xfrm>
            <a:off x="76201" y="6311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b="0" i="0" lang="en-US" sz="1200" u="none" cap="none" strike="noStrike">
                <a:solidFill>
                  <a:srgbClr val="888888"/>
                </a:solidFill>
                <a:latin typeface="Arial"/>
                <a:ea typeface="Arial"/>
                <a:cs typeface="Arial"/>
                <a:sym typeface="Arial"/>
              </a:rPr>
              <a:t>Title of the Project</a:t>
            </a:r>
            <a:endParaRPr b="0" i="0" sz="1800" u="none" cap="none" strike="noStrike">
              <a:solidFill>
                <a:schemeClr val="dk1"/>
              </a:solidFill>
              <a:latin typeface="Calibri"/>
              <a:ea typeface="Calibri"/>
              <a:cs typeface="Calibri"/>
              <a:sym typeface="Calibri"/>
            </a:endParaRPr>
          </a:p>
        </p:txBody>
      </p:sp>
      <p:sp>
        <p:nvSpPr>
          <p:cNvPr id="261" name="Google Shape;261;g330ddc6b2c2_0_0"/>
          <p:cNvSpPr txBox="1"/>
          <p:nvPr/>
        </p:nvSpPr>
        <p:spPr>
          <a:xfrm>
            <a:off x="502575" y="1235650"/>
            <a:ext cx="10993800" cy="49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3F3F3F"/>
                </a:solidFill>
                <a:latin typeface="Calibri"/>
                <a:ea typeface="Calibri"/>
                <a:cs typeface="Calibri"/>
                <a:sym typeface="Calibri"/>
              </a:rPr>
              <a:t>We have already checked lots of implementations of the required libraries for different applications and are now confident that our implementation will work on pi zero.</a:t>
            </a:r>
            <a:endParaRPr sz="2000">
              <a:solidFill>
                <a:srgbClr val="3F3F3F"/>
              </a:solidFill>
              <a:latin typeface="Calibri"/>
              <a:ea typeface="Calibri"/>
              <a:cs typeface="Calibri"/>
              <a:sym typeface="Calibri"/>
            </a:endParaRPr>
          </a:p>
          <a:p>
            <a:pPr indent="0" lvl="0" marL="0" rtl="0" algn="l">
              <a:spcBef>
                <a:spcPts val="0"/>
              </a:spcBef>
              <a:spcAft>
                <a:spcPts val="0"/>
              </a:spcAft>
              <a:buNone/>
            </a:pPr>
            <a:r>
              <a:t/>
            </a:r>
            <a:endParaRPr sz="2000">
              <a:solidFill>
                <a:srgbClr val="3F3F3F"/>
              </a:solidFill>
              <a:latin typeface="Calibri"/>
              <a:ea typeface="Calibri"/>
              <a:cs typeface="Calibri"/>
              <a:sym typeface="Calibri"/>
            </a:endParaRPr>
          </a:p>
          <a:p>
            <a:pPr indent="0" lvl="0" marL="0" rtl="0" algn="l">
              <a:spcBef>
                <a:spcPts val="0"/>
              </a:spcBef>
              <a:spcAft>
                <a:spcPts val="0"/>
              </a:spcAft>
              <a:buNone/>
            </a:pPr>
            <a:r>
              <a:rPr lang="en-US" sz="2000">
                <a:solidFill>
                  <a:srgbClr val="3F3F3F"/>
                </a:solidFill>
                <a:latin typeface="Calibri"/>
                <a:ea typeface="Calibri"/>
                <a:cs typeface="Calibri"/>
                <a:sym typeface="Calibri"/>
              </a:rPr>
              <a:t>we have tested motioneyeOS one of the leading open source softwares for cameras/cctv. </a:t>
            </a:r>
            <a:endParaRPr sz="2000">
              <a:solidFill>
                <a:srgbClr val="3F3F3F"/>
              </a:solidFill>
              <a:latin typeface="Calibri"/>
              <a:ea typeface="Calibri"/>
              <a:cs typeface="Calibri"/>
              <a:sym typeface="Calibri"/>
            </a:endParaRPr>
          </a:p>
          <a:p>
            <a:pPr indent="0" lvl="0" marL="0" rtl="0" algn="l">
              <a:spcBef>
                <a:spcPts val="0"/>
              </a:spcBef>
              <a:spcAft>
                <a:spcPts val="0"/>
              </a:spcAft>
              <a:buNone/>
            </a:pPr>
            <a:r>
              <a:t/>
            </a:r>
            <a:endParaRPr sz="2000">
              <a:solidFill>
                <a:srgbClr val="3F3F3F"/>
              </a:solidFill>
              <a:latin typeface="Calibri"/>
              <a:ea typeface="Calibri"/>
              <a:cs typeface="Calibri"/>
              <a:sym typeface="Calibri"/>
            </a:endParaRPr>
          </a:p>
          <a:p>
            <a:pPr indent="0" lvl="0" marL="0" rtl="0" algn="l">
              <a:spcBef>
                <a:spcPts val="0"/>
              </a:spcBef>
              <a:spcAft>
                <a:spcPts val="0"/>
              </a:spcAft>
              <a:buNone/>
            </a:pPr>
            <a:r>
              <a:rPr lang="en-US" sz="2000">
                <a:solidFill>
                  <a:srgbClr val="3F3F3F"/>
                </a:solidFill>
                <a:latin typeface="Calibri"/>
                <a:ea typeface="Calibri"/>
                <a:cs typeface="Calibri"/>
                <a:sym typeface="Calibri"/>
              </a:rPr>
              <a:t>we have already started implementing a simple webcam for this project.</a:t>
            </a:r>
            <a:endParaRPr sz="2000">
              <a:solidFill>
                <a:srgbClr val="3F3F3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0"/>
          <p:cNvSpPr/>
          <p:nvPr/>
        </p:nvSpPr>
        <p:spPr>
          <a:xfrm>
            <a:off x="3047950" y="955555"/>
            <a:ext cx="7620000" cy="36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8" name="Google Shape;268;p10"/>
          <p:cNvSpPr txBox="1"/>
          <p:nvPr/>
        </p:nvSpPr>
        <p:spPr>
          <a:xfrm>
            <a:off x="3842656" y="493852"/>
            <a:ext cx="6825300" cy="461700"/>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chemeClr val="dk1"/>
              </a:buClr>
              <a:buSzPts val="2400"/>
              <a:buFont typeface="Trebuchet MS"/>
              <a:buNone/>
            </a:pPr>
            <a:r>
              <a:rPr b="0" i="0" lang="en-US" sz="2400" u="none" cap="none" strike="noStrike">
                <a:solidFill>
                  <a:schemeClr val="dk1"/>
                </a:solidFill>
                <a:latin typeface="Trebuchet MS"/>
                <a:ea typeface="Trebuchet MS"/>
                <a:cs typeface="Trebuchet MS"/>
                <a:sym typeface="Trebuchet MS"/>
              </a:rPr>
              <a:t>References</a:t>
            </a:r>
            <a:endParaRPr b="0" i="0" sz="1800" u="none" cap="none" strike="noStrike">
              <a:solidFill>
                <a:schemeClr val="dk1"/>
              </a:solidFill>
              <a:latin typeface="Calibri"/>
              <a:ea typeface="Calibri"/>
              <a:cs typeface="Calibri"/>
              <a:sym typeface="Calibri"/>
            </a:endParaRPr>
          </a:p>
        </p:txBody>
      </p:sp>
      <p:sp>
        <p:nvSpPr>
          <p:cNvPr id="269" name="Google Shape;269;p10"/>
          <p:cNvSpPr txBox="1"/>
          <p:nvPr/>
        </p:nvSpPr>
        <p:spPr>
          <a:xfrm>
            <a:off x="146575" y="1304850"/>
            <a:ext cx="11789400" cy="4873800"/>
          </a:xfrm>
          <a:prstGeom prst="rect">
            <a:avLst/>
          </a:prstGeom>
          <a:noFill/>
          <a:ln>
            <a:noFill/>
          </a:ln>
        </p:spPr>
        <p:txBody>
          <a:bodyPr anchorCtr="0" anchor="t" bIns="45700" lIns="91425" spcFirstLastPara="1" rIns="91425" wrap="square" tIns="45700">
            <a:noAutofit/>
          </a:bodyPr>
          <a:lstStyle/>
          <a:p>
            <a:pPr indent="0" lvl="0" marL="0" rtl="0" algn="just">
              <a:spcBef>
                <a:spcPts val="480"/>
              </a:spcBef>
              <a:spcAft>
                <a:spcPts val="0"/>
              </a:spcAft>
              <a:buClr>
                <a:schemeClr val="dk1"/>
              </a:buClr>
              <a:buFont typeface="Arial"/>
              <a:buNone/>
            </a:pPr>
            <a:r>
              <a:rPr lang="en-US" sz="1600">
                <a:solidFill>
                  <a:schemeClr val="dk1"/>
                </a:solidFill>
                <a:latin typeface="Trebuchet MS"/>
                <a:ea typeface="Trebuchet MS"/>
                <a:cs typeface="Trebuchet MS"/>
                <a:sym typeface="Trebuchet MS"/>
              </a:rPr>
              <a:t>1. Á. Carro-Lagoa, V. Barral, M. González-López, C. J. Escudero, and L. Castedo, "CITIC Research Center &amp; Department of Computer Engineering, University of A Coruña, 15071, A Coruña, Spain," received Mar. 8, 2023, revised Jul. 26, 2023, accepted Sept. 8, 2023, available online Sept. 12, 2023, version of record Sept. 18, 2023</a:t>
            </a:r>
            <a:endParaRPr sz="1600">
              <a:solidFill>
                <a:schemeClr val="dk1"/>
              </a:solidFill>
              <a:latin typeface="Trebuchet MS"/>
              <a:ea typeface="Trebuchet MS"/>
              <a:cs typeface="Trebuchet MS"/>
              <a:sym typeface="Trebuchet MS"/>
            </a:endParaRPr>
          </a:p>
          <a:p>
            <a:pPr indent="0" lvl="0" marL="0" rtl="0" algn="just">
              <a:spcBef>
                <a:spcPts val="480"/>
              </a:spcBef>
              <a:spcAft>
                <a:spcPts val="0"/>
              </a:spcAft>
              <a:buClr>
                <a:schemeClr val="dk1"/>
              </a:buClr>
              <a:buFont typeface="Arial"/>
              <a:buNone/>
            </a:pPr>
            <a:r>
              <a:t/>
            </a:r>
            <a:endParaRPr sz="1600">
              <a:solidFill>
                <a:schemeClr val="dk1"/>
              </a:solidFill>
              <a:latin typeface="Trebuchet MS"/>
              <a:ea typeface="Trebuchet MS"/>
              <a:cs typeface="Trebuchet MS"/>
              <a:sym typeface="Trebuchet MS"/>
            </a:endParaRPr>
          </a:p>
          <a:p>
            <a:pPr indent="0" lvl="0" marL="0" rtl="0" algn="just">
              <a:spcBef>
                <a:spcPts val="480"/>
              </a:spcBef>
              <a:spcAft>
                <a:spcPts val="0"/>
              </a:spcAft>
              <a:buClr>
                <a:schemeClr val="dk1"/>
              </a:buClr>
              <a:buFont typeface="Arial"/>
              <a:buNone/>
            </a:pPr>
            <a:r>
              <a:rPr lang="en-US" sz="1600">
                <a:solidFill>
                  <a:schemeClr val="dk1"/>
                </a:solidFill>
                <a:latin typeface="Trebuchet MS"/>
                <a:ea typeface="Trebuchet MS"/>
                <a:cs typeface="Trebuchet MS"/>
                <a:sym typeface="Trebuchet MS"/>
              </a:rPr>
              <a:t>2.Y. Martínez-Díaz, H. Méndez-Vázquez, L. S. Luevano, L. Chang and M. Gonzalez Mendoza, "Lightweight Low-Resolution Face Recognition for Surveillance Applications," 2020 25th International Conference on Pattern Recognition (ICPR), Milan, Italy, 2021</a:t>
            </a:r>
            <a:endParaRPr sz="1600">
              <a:solidFill>
                <a:schemeClr val="dk1"/>
              </a:solidFill>
              <a:latin typeface="Trebuchet MS"/>
              <a:ea typeface="Trebuchet MS"/>
              <a:cs typeface="Trebuchet MS"/>
              <a:sym typeface="Trebuchet MS"/>
            </a:endParaRPr>
          </a:p>
          <a:p>
            <a:pPr indent="0" lvl="0" marL="0" rtl="0" algn="just">
              <a:spcBef>
                <a:spcPts val="480"/>
              </a:spcBef>
              <a:spcAft>
                <a:spcPts val="0"/>
              </a:spcAft>
              <a:buClr>
                <a:schemeClr val="dk1"/>
              </a:buClr>
              <a:buFont typeface="Arial"/>
              <a:buNone/>
            </a:pPr>
            <a:r>
              <a:t/>
            </a:r>
            <a:endParaRPr sz="1600">
              <a:solidFill>
                <a:schemeClr val="dk1"/>
              </a:solidFill>
              <a:latin typeface="Trebuchet MS"/>
              <a:ea typeface="Trebuchet MS"/>
              <a:cs typeface="Trebuchet MS"/>
              <a:sym typeface="Trebuchet MS"/>
            </a:endParaRPr>
          </a:p>
          <a:p>
            <a:pPr indent="0" lvl="0" marL="0" rtl="0" algn="just">
              <a:spcBef>
                <a:spcPts val="480"/>
              </a:spcBef>
              <a:spcAft>
                <a:spcPts val="0"/>
              </a:spcAft>
              <a:buClr>
                <a:schemeClr val="dk1"/>
              </a:buClr>
              <a:buFont typeface="Arial"/>
              <a:buNone/>
            </a:pPr>
            <a:r>
              <a:rPr lang="en-US" sz="1500">
                <a:solidFill>
                  <a:schemeClr val="dk1"/>
                </a:solidFill>
                <a:latin typeface="Trebuchet MS"/>
                <a:ea typeface="Trebuchet MS"/>
                <a:cs typeface="Trebuchet MS"/>
                <a:sym typeface="Trebuchet MS"/>
              </a:rPr>
              <a:t>3. P. Ramya, R. Rajeshwari, “A Modified frame difference method using correlation coefficient for background subtraction”, 6th International Conference On Advances In Computing &amp; Communications, ICACC 2016, 6-8 September 2016, Cochin, India.</a:t>
            </a:r>
            <a:endParaRPr sz="1500">
              <a:solidFill>
                <a:schemeClr val="dk1"/>
              </a:solidFill>
              <a:latin typeface="Trebuchet MS"/>
              <a:ea typeface="Trebuchet MS"/>
              <a:cs typeface="Trebuchet MS"/>
              <a:sym typeface="Trebuchet MS"/>
            </a:endParaRPr>
          </a:p>
          <a:p>
            <a:pPr indent="0" lvl="0" marL="0" rtl="0" algn="just">
              <a:spcBef>
                <a:spcPts val="480"/>
              </a:spcBef>
              <a:spcAft>
                <a:spcPts val="0"/>
              </a:spcAft>
              <a:buClr>
                <a:schemeClr val="dk1"/>
              </a:buClr>
              <a:buFont typeface="Arial"/>
              <a:buNone/>
            </a:pPr>
            <a:r>
              <a:t/>
            </a:r>
            <a:endParaRPr sz="1500">
              <a:solidFill>
                <a:schemeClr val="dk1"/>
              </a:solidFill>
              <a:latin typeface="Trebuchet MS"/>
              <a:ea typeface="Trebuchet MS"/>
              <a:cs typeface="Trebuchet MS"/>
              <a:sym typeface="Trebuchet MS"/>
            </a:endParaRPr>
          </a:p>
          <a:p>
            <a:pPr indent="0" lvl="0" marL="0" rtl="0" algn="just">
              <a:spcBef>
                <a:spcPts val="480"/>
              </a:spcBef>
              <a:spcAft>
                <a:spcPts val="0"/>
              </a:spcAft>
              <a:buClr>
                <a:schemeClr val="dk1"/>
              </a:buClr>
              <a:buSzPts val="1100"/>
              <a:buFont typeface="Arial"/>
              <a:buNone/>
            </a:pPr>
            <a:r>
              <a:rPr lang="en-US" sz="1500">
                <a:solidFill>
                  <a:schemeClr val="dk1"/>
                </a:solidFill>
                <a:latin typeface="Trebuchet MS"/>
                <a:ea typeface="Trebuchet MS"/>
                <a:cs typeface="Trebuchet MS"/>
                <a:sym typeface="Trebuchet MS"/>
              </a:rPr>
              <a:t>4. Jianguo Wang, Xiaomeng Yi, Rentong Guo, Hai Jin, Peng Xu, Shengjun Li, Xiangyu Wang, Xiangzhou Guo, Chengming Li, Xiaohai Xu, Kun Yu, Yuxing Yuan, Yinghao Zou, Jiquan Long, Yudong Cai, Zhenxiang Li, Zhifeng Zhang, Yihua Mo, Jun Gu, Ruiyi Jiang, Yi Wei, Charles Xie. 2021. Milvus: A Purpose Built Vector Data Management System. In Proceedings of the 2021 International Conference on Management of Data (SIGMOD ’21), June 20–25, 2021, Virtual Event, China. ACM, New York, NY, USA, 14 pages. https: //</a:t>
            </a:r>
            <a:r>
              <a:rPr lang="en-US" sz="1500" u="sng">
                <a:solidFill>
                  <a:schemeClr val="dk1"/>
                </a:solidFill>
                <a:latin typeface="Trebuchet MS"/>
                <a:ea typeface="Trebuchet MS"/>
                <a:cs typeface="Trebuchet MS"/>
                <a:sym typeface="Trebuchet MS"/>
                <a:hlinkClick r:id="rId3">
                  <a:extLst>
                    <a:ext uri="{A12FA001-AC4F-418D-AE19-62706E023703}">
                      <ahyp:hlinkClr val="tx"/>
                    </a:ext>
                  </a:extLst>
                </a:hlinkClick>
              </a:rPr>
              <a:t>doi.org/10.1145/3448016.3457550</a:t>
            </a:r>
            <a:br>
              <a:rPr lang="en-US" sz="1500">
                <a:solidFill>
                  <a:schemeClr val="dk1"/>
                </a:solidFill>
                <a:latin typeface="Trebuchet MS"/>
                <a:ea typeface="Trebuchet MS"/>
                <a:cs typeface="Trebuchet MS"/>
                <a:sym typeface="Trebuchet MS"/>
              </a:rPr>
            </a:br>
            <a:br>
              <a:rPr lang="en-US" sz="1500">
                <a:solidFill>
                  <a:schemeClr val="dk1"/>
                </a:solidFill>
                <a:latin typeface="Trebuchet MS"/>
                <a:ea typeface="Trebuchet MS"/>
                <a:cs typeface="Trebuchet MS"/>
                <a:sym typeface="Trebuchet MS"/>
              </a:rPr>
            </a:br>
            <a:r>
              <a:rPr lang="en-US" sz="1500">
                <a:solidFill>
                  <a:schemeClr val="dk1"/>
                </a:solidFill>
                <a:latin typeface="Trebuchet MS"/>
                <a:ea typeface="Trebuchet MS"/>
                <a:cs typeface="Trebuchet MS"/>
                <a:sym typeface="Trebuchet MS"/>
              </a:rPr>
              <a:t>5.Chen, Sheng &amp; Liu, Yang &amp; Gao, Xiang &amp; Han, Zhen. (2018). MobileFaceNets: Efficient CNNs for Accurate Real-Time Face Verification on Mobile Devices. 10.48550/arXiv.1804.07573.</a:t>
            </a:r>
            <a:endParaRPr sz="1500">
              <a:solidFill>
                <a:schemeClr val="dk1"/>
              </a:solidFill>
              <a:latin typeface="Trebuchet MS"/>
              <a:ea typeface="Trebuchet MS"/>
              <a:cs typeface="Trebuchet MS"/>
              <a:sym typeface="Trebuchet MS"/>
            </a:endParaRPr>
          </a:p>
          <a:p>
            <a:pPr indent="0" lvl="0" marL="0" rtl="0" algn="just">
              <a:spcBef>
                <a:spcPts val="480"/>
              </a:spcBef>
              <a:spcAft>
                <a:spcPts val="0"/>
              </a:spcAft>
              <a:buClr>
                <a:schemeClr val="dk1"/>
              </a:buClr>
              <a:buFont typeface="Arial"/>
              <a:buNone/>
            </a:pPr>
            <a:r>
              <a:t/>
            </a:r>
            <a:endParaRPr sz="1600">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Trebuchet MS"/>
              <a:ea typeface="Trebuchet MS"/>
              <a:cs typeface="Trebuchet MS"/>
              <a:sym typeface="Trebuchet MS"/>
            </a:endParaRPr>
          </a:p>
          <a:p>
            <a:pPr indent="12700" lvl="0" marL="342900" marR="0" rtl="0" algn="just">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Trebuchet MS"/>
              <a:ea typeface="Trebuchet MS"/>
              <a:cs typeface="Trebuchet MS"/>
              <a:sym typeface="Trebuchet MS"/>
            </a:endParaRPr>
          </a:p>
          <a:p>
            <a:pPr indent="-265113" lvl="1" marL="1077913" marR="0" rtl="0" algn="just">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chemeClr val="dk1"/>
              </a:buClr>
              <a:buSzPts val="2000"/>
              <a:buFont typeface="Calibri"/>
              <a:buNone/>
            </a:pPr>
            <a:r>
              <a:t/>
            </a:r>
            <a:endParaRPr b="0" i="0" sz="2000" u="none" cap="none" strike="noStrike">
              <a:solidFill>
                <a:schemeClr val="dk1"/>
              </a:solidFill>
              <a:latin typeface="Trebuchet MS"/>
              <a:ea typeface="Trebuchet MS"/>
              <a:cs typeface="Trebuchet MS"/>
              <a:sym typeface="Trebuchet MS"/>
            </a:endParaRPr>
          </a:p>
        </p:txBody>
      </p:sp>
      <p:pic>
        <p:nvPicPr>
          <p:cNvPr id="270" name="Google Shape;270;p10"/>
          <p:cNvPicPr preferRelativeResize="0"/>
          <p:nvPr/>
        </p:nvPicPr>
        <p:blipFill rotWithShape="1">
          <a:blip r:embed="rId4">
            <a:alphaModFix/>
          </a:blip>
          <a:srcRect b="0" l="0" r="0" t="0"/>
          <a:stretch/>
        </p:blipFill>
        <p:spPr>
          <a:xfrm>
            <a:off x="10896601" y="0"/>
            <a:ext cx="1295399" cy="1025106"/>
          </a:xfrm>
          <a:prstGeom prst="rect">
            <a:avLst/>
          </a:prstGeom>
          <a:noFill/>
          <a:ln>
            <a:noFill/>
          </a:ln>
        </p:spPr>
      </p:pic>
      <p:sp>
        <p:nvSpPr>
          <p:cNvPr id="271" name="Google Shape;271;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900"/>
              <a:buFont typeface="Calibri"/>
              <a:buNone/>
            </a:pPr>
            <a:r>
              <a:rPr lang="en-US"/>
              <a:t>NAME1_NAME2_NAME3_NAME4</a:t>
            </a:r>
            <a:endParaRPr/>
          </a:p>
        </p:txBody>
      </p:sp>
      <p:sp>
        <p:nvSpPr>
          <p:cNvPr id="272" name="Google Shape;272;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273" name="Google Shape;273;p10"/>
          <p:cNvSpPr txBox="1"/>
          <p:nvPr/>
        </p:nvSpPr>
        <p:spPr>
          <a:xfrm>
            <a:off x="76201" y="6311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b="0" i="0" lang="en-US" sz="1200" u="none" cap="none" strike="noStrike">
                <a:solidFill>
                  <a:srgbClr val="888888"/>
                </a:solidFill>
                <a:latin typeface="Arial"/>
                <a:ea typeface="Arial"/>
                <a:cs typeface="Arial"/>
                <a:sym typeface="Arial"/>
              </a:rPr>
              <a:t>Title of the Project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2"/>
          <p:cNvSpPr/>
          <p:nvPr/>
        </p:nvSpPr>
        <p:spPr>
          <a:xfrm>
            <a:off x="4371485" y="3352800"/>
            <a:ext cx="2506584" cy="70788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accent2"/>
              </a:buClr>
              <a:buSzPts val="4000"/>
              <a:buFont typeface="Trebuchet MS"/>
              <a:buNone/>
            </a:pPr>
            <a:r>
              <a:rPr b="0" i="0" lang="en-US" sz="4000" u="none" cap="none" strike="noStrike">
                <a:solidFill>
                  <a:schemeClr val="accent2"/>
                </a:solidFill>
                <a:latin typeface="Trebuchet MS"/>
                <a:ea typeface="Trebuchet MS"/>
                <a:cs typeface="Trebuchet MS"/>
                <a:sym typeface="Trebuchet MS"/>
              </a:rPr>
              <a:t>Thank You</a:t>
            </a:r>
            <a:endParaRPr b="0" i="0" sz="1800" u="none" cap="none" strike="noStrike">
              <a:solidFill>
                <a:schemeClr val="accent2"/>
              </a:solidFill>
              <a:latin typeface="Calibri"/>
              <a:ea typeface="Calibri"/>
              <a:cs typeface="Calibri"/>
              <a:sym typeface="Calibri"/>
            </a:endParaRPr>
          </a:p>
        </p:txBody>
      </p:sp>
      <p:sp>
        <p:nvSpPr>
          <p:cNvPr id="279" name="Google Shape;279;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900"/>
              <a:buFont typeface="Calibri"/>
              <a:buNone/>
            </a:pPr>
            <a:r>
              <a:rPr lang="en-US"/>
              <a:t>NAME1_NAME2_NAME3_NAME4</a:t>
            </a:r>
            <a:endParaRPr/>
          </a:p>
        </p:txBody>
      </p:sp>
      <p:sp>
        <p:nvSpPr>
          <p:cNvPr id="280" name="Google Shape;280;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
          <p:cNvSpPr/>
          <p:nvPr/>
        </p:nvSpPr>
        <p:spPr>
          <a:xfrm flipH="1" rot="10800000">
            <a:off x="2397760" y="1682981"/>
            <a:ext cx="8270240" cy="4571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6" name="Google Shape;116;p2"/>
          <p:cNvSpPr txBox="1"/>
          <p:nvPr/>
        </p:nvSpPr>
        <p:spPr>
          <a:xfrm>
            <a:off x="2057400" y="1763485"/>
            <a:ext cx="8077200" cy="4724400"/>
          </a:xfrm>
          <a:prstGeom prst="rect">
            <a:avLst/>
          </a:prstGeom>
          <a:noFill/>
          <a:ln>
            <a:noFill/>
          </a:ln>
        </p:spPr>
        <p:txBody>
          <a:bodyPr anchorCtr="0" anchor="t" bIns="45700" lIns="91425" spcFirstLastPara="1" rIns="91425" wrap="square" tIns="45700">
            <a:noAutofit/>
          </a:bodyPr>
          <a:lstStyle/>
          <a:p>
            <a:pPr indent="-342900" lvl="0" marL="685791" marR="0" rtl="0" algn="just">
              <a:lnSpc>
                <a:spcPct val="100000"/>
              </a:lnSpc>
              <a:spcBef>
                <a:spcPts val="0"/>
              </a:spcBef>
              <a:spcAft>
                <a:spcPts val="0"/>
              </a:spcAft>
              <a:buClr>
                <a:schemeClr val="accent1"/>
              </a:buClr>
              <a:buSzPts val="2400"/>
              <a:buFont typeface="Noto Sans Symbols"/>
              <a:buChar char="▪"/>
            </a:pPr>
            <a:r>
              <a:rPr b="0" i="0" lang="en-US" sz="2400" u="none" cap="none" strike="noStrike">
                <a:solidFill>
                  <a:schemeClr val="accent1"/>
                </a:solidFill>
                <a:latin typeface="Trebuchet MS"/>
                <a:ea typeface="Trebuchet MS"/>
                <a:cs typeface="Trebuchet MS"/>
                <a:sym typeface="Trebuchet MS"/>
              </a:rPr>
              <a:t>Abstract and scope.</a:t>
            </a:r>
            <a:endParaRPr b="0" i="0" sz="1800" u="none" cap="none" strike="noStrike">
              <a:solidFill>
                <a:schemeClr val="accent1"/>
              </a:solidFill>
              <a:latin typeface="Calibri"/>
              <a:ea typeface="Calibri"/>
              <a:cs typeface="Calibri"/>
              <a:sym typeface="Calibri"/>
            </a:endParaRPr>
          </a:p>
          <a:p>
            <a:pPr indent="-342900" lvl="0" marL="685791" marR="0" rtl="0" algn="just">
              <a:lnSpc>
                <a:spcPct val="100000"/>
              </a:lnSpc>
              <a:spcBef>
                <a:spcPts val="480"/>
              </a:spcBef>
              <a:spcAft>
                <a:spcPts val="0"/>
              </a:spcAft>
              <a:buClr>
                <a:schemeClr val="accent1"/>
              </a:buClr>
              <a:buSzPts val="2400"/>
              <a:buFont typeface="Noto Sans Symbols"/>
              <a:buChar char="▪"/>
            </a:pPr>
            <a:r>
              <a:rPr b="0" i="0" lang="en-US" sz="2400" u="none" cap="none" strike="noStrike">
                <a:solidFill>
                  <a:schemeClr val="accent1"/>
                </a:solidFill>
                <a:latin typeface="Trebuchet MS"/>
                <a:ea typeface="Trebuchet MS"/>
                <a:cs typeface="Trebuchet MS"/>
                <a:sym typeface="Trebuchet MS"/>
              </a:rPr>
              <a:t>Suggestions from phase-1</a:t>
            </a:r>
            <a:endParaRPr b="0" i="0" sz="1800" u="none" cap="none" strike="noStrike">
              <a:solidFill>
                <a:schemeClr val="accent1"/>
              </a:solidFill>
              <a:latin typeface="Calibri"/>
              <a:ea typeface="Calibri"/>
              <a:cs typeface="Calibri"/>
              <a:sym typeface="Calibri"/>
            </a:endParaRPr>
          </a:p>
          <a:p>
            <a:pPr indent="-342900" lvl="0" marL="685791" marR="0" rtl="0" algn="just">
              <a:lnSpc>
                <a:spcPct val="100000"/>
              </a:lnSpc>
              <a:spcBef>
                <a:spcPts val="480"/>
              </a:spcBef>
              <a:spcAft>
                <a:spcPts val="0"/>
              </a:spcAft>
              <a:buClr>
                <a:schemeClr val="accent1"/>
              </a:buClr>
              <a:buSzPts val="2400"/>
              <a:buFont typeface="Noto Sans Symbols"/>
              <a:buChar char="▪"/>
            </a:pPr>
            <a:r>
              <a:rPr b="0" i="0" lang="en-US" sz="2400" u="none" cap="none" strike="noStrike">
                <a:solidFill>
                  <a:schemeClr val="accent1"/>
                </a:solidFill>
                <a:latin typeface="Trebuchet MS"/>
                <a:ea typeface="Trebuchet MS"/>
                <a:cs typeface="Trebuchet MS"/>
                <a:sym typeface="Trebuchet MS"/>
              </a:rPr>
              <a:t>Design Approach.</a:t>
            </a:r>
            <a:endParaRPr b="0" i="0" sz="1800" u="none" cap="none" strike="noStrike">
              <a:solidFill>
                <a:schemeClr val="accent1"/>
              </a:solidFill>
              <a:latin typeface="Calibri"/>
              <a:ea typeface="Calibri"/>
              <a:cs typeface="Calibri"/>
              <a:sym typeface="Calibri"/>
            </a:endParaRPr>
          </a:p>
          <a:p>
            <a:pPr indent="-342900" lvl="0" marL="685791" marR="0" rtl="0" algn="just">
              <a:lnSpc>
                <a:spcPct val="100000"/>
              </a:lnSpc>
              <a:spcBef>
                <a:spcPts val="480"/>
              </a:spcBef>
              <a:spcAft>
                <a:spcPts val="0"/>
              </a:spcAft>
              <a:buClr>
                <a:schemeClr val="accent1"/>
              </a:buClr>
              <a:buSzPts val="2400"/>
              <a:buFont typeface="Noto Sans Symbols"/>
              <a:buChar char="▪"/>
            </a:pPr>
            <a:r>
              <a:rPr b="0" i="0" lang="en-US" sz="2400" u="none" cap="none" strike="noStrike">
                <a:solidFill>
                  <a:schemeClr val="accent1"/>
                </a:solidFill>
                <a:latin typeface="Trebuchet MS"/>
                <a:ea typeface="Trebuchet MS"/>
                <a:cs typeface="Trebuchet MS"/>
                <a:sym typeface="Trebuchet MS"/>
              </a:rPr>
              <a:t>Design constraints, Assumptions and Dependencies</a:t>
            </a:r>
            <a:endParaRPr b="0" i="0" sz="1800" u="none" cap="none" strike="noStrike">
              <a:solidFill>
                <a:schemeClr val="accent1"/>
              </a:solidFill>
              <a:latin typeface="Calibri"/>
              <a:ea typeface="Calibri"/>
              <a:cs typeface="Calibri"/>
              <a:sym typeface="Calibri"/>
            </a:endParaRPr>
          </a:p>
          <a:p>
            <a:pPr indent="-342900" lvl="0" marL="685791" marR="0" rtl="0" algn="just">
              <a:lnSpc>
                <a:spcPct val="100000"/>
              </a:lnSpc>
              <a:spcBef>
                <a:spcPts val="480"/>
              </a:spcBef>
              <a:spcAft>
                <a:spcPts val="0"/>
              </a:spcAft>
              <a:buClr>
                <a:schemeClr val="accent1"/>
              </a:buClr>
              <a:buSzPts val="2400"/>
              <a:buFont typeface="Noto Sans Symbols"/>
              <a:buChar char="▪"/>
            </a:pPr>
            <a:r>
              <a:rPr b="0" i="0" lang="en-US" sz="2400" u="none" cap="none" strike="noStrike">
                <a:solidFill>
                  <a:schemeClr val="accent1"/>
                </a:solidFill>
                <a:latin typeface="Trebuchet MS"/>
                <a:ea typeface="Trebuchet MS"/>
                <a:cs typeface="Trebuchet MS"/>
                <a:sym typeface="Trebuchet MS"/>
              </a:rPr>
              <a:t>Proposed methodology/Approach</a:t>
            </a:r>
            <a:endParaRPr b="0" i="0" sz="1800" u="none" cap="none" strike="noStrike">
              <a:solidFill>
                <a:schemeClr val="accent1"/>
              </a:solidFill>
              <a:latin typeface="Calibri"/>
              <a:ea typeface="Calibri"/>
              <a:cs typeface="Calibri"/>
              <a:sym typeface="Calibri"/>
            </a:endParaRPr>
          </a:p>
          <a:p>
            <a:pPr indent="-342900" lvl="0" marL="685791" marR="0" rtl="0" algn="just">
              <a:lnSpc>
                <a:spcPct val="100000"/>
              </a:lnSpc>
              <a:spcBef>
                <a:spcPts val="480"/>
              </a:spcBef>
              <a:spcAft>
                <a:spcPts val="0"/>
              </a:spcAft>
              <a:buClr>
                <a:schemeClr val="accent1"/>
              </a:buClr>
              <a:buSzPts val="2400"/>
              <a:buFont typeface="Noto Sans Symbols"/>
              <a:buChar char="▪"/>
            </a:pPr>
            <a:r>
              <a:rPr b="0" i="0" lang="en-US" sz="2400" u="none" cap="none" strike="noStrike">
                <a:solidFill>
                  <a:schemeClr val="accent1"/>
                </a:solidFill>
                <a:latin typeface="Trebuchet MS"/>
                <a:ea typeface="Trebuchet MS"/>
                <a:cs typeface="Trebuchet MS"/>
                <a:sym typeface="Trebuchet MS"/>
              </a:rPr>
              <a:t>Architecture</a:t>
            </a:r>
            <a:endParaRPr b="0" i="0" sz="1800" u="none" cap="none" strike="noStrike">
              <a:solidFill>
                <a:schemeClr val="accent1"/>
              </a:solidFill>
              <a:latin typeface="Calibri"/>
              <a:ea typeface="Calibri"/>
              <a:cs typeface="Calibri"/>
              <a:sym typeface="Calibri"/>
            </a:endParaRPr>
          </a:p>
          <a:p>
            <a:pPr indent="-342900" lvl="0" marL="685791" marR="0" rtl="0" algn="just">
              <a:lnSpc>
                <a:spcPct val="100000"/>
              </a:lnSpc>
              <a:spcBef>
                <a:spcPts val="480"/>
              </a:spcBef>
              <a:spcAft>
                <a:spcPts val="0"/>
              </a:spcAft>
              <a:buClr>
                <a:schemeClr val="accent1"/>
              </a:buClr>
              <a:buSzPts val="2400"/>
              <a:buFont typeface="Noto Sans Symbols"/>
              <a:buChar char="▪"/>
            </a:pPr>
            <a:r>
              <a:rPr b="0" i="0" lang="en-US" sz="2400" u="none" cap="none" strike="noStrike">
                <a:solidFill>
                  <a:schemeClr val="accent1"/>
                </a:solidFill>
                <a:latin typeface="Trebuchet MS"/>
                <a:ea typeface="Trebuchet MS"/>
                <a:cs typeface="Trebuchet MS"/>
                <a:sym typeface="Trebuchet MS"/>
              </a:rPr>
              <a:t>Design Description</a:t>
            </a:r>
            <a:endParaRPr b="0" i="0" sz="2400" u="none" cap="none" strike="noStrike">
              <a:solidFill>
                <a:schemeClr val="accent1"/>
              </a:solidFill>
              <a:latin typeface="Trebuchet MS"/>
              <a:ea typeface="Trebuchet MS"/>
              <a:cs typeface="Trebuchet MS"/>
              <a:sym typeface="Trebuchet MS"/>
            </a:endParaRPr>
          </a:p>
          <a:p>
            <a:pPr indent="-342900" lvl="0" marL="685791" marR="0" rtl="0" algn="just">
              <a:lnSpc>
                <a:spcPct val="100000"/>
              </a:lnSpc>
              <a:spcBef>
                <a:spcPts val="480"/>
              </a:spcBef>
              <a:spcAft>
                <a:spcPts val="0"/>
              </a:spcAft>
              <a:buClr>
                <a:schemeClr val="accent1"/>
              </a:buClr>
              <a:buSzPts val="2400"/>
              <a:buFont typeface="Noto Sans Symbols"/>
              <a:buChar char="▪"/>
            </a:pPr>
            <a:r>
              <a:rPr b="0" i="0" lang="en-US" sz="2400" u="none" cap="none" strike="noStrike">
                <a:solidFill>
                  <a:schemeClr val="accent1"/>
                </a:solidFill>
                <a:latin typeface="Trebuchet MS"/>
                <a:ea typeface="Trebuchet MS"/>
                <a:cs typeface="Trebuchet MS"/>
                <a:sym typeface="Trebuchet MS"/>
              </a:rPr>
              <a:t>Project Progress Plan for Phase 2</a:t>
            </a:r>
            <a:endParaRPr b="0" i="0" sz="2400" u="none" cap="none" strike="noStrike">
              <a:solidFill>
                <a:schemeClr val="accent1"/>
              </a:solidFill>
              <a:latin typeface="Trebuchet MS"/>
              <a:ea typeface="Trebuchet MS"/>
              <a:cs typeface="Trebuchet MS"/>
              <a:sym typeface="Trebuchet MS"/>
            </a:endParaRPr>
          </a:p>
          <a:p>
            <a:pPr indent="-342900" lvl="0" marL="685791" marR="0" rtl="0" algn="just">
              <a:lnSpc>
                <a:spcPct val="100000"/>
              </a:lnSpc>
              <a:spcBef>
                <a:spcPts val="480"/>
              </a:spcBef>
              <a:spcAft>
                <a:spcPts val="0"/>
              </a:spcAft>
              <a:buClr>
                <a:schemeClr val="accent1"/>
              </a:buClr>
              <a:buSzPts val="2400"/>
              <a:buFont typeface="Noto Sans Symbols"/>
              <a:buChar char="▪"/>
            </a:pPr>
            <a:r>
              <a:rPr b="0" i="0" lang="en-US" sz="2400" u="none" cap="none" strike="noStrike">
                <a:solidFill>
                  <a:schemeClr val="accent1"/>
                </a:solidFill>
                <a:latin typeface="Trebuchet MS"/>
                <a:ea typeface="Trebuchet MS"/>
                <a:cs typeface="Trebuchet MS"/>
                <a:sym typeface="Trebuchet MS"/>
              </a:rPr>
              <a:t>References</a:t>
            </a:r>
            <a:endParaRPr b="0" i="0" sz="1800" u="none" cap="none" strike="noStrike">
              <a:solidFill>
                <a:schemeClr val="accent1"/>
              </a:solidFill>
              <a:latin typeface="Calibri"/>
              <a:ea typeface="Calibri"/>
              <a:cs typeface="Calibri"/>
              <a:sym typeface="Calibri"/>
            </a:endParaRPr>
          </a:p>
          <a:p>
            <a:pPr indent="-342900" lvl="0" marL="685791" marR="0" rtl="0" algn="just">
              <a:lnSpc>
                <a:spcPct val="100000"/>
              </a:lnSpc>
              <a:spcBef>
                <a:spcPts val="480"/>
              </a:spcBef>
              <a:spcAft>
                <a:spcPts val="0"/>
              </a:spcAft>
              <a:buClr>
                <a:schemeClr val="accent1"/>
              </a:buClr>
              <a:buSzPts val="2400"/>
              <a:buFont typeface="Noto Sans Symbols"/>
              <a:buChar char="▪"/>
            </a:pPr>
            <a:r>
              <a:rPr b="0" i="0" lang="en-US" sz="2400" u="none" cap="none" strike="noStrike">
                <a:solidFill>
                  <a:schemeClr val="accent1"/>
                </a:solidFill>
                <a:latin typeface="Trebuchet MS"/>
                <a:ea typeface="Trebuchet MS"/>
                <a:cs typeface="Trebuchet MS"/>
                <a:sym typeface="Trebuchet MS"/>
              </a:rPr>
              <a:t>Any other Information</a:t>
            </a:r>
            <a:endParaRPr b="0" i="0" sz="1800" u="none" cap="none" strike="noStrike">
              <a:solidFill>
                <a:schemeClr val="accent1"/>
              </a:solidFill>
              <a:latin typeface="Calibri"/>
              <a:ea typeface="Calibri"/>
              <a:cs typeface="Calibri"/>
              <a:sym typeface="Calibri"/>
            </a:endParaRPr>
          </a:p>
        </p:txBody>
      </p:sp>
      <p:sp>
        <p:nvSpPr>
          <p:cNvPr id="117" name="Google Shape;117;p2"/>
          <p:cNvSpPr txBox="1"/>
          <p:nvPr/>
        </p:nvSpPr>
        <p:spPr>
          <a:xfrm>
            <a:off x="4191001" y="1243088"/>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chemeClr val="dk1"/>
              </a:buClr>
              <a:buSzPts val="2400"/>
              <a:buFont typeface="Trebuchet MS"/>
              <a:buNone/>
            </a:pPr>
            <a:r>
              <a:rPr b="0" i="0" lang="en-US" sz="2400" u="none" cap="none" strike="noStrike">
                <a:solidFill>
                  <a:schemeClr val="dk1"/>
                </a:solidFill>
                <a:latin typeface="Trebuchet MS"/>
                <a:ea typeface="Trebuchet MS"/>
                <a:cs typeface="Trebuchet MS"/>
                <a:sym typeface="Trebuchet MS"/>
              </a:rPr>
              <a:t>Outline</a:t>
            </a:r>
            <a:endParaRPr b="0" i="0" sz="1800" u="none" cap="none" strike="noStrike">
              <a:solidFill>
                <a:schemeClr val="dk1"/>
              </a:solidFill>
              <a:latin typeface="Calibri"/>
              <a:ea typeface="Calibri"/>
              <a:cs typeface="Calibri"/>
              <a:sym typeface="Calibri"/>
            </a:endParaRPr>
          </a:p>
        </p:txBody>
      </p:sp>
      <p:pic>
        <p:nvPicPr>
          <p:cNvPr id="118" name="Google Shape;118;p2"/>
          <p:cNvPicPr preferRelativeResize="0"/>
          <p:nvPr/>
        </p:nvPicPr>
        <p:blipFill rotWithShape="1">
          <a:blip r:embed="rId3">
            <a:alphaModFix/>
          </a:blip>
          <a:srcRect b="0" l="0" r="0" t="0"/>
          <a:stretch/>
        </p:blipFill>
        <p:spPr>
          <a:xfrm>
            <a:off x="10896601" y="87085"/>
            <a:ext cx="1295399" cy="1025106"/>
          </a:xfrm>
          <a:prstGeom prst="rect">
            <a:avLst/>
          </a:prstGeom>
          <a:noFill/>
          <a:ln>
            <a:noFill/>
          </a:ln>
        </p:spPr>
      </p:pic>
      <p:sp>
        <p:nvSpPr>
          <p:cNvPr id="119" name="Google Shape;119;p2"/>
          <p:cNvSpPr txBox="1"/>
          <p:nvPr>
            <p:ph idx="11" type="ftr"/>
          </p:nvPr>
        </p:nvSpPr>
        <p:spPr>
          <a:xfrm>
            <a:off x="3686185" y="6546870"/>
            <a:ext cx="4822804"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900"/>
              <a:buFont typeface="Calibri"/>
              <a:buNone/>
            </a:pPr>
            <a:r>
              <a:rPr lang="en-US"/>
              <a:t>NAME1_NAME2_NAME3_NAME4</a:t>
            </a:r>
            <a:endParaRPr/>
          </a:p>
        </p:txBody>
      </p:sp>
      <p:sp>
        <p:nvSpPr>
          <p:cNvPr id="120" name="Google Shape;120;p2"/>
          <p:cNvSpPr txBox="1"/>
          <p:nvPr>
            <p:ph idx="12" type="sldNum"/>
          </p:nvPr>
        </p:nvSpPr>
        <p:spPr>
          <a:xfrm>
            <a:off x="9900458" y="6546870"/>
            <a:ext cx="1312025"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121" name="Google Shape;121;p2"/>
          <p:cNvSpPr txBox="1"/>
          <p:nvPr/>
        </p:nvSpPr>
        <p:spPr>
          <a:xfrm>
            <a:off x="76201" y="150195"/>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b="0" i="0" lang="en-US" sz="1200" u="none" cap="none" strike="noStrike">
                <a:solidFill>
                  <a:srgbClr val="888888"/>
                </a:solidFill>
                <a:latin typeface="Arial"/>
                <a:ea typeface="Arial"/>
                <a:cs typeface="Arial"/>
                <a:sym typeface="Arial"/>
              </a:rPr>
              <a:t>Title of the Project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330a2d317be_0_0"/>
          <p:cNvSpPr/>
          <p:nvPr/>
        </p:nvSpPr>
        <p:spPr>
          <a:xfrm>
            <a:off x="3276600" y="889905"/>
            <a:ext cx="7620000" cy="36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8" name="Google Shape;128;g330a2d317be_0_0"/>
          <p:cNvSpPr txBox="1"/>
          <p:nvPr/>
        </p:nvSpPr>
        <p:spPr>
          <a:xfrm>
            <a:off x="167525" y="1218325"/>
            <a:ext cx="11758200" cy="50235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480"/>
              </a:spcBef>
              <a:spcAft>
                <a:spcPts val="0"/>
              </a:spcAft>
              <a:buNone/>
            </a:pPr>
            <a:r>
              <a:rPr b="1" lang="en-US" sz="3000" u="sng">
                <a:solidFill>
                  <a:schemeClr val="dk1"/>
                </a:solidFill>
                <a:latin typeface="Trebuchet MS"/>
                <a:ea typeface="Trebuchet MS"/>
                <a:cs typeface="Trebuchet MS"/>
                <a:sym typeface="Trebuchet MS"/>
              </a:rPr>
              <a:t>Abstract</a:t>
            </a:r>
            <a:br>
              <a:rPr b="1" lang="en-US" sz="3000" u="sng">
                <a:solidFill>
                  <a:schemeClr val="dk1"/>
                </a:solidFill>
                <a:latin typeface="Trebuchet MS"/>
                <a:ea typeface="Trebuchet MS"/>
                <a:cs typeface="Trebuchet MS"/>
                <a:sym typeface="Trebuchet MS"/>
              </a:rPr>
            </a:br>
            <a:r>
              <a:rPr lang="en-US" sz="1800">
                <a:solidFill>
                  <a:schemeClr val="dk1"/>
                </a:solidFill>
                <a:latin typeface="Trebuchet MS"/>
                <a:ea typeface="Trebuchet MS"/>
                <a:cs typeface="Trebuchet MS"/>
                <a:sym typeface="Trebuchet MS"/>
              </a:rPr>
              <a:t>This project presents an efficient edge-AI based CCTV surveillance system designed for medium-footfall institutional facilities. The system leverages existing CCTV infrastructure combined with edge computing devices to perform real-time video analytics without requiring significant cloud resources. </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480"/>
              </a:spcBef>
              <a:spcAft>
                <a:spcPts val="0"/>
              </a:spcAft>
              <a:buNone/>
            </a:pPr>
            <a:r>
              <a:rPr lang="en-US" sz="1800">
                <a:solidFill>
                  <a:schemeClr val="dk1"/>
                </a:solidFill>
                <a:latin typeface="Trebuchet MS"/>
                <a:ea typeface="Trebuchet MS"/>
                <a:cs typeface="Trebuchet MS"/>
                <a:sym typeface="Trebuchet MS"/>
              </a:rPr>
              <a:t>Processing data at edge helps reduce latency for AI based detection, at the same time helping with security and also lowering required bandwidth. Our proposal will use very lightweight computer vision algorithms optimized for deployment on the edge to perform some of the monitoring tasks such as people detection, occupancy tracking, and anomaly detection. </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480"/>
              </a:spcBef>
              <a:spcAft>
                <a:spcPts val="0"/>
              </a:spcAft>
              <a:buNone/>
            </a:pPr>
            <a:r>
              <a:rPr lang="en-US" sz="1800">
                <a:solidFill>
                  <a:schemeClr val="dk1"/>
                </a:solidFill>
                <a:latin typeface="Trebuchet MS"/>
                <a:ea typeface="Trebuchet MS"/>
                <a:cs typeface="Trebuchet MS"/>
                <a:sym typeface="Trebuchet MS"/>
              </a:rPr>
              <a:t>Our proposed architecture allows facilities to upgrade their conventional CCTV systems with the capability for AI, while minimizing infrastructure cost while maintaining data privacy. Key features in the proposal include real time monitoring, local data processing, customizable alerts, and basic analytics reporting. </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480"/>
              </a:spcBef>
              <a:spcAft>
                <a:spcPts val="0"/>
              </a:spcAft>
              <a:buNone/>
            </a:pPr>
            <a:r>
              <a:rPr lang="en-US" sz="1800">
                <a:solidFill>
                  <a:schemeClr val="dk1"/>
                </a:solidFill>
                <a:latin typeface="Trebuchet MS"/>
                <a:ea typeface="Trebuchet MS"/>
                <a:cs typeface="Trebuchet MS"/>
                <a:sym typeface="Trebuchet MS"/>
              </a:rPr>
              <a:t>This system is designed for facilities that have 50 to 500 people coming daily, making it perfect for smaller and medium-sized institutions that want a less expensive, uncomplicated security system without the complexity of cloud-based or server based solutions.</a:t>
            </a:r>
            <a:endParaRPr i="0" sz="1800" cap="none" strike="noStrike">
              <a:solidFill>
                <a:schemeClr val="dk1"/>
              </a:solidFill>
              <a:latin typeface="Trebuchet MS"/>
              <a:ea typeface="Trebuchet MS"/>
              <a:cs typeface="Trebuchet MS"/>
              <a:sym typeface="Trebuchet MS"/>
            </a:endParaRPr>
          </a:p>
        </p:txBody>
      </p:sp>
      <p:sp>
        <p:nvSpPr>
          <p:cNvPr id="129" name="Google Shape;129;g330a2d317be_0_0"/>
          <p:cNvSpPr txBox="1"/>
          <p:nvPr/>
        </p:nvSpPr>
        <p:spPr>
          <a:xfrm>
            <a:off x="3276600" y="428202"/>
            <a:ext cx="7620000" cy="461700"/>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chemeClr val="dk1"/>
              </a:buClr>
              <a:buSzPts val="2400"/>
              <a:buFont typeface="Trebuchet MS"/>
              <a:buNone/>
            </a:pPr>
            <a:r>
              <a:rPr b="0" i="0" lang="en-US" sz="2400" u="none" cap="none" strike="noStrike">
                <a:solidFill>
                  <a:schemeClr val="dk1"/>
                </a:solidFill>
                <a:latin typeface="Trebuchet MS"/>
                <a:ea typeface="Trebuchet MS"/>
                <a:cs typeface="Trebuchet MS"/>
                <a:sym typeface="Trebuchet MS"/>
              </a:rPr>
              <a:t>Abstract and Scope</a:t>
            </a:r>
            <a:endParaRPr b="0" i="0" sz="1800" u="none" cap="none" strike="noStrike">
              <a:solidFill>
                <a:schemeClr val="dk1"/>
              </a:solidFill>
              <a:latin typeface="Calibri"/>
              <a:ea typeface="Calibri"/>
              <a:cs typeface="Calibri"/>
              <a:sym typeface="Calibri"/>
            </a:endParaRPr>
          </a:p>
        </p:txBody>
      </p:sp>
      <p:pic>
        <p:nvPicPr>
          <p:cNvPr id="130" name="Google Shape;130;g330a2d317be_0_0"/>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descr="HERMAN_GOVIND_AKSHAJ_UDAY&#10;" id="131" name="Google Shape;131;g330a2d317be_0_0" title="HERMAN_GOVIND_AKSHAJ_UDAY"/>
          <p:cNvSpPr txBox="1"/>
          <p:nvPr>
            <p:ph idx="11" type="ftr"/>
          </p:nvPr>
        </p:nvSpPr>
        <p:spPr>
          <a:xfrm>
            <a:off x="3686185" y="6459785"/>
            <a:ext cx="4822800" cy="365100"/>
          </a:xfrm>
          <a:prstGeom prst="rect">
            <a:avLst/>
          </a:prstGeom>
          <a:noFill/>
          <a:ln>
            <a:noFill/>
          </a:ln>
          <a:effectLst>
            <a:reflection blurRad="0" dir="5400000" dist="38100" endA="0" fadeDir="5400012" kx="0" rotWithShape="0" algn="bl" stPos="0" sy="-100000" ky="0"/>
          </a:effectLst>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900"/>
              <a:buFont typeface="Calibri"/>
              <a:buNone/>
            </a:pPr>
            <a:r>
              <a:rPr lang="en-US"/>
              <a:t>NAME1_NAME2_NAME3_NAME4</a:t>
            </a:r>
            <a:endParaRPr/>
          </a:p>
        </p:txBody>
      </p:sp>
      <p:sp>
        <p:nvSpPr>
          <p:cNvPr id="132" name="Google Shape;132;g330a2d317be_0_0"/>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133" name="Google Shape;133;g330a2d317be_0_0"/>
          <p:cNvSpPr txBox="1"/>
          <p:nvPr/>
        </p:nvSpPr>
        <p:spPr>
          <a:xfrm>
            <a:off x="76201" y="6311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b="0" i="0" lang="en-US" sz="1200" u="none" cap="none" strike="noStrike">
                <a:solidFill>
                  <a:srgbClr val="888888"/>
                </a:solidFill>
                <a:latin typeface="Arial"/>
                <a:ea typeface="Arial"/>
                <a:cs typeface="Arial"/>
                <a:sym typeface="Arial"/>
              </a:rPr>
              <a:t>Title of the Project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
          <p:cNvSpPr/>
          <p:nvPr/>
        </p:nvSpPr>
        <p:spPr>
          <a:xfrm>
            <a:off x="3048000" y="853330"/>
            <a:ext cx="7620000" cy="36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0" name="Google Shape;140;p3"/>
          <p:cNvSpPr txBox="1"/>
          <p:nvPr/>
        </p:nvSpPr>
        <p:spPr>
          <a:xfrm>
            <a:off x="103350" y="1025100"/>
            <a:ext cx="11985300" cy="53058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480"/>
              </a:spcBef>
              <a:spcAft>
                <a:spcPts val="0"/>
              </a:spcAft>
              <a:buNone/>
            </a:pPr>
            <a:r>
              <a:rPr b="1" lang="en-US" sz="3000" u="sng">
                <a:solidFill>
                  <a:schemeClr val="dk1"/>
                </a:solidFill>
                <a:latin typeface="Trebuchet MS"/>
                <a:ea typeface="Trebuchet MS"/>
                <a:cs typeface="Trebuchet MS"/>
                <a:sym typeface="Trebuchet MS"/>
              </a:rPr>
              <a:t>Problem Statement</a:t>
            </a:r>
            <a:endParaRPr b="1" sz="3000" u="sng">
              <a:solidFill>
                <a:schemeClr val="dk1"/>
              </a:solidFill>
              <a:latin typeface="Trebuchet MS"/>
              <a:ea typeface="Trebuchet MS"/>
              <a:cs typeface="Trebuchet MS"/>
              <a:sym typeface="Trebuchet MS"/>
            </a:endParaRPr>
          </a:p>
          <a:p>
            <a:pPr indent="-279400" lvl="0" marL="342900" rtl="0" algn="just">
              <a:spcBef>
                <a:spcPts val="40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Small companies/businesses cannot afford to have a server/cloud platform to perform analytics.</a:t>
            </a:r>
            <a:endParaRPr sz="1800">
              <a:solidFill>
                <a:schemeClr val="dk1"/>
              </a:solidFill>
              <a:latin typeface="Trebuchet MS"/>
              <a:ea typeface="Trebuchet MS"/>
              <a:cs typeface="Trebuchet MS"/>
              <a:sym typeface="Trebuchet MS"/>
            </a:endParaRPr>
          </a:p>
          <a:p>
            <a:pPr indent="-279400" lvl="0" marL="342900" rtl="0" algn="just">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Tracing actions of a person within the facility premises, requires the user to watch multiple footages from different cameras.</a:t>
            </a:r>
            <a:endParaRPr sz="1800">
              <a:solidFill>
                <a:schemeClr val="dk1"/>
              </a:solidFill>
              <a:latin typeface="Trebuchet MS"/>
              <a:ea typeface="Trebuchet MS"/>
              <a:cs typeface="Trebuchet MS"/>
              <a:sym typeface="Trebuchet MS"/>
            </a:endParaRPr>
          </a:p>
          <a:p>
            <a:pPr indent="0" lvl="0" marL="0" rtl="0" algn="just">
              <a:spcBef>
                <a:spcPts val="400"/>
              </a:spcBef>
              <a:spcAft>
                <a:spcPts val="0"/>
              </a:spcAft>
              <a:buNone/>
            </a:pPr>
            <a:r>
              <a:t/>
            </a:r>
            <a:endParaRPr sz="1800">
              <a:solidFill>
                <a:schemeClr val="dk1"/>
              </a:solidFill>
              <a:latin typeface="Trebuchet MS"/>
              <a:ea typeface="Trebuchet MS"/>
              <a:cs typeface="Trebuchet MS"/>
              <a:sym typeface="Trebuchet MS"/>
            </a:endParaRPr>
          </a:p>
          <a:p>
            <a:pPr indent="0" lvl="0" marL="0" rtl="0" algn="just">
              <a:spcBef>
                <a:spcPts val="400"/>
              </a:spcBef>
              <a:spcAft>
                <a:spcPts val="0"/>
              </a:spcAft>
              <a:buNone/>
            </a:pPr>
            <a:r>
              <a:rPr b="1" lang="en-US" sz="3000" u="sng">
                <a:solidFill>
                  <a:schemeClr val="dk1"/>
                </a:solidFill>
                <a:latin typeface="Trebuchet MS"/>
                <a:ea typeface="Trebuchet MS"/>
                <a:cs typeface="Trebuchet MS"/>
                <a:sym typeface="Trebuchet MS"/>
              </a:rPr>
              <a:t>Scope:</a:t>
            </a:r>
            <a:endParaRPr b="1" sz="3000" u="sng">
              <a:solidFill>
                <a:schemeClr val="dk1"/>
              </a:solidFill>
              <a:latin typeface="Trebuchet MS"/>
              <a:ea typeface="Trebuchet MS"/>
              <a:cs typeface="Trebuchet MS"/>
              <a:sym typeface="Trebuchet MS"/>
            </a:endParaRPr>
          </a:p>
          <a:p>
            <a:pPr indent="0" lvl="0" marL="0" rtl="0" algn="l">
              <a:lnSpc>
                <a:spcPct val="115000"/>
              </a:lnSpc>
              <a:spcBef>
                <a:spcPts val="1200"/>
              </a:spcBef>
              <a:spcAft>
                <a:spcPts val="0"/>
              </a:spcAft>
              <a:buClr>
                <a:schemeClr val="dk1"/>
              </a:buClr>
              <a:buSzPts val="1100"/>
              <a:buFont typeface="Arial"/>
              <a:buNone/>
            </a:pPr>
            <a:r>
              <a:rPr lang="en-US" sz="1600">
                <a:solidFill>
                  <a:schemeClr val="dk1"/>
                </a:solidFill>
                <a:latin typeface="Trebuchet MS"/>
                <a:ea typeface="Trebuchet MS"/>
                <a:cs typeface="Trebuchet MS"/>
                <a:sym typeface="Trebuchet MS"/>
              </a:rPr>
              <a:t>This project focuses on developing an </a:t>
            </a:r>
            <a:r>
              <a:rPr b="1" lang="en-US" sz="1600">
                <a:solidFill>
                  <a:schemeClr val="dk1"/>
                </a:solidFill>
                <a:latin typeface="Trebuchet MS"/>
                <a:ea typeface="Trebuchet MS"/>
                <a:cs typeface="Trebuchet MS"/>
                <a:sym typeface="Trebuchet MS"/>
              </a:rPr>
              <a:t>AI-driven edge surveillance system</a:t>
            </a:r>
            <a:r>
              <a:rPr lang="en-US" sz="1600">
                <a:solidFill>
                  <a:schemeClr val="dk1"/>
                </a:solidFill>
                <a:latin typeface="Trebuchet MS"/>
                <a:ea typeface="Trebuchet MS"/>
                <a:cs typeface="Trebuchet MS"/>
                <a:sym typeface="Trebuchet MS"/>
              </a:rPr>
              <a:t> that enhances </a:t>
            </a:r>
            <a:r>
              <a:rPr b="1" lang="en-US" sz="1600">
                <a:solidFill>
                  <a:schemeClr val="dk1"/>
                </a:solidFill>
                <a:latin typeface="Trebuchet MS"/>
                <a:ea typeface="Trebuchet MS"/>
                <a:cs typeface="Trebuchet MS"/>
                <a:sym typeface="Trebuchet MS"/>
              </a:rPr>
              <a:t>real-time monitoring</a:t>
            </a:r>
            <a:r>
              <a:rPr lang="en-US" sz="1600">
                <a:solidFill>
                  <a:schemeClr val="dk1"/>
                </a:solidFill>
                <a:latin typeface="Trebuchet MS"/>
                <a:ea typeface="Trebuchet MS"/>
                <a:cs typeface="Trebuchet MS"/>
                <a:sym typeface="Trebuchet MS"/>
              </a:rPr>
              <a:t> while minimizing  infrastructure costs and privacy risks. Its key principles include:</a:t>
            </a:r>
            <a:endParaRPr sz="1600">
              <a:solidFill>
                <a:schemeClr val="dk1"/>
              </a:solidFill>
              <a:latin typeface="Trebuchet MS"/>
              <a:ea typeface="Trebuchet MS"/>
              <a:cs typeface="Trebuchet MS"/>
              <a:sym typeface="Trebuchet MS"/>
            </a:endParaRPr>
          </a:p>
          <a:p>
            <a:pPr indent="-330200" lvl="0" marL="457200" rtl="0" algn="l">
              <a:lnSpc>
                <a:spcPct val="115000"/>
              </a:lnSpc>
              <a:spcBef>
                <a:spcPts val="1200"/>
              </a:spcBef>
              <a:spcAft>
                <a:spcPts val="0"/>
              </a:spcAft>
              <a:buClr>
                <a:schemeClr val="dk1"/>
              </a:buClr>
              <a:buSzPts val="1600"/>
              <a:buFont typeface="Trebuchet MS"/>
              <a:buChar char="●"/>
            </a:pPr>
            <a:r>
              <a:rPr b="1" lang="en-US" sz="1600">
                <a:solidFill>
                  <a:schemeClr val="dk1"/>
                </a:solidFill>
                <a:latin typeface="Trebuchet MS"/>
                <a:ea typeface="Trebuchet MS"/>
                <a:cs typeface="Trebuchet MS"/>
                <a:sym typeface="Trebuchet MS"/>
              </a:rPr>
              <a:t>Real-Time AI Video Analytics</a:t>
            </a:r>
            <a:r>
              <a:rPr lang="en-US" sz="1600">
                <a:solidFill>
                  <a:schemeClr val="dk1"/>
                </a:solidFill>
                <a:latin typeface="Trebuchet MS"/>
                <a:ea typeface="Trebuchet MS"/>
                <a:cs typeface="Trebuchet MS"/>
                <a:sym typeface="Trebuchet MS"/>
              </a:rPr>
              <a:t> – Lightweight models for </a:t>
            </a:r>
            <a:r>
              <a:rPr b="1" lang="en-US" sz="1600">
                <a:solidFill>
                  <a:schemeClr val="dk1"/>
                </a:solidFill>
                <a:latin typeface="Trebuchet MS"/>
                <a:ea typeface="Trebuchet MS"/>
                <a:cs typeface="Trebuchet MS"/>
                <a:sym typeface="Trebuchet MS"/>
              </a:rPr>
              <a:t>people detection, occupancy tracking, and anomaly detection</a:t>
            </a:r>
            <a:r>
              <a:rPr lang="en-US" sz="1600">
                <a:solidFill>
                  <a:schemeClr val="dk1"/>
                </a:solidFill>
                <a:latin typeface="Trebuchet MS"/>
                <a:ea typeface="Trebuchet MS"/>
                <a:cs typeface="Trebuchet MS"/>
                <a:sym typeface="Trebuchet MS"/>
              </a:rPr>
              <a:t> with </a:t>
            </a:r>
            <a:r>
              <a:rPr b="1" lang="en-US" sz="1600">
                <a:solidFill>
                  <a:schemeClr val="dk1"/>
                </a:solidFill>
                <a:latin typeface="Trebuchet MS"/>
                <a:ea typeface="Trebuchet MS"/>
                <a:cs typeface="Trebuchet MS"/>
                <a:sym typeface="Trebuchet MS"/>
              </a:rPr>
              <a:t>customizable alerts</a:t>
            </a:r>
            <a:r>
              <a:rPr lang="en-US" sz="1600">
                <a:solidFill>
                  <a:schemeClr val="dk1"/>
                </a:solidFill>
                <a:latin typeface="Trebuchet MS"/>
                <a:ea typeface="Trebuchet MS"/>
                <a:cs typeface="Trebuchet MS"/>
                <a:sym typeface="Trebuchet MS"/>
              </a:rPr>
              <a:t>.</a:t>
            </a:r>
            <a:endParaRPr sz="1600">
              <a:solidFill>
                <a:schemeClr val="dk1"/>
              </a:solidFill>
              <a:latin typeface="Trebuchet MS"/>
              <a:ea typeface="Trebuchet MS"/>
              <a:cs typeface="Trebuchet MS"/>
              <a:sym typeface="Trebuchet MS"/>
            </a:endParaRPr>
          </a:p>
          <a:p>
            <a:pPr indent="-330200" lvl="0" marL="457200" rtl="0" algn="l">
              <a:lnSpc>
                <a:spcPct val="115000"/>
              </a:lnSpc>
              <a:spcBef>
                <a:spcPts val="0"/>
              </a:spcBef>
              <a:spcAft>
                <a:spcPts val="0"/>
              </a:spcAft>
              <a:buClr>
                <a:schemeClr val="dk1"/>
              </a:buClr>
              <a:buSzPts val="1600"/>
              <a:buFont typeface="Trebuchet MS"/>
              <a:buChar char="●"/>
            </a:pPr>
            <a:r>
              <a:rPr b="1" lang="en-US" sz="1600">
                <a:solidFill>
                  <a:schemeClr val="dk1"/>
                </a:solidFill>
                <a:latin typeface="Trebuchet MS"/>
                <a:ea typeface="Trebuchet MS"/>
                <a:cs typeface="Trebuchet MS"/>
                <a:sym typeface="Trebuchet MS"/>
              </a:rPr>
              <a:t>Edge Computing</a:t>
            </a:r>
            <a:r>
              <a:rPr lang="en-US" sz="1600">
                <a:solidFill>
                  <a:schemeClr val="dk1"/>
                </a:solidFill>
                <a:latin typeface="Trebuchet MS"/>
                <a:ea typeface="Trebuchet MS"/>
                <a:cs typeface="Trebuchet MS"/>
                <a:sym typeface="Trebuchet MS"/>
              </a:rPr>
              <a:t> – Local processing on </a:t>
            </a:r>
            <a:r>
              <a:rPr b="1" lang="en-US" sz="1600">
                <a:solidFill>
                  <a:schemeClr val="dk1"/>
                </a:solidFill>
                <a:latin typeface="Trebuchet MS"/>
                <a:ea typeface="Trebuchet MS"/>
                <a:cs typeface="Trebuchet MS"/>
                <a:sym typeface="Trebuchet MS"/>
              </a:rPr>
              <a:t>low-power AI devices</a:t>
            </a:r>
            <a:r>
              <a:rPr lang="en-US" sz="1600">
                <a:solidFill>
                  <a:schemeClr val="dk1"/>
                </a:solidFill>
                <a:latin typeface="Trebuchet MS"/>
                <a:ea typeface="Trebuchet MS"/>
                <a:cs typeface="Trebuchet MS"/>
                <a:sym typeface="Trebuchet MS"/>
              </a:rPr>
              <a:t> to reduce </a:t>
            </a:r>
            <a:r>
              <a:rPr b="1" lang="en-US" sz="1600">
                <a:solidFill>
                  <a:schemeClr val="dk1"/>
                </a:solidFill>
                <a:latin typeface="Trebuchet MS"/>
                <a:ea typeface="Trebuchet MS"/>
                <a:cs typeface="Trebuchet MS"/>
                <a:sym typeface="Trebuchet MS"/>
              </a:rPr>
              <a:t>cloud dependency and latency</a:t>
            </a:r>
            <a:r>
              <a:rPr lang="en-US" sz="1600">
                <a:solidFill>
                  <a:schemeClr val="dk1"/>
                </a:solidFill>
                <a:latin typeface="Trebuchet MS"/>
                <a:ea typeface="Trebuchet MS"/>
                <a:cs typeface="Trebuchet MS"/>
                <a:sym typeface="Trebuchet MS"/>
              </a:rPr>
              <a:t>.</a:t>
            </a:r>
            <a:endParaRPr sz="1600">
              <a:solidFill>
                <a:schemeClr val="dk1"/>
              </a:solidFill>
              <a:latin typeface="Trebuchet MS"/>
              <a:ea typeface="Trebuchet MS"/>
              <a:cs typeface="Trebuchet MS"/>
              <a:sym typeface="Trebuchet MS"/>
            </a:endParaRPr>
          </a:p>
          <a:p>
            <a:pPr indent="-330200" lvl="0" marL="457200" rtl="0" algn="l">
              <a:lnSpc>
                <a:spcPct val="115000"/>
              </a:lnSpc>
              <a:spcBef>
                <a:spcPts val="0"/>
              </a:spcBef>
              <a:spcAft>
                <a:spcPts val="0"/>
              </a:spcAft>
              <a:buClr>
                <a:schemeClr val="dk1"/>
              </a:buClr>
              <a:buSzPts val="1600"/>
              <a:buFont typeface="Trebuchet MS"/>
              <a:buChar char="●"/>
            </a:pPr>
            <a:r>
              <a:rPr b="1" lang="en-US" sz="1600">
                <a:solidFill>
                  <a:schemeClr val="dk1"/>
                </a:solidFill>
                <a:latin typeface="Trebuchet MS"/>
                <a:ea typeface="Trebuchet MS"/>
                <a:cs typeface="Trebuchet MS"/>
                <a:sym typeface="Trebuchet MS"/>
              </a:rPr>
              <a:t>Optimized Resource Utilization</a:t>
            </a:r>
            <a:r>
              <a:rPr lang="en-US" sz="1600">
                <a:solidFill>
                  <a:schemeClr val="dk1"/>
                </a:solidFill>
                <a:latin typeface="Trebuchet MS"/>
                <a:ea typeface="Trebuchet MS"/>
                <a:cs typeface="Trebuchet MS"/>
                <a:sym typeface="Trebuchet MS"/>
              </a:rPr>
              <a:t> – Use of </a:t>
            </a:r>
            <a:r>
              <a:rPr b="1" lang="en-US" sz="1600">
                <a:solidFill>
                  <a:schemeClr val="dk1"/>
                </a:solidFill>
                <a:latin typeface="Trebuchet MS"/>
                <a:ea typeface="Trebuchet MS"/>
                <a:cs typeface="Trebuchet MS"/>
                <a:sym typeface="Trebuchet MS"/>
              </a:rPr>
              <a:t>efficient AI models</a:t>
            </a:r>
            <a:r>
              <a:rPr lang="en-US" sz="1600">
                <a:solidFill>
                  <a:schemeClr val="dk1"/>
                </a:solidFill>
                <a:latin typeface="Trebuchet MS"/>
                <a:ea typeface="Trebuchet MS"/>
                <a:cs typeface="Trebuchet MS"/>
                <a:sym typeface="Trebuchet MS"/>
              </a:rPr>
              <a:t> (YOLO, FaceNet) to run on </a:t>
            </a:r>
            <a:r>
              <a:rPr b="1" lang="en-US" sz="1600">
                <a:solidFill>
                  <a:schemeClr val="dk1"/>
                </a:solidFill>
                <a:latin typeface="Trebuchet MS"/>
                <a:ea typeface="Trebuchet MS"/>
                <a:cs typeface="Trebuchet MS"/>
                <a:sym typeface="Trebuchet MS"/>
              </a:rPr>
              <a:t>limited hardware</a:t>
            </a:r>
            <a:r>
              <a:rPr lang="en-US" sz="1600">
                <a:solidFill>
                  <a:schemeClr val="dk1"/>
                </a:solidFill>
                <a:latin typeface="Trebuchet MS"/>
                <a:ea typeface="Trebuchet MS"/>
                <a:cs typeface="Trebuchet MS"/>
                <a:sym typeface="Trebuchet MS"/>
              </a:rPr>
              <a:t>.</a:t>
            </a:r>
            <a:endParaRPr sz="1600">
              <a:solidFill>
                <a:schemeClr val="dk1"/>
              </a:solidFill>
              <a:latin typeface="Trebuchet MS"/>
              <a:ea typeface="Trebuchet MS"/>
              <a:cs typeface="Trebuchet MS"/>
              <a:sym typeface="Trebuchet MS"/>
            </a:endParaRPr>
          </a:p>
          <a:p>
            <a:pPr indent="-330200" lvl="0" marL="457200" rtl="0" algn="l">
              <a:lnSpc>
                <a:spcPct val="115000"/>
              </a:lnSpc>
              <a:spcBef>
                <a:spcPts val="0"/>
              </a:spcBef>
              <a:spcAft>
                <a:spcPts val="0"/>
              </a:spcAft>
              <a:buClr>
                <a:schemeClr val="dk1"/>
              </a:buClr>
              <a:buSzPts val="1600"/>
              <a:buFont typeface="Trebuchet MS"/>
              <a:buChar char="●"/>
            </a:pPr>
            <a:r>
              <a:rPr b="1" lang="en-US" sz="1600">
                <a:solidFill>
                  <a:schemeClr val="dk1"/>
                </a:solidFill>
                <a:latin typeface="Trebuchet MS"/>
                <a:ea typeface="Trebuchet MS"/>
                <a:cs typeface="Trebuchet MS"/>
                <a:sym typeface="Trebuchet MS"/>
              </a:rPr>
              <a:t>Scalability &amp; Deployment</a:t>
            </a:r>
            <a:r>
              <a:rPr lang="en-US" sz="1600">
                <a:solidFill>
                  <a:schemeClr val="dk1"/>
                </a:solidFill>
                <a:latin typeface="Trebuchet MS"/>
                <a:ea typeface="Trebuchet MS"/>
                <a:cs typeface="Trebuchet MS"/>
                <a:sym typeface="Trebuchet MS"/>
              </a:rPr>
              <a:t> – Designed for </a:t>
            </a:r>
            <a:r>
              <a:rPr b="1" lang="en-US" sz="1600">
                <a:solidFill>
                  <a:schemeClr val="dk1"/>
                </a:solidFill>
                <a:latin typeface="Trebuchet MS"/>
                <a:ea typeface="Trebuchet MS"/>
                <a:cs typeface="Trebuchet MS"/>
                <a:sym typeface="Trebuchet MS"/>
              </a:rPr>
              <a:t>medium-scale institutions (50-500 visitors/day)</a:t>
            </a:r>
            <a:r>
              <a:rPr lang="en-US" sz="1600">
                <a:solidFill>
                  <a:schemeClr val="dk1"/>
                </a:solidFill>
                <a:latin typeface="Trebuchet MS"/>
                <a:ea typeface="Trebuchet MS"/>
                <a:cs typeface="Trebuchet MS"/>
                <a:sym typeface="Trebuchet MS"/>
              </a:rPr>
              <a:t> with </a:t>
            </a:r>
            <a:r>
              <a:rPr b="1" lang="en-US" sz="1600">
                <a:solidFill>
                  <a:schemeClr val="dk1"/>
                </a:solidFill>
                <a:latin typeface="Trebuchet MS"/>
                <a:ea typeface="Trebuchet MS"/>
                <a:cs typeface="Trebuchet MS"/>
                <a:sym typeface="Trebuchet MS"/>
              </a:rPr>
              <a:t>easy integration</a:t>
            </a:r>
            <a:r>
              <a:rPr lang="en-US" sz="1600">
                <a:solidFill>
                  <a:schemeClr val="dk1"/>
                </a:solidFill>
                <a:latin typeface="Trebuchet MS"/>
                <a:ea typeface="Trebuchet MS"/>
                <a:cs typeface="Trebuchet MS"/>
                <a:sym typeface="Trebuchet MS"/>
              </a:rPr>
              <a:t> into existing CCTV setups.</a:t>
            </a:r>
            <a:endParaRPr sz="1600">
              <a:solidFill>
                <a:schemeClr val="dk1"/>
              </a:solidFill>
              <a:latin typeface="Trebuchet MS"/>
              <a:ea typeface="Trebuchet MS"/>
              <a:cs typeface="Trebuchet MS"/>
              <a:sym typeface="Trebuchet MS"/>
            </a:endParaRPr>
          </a:p>
          <a:p>
            <a:pPr indent="-330200" lvl="0" marL="457200" rtl="0" algn="l">
              <a:lnSpc>
                <a:spcPct val="115000"/>
              </a:lnSpc>
              <a:spcBef>
                <a:spcPts val="0"/>
              </a:spcBef>
              <a:spcAft>
                <a:spcPts val="0"/>
              </a:spcAft>
              <a:buClr>
                <a:schemeClr val="dk1"/>
              </a:buClr>
              <a:buSzPts val="1600"/>
              <a:buFont typeface="Trebuchet MS"/>
              <a:buChar char="●"/>
            </a:pPr>
            <a:r>
              <a:rPr b="1" lang="en-US" sz="1600">
                <a:solidFill>
                  <a:schemeClr val="dk1"/>
                </a:solidFill>
                <a:latin typeface="Trebuchet MS"/>
                <a:ea typeface="Trebuchet MS"/>
                <a:cs typeface="Trebuchet MS"/>
                <a:sym typeface="Trebuchet MS"/>
              </a:rPr>
              <a:t>Privacy &amp; Security</a:t>
            </a:r>
            <a:r>
              <a:rPr lang="en-US" sz="1600">
                <a:solidFill>
                  <a:schemeClr val="dk1"/>
                </a:solidFill>
                <a:latin typeface="Trebuchet MS"/>
                <a:ea typeface="Trebuchet MS"/>
                <a:cs typeface="Trebuchet MS"/>
                <a:sym typeface="Trebuchet MS"/>
              </a:rPr>
              <a:t> – </a:t>
            </a:r>
            <a:r>
              <a:rPr b="1" lang="en-US" sz="1600">
                <a:solidFill>
                  <a:schemeClr val="dk1"/>
                </a:solidFill>
                <a:latin typeface="Trebuchet MS"/>
                <a:ea typeface="Trebuchet MS"/>
                <a:cs typeface="Trebuchet MS"/>
                <a:sym typeface="Trebuchet MS"/>
              </a:rPr>
              <a:t>Local data storage</a:t>
            </a:r>
            <a:r>
              <a:rPr lang="en-US" sz="1600">
                <a:solidFill>
                  <a:schemeClr val="dk1"/>
                </a:solidFill>
                <a:latin typeface="Trebuchet MS"/>
                <a:ea typeface="Trebuchet MS"/>
                <a:cs typeface="Trebuchet MS"/>
                <a:sym typeface="Trebuchet MS"/>
              </a:rPr>
              <a:t> ensures compliance with </a:t>
            </a:r>
            <a:r>
              <a:rPr b="1" lang="en-US" sz="1600">
                <a:solidFill>
                  <a:schemeClr val="dk1"/>
                </a:solidFill>
                <a:latin typeface="Trebuchet MS"/>
                <a:ea typeface="Trebuchet MS"/>
                <a:cs typeface="Trebuchet MS"/>
                <a:sym typeface="Trebuchet MS"/>
              </a:rPr>
              <a:t>privacy regulations</a:t>
            </a:r>
            <a:r>
              <a:rPr lang="en-US" sz="1600">
                <a:solidFill>
                  <a:schemeClr val="dk1"/>
                </a:solidFill>
                <a:latin typeface="Trebuchet MS"/>
                <a:ea typeface="Trebuchet MS"/>
                <a:cs typeface="Trebuchet MS"/>
                <a:sym typeface="Trebuchet MS"/>
              </a:rPr>
              <a:t> and prevents unauthorized data access.</a:t>
            </a:r>
            <a:endParaRPr sz="1600">
              <a:solidFill>
                <a:schemeClr val="dk1"/>
              </a:solidFill>
              <a:latin typeface="Trebuchet MS"/>
              <a:ea typeface="Trebuchet MS"/>
              <a:cs typeface="Trebuchet MS"/>
              <a:sym typeface="Trebuchet MS"/>
            </a:endParaRPr>
          </a:p>
          <a:p>
            <a:pPr indent="0" lvl="0" marL="0" rtl="0" algn="just">
              <a:spcBef>
                <a:spcPts val="1200"/>
              </a:spcBef>
              <a:spcAft>
                <a:spcPts val="0"/>
              </a:spcAft>
              <a:buNone/>
            </a:pPr>
            <a:r>
              <a:t/>
            </a:r>
            <a:endParaRPr sz="1500">
              <a:solidFill>
                <a:schemeClr val="dk1"/>
              </a:solidFill>
              <a:latin typeface="Trebuchet MS"/>
              <a:ea typeface="Trebuchet MS"/>
              <a:cs typeface="Trebuchet MS"/>
              <a:sym typeface="Trebuchet MS"/>
            </a:endParaRPr>
          </a:p>
          <a:p>
            <a:pPr indent="0" lvl="0" marL="0" rtl="0" algn="just">
              <a:spcBef>
                <a:spcPts val="400"/>
              </a:spcBef>
              <a:spcAft>
                <a:spcPts val="0"/>
              </a:spcAft>
              <a:buNone/>
            </a:pPr>
            <a:r>
              <a:t/>
            </a:r>
            <a:endParaRPr sz="1800">
              <a:solidFill>
                <a:schemeClr val="dk1"/>
              </a:solidFill>
              <a:latin typeface="Trebuchet MS"/>
              <a:ea typeface="Trebuchet MS"/>
              <a:cs typeface="Trebuchet MS"/>
              <a:sym typeface="Trebuchet MS"/>
            </a:endParaRPr>
          </a:p>
          <a:p>
            <a:pPr indent="0" lvl="0" marL="342900" rtl="0" algn="just">
              <a:spcBef>
                <a:spcPts val="400"/>
              </a:spcBef>
              <a:spcAft>
                <a:spcPts val="0"/>
              </a:spcAft>
              <a:buNone/>
            </a:pPr>
            <a:r>
              <a:t/>
            </a:r>
            <a:endParaRPr sz="2000">
              <a:solidFill>
                <a:schemeClr val="dk1"/>
              </a:solidFill>
              <a:latin typeface="Trebuchet MS"/>
              <a:ea typeface="Trebuchet MS"/>
              <a:cs typeface="Trebuchet MS"/>
              <a:sym typeface="Trebuchet MS"/>
            </a:endParaRPr>
          </a:p>
          <a:p>
            <a:pPr indent="0" lvl="0" marL="0" rtl="0" algn="l">
              <a:lnSpc>
                <a:spcPct val="115000"/>
              </a:lnSpc>
              <a:spcBef>
                <a:spcPts val="1200"/>
              </a:spcBef>
              <a:spcAft>
                <a:spcPts val="0"/>
              </a:spcAft>
              <a:buClr>
                <a:schemeClr val="dk1"/>
              </a:buClr>
              <a:buSzPts val="1100"/>
              <a:buFont typeface="Arial"/>
              <a:buNone/>
            </a:pPr>
            <a:r>
              <a:t/>
            </a:r>
            <a:endParaRPr sz="2000">
              <a:solidFill>
                <a:schemeClr val="dk1"/>
              </a:solidFill>
              <a:latin typeface="Trebuchet MS"/>
              <a:ea typeface="Trebuchet MS"/>
              <a:cs typeface="Trebuchet MS"/>
              <a:sym typeface="Trebuchet MS"/>
            </a:endParaRPr>
          </a:p>
          <a:p>
            <a:pPr indent="0" lvl="0" marL="0" rtl="0" algn="just">
              <a:spcBef>
                <a:spcPts val="1200"/>
              </a:spcBef>
              <a:spcAft>
                <a:spcPts val="0"/>
              </a:spcAft>
              <a:buNone/>
            </a:pPr>
            <a:r>
              <a:t/>
            </a:r>
            <a:endParaRPr sz="2000">
              <a:solidFill>
                <a:schemeClr val="dk1"/>
              </a:solidFill>
              <a:latin typeface="Trebuchet MS"/>
              <a:ea typeface="Trebuchet MS"/>
              <a:cs typeface="Trebuchet MS"/>
              <a:sym typeface="Trebuchet MS"/>
            </a:endParaRPr>
          </a:p>
          <a:p>
            <a:pPr indent="0" lvl="0" marL="0" marR="0" rtl="0" algn="just">
              <a:lnSpc>
                <a:spcPct val="100000"/>
              </a:lnSpc>
              <a:spcBef>
                <a:spcPts val="48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480"/>
              </a:spcBef>
              <a:spcAft>
                <a:spcPts val="0"/>
              </a:spcAft>
              <a:buNone/>
            </a:pPr>
            <a:r>
              <a:t/>
            </a:r>
            <a:endParaRPr sz="2000">
              <a:solidFill>
                <a:schemeClr val="dk1"/>
              </a:solidFill>
              <a:latin typeface="Trebuchet MS"/>
              <a:ea typeface="Trebuchet MS"/>
              <a:cs typeface="Trebuchet MS"/>
              <a:sym typeface="Trebuchet MS"/>
            </a:endParaRPr>
          </a:p>
        </p:txBody>
      </p:sp>
      <p:sp>
        <p:nvSpPr>
          <p:cNvPr id="141" name="Google Shape;141;p3"/>
          <p:cNvSpPr txBox="1"/>
          <p:nvPr/>
        </p:nvSpPr>
        <p:spPr>
          <a:xfrm>
            <a:off x="3006100" y="428227"/>
            <a:ext cx="7620000" cy="461700"/>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chemeClr val="dk1"/>
              </a:buClr>
              <a:buSzPts val="2400"/>
              <a:buFont typeface="Trebuchet MS"/>
              <a:buNone/>
            </a:pPr>
            <a:r>
              <a:rPr b="0" i="0" lang="en-US" sz="2400" u="none" cap="none" strike="noStrike">
                <a:solidFill>
                  <a:schemeClr val="dk1"/>
                </a:solidFill>
                <a:latin typeface="Trebuchet MS"/>
                <a:ea typeface="Trebuchet MS"/>
                <a:cs typeface="Trebuchet MS"/>
                <a:sym typeface="Trebuchet MS"/>
              </a:rPr>
              <a:t>Abstr</a:t>
            </a:r>
            <a:r>
              <a:rPr lang="en-US" sz="2400">
                <a:solidFill>
                  <a:schemeClr val="dk1"/>
                </a:solidFill>
                <a:latin typeface="Trebuchet MS"/>
                <a:ea typeface="Trebuchet MS"/>
                <a:cs typeface="Trebuchet MS"/>
                <a:sym typeface="Trebuchet MS"/>
              </a:rPr>
              <a:t>act</a:t>
            </a:r>
            <a:r>
              <a:rPr b="0" i="0" lang="en-US" sz="2400" u="none" cap="none" strike="noStrike">
                <a:solidFill>
                  <a:schemeClr val="dk1"/>
                </a:solidFill>
                <a:latin typeface="Trebuchet MS"/>
                <a:ea typeface="Trebuchet MS"/>
                <a:cs typeface="Trebuchet MS"/>
                <a:sym typeface="Trebuchet MS"/>
              </a:rPr>
              <a:t> and Scope</a:t>
            </a:r>
            <a:endParaRPr b="0" i="0" sz="1800" u="none" cap="none" strike="noStrike">
              <a:solidFill>
                <a:schemeClr val="dk1"/>
              </a:solidFill>
              <a:latin typeface="Calibri"/>
              <a:ea typeface="Calibri"/>
              <a:cs typeface="Calibri"/>
              <a:sym typeface="Calibri"/>
            </a:endParaRPr>
          </a:p>
        </p:txBody>
      </p:sp>
      <p:pic>
        <p:nvPicPr>
          <p:cNvPr id="142" name="Google Shape;142;p3"/>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descr="HERMAN_GOVIND_AKSHAJ_UDAY&#10;" id="143" name="Google Shape;143;p3" title="HERMAN_GOVIND_AKSHAJ_UDAY"/>
          <p:cNvSpPr txBox="1"/>
          <p:nvPr>
            <p:ph idx="11" type="ftr"/>
          </p:nvPr>
        </p:nvSpPr>
        <p:spPr>
          <a:xfrm>
            <a:off x="3686185" y="6459785"/>
            <a:ext cx="4822804" cy="365125"/>
          </a:xfrm>
          <a:prstGeom prst="rect">
            <a:avLst/>
          </a:prstGeom>
          <a:noFill/>
          <a:ln>
            <a:noFill/>
          </a:ln>
          <a:effectLst>
            <a:reflection blurRad="0" dir="5400000" dist="38100" endA="0" fadeDir="5400012" kx="0" rotWithShape="0" algn="bl" stPos="0" sy="-100000" ky="0"/>
          </a:effectLst>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900"/>
              <a:buFont typeface="Calibri"/>
              <a:buNone/>
            </a:pPr>
            <a:r>
              <a:rPr lang="en-US"/>
              <a:t>NAME1_NAME2_NAME3_NAME4</a:t>
            </a:r>
            <a:endParaRPr/>
          </a:p>
        </p:txBody>
      </p:sp>
      <p:sp>
        <p:nvSpPr>
          <p:cNvPr id="144" name="Google Shape;144;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145" name="Google Shape;145;p3"/>
          <p:cNvSpPr txBox="1"/>
          <p:nvPr/>
        </p:nvSpPr>
        <p:spPr>
          <a:xfrm>
            <a:off x="76201" y="6311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b="0" i="0" lang="en-US" sz="1200" u="none" cap="none" strike="noStrike">
                <a:solidFill>
                  <a:srgbClr val="888888"/>
                </a:solidFill>
                <a:latin typeface="Arial"/>
                <a:ea typeface="Arial"/>
                <a:cs typeface="Arial"/>
                <a:sym typeface="Arial"/>
              </a:rPr>
              <a:t>Title of the Project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4"/>
          <p:cNvSpPr/>
          <p:nvPr/>
        </p:nvSpPr>
        <p:spPr>
          <a:xfrm>
            <a:off x="3048000" y="889930"/>
            <a:ext cx="7620000" cy="36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2" name="Google Shape;152;p4"/>
          <p:cNvSpPr txBox="1"/>
          <p:nvPr/>
        </p:nvSpPr>
        <p:spPr>
          <a:xfrm>
            <a:off x="76200" y="1197175"/>
            <a:ext cx="11943600" cy="52626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Clr>
                <a:schemeClr val="dk1"/>
              </a:buClr>
              <a:buSzPts val="1800"/>
              <a:buFont typeface="Trebuchet MS"/>
              <a:buChar char="●"/>
            </a:pPr>
            <a:r>
              <a:rPr b="1" lang="en-US" sz="2000">
                <a:solidFill>
                  <a:schemeClr val="dk1"/>
                </a:solidFill>
                <a:latin typeface="Trebuchet MS"/>
                <a:ea typeface="Trebuchet MS"/>
                <a:cs typeface="Trebuchet MS"/>
                <a:sym typeface="Trebuchet MS"/>
              </a:rPr>
              <a:t>Cold start issue</a:t>
            </a:r>
            <a:br>
              <a:rPr lang="en-US" sz="1800">
                <a:solidFill>
                  <a:schemeClr val="dk1"/>
                </a:solidFill>
                <a:latin typeface="Trebuchet MS"/>
                <a:ea typeface="Trebuchet MS"/>
                <a:cs typeface="Trebuchet MS"/>
                <a:sym typeface="Trebuchet MS"/>
              </a:rPr>
            </a:br>
            <a:r>
              <a:rPr lang="en-US" sz="1800">
                <a:solidFill>
                  <a:schemeClr val="dk1"/>
                </a:solidFill>
                <a:latin typeface="Trebuchet MS"/>
                <a:ea typeface="Trebuchet MS"/>
                <a:cs typeface="Trebuchet MS"/>
                <a:sym typeface="Trebuchet MS"/>
              </a:rPr>
              <a:t>When a new person enters (with no entry in DB) we mark them as Guest, and Notify Administration to add a new ID for them and add the new ID temporarily to the Database.</a:t>
            </a:r>
            <a:br>
              <a:rPr lang="en-US" sz="1800">
                <a:solidFill>
                  <a:schemeClr val="dk1"/>
                </a:solidFill>
                <a:latin typeface="Trebuchet MS"/>
                <a:ea typeface="Trebuchet MS"/>
                <a:cs typeface="Trebuchet MS"/>
                <a:sym typeface="Trebuchet MS"/>
              </a:rPr>
            </a:br>
            <a:endParaRPr sz="1800">
              <a:solidFill>
                <a:schemeClr val="dk1"/>
              </a:solidFill>
              <a:latin typeface="Trebuchet MS"/>
              <a:ea typeface="Trebuchet MS"/>
              <a:cs typeface="Trebuchet MS"/>
              <a:sym typeface="Trebuchet MS"/>
            </a:endParaRPr>
          </a:p>
          <a:p>
            <a:pPr indent="-342900" lvl="0" marL="457200" rtl="0" algn="l">
              <a:spcBef>
                <a:spcPts val="0"/>
              </a:spcBef>
              <a:spcAft>
                <a:spcPts val="0"/>
              </a:spcAft>
              <a:buClr>
                <a:schemeClr val="dk1"/>
              </a:buClr>
              <a:buSzPts val="1800"/>
              <a:buFont typeface="Trebuchet MS"/>
              <a:buChar char="●"/>
            </a:pPr>
            <a:r>
              <a:rPr b="1" lang="en-US" sz="2000">
                <a:solidFill>
                  <a:schemeClr val="dk1"/>
                </a:solidFill>
                <a:latin typeface="Trebuchet MS"/>
                <a:ea typeface="Trebuchet MS"/>
                <a:cs typeface="Trebuchet MS"/>
                <a:sym typeface="Trebuchet MS"/>
              </a:rPr>
              <a:t>Entering backwards (face not seen)</a:t>
            </a:r>
            <a:br>
              <a:rPr b="1" lang="en-US" sz="1800">
                <a:solidFill>
                  <a:schemeClr val="dk1"/>
                </a:solidFill>
                <a:latin typeface="Trebuchet MS"/>
                <a:ea typeface="Trebuchet MS"/>
                <a:cs typeface="Trebuchet MS"/>
                <a:sym typeface="Trebuchet MS"/>
              </a:rPr>
            </a:br>
            <a:r>
              <a:rPr lang="en-US" sz="1800">
                <a:solidFill>
                  <a:schemeClr val="dk1"/>
                </a:solidFill>
                <a:latin typeface="Trebuchet MS"/>
                <a:ea typeface="Trebuchet MS"/>
                <a:cs typeface="Trebuchet MS"/>
                <a:sym typeface="Trebuchet MS"/>
              </a:rPr>
              <a:t>For this we can add a simple mechanism at the main cameras so that it allows entry only on scanning the face completely.</a:t>
            </a:r>
            <a:br>
              <a:rPr lang="en-US" sz="1800">
                <a:solidFill>
                  <a:schemeClr val="dk1"/>
                </a:solidFill>
                <a:latin typeface="Trebuchet MS"/>
                <a:ea typeface="Trebuchet MS"/>
                <a:cs typeface="Trebuchet MS"/>
                <a:sym typeface="Trebuchet MS"/>
              </a:rPr>
            </a:br>
            <a:endParaRPr sz="1800">
              <a:solidFill>
                <a:schemeClr val="dk1"/>
              </a:solidFill>
              <a:latin typeface="Trebuchet MS"/>
              <a:ea typeface="Trebuchet MS"/>
              <a:cs typeface="Trebuchet MS"/>
              <a:sym typeface="Trebuchet MS"/>
            </a:endParaRPr>
          </a:p>
          <a:p>
            <a:pPr indent="-355600" lvl="0" marL="457200" rtl="0" algn="l">
              <a:spcBef>
                <a:spcPts val="0"/>
              </a:spcBef>
              <a:spcAft>
                <a:spcPts val="0"/>
              </a:spcAft>
              <a:buClr>
                <a:schemeClr val="dk1"/>
              </a:buClr>
              <a:buSzPts val="2000"/>
              <a:buFont typeface="Trebuchet MS"/>
              <a:buChar char="●"/>
            </a:pPr>
            <a:r>
              <a:rPr b="1" lang="en-US" sz="2000">
                <a:solidFill>
                  <a:schemeClr val="dk1"/>
                </a:solidFill>
                <a:latin typeface="Trebuchet MS"/>
                <a:ea typeface="Trebuchet MS"/>
                <a:cs typeface="Trebuchet MS"/>
                <a:sym typeface="Trebuchet MS"/>
              </a:rPr>
              <a:t>Having a broader view on the use cases.</a:t>
            </a:r>
            <a:br>
              <a:rPr b="1" lang="en-US" sz="2000">
                <a:solidFill>
                  <a:schemeClr val="dk1"/>
                </a:solidFill>
                <a:latin typeface="Trebuchet MS"/>
                <a:ea typeface="Trebuchet MS"/>
                <a:cs typeface="Trebuchet MS"/>
                <a:sym typeface="Trebuchet MS"/>
              </a:rPr>
            </a:br>
            <a:endParaRPr b="1" sz="2000">
              <a:solidFill>
                <a:schemeClr val="dk1"/>
              </a:solidFill>
              <a:latin typeface="Trebuchet MS"/>
              <a:ea typeface="Trebuchet MS"/>
              <a:cs typeface="Trebuchet MS"/>
              <a:sym typeface="Trebuchet MS"/>
            </a:endParaRPr>
          </a:p>
          <a:p>
            <a:pPr indent="-355600" lvl="0" marL="457200" rtl="0" algn="l">
              <a:spcBef>
                <a:spcPts val="0"/>
              </a:spcBef>
              <a:spcAft>
                <a:spcPts val="0"/>
              </a:spcAft>
              <a:buClr>
                <a:schemeClr val="dk1"/>
              </a:buClr>
              <a:buSzPts val="2000"/>
              <a:buFont typeface="Trebuchet MS"/>
              <a:buChar char="●"/>
            </a:pPr>
            <a:r>
              <a:rPr b="1" lang="en-US" sz="2000">
                <a:solidFill>
                  <a:schemeClr val="dk1"/>
                </a:solidFill>
                <a:latin typeface="Trebuchet MS"/>
                <a:ea typeface="Trebuchet MS"/>
                <a:cs typeface="Trebuchet MS"/>
                <a:sym typeface="Trebuchet MS"/>
              </a:rPr>
              <a:t>Keeping the Optimum fps </a:t>
            </a:r>
            <a:endParaRPr b="1" sz="2000">
              <a:solidFill>
                <a:schemeClr val="dk1"/>
              </a:solidFill>
              <a:latin typeface="Trebuchet MS"/>
              <a:ea typeface="Trebuchet MS"/>
              <a:cs typeface="Trebuchet MS"/>
              <a:sym typeface="Trebuchet MS"/>
            </a:endParaRPr>
          </a:p>
        </p:txBody>
      </p:sp>
      <p:sp>
        <p:nvSpPr>
          <p:cNvPr id="153" name="Google Shape;153;p4"/>
          <p:cNvSpPr txBox="1"/>
          <p:nvPr/>
        </p:nvSpPr>
        <p:spPr>
          <a:xfrm>
            <a:off x="4191000" y="428227"/>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chemeClr val="dk1"/>
              </a:buClr>
              <a:buSzPts val="2400"/>
              <a:buFont typeface="Trebuchet MS"/>
              <a:buNone/>
            </a:pPr>
            <a:r>
              <a:rPr b="0" i="0" lang="en-US" sz="2400" u="none" cap="none" strike="noStrike">
                <a:solidFill>
                  <a:schemeClr val="dk1"/>
                </a:solidFill>
                <a:latin typeface="Trebuchet MS"/>
                <a:ea typeface="Trebuchet MS"/>
                <a:cs typeface="Trebuchet MS"/>
                <a:sym typeface="Trebuchet MS"/>
              </a:rPr>
              <a:t>Suggestions from </a:t>
            </a:r>
            <a:r>
              <a:rPr lang="en-US" sz="2400">
                <a:solidFill>
                  <a:schemeClr val="dk1"/>
                </a:solidFill>
                <a:latin typeface="Trebuchet MS"/>
                <a:ea typeface="Trebuchet MS"/>
                <a:cs typeface="Trebuchet MS"/>
                <a:sym typeface="Trebuchet MS"/>
              </a:rPr>
              <a:t>Phase 1</a:t>
            </a:r>
            <a:endParaRPr b="0" i="0" sz="1800" u="none" cap="none" strike="noStrike">
              <a:solidFill>
                <a:schemeClr val="dk1"/>
              </a:solidFill>
              <a:latin typeface="Calibri"/>
              <a:ea typeface="Calibri"/>
              <a:cs typeface="Calibri"/>
              <a:sym typeface="Calibri"/>
            </a:endParaRPr>
          </a:p>
        </p:txBody>
      </p:sp>
      <p:pic>
        <p:nvPicPr>
          <p:cNvPr id="154" name="Google Shape;154;p4"/>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155" name="Google Shape;155;p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900"/>
              <a:buFont typeface="Calibri"/>
              <a:buNone/>
            </a:pPr>
            <a:r>
              <a:rPr lang="en-US"/>
              <a:t>NAME1_NAME2_NAME3_NAME4</a:t>
            </a:r>
            <a:endParaRPr/>
          </a:p>
        </p:txBody>
      </p:sp>
      <p:sp>
        <p:nvSpPr>
          <p:cNvPr id="156" name="Google Shape;156;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157" name="Google Shape;157;p4"/>
          <p:cNvSpPr txBox="1"/>
          <p:nvPr/>
        </p:nvSpPr>
        <p:spPr>
          <a:xfrm>
            <a:off x="76201" y="6311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b="0" i="0" lang="en-US" sz="1200" u="none" cap="none" strike="noStrike">
                <a:solidFill>
                  <a:srgbClr val="888888"/>
                </a:solidFill>
                <a:latin typeface="Arial"/>
                <a:ea typeface="Arial"/>
                <a:cs typeface="Arial"/>
                <a:sym typeface="Arial"/>
              </a:rPr>
              <a:t>Title of the Project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5"/>
          <p:cNvSpPr/>
          <p:nvPr/>
        </p:nvSpPr>
        <p:spPr>
          <a:xfrm>
            <a:off x="2574525" y="1025106"/>
            <a:ext cx="8229600" cy="45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63" name="Google Shape;163;p5"/>
          <p:cNvSpPr txBox="1"/>
          <p:nvPr/>
        </p:nvSpPr>
        <p:spPr>
          <a:xfrm>
            <a:off x="3686184" y="495813"/>
            <a:ext cx="69819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b="0" i="0" lang="en-US" sz="2400" u="none" cap="none" strike="noStrike">
                <a:solidFill>
                  <a:schemeClr val="dk1"/>
                </a:solidFill>
                <a:latin typeface="Trebuchet MS"/>
                <a:ea typeface="Trebuchet MS"/>
                <a:cs typeface="Trebuchet MS"/>
                <a:sym typeface="Trebuchet MS"/>
              </a:rPr>
              <a:t>Design Approach </a:t>
            </a:r>
            <a:endParaRPr b="0" i="0" sz="1400" u="none" cap="none" strike="noStrike">
              <a:solidFill>
                <a:schemeClr val="dk1"/>
              </a:solidFill>
              <a:latin typeface="Arial"/>
              <a:ea typeface="Arial"/>
              <a:cs typeface="Arial"/>
              <a:sym typeface="Arial"/>
            </a:endParaRPr>
          </a:p>
        </p:txBody>
      </p:sp>
      <p:pic>
        <p:nvPicPr>
          <p:cNvPr id="164" name="Google Shape;164;p5"/>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165" name="Google Shape;165;p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900"/>
              <a:buFont typeface="Calibri"/>
              <a:buNone/>
            </a:pPr>
            <a:r>
              <a:rPr lang="en-US"/>
              <a:t>NAME1_NAME2_NAME3_NAME4</a:t>
            </a:r>
            <a:endParaRPr/>
          </a:p>
        </p:txBody>
      </p:sp>
      <p:sp>
        <p:nvSpPr>
          <p:cNvPr id="166" name="Google Shape;166;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167" name="Google Shape;167;p5"/>
          <p:cNvSpPr txBox="1"/>
          <p:nvPr/>
        </p:nvSpPr>
        <p:spPr>
          <a:xfrm>
            <a:off x="76201" y="6311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b="0" i="0" lang="en-US" sz="1200" u="none" cap="none" strike="noStrike">
                <a:solidFill>
                  <a:srgbClr val="888888"/>
                </a:solidFill>
                <a:latin typeface="Arial"/>
                <a:ea typeface="Arial"/>
                <a:cs typeface="Arial"/>
                <a:sym typeface="Arial"/>
              </a:rPr>
              <a:t>Title of the Project</a:t>
            </a:r>
            <a:endParaRPr b="0" i="0" sz="1800" u="none" cap="none" strike="noStrike">
              <a:solidFill>
                <a:schemeClr val="dk1"/>
              </a:solidFill>
              <a:latin typeface="Calibri"/>
              <a:ea typeface="Calibri"/>
              <a:cs typeface="Calibri"/>
              <a:sym typeface="Calibri"/>
            </a:endParaRPr>
          </a:p>
        </p:txBody>
      </p:sp>
      <p:sp>
        <p:nvSpPr>
          <p:cNvPr id="168" name="Google Shape;168;p5"/>
          <p:cNvSpPr txBox="1"/>
          <p:nvPr/>
        </p:nvSpPr>
        <p:spPr>
          <a:xfrm>
            <a:off x="513375" y="1985725"/>
            <a:ext cx="11168400" cy="41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3F3F3F"/>
                </a:solidFill>
                <a:latin typeface="Calibri"/>
                <a:ea typeface="Calibri"/>
                <a:cs typeface="Calibri"/>
                <a:sym typeface="Calibri"/>
              </a:rPr>
              <a:t>We first implement a very simple cctv </a:t>
            </a:r>
            <a:r>
              <a:rPr lang="en-US" sz="2000">
                <a:solidFill>
                  <a:srgbClr val="3F3F3F"/>
                </a:solidFill>
                <a:latin typeface="Calibri"/>
                <a:ea typeface="Calibri"/>
                <a:cs typeface="Calibri"/>
                <a:sym typeface="Calibri"/>
              </a:rPr>
              <a:t>system</a:t>
            </a:r>
            <a:r>
              <a:rPr lang="en-US" sz="2000">
                <a:solidFill>
                  <a:srgbClr val="3F3F3F"/>
                </a:solidFill>
                <a:latin typeface="Calibri"/>
                <a:ea typeface="Calibri"/>
                <a:cs typeface="Calibri"/>
                <a:sym typeface="Calibri"/>
              </a:rPr>
              <a:t> with frame </a:t>
            </a:r>
            <a:r>
              <a:rPr lang="en-US" sz="2000">
                <a:solidFill>
                  <a:srgbClr val="3F3F3F"/>
                </a:solidFill>
                <a:latin typeface="Calibri"/>
                <a:ea typeface="Calibri"/>
                <a:cs typeface="Calibri"/>
                <a:sym typeface="Calibri"/>
              </a:rPr>
              <a:t>subtraction</a:t>
            </a:r>
            <a:r>
              <a:rPr lang="en-US" sz="2000">
                <a:solidFill>
                  <a:srgbClr val="3F3F3F"/>
                </a:solidFill>
                <a:latin typeface="Calibri"/>
                <a:ea typeface="Calibri"/>
                <a:cs typeface="Calibri"/>
                <a:sym typeface="Calibri"/>
              </a:rPr>
              <a:t> to detect movement.</a:t>
            </a:r>
            <a:br>
              <a:rPr lang="en-US" sz="2000">
                <a:solidFill>
                  <a:srgbClr val="3F3F3F"/>
                </a:solidFill>
                <a:latin typeface="Calibri"/>
                <a:ea typeface="Calibri"/>
                <a:cs typeface="Calibri"/>
                <a:sym typeface="Calibri"/>
              </a:rPr>
            </a:br>
            <a:r>
              <a:rPr lang="en-US" sz="2000">
                <a:solidFill>
                  <a:srgbClr val="3F3F3F"/>
                </a:solidFill>
                <a:latin typeface="Calibri"/>
                <a:ea typeface="Calibri"/>
                <a:cs typeface="Calibri"/>
                <a:sym typeface="Calibri"/>
              </a:rPr>
              <a:t>This we run on pi zero (</a:t>
            </a:r>
            <a:r>
              <a:rPr lang="en-US" sz="2000">
                <a:solidFill>
                  <a:srgbClr val="3F3F3F"/>
                </a:solidFill>
                <a:latin typeface="Calibri"/>
                <a:ea typeface="Calibri"/>
                <a:cs typeface="Calibri"/>
                <a:sym typeface="Calibri"/>
              </a:rPr>
              <a:t>raspberry</a:t>
            </a:r>
            <a:r>
              <a:rPr lang="en-US" sz="2000">
                <a:solidFill>
                  <a:srgbClr val="3F3F3F"/>
                </a:solidFill>
                <a:latin typeface="Calibri"/>
                <a:ea typeface="Calibri"/>
                <a:cs typeface="Calibri"/>
                <a:sym typeface="Calibri"/>
              </a:rPr>
              <a:t> / banana/ orange).</a:t>
            </a:r>
            <a:br>
              <a:rPr lang="en-US" sz="2000">
                <a:solidFill>
                  <a:srgbClr val="3F3F3F"/>
                </a:solidFill>
                <a:latin typeface="Calibri"/>
                <a:ea typeface="Calibri"/>
                <a:cs typeface="Calibri"/>
                <a:sym typeface="Calibri"/>
              </a:rPr>
            </a:br>
            <a:r>
              <a:rPr lang="en-US" sz="2000">
                <a:solidFill>
                  <a:srgbClr val="3F3F3F"/>
                </a:solidFill>
                <a:latin typeface="Calibri"/>
                <a:ea typeface="Calibri"/>
                <a:cs typeface="Calibri"/>
                <a:sym typeface="Calibri"/>
              </a:rPr>
              <a:t>Whenever we detect motion on the frame we run a yolo algorithm to detect humans..</a:t>
            </a:r>
            <a:br>
              <a:rPr lang="en-US" sz="2000">
                <a:solidFill>
                  <a:srgbClr val="3F3F3F"/>
                </a:solidFill>
                <a:latin typeface="Calibri"/>
                <a:ea typeface="Calibri"/>
                <a:cs typeface="Calibri"/>
                <a:sym typeface="Calibri"/>
              </a:rPr>
            </a:br>
            <a:r>
              <a:rPr lang="en-US" sz="2000">
                <a:solidFill>
                  <a:srgbClr val="3F3F3F"/>
                </a:solidFill>
                <a:latin typeface="Calibri"/>
                <a:ea typeface="Calibri"/>
                <a:cs typeface="Calibri"/>
                <a:sym typeface="Calibri"/>
              </a:rPr>
              <a:t>On detecting humans we find a bounding box and crop the image to the size where only the human is seen.</a:t>
            </a:r>
            <a:br>
              <a:rPr lang="en-US" sz="2000">
                <a:solidFill>
                  <a:srgbClr val="3F3F3F"/>
                </a:solidFill>
                <a:latin typeface="Calibri"/>
                <a:ea typeface="Calibri"/>
                <a:cs typeface="Calibri"/>
                <a:sym typeface="Calibri"/>
              </a:rPr>
            </a:br>
            <a:r>
              <a:rPr lang="en-US" sz="2000">
                <a:solidFill>
                  <a:srgbClr val="3F3F3F"/>
                </a:solidFill>
                <a:latin typeface="Calibri"/>
                <a:ea typeface="Calibri"/>
                <a:cs typeface="Calibri"/>
                <a:sym typeface="Calibri"/>
              </a:rPr>
              <a:t>Send this cropped image to our </a:t>
            </a:r>
            <a:r>
              <a:rPr lang="en-US" sz="2000">
                <a:solidFill>
                  <a:srgbClr val="3F3F3F"/>
                </a:solidFill>
                <a:latin typeface="Calibri"/>
                <a:ea typeface="Calibri"/>
                <a:cs typeface="Calibri"/>
                <a:sym typeface="Calibri"/>
              </a:rPr>
              <a:t>custom</a:t>
            </a:r>
            <a:r>
              <a:rPr lang="en-US" sz="2000">
                <a:solidFill>
                  <a:srgbClr val="3F3F3F"/>
                </a:solidFill>
                <a:latin typeface="Calibri"/>
                <a:ea typeface="Calibri"/>
                <a:cs typeface="Calibri"/>
                <a:sym typeface="Calibri"/>
              </a:rPr>
              <a:t> algorithm to build a vector to represent that human.</a:t>
            </a:r>
            <a:endParaRPr sz="2000">
              <a:solidFill>
                <a:srgbClr val="3F3F3F"/>
              </a:solidFill>
              <a:latin typeface="Calibri"/>
              <a:ea typeface="Calibri"/>
              <a:cs typeface="Calibri"/>
              <a:sym typeface="Calibri"/>
            </a:endParaRPr>
          </a:p>
          <a:p>
            <a:pPr indent="0" lvl="0" marL="0" rtl="0" algn="l">
              <a:spcBef>
                <a:spcPts val="0"/>
              </a:spcBef>
              <a:spcAft>
                <a:spcPts val="0"/>
              </a:spcAft>
              <a:buNone/>
            </a:pPr>
            <a:r>
              <a:rPr lang="en-US" sz="2000">
                <a:solidFill>
                  <a:srgbClr val="3F3F3F"/>
                </a:solidFill>
                <a:latin typeface="Calibri"/>
                <a:ea typeface="Calibri"/>
                <a:cs typeface="Calibri"/>
                <a:sym typeface="Calibri"/>
              </a:rPr>
              <a:t>(and to a facenet if its the entry gate to recognise emp_id of that person)</a:t>
            </a:r>
            <a:endParaRPr sz="2000">
              <a:solidFill>
                <a:srgbClr val="3F3F3F"/>
              </a:solidFill>
              <a:latin typeface="Calibri"/>
              <a:ea typeface="Calibri"/>
              <a:cs typeface="Calibri"/>
              <a:sym typeface="Calibri"/>
            </a:endParaRPr>
          </a:p>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6"/>
          <p:cNvSpPr/>
          <p:nvPr/>
        </p:nvSpPr>
        <p:spPr>
          <a:xfrm>
            <a:off x="1935168" y="1025099"/>
            <a:ext cx="8795700" cy="45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74" name="Google Shape;174;p6"/>
          <p:cNvSpPr txBox="1"/>
          <p:nvPr/>
        </p:nvSpPr>
        <p:spPr>
          <a:xfrm>
            <a:off x="3418114" y="563400"/>
            <a:ext cx="72498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b="0" i="0" lang="en-US" sz="2400" u="none" cap="none" strike="noStrike">
                <a:solidFill>
                  <a:schemeClr val="dk1"/>
                </a:solidFill>
                <a:latin typeface="Trebuchet MS"/>
                <a:ea typeface="Trebuchet MS"/>
                <a:cs typeface="Trebuchet MS"/>
                <a:sym typeface="Trebuchet MS"/>
              </a:rPr>
              <a:t>Design Constraints, Assumptions &amp; Dependencies</a:t>
            </a:r>
            <a:endParaRPr b="0" i="0" sz="2400" u="none" cap="none" strike="noStrike">
              <a:solidFill>
                <a:schemeClr val="dk1"/>
              </a:solidFill>
              <a:latin typeface="Calibri"/>
              <a:ea typeface="Calibri"/>
              <a:cs typeface="Calibri"/>
              <a:sym typeface="Calibri"/>
            </a:endParaRPr>
          </a:p>
        </p:txBody>
      </p:sp>
      <p:sp>
        <p:nvSpPr>
          <p:cNvPr id="175" name="Google Shape;175;p6"/>
          <p:cNvSpPr txBox="1"/>
          <p:nvPr/>
        </p:nvSpPr>
        <p:spPr>
          <a:xfrm>
            <a:off x="232650" y="1403000"/>
            <a:ext cx="11726700" cy="393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We believe in using the following in phases for the System design of our project:</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b="1" lang="en-US" sz="1800" u="sng">
                <a:solidFill>
                  <a:schemeClr val="dk1"/>
                </a:solidFill>
                <a:latin typeface="Trebuchet MS"/>
                <a:ea typeface="Trebuchet MS"/>
                <a:cs typeface="Trebuchet MS"/>
                <a:sym typeface="Trebuchet MS"/>
              </a:rPr>
              <a:t>Phase 1:</a:t>
            </a:r>
            <a:endParaRPr b="1" sz="1800" u="sng">
              <a:solidFill>
                <a:schemeClr val="dk1"/>
              </a:solidFill>
              <a:latin typeface="Trebuchet MS"/>
              <a:ea typeface="Trebuchet MS"/>
              <a:cs typeface="Trebuchet MS"/>
              <a:sym typeface="Trebuchet MS"/>
            </a:endParaRPr>
          </a:p>
          <a:p>
            <a:pPr indent="-342900" lvl="0" marL="457200" rtl="0" algn="l">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4 X laptops with webcams</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b="1" lang="en-US" sz="1800" u="sng">
                <a:solidFill>
                  <a:schemeClr val="dk1"/>
                </a:solidFill>
                <a:latin typeface="Trebuchet MS"/>
                <a:ea typeface="Trebuchet MS"/>
                <a:cs typeface="Trebuchet MS"/>
                <a:sym typeface="Trebuchet MS"/>
              </a:rPr>
              <a:t>Phase 2:</a:t>
            </a:r>
            <a:endParaRPr b="1" sz="1800" u="sng">
              <a:solidFill>
                <a:schemeClr val="dk1"/>
              </a:solidFill>
              <a:latin typeface="Trebuchet MS"/>
              <a:ea typeface="Trebuchet MS"/>
              <a:cs typeface="Trebuchet MS"/>
              <a:sym typeface="Trebuchet MS"/>
            </a:endParaRPr>
          </a:p>
          <a:p>
            <a:pPr indent="-342900" lvl="0" marL="457200" rtl="0" algn="l">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4 X (Raspberry  Pi 3A+ / Raspberry Pi zero)</a:t>
            </a:r>
            <a:endParaRPr sz="1800">
              <a:solidFill>
                <a:schemeClr val="dk1"/>
              </a:solidFill>
              <a:latin typeface="Trebuchet MS"/>
              <a:ea typeface="Trebuchet MS"/>
              <a:cs typeface="Trebuchet MS"/>
              <a:sym typeface="Trebuchet MS"/>
            </a:endParaRPr>
          </a:p>
          <a:p>
            <a:pPr indent="-342900" lvl="0" marL="457200" rtl="0" algn="l">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4 X (Micro SD cards)</a:t>
            </a:r>
            <a:endParaRPr sz="1800">
              <a:solidFill>
                <a:schemeClr val="dk1"/>
              </a:solidFill>
              <a:latin typeface="Trebuchet MS"/>
              <a:ea typeface="Trebuchet MS"/>
              <a:cs typeface="Trebuchet MS"/>
              <a:sym typeface="Trebuchet MS"/>
            </a:endParaRPr>
          </a:p>
          <a:p>
            <a:pPr indent="-342900" lvl="0" marL="457200" rtl="0" algn="l">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4 X (cis cam) (3-5 mp)</a:t>
            </a:r>
            <a:endParaRPr sz="2400">
              <a:solidFill>
                <a:schemeClr val="dk1"/>
              </a:solidFill>
              <a:latin typeface="Trebuchet MS"/>
              <a:ea typeface="Trebuchet MS"/>
              <a:cs typeface="Trebuchet MS"/>
              <a:sym typeface="Trebuchet MS"/>
            </a:endParaRPr>
          </a:p>
        </p:txBody>
      </p:sp>
      <p:pic>
        <p:nvPicPr>
          <p:cNvPr id="176" name="Google Shape;176;p6"/>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177" name="Google Shape;177;p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900"/>
              <a:buFont typeface="Calibri"/>
              <a:buNone/>
            </a:pPr>
            <a:r>
              <a:rPr lang="en-US"/>
              <a:t>NAME1_NAME2_NAME3_NAME4</a:t>
            </a:r>
            <a:endParaRPr/>
          </a:p>
        </p:txBody>
      </p:sp>
      <p:sp>
        <p:nvSpPr>
          <p:cNvPr id="178" name="Google Shape;178;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179" name="Google Shape;179;p6"/>
          <p:cNvSpPr txBox="1"/>
          <p:nvPr/>
        </p:nvSpPr>
        <p:spPr>
          <a:xfrm>
            <a:off x="76201" y="6311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b="0" i="0" lang="en-US" sz="1200" u="none" cap="none" strike="noStrike">
                <a:solidFill>
                  <a:srgbClr val="888888"/>
                </a:solidFill>
                <a:latin typeface="Arial"/>
                <a:ea typeface="Arial"/>
                <a:cs typeface="Arial"/>
                <a:sym typeface="Arial"/>
              </a:rPr>
              <a:t>Title of the Project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9"/>
          <p:cNvSpPr/>
          <p:nvPr/>
        </p:nvSpPr>
        <p:spPr>
          <a:xfrm>
            <a:off x="2503639" y="630908"/>
            <a:ext cx="8164200" cy="45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86" name="Google Shape;186;p9"/>
          <p:cNvSpPr txBox="1"/>
          <p:nvPr/>
        </p:nvSpPr>
        <p:spPr>
          <a:xfrm>
            <a:off x="3799039" y="169201"/>
            <a:ext cx="68688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lang="en-US" sz="2400">
                <a:solidFill>
                  <a:schemeClr val="dk1"/>
                </a:solidFill>
                <a:latin typeface="Trebuchet MS"/>
                <a:ea typeface="Trebuchet MS"/>
                <a:cs typeface="Trebuchet MS"/>
                <a:sym typeface="Trebuchet MS"/>
              </a:rPr>
              <a:t>Architecture</a:t>
            </a:r>
            <a:endParaRPr b="0" i="0" sz="2400" u="none" cap="none" strike="noStrike">
              <a:solidFill>
                <a:schemeClr val="dk1"/>
              </a:solidFill>
              <a:latin typeface="Calibri"/>
              <a:ea typeface="Calibri"/>
              <a:cs typeface="Calibri"/>
              <a:sym typeface="Calibri"/>
            </a:endParaRPr>
          </a:p>
        </p:txBody>
      </p:sp>
      <p:pic>
        <p:nvPicPr>
          <p:cNvPr id="187" name="Google Shape;187;p9"/>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188" name="Google Shape;188;p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900"/>
              <a:buFont typeface="Calibri"/>
              <a:buNone/>
            </a:pPr>
            <a:r>
              <a:rPr lang="en-US"/>
              <a:t>NAME1_NAME2_NAME3_NAME4</a:t>
            </a:r>
            <a:endParaRPr/>
          </a:p>
        </p:txBody>
      </p:sp>
      <p:sp>
        <p:nvSpPr>
          <p:cNvPr id="189" name="Google Shape;189;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190" name="Google Shape;190;p9"/>
          <p:cNvSpPr txBox="1"/>
          <p:nvPr/>
        </p:nvSpPr>
        <p:spPr>
          <a:xfrm>
            <a:off x="76201" y="6311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b="0" i="0" lang="en-US" sz="1200" u="none" cap="none" strike="noStrike">
                <a:solidFill>
                  <a:srgbClr val="888888"/>
                </a:solidFill>
                <a:latin typeface="Arial"/>
                <a:ea typeface="Arial"/>
                <a:cs typeface="Arial"/>
                <a:sym typeface="Arial"/>
              </a:rPr>
              <a:t>Title of the Project</a:t>
            </a:r>
            <a:endParaRPr b="0" i="0" sz="1800" u="none" cap="none" strike="noStrike">
              <a:solidFill>
                <a:schemeClr val="dk1"/>
              </a:solidFill>
              <a:latin typeface="Calibri"/>
              <a:ea typeface="Calibri"/>
              <a:cs typeface="Calibri"/>
              <a:sym typeface="Calibri"/>
            </a:endParaRPr>
          </a:p>
        </p:txBody>
      </p:sp>
      <p:pic>
        <p:nvPicPr>
          <p:cNvPr id="191" name="Google Shape;191;p9"/>
          <p:cNvPicPr preferRelativeResize="0"/>
          <p:nvPr/>
        </p:nvPicPr>
        <p:blipFill rotWithShape="1">
          <a:blip r:embed="rId4">
            <a:alphaModFix/>
          </a:blip>
          <a:srcRect b="55015" l="0" r="38313" t="0"/>
          <a:stretch/>
        </p:blipFill>
        <p:spPr>
          <a:xfrm>
            <a:off x="76200" y="19239"/>
            <a:ext cx="7722699" cy="629231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d91e6602ad_0_35"/>
          <p:cNvSpPr/>
          <p:nvPr/>
        </p:nvSpPr>
        <p:spPr>
          <a:xfrm>
            <a:off x="2503639" y="630908"/>
            <a:ext cx="8164200" cy="45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98" name="Google Shape;198;g2d91e6602ad_0_35"/>
          <p:cNvSpPr txBox="1"/>
          <p:nvPr/>
        </p:nvSpPr>
        <p:spPr>
          <a:xfrm>
            <a:off x="3799039" y="169201"/>
            <a:ext cx="68688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lang="en-US" sz="2400">
                <a:solidFill>
                  <a:schemeClr val="dk1"/>
                </a:solidFill>
                <a:latin typeface="Trebuchet MS"/>
                <a:ea typeface="Trebuchet MS"/>
                <a:cs typeface="Trebuchet MS"/>
                <a:sym typeface="Trebuchet MS"/>
              </a:rPr>
              <a:t>Architecture</a:t>
            </a:r>
            <a:endParaRPr sz="2400">
              <a:solidFill>
                <a:schemeClr val="dk1"/>
              </a:solidFill>
              <a:latin typeface="Trebuchet MS"/>
              <a:ea typeface="Trebuchet MS"/>
              <a:cs typeface="Trebuchet MS"/>
              <a:sym typeface="Trebuchet MS"/>
            </a:endParaRPr>
          </a:p>
          <a:p>
            <a:pPr indent="-342900" lvl="0" marL="342900" marR="0" rtl="0" algn="ctr">
              <a:lnSpc>
                <a:spcPct val="100000"/>
              </a:lnSpc>
              <a:spcBef>
                <a:spcPts val="0"/>
              </a:spcBef>
              <a:spcAft>
                <a:spcPts val="0"/>
              </a:spcAft>
              <a:buClr>
                <a:schemeClr val="dk1"/>
              </a:buClr>
              <a:buSzPts val="2400"/>
              <a:buFont typeface="Trebuchet MS"/>
              <a:buNone/>
            </a:pPr>
            <a:r>
              <a:t/>
            </a:r>
            <a:endParaRPr sz="2400">
              <a:solidFill>
                <a:schemeClr val="dk1"/>
              </a:solidFill>
              <a:latin typeface="Trebuchet MS"/>
              <a:ea typeface="Trebuchet MS"/>
              <a:cs typeface="Trebuchet MS"/>
              <a:sym typeface="Trebuchet MS"/>
            </a:endParaRPr>
          </a:p>
        </p:txBody>
      </p:sp>
      <p:pic>
        <p:nvPicPr>
          <p:cNvPr id="199" name="Google Shape;199;g2d91e6602ad_0_35"/>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200" name="Google Shape;200;g2d91e6602ad_0_35"/>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900"/>
              <a:buFont typeface="Calibri"/>
              <a:buNone/>
            </a:pPr>
            <a:r>
              <a:rPr lang="en-US"/>
              <a:t>NAME1_NAME2_NAME3_NAME4</a:t>
            </a:r>
            <a:endParaRPr/>
          </a:p>
        </p:txBody>
      </p:sp>
      <p:sp>
        <p:nvSpPr>
          <p:cNvPr id="201" name="Google Shape;201;g2d91e6602ad_0_35"/>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202" name="Google Shape;202;g2d91e6602ad_0_35"/>
          <p:cNvSpPr txBox="1"/>
          <p:nvPr/>
        </p:nvSpPr>
        <p:spPr>
          <a:xfrm>
            <a:off x="76201" y="6311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b="0" i="0" lang="en-US" sz="1200" u="none" cap="none" strike="noStrike">
                <a:solidFill>
                  <a:srgbClr val="888888"/>
                </a:solidFill>
                <a:latin typeface="Arial"/>
                <a:ea typeface="Arial"/>
                <a:cs typeface="Arial"/>
                <a:sym typeface="Arial"/>
              </a:rPr>
              <a:t>Title of the Project</a:t>
            </a:r>
            <a:endParaRPr b="0" i="0" sz="1800" u="none" cap="none" strike="noStrike">
              <a:solidFill>
                <a:schemeClr val="dk1"/>
              </a:solidFill>
              <a:latin typeface="Calibri"/>
              <a:ea typeface="Calibri"/>
              <a:cs typeface="Calibri"/>
              <a:sym typeface="Calibri"/>
            </a:endParaRPr>
          </a:p>
        </p:txBody>
      </p:sp>
      <p:pic>
        <p:nvPicPr>
          <p:cNvPr id="203" name="Google Shape;203;g2d91e6602ad_0_35"/>
          <p:cNvPicPr preferRelativeResize="0"/>
          <p:nvPr/>
        </p:nvPicPr>
        <p:blipFill rotWithShape="1">
          <a:blip r:embed="rId4">
            <a:alphaModFix/>
          </a:blip>
          <a:srcRect b="0" l="0" r="41867" t="50112"/>
          <a:stretch/>
        </p:blipFill>
        <p:spPr>
          <a:xfrm>
            <a:off x="76200" y="0"/>
            <a:ext cx="6654349" cy="638043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2023-02-02T07:40:50Z</dcterms:created>
  <dc:creator>Microsoft account</dc:creator>
</cp:coreProperties>
</file>