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0" roundtripDataSignature="AMtx7mhS9yXqNbzcxZTmQSNiQAetE0C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40f03fd71c_1_16: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15" name="Google Shape;215;g340f03fd71c_1_1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8: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26" name="Google Shape;226;p8: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7: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37" name="Google Shape;237;p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40eb8bbde4_0_129: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48" name="Google Shape;248;g340eb8bbde4_0_129: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40eb8bbde4_0_119: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59" name="Google Shape;259;g340eb8bbde4_0_119: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40f03fd71c_4_5: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70" name="Google Shape;270;g340f03fd71c_4_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5: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81" name="Google Shape;281;p2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40eb8bbde4_0_158: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92" name="Google Shape;292;g340eb8bbde4_0_15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40eb8bbde4_0_99: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03" name="Google Shape;303;g340eb8bbde4_0_99: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40eb8bbde4_0_167: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14" name="Google Shape;314;g340eb8bbde4_0_16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13" name="Google Shape;11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8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40eb8bbde4_0_6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g340eb8bbde4_0_65: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328" name="Google Shape;328;g340eb8bbde4_0_65: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40eb8bbde4_0_7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g340eb8bbde4_0_77: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340" name="Google Shape;340;g340eb8bbde4_0_77: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3268443d32f_0_0: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g3268443d32f_0_0: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352" name="Google Shape;352;g3268443d32f_0_0: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0: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364" name="Google Shape;364;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8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5" name="Google Shape;37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7" name="Google Shape;38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25" name="Google Shape;12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8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40eb8bbde4_0_2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340eb8bbde4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g340eb8bbde4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8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48" name="Google Shape;148;p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40f03fd71c_1_36: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71" name="Google Shape;171;g340f03fd71c_1_3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40f03fd71c_1_26: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82" name="Google Shape;182;g340f03fd71c_1_2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6: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93" name="Google Shape;193;p6: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40f03fd71c_1_6: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04" name="Google Shape;204;g340f03fd71c_1_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8" name="Shape 18"/>
        <p:cNvGrpSpPr/>
        <p:nvPr/>
      </p:nvGrpSpPr>
      <p:grpSpPr>
        <a:xfrm>
          <a:off x="0" y="0"/>
          <a:ext cx="0" cy="0"/>
          <a:chOff x="0" y="0"/>
          <a:chExt cx="0" cy="0"/>
        </a:xfrm>
      </p:grpSpPr>
      <p:sp>
        <p:nvSpPr>
          <p:cNvPr id="19" name="Google Shape;19;p1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3"/>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2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2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4"/>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4"/>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2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4" name="Shape 24"/>
        <p:cNvGrpSpPr/>
        <p:nvPr/>
      </p:nvGrpSpPr>
      <p:grpSpPr>
        <a:xfrm>
          <a:off x="0" y="0"/>
          <a:ext cx="0" cy="0"/>
          <a:chOff x="0" y="0"/>
          <a:chExt cx="0" cy="0"/>
        </a:xfrm>
      </p:grpSpPr>
      <p:sp>
        <p:nvSpPr>
          <p:cNvPr id="25" name="Google Shape;25;p1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5"/>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5"/>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9" name="Google Shape;29;p1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32" name="Google Shape;32;p15"/>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6" name="Google Shape;36;p1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9" name="Shape 39"/>
        <p:cNvGrpSpPr/>
        <p:nvPr/>
      </p:nvGrpSpPr>
      <p:grpSpPr>
        <a:xfrm>
          <a:off x="0" y="0"/>
          <a:ext cx="0" cy="0"/>
          <a:chOff x="0" y="0"/>
          <a:chExt cx="0" cy="0"/>
        </a:xfrm>
      </p:grpSpPr>
      <p:sp>
        <p:nvSpPr>
          <p:cNvPr id="40" name="Google Shape;40;p17"/>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7"/>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7"/>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7"/>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4" name="Google Shape;44;p1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47" name="Google Shape;47;p17"/>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8"/>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18"/>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2" name="Google Shape;52;p1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9"/>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8" name="Google Shape;58;p19"/>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9" name="Google Shape;59;p19"/>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0" name="Google Shape;60;p19"/>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1" name="Google Shape;61;p1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21"/>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1"/>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1"/>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1"/>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21"/>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21"/>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1"/>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1pPr>
            <a:lvl2pPr indent="0" lvl="1"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2pPr>
            <a:lvl3pPr indent="0" lvl="2"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3pPr>
            <a:lvl4pPr indent="0" lvl="3"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4pPr>
            <a:lvl5pPr indent="0" lvl="4"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5pPr>
            <a:lvl6pPr indent="0" lvl="5"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6pPr>
            <a:lvl7pPr indent="0" lvl="6"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7pPr>
            <a:lvl8pPr indent="0" lvl="7"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8pPr>
            <a:lvl9pPr indent="0" lvl="8"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22"/>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2"/>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2"/>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2"/>
          <p:cNvSpPr/>
          <p:nvPr>
            <p:ph idx="2" type="pic"/>
          </p:nvPr>
        </p:nvSpPr>
        <p:spPr>
          <a:xfrm>
            <a:off x="15" y="0"/>
            <a:ext cx="12191985" cy="4915076"/>
          </a:xfrm>
          <a:prstGeom prst="rect">
            <a:avLst/>
          </a:prstGeom>
          <a:noFill/>
          <a:ln>
            <a:noFill/>
          </a:ln>
        </p:spPr>
      </p:sp>
      <p:sp>
        <p:nvSpPr>
          <p:cNvPr id="83" name="Google Shape;83;p22"/>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2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3"/>
          <p:cNvSpPr/>
          <p:nvPr/>
        </p:nvSpPr>
        <p:spPr>
          <a:xfrm>
            <a:off x="0" y="6334316"/>
            <a:ext cx="12192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1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1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 name="Google Shape;16;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13"/>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paperswithcode.com/dataset/flic" TargetMode="Externa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hyperlink" Target="http://doi.org/10.1145/3448016.3457550"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4.png"/><Relationship Id="rId8"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p:nvPr/>
        </p:nvSpPr>
        <p:spPr>
          <a:xfrm>
            <a:off x="2387991" y="990600"/>
            <a:ext cx="7924800" cy="138499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Trebuchet MS"/>
              <a:buNone/>
            </a:pPr>
            <a:r>
              <a:rPr b="0" i="0" lang="en-US" sz="2800" u="none" cap="none" strike="noStrike">
                <a:solidFill>
                  <a:schemeClr val="dk1"/>
                </a:solidFill>
                <a:latin typeface="Trebuchet MS"/>
                <a:ea typeface="Trebuchet MS"/>
                <a:cs typeface="Trebuchet MS"/>
                <a:sym typeface="Trebuchet MS"/>
              </a:rPr>
              <a:t>UE22CS320B – Capstone Project Phase – 2</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2800"/>
              <a:buFont typeface="Trebuchet MS"/>
              <a:buNone/>
            </a:pPr>
            <a:r>
              <a:rPr b="0" i="0" lang="en-US" sz="2800" u="none" cap="none" strike="noStrike">
                <a:solidFill>
                  <a:schemeClr val="dk1"/>
                </a:solidFill>
                <a:latin typeface="Trebuchet MS"/>
                <a:ea typeface="Trebuchet MS"/>
                <a:cs typeface="Trebuchet MS"/>
                <a:sym typeface="Trebuchet MS"/>
              </a:rPr>
              <a:t>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accent2"/>
              </a:buClr>
              <a:buSzPts val="2800"/>
              <a:buFont typeface="Trebuchet MS"/>
              <a:buNone/>
            </a:pPr>
            <a:r>
              <a:rPr b="0" i="0" lang="en-US" sz="2800" u="none" cap="none" strike="noStrike">
                <a:solidFill>
                  <a:schemeClr val="accent2"/>
                </a:solidFill>
                <a:latin typeface="Trebuchet MS"/>
                <a:ea typeface="Trebuchet MS"/>
                <a:cs typeface="Trebuchet MS"/>
                <a:sym typeface="Trebuchet MS"/>
              </a:rPr>
              <a:t>Project Progress Review #2</a:t>
            </a:r>
            <a:endParaRPr b="0" i="0" sz="1800" u="none" cap="none" strike="noStrike">
              <a:solidFill>
                <a:schemeClr val="accent2"/>
              </a:solidFill>
              <a:latin typeface="Calibri"/>
              <a:ea typeface="Calibri"/>
              <a:cs typeface="Calibri"/>
              <a:sym typeface="Calibri"/>
            </a:endParaRPr>
          </a:p>
        </p:txBody>
      </p:sp>
      <p:sp>
        <p:nvSpPr>
          <p:cNvPr id="106" name="Google Shape;106;p1"/>
          <p:cNvSpPr txBox="1"/>
          <p:nvPr/>
        </p:nvSpPr>
        <p:spPr>
          <a:xfrm>
            <a:off x="1073550" y="2731725"/>
            <a:ext cx="10553700" cy="2689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33CC"/>
              </a:buClr>
              <a:buSzPts val="2400"/>
              <a:buFont typeface="Trebuchet MS"/>
              <a:buNone/>
            </a:pPr>
            <a:r>
              <a:rPr lang="en-US" sz="2400">
                <a:solidFill>
                  <a:srgbClr val="0033CC"/>
                </a:solidFill>
                <a:latin typeface="Trebuchet MS"/>
                <a:ea typeface="Trebuchet MS"/>
                <a:cs typeface="Trebuchet MS"/>
                <a:sym typeface="Trebuchet MS"/>
              </a:rPr>
              <a:t>Project Title   : Efficient AI-driven Edge Surveillance using Edge Computing </a:t>
            </a:r>
            <a:endParaRPr sz="2400">
              <a:solidFill>
                <a:srgbClr val="0033CC"/>
              </a:solidFill>
              <a:latin typeface="Trebuchet MS"/>
              <a:ea typeface="Trebuchet MS"/>
              <a:cs typeface="Trebuchet MS"/>
              <a:sym typeface="Trebuchet MS"/>
            </a:endParaRPr>
          </a:p>
          <a:p>
            <a:pPr indent="0" lvl="0" marL="0" rtl="0" algn="l">
              <a:spcBef>
                <a:spcPts val="0"/>
              </a:spcBef>
              <a:spcAft>
                <a:spcPts val="0"/>
              </a:spcAft>
              <a:buClr>
                <a:srgbClr val="0033CC"/>
              </a:buClr>
              <a:buSzPts val="2400"/>
              <a:buFont typeface="Trebuchet MS"/>
              <a:buNone/>
            </a:pPr>
            <a:r>
              <a:rPr lang="en-US" sz="2400">
                <a:solidFill>
                  <a:srgbClr val="0033CC"/>
                </a:solidFill>
                <a:latin typeface="Trebuchet MS"/>
                <a:ea typeface="Trebuchet MS"/>
                <a:cs typeface="Trebuchet MS"/>
                <a:sym typeface="Trebuchet MS"/>
              </a:rPr>
              <a:t>Project ID       : PW25_DS_01     </a:t>
            </a:r>
            <a:endParaRPr sz="2400">
              <a:solidFill>
                <a:srgbClr val="0033CC"/>
              </a:solidFill>
              <a:latin typeface="Trebuchet MS"/>
              <a:ea typeface="Trebuchet MS"/>
              <a:cs typeface="Trebuchet MS"/>
              <a:sym typeface="Trebuchet MS"/>
            </a:endParaRPr>
          </a:p>
          <a:p>
            <a:pPr indent="0" lvl="0" marL="0" rtl="0" algn="l">
              <a:spcBef>
                <a:spcPts val="0"/>
              </a:spcBef>
              <a:spcAft>
                <a:spcPts val="0"/>
              </a:spcAft>
              <a:buClr>
                <a:srgbClr val="0033CC"/>
              </a:buClr>
              <a:buSzPts val="2400"/>
              <a:buFont typeface="Trebuchet MS"/>
              <a:buNone/>
            </a:pPr>
            <a:r>
              <a:rPr lang="en-US" sz="2400">
                <a:solidFill>
                  <a:srgbClr val="0033CC"/>
                </a:solidFill>
                <a:latin typeface="Trebuchet MS"/>
                <a:ea typeface="Trebuchet MS"/>
                <a:cs typeface="Trebuchet MS"/>
                <a:sym typeface="Trebuchet MS"/>
              </a:rPr>
              <a:t>Project Guide : Prof. Dinesh Singh               </a:t>
            </a:r>
            <a:endParaRPr sz="2400">
              <a:solidFill>
                <a:srgbClr val="0033CC"/>
              </a:solidFill>
              <a:latin typeface="Trebuchet MS"/>
              <a:ea typeface="Trebuchet MS"/>
              <a:cs typeface="Trebuchet MS"/>
              <a:sym typeface="Trebuchet MS"/>
            </a:endParaRPr>
          </a:p>
          <a:p>
            <a:pPr indent="0" lvl="0" marL="0" rtl="0" algn="l">
              <a:spcBef>
                <a:spcPts val="0"/>
              </a:spcBef>
              <a:spcAft>
                <a:spcPts val="0"/>
              </a:spcAft>
              <a:buClr>
                <a:srgbClr val="0033CC"/>
              </a:buClr>
              <a:buSzPts val="2400"/>
              <a:buFont typeface="Trebuchet MS"/>
              <a:buNone/>
            </a:pPr>
            <a:r>
              <a:rPr lang="en-US" sz="2400">
                <a:solidFill>
                  <a:srgbClr val="0033CC"/>
                </a:solidFill>
                <a:latin typeface="Trebuchet MS"/>
                <a:ea typeface="Trebuchet MS"/>
                <a:cs typeface="Trebuchet MS"/>
                <a:sym typeface="Trebuchet MS"/>
              </a:rPr>
              <a:t>Project Team  : Herman Singh Umrao (PES1UG22AM067)</a:t>
            </a:r>
            <a:endParaRPr sz="2400">
              <a:solidFill>
                <a:srgbClr val="0033CC"/>
              </a:solidFill>
              <a:latin typeface="Trebuchet MS"/>
              <a:ea typeface="Trebuchet MS"/>
              <a:cs typeface="Trebuchet MS"/>
              <a:sym typeface="Trebuchet MS"/>
            </a:endParaRPr>
          </a:p>
          <a:p>
            <a:pPr indent="0" lvl="0" marL="1828800" rtl="0" algn="l">
              <a:spcBef>
                <a:spcPts val="0"/>
              </a:spcBef>
              <a:spcAft>
                <a:spcPts val="0"/>
              </a:spcAft>
              <a:buClr>
                <a:srgbClr val="0033CC"/>
              </a:buClr>
              <a:buSzPts val="2400"/>
              <a:buFont typeface="Trebuchet MS"/>
              <a:buNone/>
            </a:pPr>
            <a:r>
              <a:rPr lang="en-US" sz="2400">
                <a:solidFill>
                  <a:srgbClr val="0033CC"/>
                </a:solidFill>
                <a:latin typeface="Trebuchet MS"/>
                <a:ea typeface="Trebuchet MS"/>
                <a:cs typeface="Trebuchet MS"/>
                <a:sym typeface="Trebuchet MS"/>
              </a:rPr>
              <a:t>    Govind Subramanian (PES1UG22CS222)</a:t>
            </a:r>
            <a:endParaRPr sz="2400">
              <a:solidFill>
                <a:srgbClr val="0033CC"/>
              </a:solidFill>
              <a:latin typeface="Trebuchet MS"/>
              <a:ea typeface="Trebuchet MS"/>
              <a:cs typeface="Trebuchet MS"/>
              <a:sym typeface="Trebuchet MS"/>
            </a:endParaRPr>
          </a:p>
          <a:p>
            <a:pPr indent="0" lvl="0" marL="1828800" rtl="0" algn="l">
              <a:spcBef>
                <a:spcPts val="0"/>
              </a:spcBef>
              <a:spcAft>
                <a:spcPts val="0"/>
              </a:spcAft>
              <a:buClr>
                <a:srgbClr val="0033CC"/>
              </a:buClr>
              <a:buSzPts val="2400"/>
              <a:buFont typeface="Trebuchet MS"/>
              <a:buNone/>
            </a:pPr>
            <a:r>
              <a:rPr lang="en-US" sz="2400">
                <a:solidFill>
                  <a:srgbClr val="0033CC"/>
                </a:solidFill>
                <a:latin typeface="Trebuchet MS"/>
                <a:ea typeface="Trebuchet MS"/>
                <a:cs typeface="Trebuchet MS"/>
                <a:sym typeface="Trebuchet MS"/>
              </a:rPr>
              <a:t>    Akshaj B Seerpu (PES1UG22AM018)</a:t>
            </a:r>
            <a:endParaRPr sz="2400">
              <a:solidFill>
                <a:srgbClr val="0033CC"/>
              </a:solidFill>
              <a:latin typeface="Trebuchet MS"/>
              <a:ea typeface="Trebuchet MS"/>
              <a:cs typeface="Trebuchet MS"/>
              <a:sym typeface="Trebuchet MS"/>
            </a:endParaRPr>
          </a:p>
          <a:p>
            <a:pPr indent="0" lvl="0" marL="1828800" rtl="0" algn="l">
              <a:spcBef>
                <a:spcPts val="0"/>
              </a:spcBef>
              <a:spcAft>
                <a:spcPts val="0"/>
              </a:spcAft>
              <a:buClr>
                <a:srgbClr val="0033CC"/>
              </a:buClr>
              <a:buSzPts val="2400"/>
              <a:buFont typeface="Trebuchet MS"/>
              <a:buNone/>
            </a:pPr>
            <a:r>
              <a:rPr lang="en-US" sz="2400">
                <a:solidFill>
                  <a:srgbClr val="0033CC"/>
                </a:solidFill>
                <a:latin typeface="Trebuchet MS"/>
                <a:ea typeface="Trebuchet MS"/>
                <a:cs typeface="Trebuchet MS"/>
                <a:sym typeface="Trebuchet MS"/>
              </a:rPr>
              <a:t>    Uday V (PES1UG22CS662)</a:t>
            </a:r>
            <a:endParaRPr sz="2400">
              <a:solidFill>
                <a:srgbClr val="0033CC"/>
              </a:solidFill>
              <a:latin typeface="Trebuchet MS"/>
              <a:ea typeface="Trebuchet MS"/>
              <a:cs typeface="Trebuchet MS"/>
              <a:sym typeface="Trebuchet MS"/>
            </a:endParaRPr>
          </a:p>
        </p:txBody>
      </p:sp>
      <p:pic>
        <p:nvPicPr>
          <p:cNvPr id="107" name="Google Shape;107;p1"/>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108" name="Google Shape;108;p1"/>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900"/>
              <a:buFont typeface="Calibri"/>
              <a:buNone/>
            </a:pPr>
            <a:r>
              <a:rPr lang="en-US"/>
              <a:t>Herman_Govind_Akshaj_Uday</a:t>
            </a:r>
            <a:endParaRPr/>
          </a:p>
        </p:txBody>
      </p:sp>
      <p:sp>
        <p:nvSpPr>
          <p:cNvPr id="109" name="Google Shape;109;p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340f03fd71c_1_16"/>
          <p:cNvSpPr/>
          <p:nvPr/>
        </p:nvSpPr>
        <p:spPr>
          <a:xfrm>
            <a:off x="1872343" y="1581149"/>
            <a:ext cx="8795700" cy="45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18" name="Google Shape;218;g340f03fd71c_1_16"/>
          <p:cNvSpPr txBox="1"/>
          <p:nvPr/>
        </p:nvSpPr>
        <p:spPr>
          <a:xfrm>
            <a:off x="3418114" y="1143000"/>
            <a:ext cx="72498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400"/>
              <a:buFont typeface="Trebuchet MS"/>
              <a:buNone/>
            </a:pPr>
            <a:r>
              <a:rPr lang="en-US" sz="2400">
                <a:solidFill>
                  <a:schemeClr val="dk1"/>
                </a:solidFill>
                <a:latin typeface="Trebuchet MS"/>
                <a:ea typeface="Trebuchet MS"/>
                <a:cs typeface="Trebuchet MS"/>
                <a:sym typeface="Trebuchet MS"/>
              </a:rPr>
              <a:t>Raspberry pi zero2W specifications</a:t>
            </a:r>
            <a:endParaRPr b="0" i="0" sz="2400" u="none" cap="none" strike="noStrike">
              <a:solidFill>
                <a:schemeClr val="dk1"/>
              </a:solidFill>
              <a:latin typeface="Calibri"/>
              <a:ea typeface="Calibri"/>
              <a:cs typeface="Calibri"/>
              <a:sym typeface="Calibri"/>
            </a:endParaRPr>
          </a:p>
        </p:txBody>
      </p:sp>
      <p:pic>
        <p:nvPicPr>
          <p:cNvPr id="219" name="Google Shape;219;g340f03fd71c_1_16"/>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220" name="Google Shape;220;g340f03fd71c_1_16"/>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221" name="Google Shape;221;g340f03fd71c_1_16"/>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900"/>
              <a:buFont typeface="Calibri"/>
              <a:buNone/>
            </a:pPr>
            <a:r>
              <a:rPr lang="en-US"/>
              <a:t>Herman_Govind_Akshaj_Uday</a:t>
            </a:r>
            <a:endParaRPr/>
          </a:p>
        </p:txBody>
      </p:sp>
      <p:sp>
        <p:nvSpPr>
          <p:cNvPr id="222" name="Google Shape;222;g340f03fd71c_1_16"/>
          <p:cNvSpPr txBox="1"/>
          <p:nvPr/>
        </p:nvSpPr>
        <p:spPr>
          <a:xfrm>
            <a:off x="76201" y="150195"/>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lang="en-US" sz="1200">
                <a:solidFill>
                  <a:srgbClr val="888888"/>
                </a:solidFill>
              </a:rPr>
              <a:t>Efficient AI-driven Edge Surveillance using Edge Computing</a:t>
            </a:r>
            <a:endParaRPr b="0" i="0" sz="1800" u="none" cap="none" strike="noStrike">
              <a:solidFill>
                <a:schemeClr val="dk1"/>
              </a:solidFill>
              <a:latin typeface="Calibri"/>
              <a:ea typeface="Calibri"/>
              <a:cs typeface="Calibri"/>
              <a:sym typeface="Calibri"/>
            </a:endParaRPr>
          </a:p>
        </p:txBody>
      </p:sp>
      <p:pic>
        <p:nvPicPr>
          <p:cNvPr id="223" name="Google Shape;223;g340f03fd71c_1_16"/>
          <p:cNvPicPr preferRelativeResize="0"/>
          <p:nvPr/>
        </p:nvPicPr>
        <p:blipFill>
          <a:blip r:embed="rId4">
            <a:alphaModFix/>
          </a:blip>
          <a:stretch>
            <a:fillRect/>
          </a:stretch>
        </p:blipFill>
        <p:spPr>
          <a:xfrm>
            <a:off x="1901188" y="1768124"/>
            <a:ext cx="8389621" cy="452823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8"/>
          <p:cNvSpPr/>
          <p:nvPr/>
        </p:nvSpPr>
        <p:spPr>
          <a:xfrm>
            <a:off x="3059350" y="713325"/>
            <a:ext cx="7620000" cy="36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29" name="Google Shape;229;p8"/>
          <p:cNvSpPr txBox="1"/>
          <p:nvPr/>
        </p:nvSpPr>
        <p:spPr>
          <a:xfrm>
            <a:off x="4616006" y="275175"/>
            <a:ext cx="60633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400"/>
              <a:buFont typeface="Trebuchet MS"/>
              <a:buNone/>
            </a:pPr>
            <a:r>
              <a:rPr b="0" i="0" lang="en-US" sz="2400" u="none" cap="none" strike="noStrike">
                <a:solidFill>
                  <a:schemeClr val="dk1"/>
                </a:solidFill>
                <a:latin typeface="Trebuchet MS"/>
                <a:ea typeface="Trebuchet MS"/>
                <a:cs typeface="Trebuchet MS"/>
                <a:sym typeface="Trebuchet MS"/>
              </a:rPr>
              <a:t>Architecture</a:t>
            </a:r>
            <a:endParaRPr b="0" i="0" sz="2400" u="none" cap="none" strike="noStrike">
              <a:solidFill>
                <a:schemeClr val="dk1"/>
              </a:solidFill>
              <a:latin typeface="Calibri"/>
              <a:ea typeface="Calibri"/>
              <a:cs typeface="Calibri"/>
              <a:sym typeface="Calibri"/>
            </a:endParaRPr>
          </a:p>
        </p:txBody>
      </p:sp>
      <p:pic>
        <p:nvPicPr>
          <p:cNvPr id="230" name="Google Shape;230;p8"/>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231" name="Google Shape;231;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232" name="Google Shape;232;p8"/>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900"/>
              <a:buFont typeface="Calibri"/>
              <a:buNone/>
            </a:pPr>
            <a:r>
              <a:rPr lang="en-US"/>
              <a:t>Herman_Govind_Akshaj_Uday</a:t>
            </a:r>
            <a:endParaRPr/>
          </a:p>
        </p:txBody>
      </p:sp>
      <p:sp>
        <p:nvSpPr>
          <p:cNvPr id="233" name="Google Shape;233;p8"/>
          <p:cNvSpPr txBox="1"/>
          <p:nvPr/>
        </p:nvSpPr>
        <p:spPr>
          <a:xfrm>
            <a:off x="76201" y="150195"/>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lang="en-US" sz="1200">
                <a:solidFill>
                  <a:srgbClr val="888888"/>
                </a:solidFill>
              </a:rPr>
              <a:t>Efficient AI-driven Edge Surveillance using Edge Computing</a:t>
            </a:r>
            <a:endParaRPr b="0" i="0" sz="1800" u="none" cap="none" strike="noStrike">
              <a:solidFill>
                <a:schemeClr val="dk1"/>
              </a:solidFill>
              <a:latin typeface="Calibri"/>
              <a:ea typeface="Calibri"/>
              <a:cs typeface="Calibri"/>
              <a:sym typeface="Calibri"/>
            </a:endParaRPr>
          </a:p>
        </p:txBody>
      </p:sp>
      <p:pic>
        <p:nvPicPr>
          <p:cNvPr id="234" name="Google Shape;234;p8"/>
          <p:cNvPicPr preferRelativeResize="0"/>
          <p:nvPr/>
        </p:nvPicPr>
        <p:blipFill rotWithShape="1">
          <a:blip r:embed="rId4">
            <a:alphaModFix/>
          </a:blip>
          <a:srcRect b="78142" l="0" r="38313" t="0"/>
          <a:stretch/>
        </p:blipFill>
        <p:spPr>
          <a:xfrm>
            <a:off x="290126" y="1306314"/>
            <a:ext cx="11611748" cy="45970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7"/>
          <p:cNvSpPr/>
          <p:nvPr/>
        </p:nvSpPr>
        <p:spPr>
          <a:xfrm>
            <a:off x="3048000" y="988500"/>
            <a:ext cx="7620000" cy="36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40" name="Google Shape;240;p7"/>
          <p:cNvSpPr txBox="1"/>
          <p:nvPr/>
        </p:nvSpPr>
        <p:spPr>
          <a:xfrm>
            <a:off x="4191000" y="550350"/>
            <a:ext cx="64770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400"/>
              <a:buFont typeface="Trebuchet MS"/>
              <a:buNone/>
            </a:pPr>
            <a:r>
              <a:rPr b="0" i="0" lang="en-US" sz="2400" u="none" cap="none" strike="noStrike">
                <a:solidFill>
                  <a:schemeClr val="dk1"/>
                </a:solidFill>
                <a:latin typeface="Trebuchet MS"/>
                <a:ea typeface="Trebuchet MS"/>
                <a:cs typeface="Trebuchet MS"/>
                <a:sym typeface="Trebuchet MS"/>
              </a:rPr>
              <a:t>Proposed Methodology / Approach</a:t>
            </a:r>
            <a:endParaRPr b="0" i="0" sz="2400" u="none" cap="none" strike="noStrike">
              <a:solidFill>
                <a:schemeClr val="dk1"/>
              </a:solidFill>
              <a:latin typeface="Calibri"/>
              <a:ea typeface="Calibri"/>
              <a:cs typeface="Calibri"/>
              <a:sym typeface="Calibri"/>
            </a:endParaRPr>
          </a:p>
        </p:txBody>
      </p:sp>
      <p:pic>
        <p:nvPicPr>
          <p:cNvPr id="241" name="Google Shape;241;p7"/>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242" name="Google Shape;242;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243" name="Google Shape;243;p7"/>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900"/>
              <a:buFont typeface="Calibri"/>
              <a:buNone/>
            </a:pPr>
            <a:r>
              <a:rPr lang="en-US"/>
              <a:t>Herman_Govind_Akshaj_Uday</a:t>
            </a:r>
            <a:endParaRPr/>
          </a:p>
        </p:txBody>
      </p:sp>
      <p:sp>
        <p:nvSpPr>
          <p:cNvPr id="244" name="Google Shape;244;p7"/>
          <p:cNvSpPr txBox="1"/>
          <p:nvPr/>
        </p:nvSpPr>
        <p:spPr>
          <a:xfrm>
            <a:off x="76201" y="150195"/>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lang="en-US" sz="1200">
                <a:solidFill>
                  <a:srgbClr val="888888"/>
                </a:solidFill>
              </a:rPr>
              <a:t>Efficient AI-driven Edge Surveillance using Edge Computing</a:t>
            </a:r>
            <a:endParaRPr b="0" i="0" sz="1800" u="none" cap="none" strike="noStrike">
              <a:solidFill>
                <a:schemeClr val="dk1"/>
              </a:solidFill>
              <a:latin typeface="Calibri"/>
              <a:ea typeface="Calibri"/>
              <a:cs typeface="Calibri"/>
              <a:sym typeface="Calibri"/>
            </a:endParaRPr>
          </a:p>
        </p:txBody>
      </p:sp>
      <p:pic>
        <p:nvPicPr>
          <p:cNvPr id="245" name="Google Shape;245;p7"/>
          <p:cNvPicPr preferRelativeResize="0"/>
          <p:nvPr/>
        </p:nvPicPr>
        <p:blipFill rotWithShape="1">
          <a:blip r:embed="rId4">
            <a:alphaModFix/>
          </a:blip>
          <a:srcRect b="55015" l="6023" r="51974" t="25165"/>
          <a:stretch/>
        </p:blipFill>
        <p:spPr>
          <a:xfrm>
            <a:off x="1498025" y="1311750"/>
            <a:ext cx="9195950" cy="484832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340eb8bbde4_0_129"/>
          <p:cNvSpPr/>
          <p:nvPr/>
        </p:nvSpPr>
        <p:spPr>
          <a:xfrm>
            <a:off x="3086950" y="988500"/>
            <a:ext cx="7620000" cy="36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51" name="Google Shape;251;g340eb8bbde4_0_129"/>
          <p:cNvSpPr txBox="1"/>
          <p:nvPr/>
        </p:nvSpPr>
        <p:spPr>
          <a:xfrm>
            <a:off x="4229950" y="550350"/>
            <a:ext cx="64770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400"/>
              <a:buFont typeface="Trebuchet MS"/>
              <a:buNone/>
            </a:pPr>
            <a:r>
              <a:rPr b="0" i="0" lang="en-US" sz="2400" u="none" cap="none" strike="noStrike">
                <a:solidFill>
                  <a:schemeClr val="dk1"/>
                </a:solidFill>
                <a:latin typeface="Trebuchet MS"/>
                <a:ea typeface="Trebuchet MS"/>
                <a:cs typeface="Trebuchet MS"/>
                <a:sym typeface="Trebuchet MS"/>
              </a:rPr>
              <a:t>Proposed Methodology / Approach</a:t>
            </a:r>
            <a:endParaRPr b="0" i="0" sz="2400" u="none" cap="none" strike="noStrike">
              <a:solidFill>
                <a:schemeClr val="dk1"/>
              </a:solidFill>
              <a:latin typeface="Calibri"/>
              <a:ea typeface="Calibri"/>
              <a:cs typeface="Calibri"/>
              <a:sym typeface="Calibri"/>
            </a:endParaRPr>
          </a:p>
        </p:txBody>
      </p:sp>
      <p:pic>
        <p:nvPicPr>
          <p:cNvPr id="252" name="Google Shape;252;g340eb8bbde4_0_129"/>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253" name="Google Shape;253;g340eb8bbde4_0_129"/>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254" name="Google Shape;254;g340eb8bbde4_0_129"/>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900"/>
              <a:buFont typeface="Calibri"/>
              <a:buNone/>
            </a:pPr>
            <a:r>
              <a:rPr lang="en-US"/>
              <a:t>Herman_Govind_Akshaj_Uday</a:t>
            </a:r>
            <a:endParaRPr/>
          </a:p>
        </p:txBody>
      </p:sp>
      <p:sp>
        <p:nvSpPr>
          <p:cNvPr id="255" name="Google Shape;255;g340eb8bbde4_0_129"/>
          <p:cNvSpPr txBox="1"/>
          <p:nvPr/>
        </p:nvSpPr>
        <p:spPr>
          <a:xfrm>
            <a:off x="76201" y="150195"/>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lang="en-US" sz="1200">
                <a:solidFill>
                  <a:srgbClr val="888888"/>
                </a:solidFill>
              </a:rPr>
              <a:t>Efficient AI-driven Edge Surveillance using Edge Computing</a:t>
            </a:r>
            <a:endParaRPr b="0" i="0" sz="1800" u="none" cap="none" strike="noStrike">
              <a:solidFill>
                <a:schemeClr val="dk1"/>
              </a:solidFill>
              <a:latin typeface="Calibri"/>
              <a:ea typeface="Calibri"/>
              <a:cs typeface="Calibri"/>
              <a:sym typeface="Calibri"/>
            </a:endParaRPr>
          </a:p>
        </p:txBody>
      </p:sp>
      <p:pic>
        <p:nvPicPr>
          <p:cNvPr id="256" name="Google Shape;256;g340eb8bbde4_0_129"/>
          <p:cNvPicPr preferRelativeResize="0"/>
          <p:nvPr/>
        </p:nvPicPr>
        <p:blipFill>
          <a:blip r:embed="rId4">
            <a:alphaModFix/>
          </a:blip>
          <a:stretch>
            <a:fillRect/>
          </a:stretch>
        </p:blipFill>
        <p:spPr>
          <a:xfrm>
            <a:off x="576014" y="1180859"/>
            <a:ext cx="11039976" cy="498739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340eb8bbde4_0_119"/>
          <p:cNvSpPr/>
          <p:nvPr/>
        </p:nvSpPr>
        <p:spPr>
          <a:xfrm>
            <a:off x="3067475" y="988500"/>
            <a:ext cx="7620000" cy="36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62" name="Google Shape;262;g340eb8bbde4_0_119"/>
          <p:cNvSpPr txBox="1"/>
          <p:nvPr/>
        </p:nvSpPr>
        <p:spPr>
          <a:xfrm>
            <a:off x="4210475" y="550350"/>
            <a:ext cx="64770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400"/>
              <a:buFont typeface="Trebuchet MS"/>
              <a:buNone/>
            </a:pPr>
            <a:r>
              <a:rPr b="0" i="0" lang="en-US" sz="2400" u="none" cap="none" strike="noStrike">
                <a:solidFill>
                  <a:schemeClr val="dk1"/>
                </a:solidFill>
                <a:latin typeface="Trebuchet MS"/>
                <a:ea typeface="Trebuchet MS"/>
                <a:cs typeface="Trebuchet MS"/>
                <a:sym typeface="Trebuchet MS"/>
              </a:rPr>
              <a:t>Proposed Methodology / Approach</a:t>
            </a:r>
            <a:endParaRPr b="0" i="0" sz="2400" u="none" cap="none" strike="noStrike">
              <a:solidFill>
                <a:schemeClr val="dk1"/>
              </a:solidFill>
              <a:latin typeface="Calibri"/>
              <a:ea typeface="Calibri"/>
              <a:cs typeface="Calibri"/>
              <a:sym typeface="Calibri"/>
            </a:endParaRPr>
          </a:p>
        </p:txBody>
      </p:sp>
      <p:pic>
        <p:nvPicPr>
          <p:cNvPr id="263" name="Google Shape;263;g340eb8bbde4_0_119"/>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264" name="Google Shape;264;g340eb8bbde4_0_119"/>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265" name="Google Shape;265;g340eb8bbde4_0_119"/>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900"/>
              <a:buFont typeface="Calibri"/>
              <a:buNone/>
            </a:pPr>
            <a:r>
              <a:rPr lang="en-US"/>
              <a:t>Herman_Govind_Akshaj_Uday</a:t>
            </a:r>
            <a:endParaRPr/>
          </a:p>
        </p:txBody>
      </p:sp>
      <p:sp>
        <p:nvSpPr>
          <p:cNvPr id="266" name="Google Shape;266;g340eb8bbde4_0_119"/>
          <p:cNvSpPr txBox="1"/>
          <p:nvPr/>
        </p:nvSpPr>
        <p:spPr>
          <a:xfrm>
            <a:off x="76201" y="150195"/>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lang="en-US" sz="1200">
                <a:solidFill>
                  <a:srgbClr val="888888"/>
                </a:solidFill>
              </a:rPr>
              <a:t>Efficient AI-driven Edge Surveillance using Edge Computing</a:t>
            </a:r>
            <a:endParaRPr b="0" i="0" sz="1800" u="none" cap="none" strike="noStrike">
              <a:solidFill>
                <a:schemeClr val="dk1"/>
              </a:solidFill>
              <a:latin typeface="Calibri"/>
              <a:ea typeface="Calibri"/>
              <a:cs typeface="Calibri"/>
              <a:sym typeface="Calibri"/>
            </a:endParaRPr>
          </a:p>
        </p:txBody>
      </p:sp>
      <p:pic>
        <p:nvPicPr>
          <p:cNvPr id="267" name="Google Shape;267;g340eb8bbde4_0_119"/>
          <p:cNvPicPr preferRelativeResize="0"/>
          <p:nvPr/>
        </p:nvPicPr>
        <p:blipFill>
          <a:blip r:embed="rId4">
            <a:alphaModFix/>
          </a:blip>
          <a:stretch>
            <a:fillRect/>
          </a:stretch>
        </p:blipFill>
        <p:spPr>
          <a:xfrm>
            <a:off x="2117050" y="1134261"/>
            <a:ext cx="7961051" cy="5216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340f03fd71c_4_5"/>
          <p:cNvSpPr/>
          <p:nvPr/>
        </p:nvSpPr>
        <p:spPr>
          <a:xfrm>
            <a:off x="3111000" y="953450"/>
            <a:ext cx="7620000" cy="36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73" name="Google Shape;273;g340f03fd71c_4_5"/>
          <p:cNvSpPr txBox="1"/>
          <p:nvPr/>
        </p:nvSpPr>
        <p:spPr>
          <a:xfrm>
            <a:off x="4254000" y="515300"/>
            <a:ext cx="64770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400"/>
              <a:buFont typeface="Trebuchet MS"/>
              <a:buNone/>
            </a:pPr>
            <a:r>
              <a:rPr b="0" i="0" lang="en-US" sz="2400" u="none" cap="none" strike="noStrike">
                <a:solidFill>
                  <a:schemeClr val="dk1"/>
                </a:solidFill>
                <a:latin typeface="Trebuchet MS"/>
                <a:ea typeface="Trebuchet MS"/>
                <a:cs typeface="Trebuchet MS"/>
                <a:sym typeface="Trebuchet MS"/>
              </a:rPr>
              <a:t>Proposed Methodology / Approach</a:t>
            </a:r>
            <a:endParaRPr b="0" i="0" sz="2400" u="none" cap="none" strike="noStrike">
              <a:solidFill>
                <a:schemeClr val="dk1"/>
              </a:solidFill>
              <a:latin typeface="Calibri"/>
              <a:ea typeface="Calibri"/>
              <a:cs typeface="Calibri"/>
              <a:sym typeface="Calibri"/>
            </a:endParaRPr>
          </a:p>
        </p:txBody>
      </p:sp>
      <p:pic>
        <p:nvPicPr>
          <p:cNvPr id="274" name="Google Shape;274;g340f03fd71c_4_5"/>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275" name="Google Shape;275;g340f03fd71c_4_5"/>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276" name="Google Shape;276;g340f03fd71c_4_5"/>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900"/>
              <a:buFont typeface="Calibri"/>
              <a:buNone/>
            </a:pPr>
            <a:r>
              <a:rPr lang="en-US"/>
              <a:t>Herman_Govind_Akshaj_Uday</a:t>
            </a:r>
            <a:endParaRPr/>
          </a:p>
        </p:txBody>
      </p:sp>
      <p:sp>
        <p:nvSpPr>
          <p:cNvPr id="277" name="Google Shape;277;g340f03fd71c_4_5"/>
          <p:cNvSpPr txBox="1"/>
          <p:nvPr/>
        </p:nvSpPr>
        <p:spPr>
          <a:xfrm>
            <a:off x="76201" y="150195"/>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lang="en-US" sz="1200">
                <a:solidFill>
                  <a:srgbClr val="888888"/>
                </a:solidFill>
              </a:rPr>
              <a:t>Efficient AI-driven Edge Surveillance using Edge Computing</a:t>
            </a:r>
            <a:endParaRPr b="0" i="0" sz="1800" u="none" cap="none" strike="noStrike">
              <a:solidFill>
                <a:schemeClr val="dk1"/>
              </a:solidFill>
              <a:latin typeface="Calibri"/>
              <a:ea typeface="Calibri"/>
              <a:cs typeface="Calibri"/>
              <a:sym typeface="Calibri"/>
            </a:endParaRPr>
          </a:p>
        </p:txBody>
      </p:sp>
      <p:pic>
        <p:nvPicPr>
          <p:cNvPr id="278" name="Google Shape;278;g340f03fd71c_4_5"/>
          <p:cNvPicPr preferRelativeResize="0"/>
          <p:nvPr/>
        </p:nvPicPr>
        <p:blipFill rotWithShape="1">
          <a:blip r:embed="rId4">
            <a:alphaModFix/>
          </a:blip>
          <a:srcRect b="36849" l="59722" r="0" t="30046"/>
          <a:stretch/>
        </p:blipFill>
        <p:spPr>
          <a:xfrm>
            <a:off x="3411263" y="1170050"/>
            <a:ext cx="5369476" cy="493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5"/>
          <p:cNvSpPr/>
          <p:nvPr/>
        </p:nvSpPr>
        <p:spPr>
          <a:xfrm>
            <a:off x="3048000" y="1581150"/>
            <a:ext cx="7620000" cy="36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84" name="Google Shape;284;p25"/>
          <p:cNvSpPr txBox="1"/>
          <p:nvPr/>
        </p:nvSpPr>
        <p:spPr>
          <a:xfrm>
            <a:off x="4191000" y="1143000"/>
            <a:ext cx="6476999"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400"/>
              <a:buFont typeface="Trebuchet MS"/>
              <a:buNone/>
            </a:pPr>
            <a:r>
              <a:rPr b="0" i="0" lang="en-US" sz="2400" u="none" cap="none" strike="noStrike">
                <a:solidFill>
                  <a:schemeClr val="dk1"/>
                </a:solidFill>
                <a:latin typeface="Trebuchet MS"/>
                <a:ea typeface="Trebuchet MS"/>
                <a:cs typeface="Trebuchet MS"/>
                <a:sym typeface="Trebuchet MS"/>
              </a:rPr>
              <a:t>Datasets  Exploration/ Datasets preprocessing</a:t>
            </a:r>
            <a:endParaRPr b="0" i="0" sz="2400" u="none" cap="none" strike="noStrike">
              <a:solidFill>
                <a:schemeClr val="dk1"/>
              </a:solidFill>
              <a:latin typeface="Calibri"/>
              <a:ea typeface="Calibri"/>
              <a:cs typeface="Calibri"/>
              <a:sym typeface="Calibri"/>
            </a:endParaRPr>
          </a:p>
        </p:txBody>
      </p:sp>
      <p:sp>
        <p:nvSpPr>
          <p:cNvPr id="285" name="Google Shape;285;p25"/>
          <p:cNvSpPr txBox="1"/>
          <p:nvPr/>
        </p:nvSpPr>
        <p:spPr>
          <a:xfrm>
            <a:off x="1705150" y="2358300"/>
            <a:ext cx="8781600" cy="3164700"/>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None/>
            </a:pPr>
            <a:r>
              <a:rPr lang="en-US" sz="1800">
                <a:solidFill>
                  <a:schemeClr val="dk1"/>
                </a:solidFill>
              </a:rPr>
              <a:t>From the paper: We collected a 18294 image dataset automatically from popular Hollywood movies. The images were obtained by running a state-of-the-art person detector on every tenth frame of 30 movies. People detected with high confidence (roughly 20K candidates) were then sent to the crowdsourcing marketplace Amazon Mechanical Turk to obtain </a:t>
            </a:r>
            <a:r>
              <a:rPr lang="en-US" sz="1800">
                <a:solidFill>
                  <a:schemeClr val="dk1"/>
                </a:solidFill>
              </a:rPr>
              <a:t>ground truth labeling</a:t>
            </a:r>
            <a:r>
              <a:rPr lang="en-US" sz="1800">
                <a:solidFill>
                  <a:schemeClr val="dk1"/>
                </a:solidFill>
              </a:rPr>
              <a:t>. Each image was annotated by five Turkers for $0.01 each to label 10 </a:t>
            </a:r>
            <a:r>
              <a:rPr lang="en-US" sz="1800">
                <a:solidFill>
                  <a:schemeClr val="dk1"/>
                </a:solidFill>
              </a:rPr>
              <a:t>upper body</a:t>
            </a:r>
            <a:r>
              <a:rPr lang="en-US" sz="1800">
                <a:solidFill>
                  <a:schemeClr val="dk1"/>
                </a:solidFill>
              </a:rPr>
              <a:t> joints. The median-of-five labeling was taken in each image to be robust to outlier annotation. Finally, images were rejected manually by us if the person was occluded or severely non-frontal. We set aside 20% (1016 images) of the data for testing.</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a:solidFill>
                  <a:schemeClr val="dk1"/>
                </a:solidFill>
              </a:rPr>
              <a:t>Dataset link: </a:t>
            </a:r>
            <a:r>
              <a:rPr lang="en-US" sz="1800" u="sng">
                <a:solidFill>
                  <a:schemeClr val="hlink"/>
                </a:solidFill>
                <a:hlinkClick r:id="rId3"/>
              </a:rPr>
              <a:t>https://paperswithcode.com/dataset/flic</a:t>
            </a:r>
            <a:endParaRPr sz="1800">
              <a:solidFill>
                <a:schemeClr val="dk1"/>
              </a:solidFill>
            </a:endParaRPr>
          </a:p>
        </p:txBody>
      </p:sp>
      <p:pic>
        <p:nvPicPr>
          <p:cNvPr id="286" name="Google Shape;286;p25"/>
          <p:cNvPicPr preferRelativeResize="0"/>
          <p:nvPr/>
        </p:nvPicPr>
        <p:blipFill rotWithShape="1">
          <a:blip r:embed="rId4">
            <a:alphaModFix/>
          </a:blip>
          <a:srcRect b="0" l="0" r="0" t="0"/>
          <a:stretch/>
        </p:blipFill>
        <p:spPr>
          <a:xfrm>
            <a:off x="10896601" y="0"/>
            <a:ext cx="1295399" cy="1025106"/>
          </a:xfrm>
          <a:prstGeom prst="rect">
            <a:avLst/>
          </a:prstGeom>
          <a:noFill/>
          <a:ln>
            <a:noFill/>
          </a:ln>
        </p:spPr>
      </p:pic>
      <p:sp>
        <p:nvSpPr>
          <p:cNvPr id="287" name="Google Shape;287;p2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288" name="Google Shape;288;p25"/>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900"/>
              <a:buFont typeface="Calibri"/>
              <a:buNone/>
            </a:pPr>
            <a:r>
              <a:rPr lang="en-US"/>
              <a:t>Herman_Govind_Akshaj_Uday</a:t>
            </a:r>
            <a:endParaRPr/>
          </a:p>
        </p:txBody>
      </p:sp>
      <p:sp>
        <p:nvSpPr>
          <p:cNvPr id="289" name="Google Shape;289;p25"/>
          <p:cNvSpPr txBox="1"/>
          <p:nvPr/>
        </p:nvSpPr>
        <p:spPr>
          <a:xfrm>
            <a:off x="76201" y="150195"/>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lang="en-US" sz="1200">
                <a:solidFill>
                  <a:srgbClr val="888888"/>
                </a:solidFill>
              </a:rPr>
              <a:t>Efficient AI-driven Edge Surveillance using Edge Computing</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340eb8bbde4_0_158"/>
          <p:cNvSpPr/>
          <p:nvPr/>
        </p:nvSpPr>
        <p:spPr>
          <a:xfrm>
            <a:off x="3082000" y="988500"/>
            <a:ext cx="7620000" cy="36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95" name="Google Shape;295;g340eb8bbde4_0_158"/>
          <p:cNvSpPr txBox="1"/>
          <p:nvPr/>
        </p:nvSpPr>
        <p:spPr>
          <a:xfrm>
            <a:off x="4225000" y="550350"/>
            <a:ext cx="64770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400"/>
              <a:buFont typeface="Trebuchet MS"/>
              <a:buNone/>
            </a:pPr>
            <a:r>
              <a:rPr b="0" i="0" lang="en-US" sz="2400" u="none" cap="none" strike="noStrike">
                <a:solidFill>
                  <a:schemeClr val="dk1"/>
                </a:solidFill>
                <a:latin typeface="Trebuchet MS"/>
                <a:ea typeface="Trebuchet MS"/>
                <a:cs typeface="Trebuchet MS"/>
                <a:sym typeface="Trebuchet MS"/>
              </a:rPr>
              <a:t>Datasets  Exploration/ Datasets preprocessing</a:t>
            </a:r>
            <a:endParaRPr b="0" i="0" sz="2400" u="none" cap="none" strike="noStrike">
              <a:solidFill>
                <a:schemeClr val="dk1"/>
              </a:solidFill>
              <a:latin typeface="Calibri"/>
              <a:ea typeface="Calibri"/>
              <a:cs typeface="Calibri"/>
              <a:sym typeface="Calibri"/>
            </a:endParaRPr>
          </a:p>
        </p:txBody>
      </p:sp>
      <p:pic>
        <p:nvPicPr>
          <p:cNvPr id="296" name="Google Shape;296;g340eb8bbde4_0_158"/>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297" name="Google Shape;297;g340eb8bbde4_0_158"/>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298" name="Google Shape;298;g340eb8bbde4_0_158"/>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900"/>
              <a:buFont typeface="Calibri"/>
              <a:buNone/>
            </a:pPr>
            <a:r>
              <a:rPr lang="en-US"/>
              <a:t>Herman_Govind_Akshaj_Uday</a:t>
            </a:r>
            <a:endParaRPr/>
          </a:p>
        </p:txBody>
      </p:sp>
      <p:sp>
        <p:nvSpPr>
          <p:cNvPr id="299" name="Google Shape;299;g340eb8bbde4_0_158"/>
          <p:cNvSpPr txBox="1"/>
          <p:nvPr/>
        </p:nvSpPr>
        <p:spPr>
          <a:xfrm>
            <a:off x="76201" y="150195"/>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lang="en-US" sz="1200">
                <a:solidFill>
                  <a:srgbClr val="888888"/>
                </a:solidFill>
              </a:rPr>
              <a:t>Efficient AI-driven Edge Surveillance using Edge Computing</a:t>
            </a:r>
            <a:endParaRPr b="0" i="0" sz="1800" u="none" cap="none" strike="noStrike">
              <a:solidFill>
                <a:schemeClr val="dk1"/>
              </a:solidFill>
              <a:latin typeface="Calibri"/>
              <a:ea typeface="Calibri"/>
              <a:cs typeface="Calibri"/>
              <a:sym typeface="Calibri"/>
            </a:endParaRPr>
          </a:p>
        </p:txBody>
      </p:sp>
      <p:pic>
        <p:nvPicPr>
          <p:cNvPr id="300" name="Google Shape;300;g340eb8bbde4_0_158"/>
          <p:cNvPicPr preferRelativeResize="0"/>
          <p:nvPr/>
        </p:nvPicPr>
        <p:blipFill>
          <a:blip r:embed="rId4">
            <a:alphaModFix/>
          </a:blip>
          <a:stretch>
            <a:fillRect/>
          </a:stretch>
        </p:blipFill>
        <p:spPr>
          <a:xfrm>
            <a:off x="3083650" y="1170975"/>
            <a:ext cx="6024704" cy="512988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340eb8bbde4_0_99"/>
          <p:cNvSpPr/>
          <p:nvPr/>
        </p:nvSpPr>
        <p:spPr>
          <a:xfrm>
            <a:off x="3082000" y="988500"/>
            <a:ext cx="7620000" cy="36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06" name="Google Shape;306;g340eb8bbde4_0_99"/>
          <p:cNvSpPr txBox="1"/>
          <p:nvPr/>
        </p:nvSpPr>
        <p:spPr>
          <a:xfrm>
            <a:off x="4225000" y="550350"/>
            <a:ext cx="64770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400"/>
              <a:buFont typeface="Trebuchet MS"/>
              <a:buNone/>
            </a:pPr>
            <a:r>
              <a:rPr b="0" i="0" lang="en-US" sz="2400" u="none" cap="none" strike="noStrike">
                <a:solidFill>
                  <a:schemeClr val="dk1"/>
                </a:solidFill>
                <a:latin typeface="Trebuchet MS"/>
                <a:ea typeface="Trebuchet MS"/>
                <a:cs typeface="Trebuchet MS"/>
                <a:sym typeface="Trebuchet MS"/>
              </a:rPr>
              <a:t>Datasets  Exploration/ Datasets preprocessing</a:t>
            </a:r>
            <a:endParaRPr b="0" i="0" sz="2400" u="none" cap="none" strike="noStrike">
              <a:solidFill>
                <a:schemeClr val="dk1"/>
              </a:solidFill>
              <a:latin typeface="Calibri"/>
              <a:ea typeface="Calibri"/>
              <a:cs typeface="Calibri"/>
              <a:sym typeface="Calibri"/>
            </a:endParaRPr>
          </a:p>
        </p:txBody>
      </p:sp>
      <p:pic>
        <p:nvPicPr>
          <p:cNvPr id="307" name="Google Shape;307;g340eb8bbde4_0_99"/>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308" name="Google Shape;308;g340eb8bbde4_0_99"/>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309" name="Google Shape;309;g340eb8bbde4_0_99"/>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900"/>
              <a:buFont typeface="Calibri"/>
              <a:buNone/>
            </a:pPr>
            <a:r>
              <a:rPr lang="en-US"/>
              <a:t>Herman_Govind_Akshaj_Uday</a:t>
            </a:r>
            <a:endParaRPr/>
          </a:p>
        </p:txBody>
      </p:sp>
      <p:sp>
        <p:nvSpPr>
          <p:cNvPr id="310" name="Google Shape;310;g340eb8bbde4_0_99"/>
          <p:cNvSpPr txBox="1"/>
          <p:nvPr/>
        </p:nvSpPr>
        <p:spPr>
          <a:xfrm>
            <a:off x="76201" y="150195"/>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lang="en-US" sz="1200">
                <a:solidFill>
                  <a:srgbClr val="888888"/>
                </a:solidFill>
              </a:rPr>
              <a:t>Efficient AI-driven Edge Surveillance using Edge Computing</a:t>
            </a:r>
            <a:endParaRPr b="0" i="0" sz="1800" u="none" cap="none" strike="noStrike">
              <a:solidFill>
                <a:schemeClr val="dk1"/>
              </a:solidFill>
              <a:latin typeface="Calibri"/>
              <a:ea typeface="Calibri"/>
              <a:cs typeface="Calibri"/>
              <a:sym typeface="Calibri"/>
            </a:endParaRPr>
          </a:p>
        </p:txBody>
      </p:sp>
      <p:pic>
        <p:nvPicPr>
          <p:cNvPr id="311" name="Google Shape;311;g340eb8bbde4_0_99"/>
          <p:cNvPicPr preferRelativeResize="0"/>
          <p:nvPr/>
        </p:nvPicPr>
        <p:blipFill>
          <a:blip r:embed="rId4">
            <a:alphaModFix/>
          </a:blip>
          <a:stretch>
            <a:fillRect/>
          </a:stretch>
        </p:blipFill>
        <p:spPr>
          <a:xfrm>
            <a:off x="3116638" y="1109500"/>
            <a:ext cx="5958724" cy="51298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340eb8bbde4_0_167"/>
          <p:cNvSpPr/>
          <p:nvPr/>
        </p:nvSpPr>
        <p:spPr>
          <a:xfrm>
            <a:off x="3082000" y="988500"/>
            <a:ext cx="7620000" cy="36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17" name="Google Shape;317;g340eb8bbde4_0_167"/>
          <p:cNvSpPr txBox="1"/>
          <p:nvPr/>
        </p:nvSpPr>
        <p:spPr>
          <a:xfrm>
            <a:off x="4225000" y="550350"/>
            <a:ext cx="64770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400"/>
              <a:buFont typeface="Trebuchet MS"/>
              <a:buNone/>
            </a:pPr>
            <a:r>
              <a:rPr b="0" i="0" lang="en-US" sz="2400" u="none" cap="none" strike="noStrike">
                <a:solidFill>
                  <a:schemeClr val="dk1"/>
                </a:solidFill>
                <a:latin typeface="Trebuchet MS"/>
                <a:ea typeface="Trebuchet MS"/>
                <a:cs typeface="Trebuchet MS"/>
                <a:sym typeface="Trebuchet MS"/>
              </a:rPr>
              <a:t>Datasets  Exploration/ Datasets preprocessing</a:t>
            </a:r>
            <a:endParaRPr b="0" i="0" sz="2400" u="none" cap="none" strike="noStrike">
              <a:solidFill>
                <a:schemeClr val="dk1"/>
              </a:solidFill>
              <a:latin typeface="Calibri"/>
              <a:ea typeface="Calibri"/>
              <a:cs typeface="Calibri"/>
              <a:sym typeface="Calibri"/>
            </a:endParaRPr>
          </a:p>
        </p:txBody>
      </p:sp>
      <p:pic>
        <p:nvPicPr>
          <p:cNvPr id="318" name="Google Shape;318;g340eb8bbde4_0_167"/>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319" name="Google Shape;319;g340eb8bbde4_0_167"/>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320" name="Google Shape;320;g340eb8bbde4_0_167"/>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900"/>
              <a:buFont typeface="Calibri"/>
              <a:buNone/>
            </a:pPr>
            <a:r>
              <a:rPr lang="en-US"/>
              <a:t>Herman_Govind_Akshaj_Uday</a:t>
            </a:r>
            <a:endParaRPr/>
          </a:p>
        </p:txBody>
      </p:sp>
      <p:sp>
        <p:nvSpPr>
          <p:cNvPr id="321" name="Google Shape;321;g340eb8bbde4_0_167"/>
          <p:cNvSpPr txBox="1"/>
          <p:nvPr/>
        </p:nvSpPr>
        <p:spPr>
          <a:xfrm>
            <a:off x="76201" y="150195"/>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lang="en-US" sz="1200">
                <a:solidFill>
                  <a:srgbClr val="888888"/>
                </a:solidFill>
              </a:rPr>
              <a:t>Efficient AI-driven Edge Surveillance using Edge Computing</a:t>
            </a:r>
            <a:endParaRPr b="0" i="0" sz="1800" u="none" cap="none" strike="noStrike">
              <a:solidFill>
                <a:schemeClr val="dk1"/>
              </a:solidFill>
              <a:latin typeface="Calibri"/>
              <a:ea typeface="Calibri"/>
              <a:cs typeface="Calibri"/>
              <a:sym typeface="Calibri"/>
            </a:endParaRPr>
          </a:p>
        </p:txBody>
      </p:sp>
      <p:pic>
        <p:nvPicPr>
          <p:cNvPr id="322" name="Google Shape;322;g340eb8bbde4_0_167"/>
          <p:cNvPicPr preferRelativeResize="0"/>
          <p:nvPr/>
        </p:nvPicPr>
        <p:blipFill>
          <a:blip r:embed="rId4">
            <a:alphaModFix/>
          </a:blip>
          <a:stretch>
            <a:fillRect/>
          </a:stretch>
        </p:blipFill>
        <p:spPr>
          <a:xfrm>
            <a:off x="933902" y="1608225"/>
            <a:ext cx="6477000" cy="2944109"/>
          </a:xfrm>
          <a:prstGeom prst="rect">
            <a:avLst/>
          </a:prstGeom>
          <a:noFill/>
          <a:ln>
            <a:noFill/>
          </a:ln>
        </p:spPr>
      </p:pic>
      <p:pic>
        <p:nvPicPr>
          <p:cNvPr id="323" name="Google Shape;323;g340eb8bbde4_0_167"/>
          <p:cNvPicPr preferRelativeResize="0"/>
          <p:nvPr/>
        </p:nvPicPr>
        <p:blipFill>
          <a:blip r:embed="rId5">
            <a:alphaModFix/>
          </a:blip>
          <a:stretch>
            <a:fillRect/>
          </a:stretch>
        </p:blipFill>
        <p:spPr>
          <a:xfrm>
            <a:off x="933900" y="5493925"/>
            <a:ext cx="10327349" cy="527750"/>
          </a:xfrm>
          <a:prstGeom prst="rect">
            <a:avLst/>
          </a:prstGeom>
          <a:noFill/>
          <a:ln>
            <a:noFill/>
          </a:ln>
        </p:spPr>
      </p:pic>
      <p:pic>
        <p:nvPicPr>
          <p:cNvPr id="324" name="Google Shape;324;g340eb8bbde4_0_167"/>
          <p:cNvPicPr preferRelativeResize="0"/>
          <p:nvPr/>
        </p:nvPicPr>
        <p:blipFill>
          <a:blip r:embed="rId6">
            <a:alphaModFix/>
          </a:blip>
          <a:stretch>
            <a:fillRect/>
          </a:stretch>
        </p:blipFill>
        <p:spPr>
          <a:xfrm>
            <a:off x="7862461" y="1608225"/>
            <a:ext cx="3398800" cy="3722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
          <p:cNvSpPr/>
          <p:nvPr/>
        </p:nvSpPr>
        <p:spPr>
          <a:xfrm flipH="1" rot="10800000">
            <a:off x="2397760" y="1682981"/>
            <a:ext cx="8270240" cy="4571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6" name="Google Shape;116;p2"/>
          <p:cNvSpPr txBox="1"/>
          <p:nvPr/>
        </p:nvSpPr>
        <p:spPr>
          <a:xfrm>
            <a:off x="2057400" y="1763485"/>
            <a:ext cx="8077200" cy="4724400"/>
          </a:xfrm>
          <a:prstGeom prst="rect">
            <a:avLst/>
          </a:prstGeom>
          <a:noFill/>
          <a:ln>
            <a:noFill/>
          </a:ln>
        </p:spPr>
        <p:txBody>
          <a:bodyPr anchorCtr="0" anchor="t" bIns="45700" lIns="91425" spcFirstLastPara="1" rIns="91425" wrap="square" tIns="45700">
            <a:noAutofit/>
          </a:bodyPr>
          <a:lstStyle/>
          <a:p>
            <a:pPr indent="-342900" lvl="0" marL="685791" marR="0" rtl="0" algn="just">
              <a:lnSpc>
                <a:spcPct val="100000"/>
              </a:lnSpc>
              <a:spcBef>
                <a:spcPts val="0"/>
              </a:spcBef>
              <a:spcAft>
                <a:spcPts val="0"/>
              </a:spcAft>
              <a:buClr>
                <a:schemeClr val="accent1"/>
              </a:buClr>
              <a:buSzPts val="2400"/>
              <a:buFont typeface="Noto Sans Symbols"/>
              <a:buChar char="▪"/>
            </a:pPr>
            <a:r>
              <a:rPr b="0" i="0" lang="en-US" sz="2400" u="none" cap="none" strike="noStrike">
                <a:solidFill>
                  <a:schemeClr val="accent1"/>
                </a:solidFill>
                <a:latin typeface="Trebuchet MS"/>
                <a:ea typeface="Trebuchet MS"/>
                <a:cs typeface="Trebuchet MS"/>
                <a:sym typeface="Trebuchet MS"/>
              </a:rPr>
              <a:t>Abstract and scope.</a:t>
            </a:r>
            <a:endParaRPr b="0" i="0" sz="1800" u="none" cap="none" strike="noStrike">
              <a:solidFill>
                <a:schemeClr val="accent1"/>
              </a:solidFill>
              <a:latin typeface="Calibri"/>
              <a:ea typeface="Calibri"/>
              <a:cs typeface="Calibri"/>
              <a:sym typeface="Calibri"/>
            </a:endParaRPr>
          </a:p>
          <a:p>
            <a:pPr indent="-342900" lvl="0" marL="685791" marR="0" rtl="0" algn="just">
              <a:lnSpc>
                <a:spcPct val="100000"/>
              </a:lnSpc>
              <a:spcBef>
                <a:spcPts val="480"/>
              </a:spcBef>
              <a:spcAft>
                <a:spcPts val="0"/>
              </a:spcAft>
              <a:buClr>
                <a:schemeClr val="accent1"/>
              </a:buClr>
              <a:buSzPts val="2400"/>
              <a:buFont typeface="Noto Sans Symbols"/>
              <a:buChar char="▪"/>
            </a:pPr>
            <a:r>
              <a:rPr b="0" i="0" lang="en-US" sz="2400" u="none" cap="none" strike="noStrike">
                <a:solidFill>
                  <a:schemeClr val="accent1"/>
                </a:solidFill>
                <a:latin typeface="Trebuchet MS"/>
                <a:ea typeface="Trebuchet MS"/>
                <a:cs typeface="Trebuchet MS"/>
                <a:sym typeface="Trebuchet MS"/>
              </a:rPr>
              <a:t>Suggestions from phase-1</a:t>
            </a:r>
            <a:endParaRPr b="0" i="0" sz="1800" u="none" cap="none" strike="noStrike">
              <a:solidFill>
                <a:schemeClr val="accent1"/>
              </a:solidFill>
              <a:latin typeface="Calibri"/>
              <a:ea typeface="Calibri"/>
              <a:cs typeface="Calibri"/>
              <a:sym typeface="Calibri"/>
            </a:endParaRPr>
          </a:p>
          <a:p>
            <a:pPr indent="-342900" lvl="0" marL="685791" marR="0" rtl="0" algn="just">
              <a:lnSpc>
                <a:spcPct val="100000"/>
              </a:lnSpc>
              <a:spcBef>
                <a:spcPts val="480"/>
              </a:spcBef>
              <a:spcAft>
                <a:spcPts val="0"/>
              </a:spcAft>
              <a:buClr>
                <a:schemeClr val="accent1"/>
              </a:buClr>
              <a:buSzPts val="2400"/>
              <a:buFont typeface="Noto Sans Symbols"/>
              <a:buChar char="▪"/>
            </a:pPr>
            <a:r>
              <a:rPr b="0" i="0" lang="en-US" sz="2400" u="none" cap="none" strike="noStrike">
                <a:solidFill>
                  <a:schemeClr val="accent1"/>
                </a:solidFill>
                <a:latin typeface="Trebuchet MS"/>
                <a:ea typeface="Trebuchet MS"/>
                <a:cs typeface="Trebuchet MS"/>
                <a:sym typeface="Trebuchet MS"/>
              </a:rPr>
              <a:t>Design Approach.</a:t>
            </a:r>
            <a:endParaRPr b="0" i="0" sz="1800" u="none" cap="none" strike="noStrike">
              <a:solidFill>
                <a:schemeClr val="accent1"/>
              </a:solidFill>
              <a:latin typeface="Calibri"/>
              <a:ea typeface="Calibri"/>
              <a:cs typeface="Calibri"/>
              <a:sym typeface="Calibri"/>
            </a:endParaRPr>
          </a:p>
          <a:p>
            <a:pPr indent="-342900" lvl="0" marL="685791" marR="0" rtl="0" algn="just">
              <a:lnSpc>
                <a:spcPct val="100000"/>
              </a:lnSpc>
              <a:spcBef>
                <a:spcPts val="480"/>
              </a:spcBef>
              <a:spcAft>
                <a:spcPts val="0"/>
              </a:spcAft>
              <a:buClr>
                <a:schemeClr val="accent1"/>
              </a:buClr>
              <a:buSzPts val="2400"/>
              <a:buFont typeface="Noto Sans Symbols"/>
              <a:buChar char="▪"/>
            </a:pPr>
            <a:r>
              <a:rPr b="0" i="0" lang="en-US" sz="2400" u="none" cap="none" strike="noStrike">
                <a:solidFill>
                  <a:schemeClr val="accent1"/>
                </a:solidFill>
                <a:latin typeface="Trebuchet MS"/>
                <a:ea typeface="Trebuchet MS"/>
                <a:cs typeface="Trebuchet MS"/>
                <a:sym typeface="Trebuchet MS"/>
              </a:rPr>
              <a:t>Design constraints, Assumptions and Dependencies</a:t>
            </a:r>
            <a:endParaRPr b="0" i="0" sz="1800" u="none" cap="none" strike="noStrike">
              <a:solidFill>
                <a:schemeClr val="accent1"/>
              </a:solidFill>
              <a:latin typeface="Calibri"/>
              <a:ea typeface="Calibri"/>
              <a:cs typeface="Calibri"/>
              <a:sym typeface="Calibri"/>
            </a:endParaRPr>
          </a:p>
          <a:p>
            <a:pPr indent="-342900" lvl="0" marL="685791" marR="0" rtl="0" algn="just">
              <a:lnSpc>
                <a:spcPct val="100000"/>
              </a:lnSpc>
              <a:spcBef>
                <a:spcPts val="480"/>
              </a:spcBef>
              <a:spcAft>
                <a:spcPts val="0"/>
              </a:spcAft>
              <a:buClr>
                <a:schemeClr val="accent1"/>
              </a:buClr>
              <a:buSzPts val="2400"/>
              <a:buFont typeface="Noto Sans Symbols"/>
              <a:buChar char="▪"/>
            </a:pPr>
            <a:r>
              <a:rPr b="0" i="0" lang="en-US" sz="2400" u="none" cap="none" strike="noStrike">
                <a:solidFill>
                  <a:schemeClr val="accent1"/>
                </a:solidFill>
                <a:latin typeface="Trebuchet MS"/>
                <a:ea typeface="Trebuchet MS"/>
                <a:cs typeface="Trebuchet MS"/>
                <a:sym typeface="Trebuchet MS"/>
              </a:rPr>
              <a:t>Architecture </a:t>
            </a:r>
            <a:endParaRPr/>
          </a:p>
          <a:p>
            <a:pPr indent="-342900" lvl="0" marL="685791" marR="0" rtl="0" algn="just">
              <a:lnSpc>
                <a:spcPct val="100000"/>
              </a:lnSpc>
              <a:spcBef>
                <a:spcPts val="480"/>
              </a:spcBef>
              <a:spcAft>
                <a:spcPts val="0"/>
              </a:spcAft>
              <a:buClr>
                <a:schemeClr val="accent1"/>
              </a:buClr>
              <a:buSzPts val="2400"/>
              <a:buFont typeface="Noto Sans Symbols"/>
              <a:buChar char="▪"/>
            </a:pPr>
            <a:r>
              <a:rPr b="0" i="0" lang="en-US" sz="2400" u="none" cap="none" strike="noStrike">
                <a:solidFill>
                  <a:schemeClr val="accent1"/>
                </a:solidFill>
                <a:latin typeface="Trebuchet MS"/>
                <a:ea typeface="Trebuchet MS"/>
                <a:cs typeface="Trebuchet MS"/>
                <a:sym typeface="Trebuchet MS"/>
              </a:rPr>
              <a:t>Proposed methodology/Approach</a:t>
            </a:r>
            <a:endParaRPr b="0" i="0" sz="1800" u="none" cap="none" strike="noStrike">
              <a:solidFill>
                <a:schemeClr val="accent1"/>
              </a:solidFill>
              <a:latin typeface="Calibri"/>
              <a:ea typeface="Calibri"/>
              <a:cs typeface="Calibri"/>
              <a:sym typeface="Calibri"/>
            </a:endParaRPr>
          </a:p>
          <a:p>
            <a:pPr indent="-342900" lvl="0" marL="685791" marR="0" rtl="0" algn="just">
              <a:lnSpc>
                <a:spcPct val="100000"/>
              </a:lnSpc>
              <a:spcBef>
                <a:spcPts val="480"/>
              </a:spcBef>
              <a:spcAft>
                <a:spcPts val="0"/>
              </a:spcAft>
              <a:buClr>
                <a:schemeClr val="accent1"/>
              </a:buClr>
              <a:buSzPts val="2400"/>
              <a:buFont typeface="Noto Sans Symbols"/>
              <a:buChar char="▪"/>
            </a:pPr>
            <a:r>
              <a:rPr b="0" i="0" lang="en-US" sz="2400" u="none" cap="none" strike="noStrike">
                <a:solidFill>
                  <a:schemeClr val="accent1"/>
                </a:solidFill>
                <a:latin typeface="Trebuchet MS"/>
                <a:ea typeface="Trebuchet MS"/>
                <a:cs typeface="Trebuchet MS"/>
                <a:sym typeface="Trebuchet MS"/>
              </a:rPr>
              <a:t>Datasets exploration and Preprocessing</a:t>
            </a:r>
            <a:endParaRPr b="0" i="0" sz="2400" u="none" cap="none" strike="noStrike">
              <a:solidFill>
                <a:schemeClr val="accent1"/>
              </a:solidFill>
              <a:latin typeface="Trebuchet MS"/>
              <a:ea typeface="Trebuchet MS"/>
              <a:cs typeface="Trebuchet MS"/>
              <a:sym typeface="Trebuchet MS"/>
            </a:endParaRPr>
          </a:p>
          <a:p>
            <a:pPr indent="-342900" lvl="0" marL="685791" marR="0" rtl="0" algn="just">
              <a:lnSpc>
                <a:spcPct val="100000"/>
              </a:lnSpc>
              <a:spcBef>
                <a:spcPts val="480"/>
              </a:spcBef>
              <a:spcAft>
                <a:spcPts val="0"/>
              </a:spcAft>
              <a:buClr>
                <a:schemeClr val="accent1"/>
              </a:buClr>
              <a:buSzPts val="2400"/>
              <a:buFont typeface="Noto Sans Symbols"/>
              <a:buChar char="▪"/>
            </a:pPr>
            <a:r>
              <a:rPr b="0" i="0" lang="en-US" sz="2400" u="none" cap="none" strike="noStrike">
                <a:solidFill>
                  <a:schemeClr val="accent1"/>
                </a:solidFill>
                <a:latin typeface="Trebuchet MS"/>
                <a:ea typeface="Trebuchet MS"/>
                <a:cs typeface="Trebuchet MS"/>
                <a:sym typeface="Trebuchet MS"/>
              </a:rPr>
              <a:t>Project Progress Plan for Phase 2</a:t>
            </a:r>
            <a:endParaRPr b="0" i="0" sz="2400" u="none" cap="none" strike="noStrike">
              <a:solidFill>
                <a:schemeClr val="accent1"/>
              </a:solidFill>
              <a:latin typeface="Trebuchet MS"/>
              <a:ea typeface="Trebuchet MS"/>
              <a:cs typeface="Trebuchet MS"/>
              <a:sym typeface="Trebuchet MS"/>
            </a:endParaRPr>
          </a:p>
          <a:p>
            <a:pPr indent="-342900" lvl="0" marL="685791" marR="0" rtl="0" algn="just">
              <a:lnSpc>
                <a:spcPct val="100000"/>
              </a:lnSpc>
              <a:spcBef>
                <a:spcPts val="480"/>
              </a:spcBef>
              <a:spcAft>
                <a:spcPts val="0"/>
              </a:spcAft>
              <a:buClr>
                <a:schemeClr val="accent1"/>
              </a:buClr>
              <a:buSzPts val="2400"/>
              <a:buFont typeface="Noto Sans Symbols"/>
              <a:buChar char="▪"/>
            </a:pPr>
            <a:r>
              <a:rPr b="0" i="0" lang="en-US" sz="2400" u="none" cap="none" strike="noStrike">
                <a:solidFill>
                  <a:schemeClr val="accent1"/>
                </a:solidFill>
                <a:latin typeface="Trebuchet MS"/>
                <a:ea typeface="Trebuchet MS"/>
                <a:cs typeface="Trebuchet MS"/>
                <a:sym typeface="Trebuchet MS"/>
              </a:rPr>
              <a:t>References</a:t>
            </a:r>
            <a:endParaRPr b="0" i="0" sz="1800" u="none" cap="none" strike="noStrike">
              <a:solidFill>
                <a:schemeClr val="accent1"/>
              </a:solidFill>
              <a:latin typeface="Calibri"/>
              <a:ea typeface="Calibri"/>
              <a:cs typeface="Calibri"/>
              <a:sym typeface="Calibri"/>
            </a:endParaRPr>
          </a:p>
          <a:p>
            <a:pPr indent="-342900" lvl="0" marL="685791" marR="0" rtl="0" algn="just">
              <a:lnSpc>
                <a:spcPct val="100000"/>
              </a:lnSpc>
              <a:spcBef>
                <a:spcPts val="480"/>
              </a:spcBef>
              <a:spcAft>
                <a:spcPts val="0"/>
              </a:spcAft>
              <a:buClr>
                <a:schemeClr val="accent1"/>
              </a:buClr>
              <a:buSzPts val="2400"/>
              <a:buFont typeface="Noto Sans Symbols"/>
              <a:buChar char="▪"/>
            </a:pPr>
            <a:r>
              <a:rPr b="0" i="0" lang="en-US" sz="2400" u="none" cap="none" strike="noStrike">
                <a:solidFill>
                  <a:schemeClr val="accent1"/>
                </a:solidFill>
                <a:latin typeface="Trebuchet MS"/>
                <a:ea typeface="Trebuchet MS"/>
                <a:cs typeface="Trebuchet MS"/>
                <a:sym typeface="Trebuchet MS"/>
              </a:rPr>
              <a:t>Any other Information</a:t>
            </a:r>
            <a:endParaRPr b="0" i="0" sz="1800" u="none" cap="none" strike="noStrike">
              <a:solidFill>
                <a:schemeClr val="accent1"/>
              </a:solidFill>
              <a:latin typeface="Calibri"/>
              <a:ea typeface="Calibri"/>
              <a:cs typeface="Calibri"/>
              <a:sym typeface="Calibri"/>
            </a:endParaRPr>
          </a:p>
        </p:txBody>
      </p:sp>
      <p:sp>
        <p:nvSpPr>
          <p:cNvPr id="117" name="Google Shape;117;p2"/>
          <p:cNvSpPr txBox="1"/>
          <p:nvPr/>
        </p:nvSpPr>
        <p:spPr>
          <a:xfrm>
            <a:off x="4191001" y="1243088"/>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chemeClr val="dk1"/>
              </a:buClr>
              <a:buSzPts val="2400"/>
              <a:buFont typeface="Trebuchet MS"/>
              <a:buNone/>
            </a:pPr>
            <a:r>
              <a:rPr b="0" i="0" lang="en-US" sz="2400" u="none" cap="none" strike="noStrike">
                <a:solidFill>
                  <a:schemeClr val="dk1"/>
                </a:solidFill>
                <a:latin typeface="Trebuchet MS"/>
                <a:ea typeface="Trebuchet MS"/>
                <a:cs typeface="Trebuchet MS"/>
                <a:sym typeface="Trebuchet MS"/>
              </a:rPr>
              <a:t>Outline</a:t>
            </a:r>
            <a:endParaRPr b="0" i="0" sz="1800" u="none" cap="none" strike="noStrike">
              <a:solidFill>
                <a:schemeClr val="dk1"/>
              </a:solidFill>
              <a:latin typeface="Calibri"/>
              <a:ea typeface="Calibri"/>
              <a:cs typeface="Calibri"/>
              <a:sym typeface="Calibri"/>
            </a:endParaRPr>
          </a:p>
        </p:txBody>
      </p:sp>
      <p:pic>
        <p:nvPicPr>
          <p:cNvPr id="118" name="Google Shape;118;p2"/>
          <p:cNvPicPr preferRelativeResize="0"/>
          <p:nvPr/>
        </p:nvPicPr>
        <p:blipFill rotWithShape="1">
          <a:blip r:embed="rId3">
            <a:alphaModFix/>
          </a:blip>
          <a:srcRect b="0" l="0" r="0" t="0"/>
          <a:stretch/>
        </p:blipFill>
        <p:spPr>
          <a:xfrm>
            <a:off x="10902726" y="10"/>
            <a:ext cx="1295399" cy="1025106"/>
          </a:xfrm>
          <a:prstGeom prst="rect">
            <a:avLst/>
          </a:prstGeom>
          <a:noFill/>
          <a:ln>
            <a:noFill/>
          </a:ln>
        </p:spPr>
      </p:pic>
      <p:sp>
        <p:nvSpPr>
          <p:cNvPr id="119" name="Google Shape;119;p2"/>
          <p:cNvSpPr txBox="1"/>
          <p:nvPr>
            <p:ph idx="12" type="sldNum"/>
          </p:nvPr>
        </p:nvSpPr>
        <p:spPr>
          <a:xfrm>
            <a:off x="9911783" y="6459758"/>
            <a:ext cx="13119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120" name="Google Shape;120;p2"/>
          <p:cNvSpPr txBox="1"/>
          <p:nvPr/>
        </p:nvSpPr>
        <p:spPr>
          <a:xfrm>
            <a:off x="76201" y="150195"/>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lang="en-US" sz="1200">
                <a:solidFill>
                  <a:srgbClr val="888888"/>
                </a:solidFill>
              </a:rPr>
              <a:t>Efficient AI-driven Edge Surveillance using Edge Computing</a:t>
            </a:r>
            <a:endParaRPr b="0" i="0" sz="1800" u="none" cap="none" strike="noStrike">
              <a:solidFill>
                <a:schemeClr val="dk1"/>
              </a:solidFill>
              <a:latin typeface="Calibri"/>
              <a:ea typeface="Calibri"/>
              <a:cs typeface="Calibri"/>
              <a:sym typeface="Calibri"/>
            </a:endParaRPr>
          </a:p>
        </p:txBody>
      </p:sp>
      <p:sp>
        <p:nvSpPr>
          <p:cNvPr id="121" name="Google Shape;121;p2"/>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900"/>
              <a:buFont typeface="Calibri"/>
              <a:buNone/>
            </a:pPr>
            <a:r>
              <a:rPr lang="en-US"/>
              <a:t>Herman_Govind_Akshaj_Uday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340eb8bbde4_0_65"/>
          <p:cNvSpPr/>
          <p:nvPr/>
        </p:nvSpPr>
        <p:spPr>
          <a:xfrm>
            <a:off x="2515064" y="1027845"/>
            <a:ext cx="8164200" cy="45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id="331" name="Google Shape;331;g340eb8bbde4_0_65"/>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332" name="Google Shape;332;g340eb8bbde4_0_65"/>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333" name="Google Shape;333;g340eb8bbde4_0_65"/>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900"/>
              <a:buFont typeface="Calibri"/>
              <a:buNone/>
            </a:pPr>
            <a:r>
              <a:rPr lang="en-US"/>
              <a:t>Herman_Govind_Akshaj_Uday</a:t>
            </a:r>
            <a:endParaRPr/>
          </a:p>
        </p:txBody>
      </p:sp>
      <p:sp>
        <p:nvSpPr>
          <p:cNvPr id="334" name="Google Shape;334;g340eb8bbde4_0_65"/>
          <p:cNvSpPr txBox="1"/>
          <p:nvPr/>
        </p:nvSpPr>
        <p:spPr>
          <a:xfrm>
            <a:off x="76201" y="150195"/>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lang="en-US" sz="1200">
                <a:solidFill>
                  <a:srgbClr val="888888"/>
                </a:solidFill>
              </a:rPr>
              <a:t>Efficient AI-driven Edge Surveillance using Edge Computing</a:t>
            </a:r>
            <a:endParaRPr b="0" i="0" sz="1800" u="none" cap="none" strike="noStrike">
              <a:solidFill>
                <a:schemeClr val="dk1"/>
              </a:solidFill>
              <a:latin typeface="Calibri"/>
              <a:ea typeface="Calibri"/>
              <a:cs typeface="Calibri"/>
              <a:sym typeface="Calibri"/>
            </a:endParaRPr>
          </a:p>
        </p:txBody>
      </p:sp>
      <p:pic>
        <p:nvPicPr>
          <p:cNvPr id="335" name="Google Shape;335;g340eb8bbde4_0_65"/>
          <p:cNvPicPr preferRelativeResize="0"/>
          <p:nvPr/>
        </p:nvPicPr>
        <p:blipFill>
          <a:blip r:embed="rId4">
            <a:alphaModFix/>
          </a:blip>
          <a:stretch>
            <a:fillRect/>
          </a:stretch>
        </p:blipFill>
        <p:spPr>
          <a:xfrm>
            <a:off x="1581262" y="1144200"/>
            <a:ext cx="9032637" cy="5041176"/>
          </a:xfrm>
          <a:prstGeom prst="rect">
            <a:avLst/>
          </a:prstGeom>
          <a:noFill/>
          <a:ln>
            <a:noFill/>
          </a:ln>
        </p:spPr>
      </p:pic>
      <p:sp>
        <p:nvSpPr>
          <p:cNvPr id="336" name="Google Shape;336;g340eb8bbde4_0_65"/>
          <p:cNvSpPr txBox="1"/>
          <p:nvPr/>
        </p:nvSpPr>
        <p:spPr>
          <a:xfrm>
            <a:off x="3810464" y="598901"/>
            <a:ext cx="68688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400"/>
              <a:buFont typeface="Trebuchet MS"/>
              <a:buNone/>
            </a:pPr>
            <a:r>
              <a:rPr lang="en-US" sz="2400">
                <a:solidFill>
                  <a:schemeClr val="dk1"/>
                </a:solidFill>
                <a:latin typeface="Trebuchet MS"/>
                <a:ea typeface="Trebuchet MS"/>
                <a:cs typeface="Trebuchet MS"/>
                <a:sym typeface="Trebuchet MS"/>
              </a:rPr>
              <a:t>Control Flow Diagram</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340eb8bbde4_0_77"/>
          <p:cNvSpPr/>
          <p:nvPr/>
        </p:nvSpPr>
        <p:spPr>
          <a:xfrm>
            <a:off x="2515064" y="1027845"/>
            <a:ext cx="8164200" cy="45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43" name="Google Shape;343;g340eb8bbde4_0_77"/>
          <p:cNvSpPr txBox="1"/>
          <p:nvPr/>
        </p:nvSpPr>
        <p:spPr>
          <a:xfrm>
            <a:off x="3810464" y="598901"/>
            <a:ext cx="68688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400"/>
              <a:buFont typeface="Trebuchet MS"/>
              <a:buNone/>
            </a:pPr>
            <a:r>
              <a:rPr lang="en-US" sz="2400">
                <a:solidFill>
                  <a:schemeClr val="dk1"/>
                </a:solidFill>
                <a:latin typeface="Trebuchet MS"/>
                <a:ea typeface="Trebuchet MS"/>
                <a:cs typeface="Trebuchet MS"/>
                <a:sym typeface="Trebuchet MS"/>
              </a:rPr>
              <a:t>Control Flow</a:t>
            </a:r>
            <a:r>
              <a:rPr lang="en-US" sz="2400">
                <a:solidFill>
                  <a:schemeClr val="dk1"/>
                </a:solidFill>
                <a:latin typeface="Trebuchet MS"/>
                <a:ea typeface="Trebuchet MS"/>
                <a:cs typeface="Trebuchet MS"/>
                <a:sym typeface="Trebuchet MS"/>
              </a:rPr>
              <a:t> Diagram</a:t>
            </a:r>
            <a:endParaRPr b="0" i="0" sz="2400" u="none" cap="none" strike="noStrike">
              <a:solidFill>
                <a:schemeClr val="dk1"/>
              </a:solidFill>
              <a:latin typeface="Calibri"/>
              <a:ea typeface="Calibri"/>
              <a:cs typeface="Calibri"/>
              <a:sym typeface="Calibri"/>
            </a:endParaRPr>
          </a:p>
        </p:txBody>
      </p:sp>
      <p:pic>
        <p:nvPicPr>
          <p:cNvPr id="344" name="Google Shape;344;g340eb8bbde4_0_77"/>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345" name="Google Shape;345;g340eb8bbde4_0_77"/>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346" name="Google Shape;346;g340eb8bbde4_0_77"/>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900"/>
              <a:buFont typeface="Calibri"/>
              <a:buNone/>
            </a:pPr>
            <a:r>
              <a:rPr lang="en-US"/>
              <a:t>Herman_Govind_Akshaj_Uday</a:t>
            </a:r>
            <a:endParaRPr/>
          </a:p>
        </p:txBody>
      </p:sp>
      <p:sp>
        <p:nvSpPr>
          <p:cNvPr id="347" name="Google Shape;347;g340eb8bbde4_0_77"/>
          <p:cNvSpPr txBox="1"/>
          <p:nvPr/>
        </p:nvSpPr>
        <p:spPr>
          <a:xfrm>
            <a:off x="76201" y="150195"/>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lang="en-US" sz="1200">
                <a:solidFill>
                  <a:srgbClr val="888888"/>
                </a:solidFill>
              </a:rPr>
              <a:t>Efficient AI-driven Edge Surveillance using Edge Computing</a:t>
            </a:r>
            <a:endParaRPr b="0" i="0" sz="1800" u="none" cap="none" strike="noStrike">
              <a:solidFill>
                <a:schemeClr val="dk1"/>
              </a:solidFill>
              <a:latin typeface="Calibri"/>
              <a:ea typeface="Calibri"/>
              <a:cs typeface="Calibri"/>
              <a:sym typeface="Calibri"/>
            </a:endParaRPr>
          </a:p>
        </p:txBody>
      </p:sp>
      <p:pic>
        <p:nvPicPr>
          <p:cNvPr id="348" name="Google Shape;348;g340eb8bbde4_0_77"/>
          <p:cNvPicPr preferRelativeResize="0"/>
          <p:nvPr/>
        </p:nvPicPr>
        <p:blipFill>
          <a:blip r:embed="rId4">
            <a:alphaModFix/>
          </a:blip>
          <a:stretch>
            <a:fillRect/>
          </a:stretch>
        </p:blipFill>
        <p:spPr>
          <a:xfrm>
            <a:off x="3153525" y="1211463"/>
            <a:ext cx="5888108" cy="5097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3268443d32f_0_0"/>
          <p:cNvSpPr/>
          <p:nvPr/>
        </p:nvSpPr>
        <p:spPr>
          <a:xfrm>
            <a:off x="3082000" y="1116401"/>
            <a:ext cx="7620000" cy="36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55" name="Google Shape;355;g3268443d32f_0_0"/>
          <p:cNvSpPr txBox="1"/>
          <p:nvPr/>
        </p:nvSpPr>
        <p:spPr>
          <a:xfrm>
            <a:off x="3408570" y="678251"/>
            <a:ext cx="72933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400"/>
              <a:buFont typeface="Trebuchet MS"/>
              <a:buNone/>
            </a:pPr>
            <a:r>
              <a:rPr b="0" i="0" lang="en-US" sz="2400" u="none" cap="none" strike="noStrike">
                <a:solidFill>
                  <a:schemeClr val="dk1"/>
                </a:solidFill>
                <a:latin typeface="Trebuchet MS"/>
                <a:ea typeface="Trebuchet MS"/>
                <a:cs typeface="Trebuchet MS"/>
                <a:sym typeface="Trebuchet MS"/>
              </a:rPr>
              <a:t>Project Progress Plan for Phase 2</a:t>
            </a:r>
            <a:endParaRPr b="0" i="0" sz="2400" u="none" cap="none" strike="noStrike">
              <a:solidFill>
                <a:schemeClr val="dk1"/>
              </a:solidFill>
              <a:latin typeface="Calibri"/>
              <a:ea typeface="Calibri"/>
              <a:cs typeface="Calibri"/>
              <a:sym typeface="Calibri"/>
            </a:endParaRPr>
          </a:p>
        </p:txBody>
      </p:sp>
      <p:pic>
        <p:nvPicPr>
          <p:cNvPr id="356" name="Google Shape;356;g3268443d32f_0_0"/>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357" name="Google Shape;357;g3268443d32f_0_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358" name="Google Shape;358;g3268443d32f_0_0"/>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900"/>
              <a:buFont typeface="Calibri"/>
              <a:buNone/>
            </a:pPr>
            <a:r>
              <a:rPr lang="en-US"/>
              <a:t>Herman_Govind_Akshaj_Uday</a:t>
            </a:r>
            <a:endParaRPr/>
          </a:p>
        </p:txBody>
      </p:sp>
      <p:sp>
        <p:nvSpPr>
          <p:cNvPr id="359" name="Google Shape;359;g3268443d32f_0_0"/>
          <p:cNvSpPr txBox="1"/>
          <p:nvPr/>
        </p:nvSpPr>
        <p:spPr>
          <a:xfrm>
            <a:off x="76201" y="150195"/>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lang="en-US" sz="1200">
                <a:solidFill>
                  <a:srgbClr val="888888"/>
                </a:solidFill>
              </a:rPr>
              <a:t>Efficient AI-driven Edge Surveillance using Edge Computing</a:t>
            </a:r>
            <a:endParaRPr b="0" i="0" sz="1800" u="none" cap="none" strike="noStrike">
              <a:solidFill>
                <a:schemeClr val="dk1"/>
              </a:solidFill>
              <a:latin typeface="Calibri"/>
              <a:ea typeface="Calibri"/>
              <a:cs typeface="Calibri"/>
              <a:sym typeface="Calibri"/>
            </a:endParaRPr>
          </a:p>
        </p:txBody>
      </p:sp>
      <p:sp>
        <p:nvSpPr>
          <p:cNvPr id="360" name="Google Shape;360;g3268443d32f_0_0"/>
          <p:cNvSpPr txBox="1"/>
          <p:nvPr/>
        </p:nvSpPr>
        <p:spPr>
          <a:xfrm>
            <a:off x="599100" y="1655075"/>
            <a:ext cx="10993800" cy="38565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W</a:t>
            </a:r>
            <a:r>
              <a:rPr lang="en-US" sz="2000">
                <a:solidFill>
                  <a:srgbClr val="3F3F3F"/>
                </a:solidFill>
                <a:latin typeface="Calibri"/>
                <a:ea typeface="Calibri"/>
                <a:cs typeface="Calibri"/>
                <a:sym typeface="Calibri"/>
              </a:rPr>
              <a:t>e begin by testing the already available libraries and implementations of cctv and benchmark them on our own chips.</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Then we start by making a simple implementation of cctv camera on our pi-zero cam</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We benchmark this to other implementations from above and then finally setup the cctv part of it.</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Then we begin with training models, one human detection with yolo</a:t>
            </a:r>
            <a:br>
              <a:rPr lang="en-US" sz="2000">
                <a:solidFill>
                  <a:srgbClr val="3F3F3F"/>
                </a:solidFill>
                <a:latin typeface="Calibri"/>
                <a:ea typeface="Calibri"/>
                <a:cs typeface="Calibri"/>
                <a:sym typeface="Calibri"/>
              </a:rPr>
            </a:br>
            <a:r>
              <a:rPr lang="en-US" sz="2000">
                <a:solidFill>
                  <a:srgbClr val="3F3F3F"/>
                </a:solidFill>
                <a:latin typeface="Calibri"/>
                <a:ea typeface="Calibri"/>
                <a:cs typeface="Calibri"/>
                <a:sym typeface="Calibri"/>
              </a:rPr>
              <a:t>and another a small cnn to produce vector keys</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We benchmark the newly trained models to check if raspberry pi-zero is enough or if a banana-pi is required.</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Else if everything fits into our assumptions we can proceed with integration of all the models  </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We can begin with the DBMS for storage of required records</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Finally we can develop a frontend gui to handle all of this .</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Implement a small daemon to make sure all databases are in sync.</a:t>
            </a:r>
            <a:endParaRPr sz="2000">
              <a:solidFill>
                <a:srgbClr val="3F3F3F"/>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10"/>
          <p:cNvSpPr/>
          <p:nvPr/>
        </p:nvSpPr>
        <p:spPr>
          <a:xfrm>
            <a:off x="3070650" y="1116405"/>
            <a:ext cx="7620000" cy="36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7" name="Google Shape;367;p10"/>
          <p:cNvSpPr txBox="1"/>
          <p:nvPr/>
        </p:nvSpPr>
        <p:spPr>
          <a:xfrm>
            <a:off x="3865306" y="678252"/>
            <a:ext cx="6825300" cy="461700"/>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chemeClr val="dk1"/>
              </a:buClr>
              <a:buSzPts val="2400"/>
              <a:buFont typeface="Trebuchet MS"/>
              <a:buNone/>
            </a:pPr>
            <a:r>
              <a:rPr b="0" i="0" lang="en-US" sz="2400" u="none" cap="none" strike="noStrike">
                <a:solidFill>
                  <a:schemeClr val="dk1"/>
                </a:solidFill>
                <a:latin typeface="Trebuchet MS"/>
                <a:ea typeface="Trebuchet MS"/>
                <a:cs typeface="Trebuchet MS"/>
                <a:sym typeface="Trebuchet MS"/>
              </a:rPr>
              <a:t>References</a:t>
            </a:r>
            <a:endParaRPr b="0" i="0" sz="1800" u="none" cap="none" strike="noStrike">
              <a:solidFill>
                <a:schemeClr val="dk1"/>
              </a:solidFill>
              <a:latin typeface="Calibri"/>
              <a:ea typeface="Calibri"/>
              <a:cs typeface="Calibri"/>
              <a:sym typeface="Calibri"/>
            </a:endParaRPr>
          </a:p>
        </p:txBody>
      </p:sp>
      <p:pic>
        <p:nvPicPr>
          <p:cNvPr id="368" name="Google Shape;368;p10"/>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369" name="Google Shape;369;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370" name="Google Shape;370;p10"/>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900"/>
              <a:buFont typeface="Calibri"/>
              <a:buNone/>
            </a:pPr>
            <a:r>
              <a:rPr lang="en-US"/>
              <a:t>Herman_Govind_Akshaj_Uday</a:t>
            </a:r>
            <a:endParaRPr/>
          </a:p>
        </p:txBody>
      </p:sp>
      <p:sp>
        <p:nvSpPr>
          <p:cNvPr id="371" name="Google Shape;371;p10"/>
          <p:cNvSpPr txBox="1"/>
          <p:nvPr/>
        </p:nvSpPr>
        <p:spPr>
          <a:xfrm>
            <a:off x="76201" y="150195"/>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lang="en-US" sz="1200">
                <a:solidFill>
                  <a:srgbClr val="888888"/>
                </a:solidFill>
              </a:rPr>
              <a:t>Efficient AI-driven Edge Surveillance using Edge Computing</a:t>
            </a:r>
            <a:endParaRPr b="0" i="0" sz="1800" u="none" cap="none" strike="noStrike">
              <a:solidFill>
                <a:schemeClr val="dk1"/>
              </a:solidFill>
              <a:latin typeface="Calibri"/>
              <a:ea typeface="Calibri"/>
              <a:cs typeface="Calibri"/>
              <a:sym typeface="Calibri"/>
            </a:endParaRPr>
          </a:p>
        </p:txBody>
      </p:sp>
      <p:sp>
        <p:nvSpPr>
          <p:cNvPr id="372" name="Google Shape;372;p10"/>
          <p:cNvSpPr txBox="1"/>
          <p:nvPr/>
        </p:nvSpPr>
        <p:spPr>
          <a:xfrm>
            <a:off x="146575" y="1304850"/>
            <a:ext cx="11789400" cy="4873800"/>
          </a:xfrm>
          <a:prstGeom prst="rect">
            <a:avLst/>
          </a:prstGeom>
          <a:noFill/>
          <a:ln>
            <a:noFill/>
          </a:ln>
        </p:spPr>
        <p:txBody>
          <a:bodyPr anchorCtr="0" anchor="t" bIns="45700" lIns="91425" spcFirstLastPara="1" rIns="91425" wrap="square" tIns="45700">
            <a:noAutofit/>
          </a:bodyPr>
          <a:lstStyle/>
          <a:p>
            <a:pPr indent="0" lvl="0" marL="0" rtl="0" algn="just">
              <a:spcBef>
                <a:spcPts val="480"/>
              </a:spcBef>
              <a:spcAft>
                <a:spcPts val="0"/>
              </a:spcAft>
              <a:buClr>
                <a:srgbClr val="000000"/>
              </a:buClr>
              <a:buFont typeface="Arial"/>
              <a:buNone/>
            </a:pPr>
            <a:r>
              <a:rPr lang="en-US" sz="1600">
                <a:solidFill>
                  <a:srgbClr val="000000"/>
                </a:solidFill>
                <a:latin typeface="Trebuchet MS"/>
                <a:ea typeface="Trebuchet MS"/>
                <a:cs typeface="Trebuchet MS"/>
                <a:sym typeface="Trebuchet MS"/>
              </a:rPr>
              <a:t>1. Á. Carro-Lagoa, V. Barral, M. González-López, C. J. Escudero, and L. Castedo, "CITIC Research Center &amp; Department of Computer Engineering, University of A Coruña, 15071, A Coruña, Spain," received Mar. 8, 2023, revised Jul. 26, 2023, accepted Sept. 8, 2023, available online Sept. 12, 2023, version of record Sept. 18, 2023</a:t>
            </a:r>
            <a:endParaRPr sz="1600">
              <a:solidFill>
                <a:srgbClr val="000000"/>
              </a:solidFill>
              <a:latin typeface="Trebuchet MS"/>
              <a:ea typeface="Trebuchet MS"/>
              <a:cs typeface="Trebuchet MS"/>
              <a:sym typeface="Trebuchet MS"/>
            </a:endParaRPr>
          </a:p>
          <a:p>
            <a:pPr indent="0" lvl="0" marL="0" rtl="0" algn="just">
              <a:spcBef>
                <a:spcPts val="480"/>
              </a:spcBef>
              <a:spcAft>
                <a:spcPts val="0"/>
              </a:spcAft>
              <a:buClr>
                <a:srgbClr val="000000"/>
              </a:buClr>
              <a:buFont typeface="Arial"/>
              <a:buNone/>
            </a:pPr>
            <a:r>
              <a:t/>
            </a:r>
            <a:endParaRPr sz="1600">
              <a:solidFill>
                <a:srgbClr val="000000"/>
              </a:solidFill>
              <a:latin typeface="Trebuchet MS"/>
              <a:ea typeface="Trebuchet MS"/>
              <a:cs typeface="Trebuchet MS"/>
              <a:sym typeface="Trebuchet MS"/>
            </a:endParaRPr>
          </a:p>
          <a:p>
            <a:pPr indent="0" lvl="0" marL="0" rtl="0" algn="just">
              <a:spcBef>
                <a:spcPts val="480"/>
              </a:spcBef>
              <a:spcAft>
                <a:spcPts val="0"/>
              </a:spcAft>
              <a:buClr>
                <a:srgbClr val="000000"/>
              </a:buClr>
              <a:buFont typeface="Arial"/>
              <a:buNone/>
            </a:pPr>
            <a:r>
              <a:rPr lang="en-US" sz="1600">
                <a:solidFill>
                  <a:srgbClr val="000000"/>
                </a:solidFill>
                <a:latin typeface="Trebuchet MS"/>
                <a:ea typeface="Trebuchet MS"/>
                <a:cs typeface="Trebuchet MS"/>
                <a:sym typeface="Trebuchet MS"/>
              </a:rPr>
              <a:t>2.Y. Martínez-Díaz, H. Méndez-Vázquez, L. S. Luevano, L. Chang and M. Gonzalez Mendoza, "Lightweight Low-Resolution Face Recognition for Surveillance Applications," 2020 25th International Conference on Pattern Recognition (ICPR), Milan, Italy, 2021</a:t>
            </a:r>
            <a:endParaRPr sz="1600">
              <a:solidFill>
                <a:srgbClr val="000000"/>
              </a:solidFill>
              <a:latin typeface="Trebuchet MS"/>
              <a:ea typeface="Trebuchet MS"/>
              <a:cs typeface="Trebuchet MS"/>
              <a:sym typeface="Trebuchet MS"/>
            </a:endParaRPr>
          </a:p>
          <a:p>
            <a:pPr indent="0" lvl="0" marL="0" rtl="0" algn="just">
              <a:spcBef>
                <a:spcPts val="480"/>
              </a:spcBef>
              <a:spcAft>
                <a:spcPts val="0"/>
              </a:spcAft>
              <a:buClr>
                <a:srgbClr val="000000"/>
              </a:buClr>
              <a:buFont typeface="Arial"/>
              <a:buNone/>
            </a:pPr>
            <a:r>
              <a:t/>
            </a:r>
            <a:endParaRPr sz="1600">
              <a:solidFill>
                <a:srgbClr val="000000"/>
              </a:solidFill>
              <a:latin typeface="Trebuchet MS"/>
              <a:ea typeface="Trebuchet MS"/>
              <a:cs typeface="Trebuchet MS"/>
              <a:sym typeface="Trebuchet MS"/>
            </a:endParaRPr>
          </a:p>
          <a:p>
            <a:pPr indent="0" lvl="0" marL="0" rtl="0" algn="just">
              <a:spcBef>
                <a:spcPts val="480"/>
              </a:spcBef>
              <a:spcAft>
                <a:spcPts val="0"/>
              </a:spcAft>
              <a:buClr>
                <a:srgbClr val="000000"/>
              </a:buClr>
              <a:buFont typeface="Arial"/>
              <a:buNone/>
            </a:pPr>
            <a:r>
              <a:rPr lang="en-US" sz="1500">
                <a:solidFill>
                  <a:srgbClr val="000000"/>
                </a:solidFill>
                <a:latin typeface="Trebuchet MS"/>
                <a:ea typeface="Trebuchet MS"/>
                <a:cs typeface="Trebuchet MS"/>
                <a:sym typeface="Trebuchet MS"/>
              </a:rPr>
              <a:t>3. P. Ramya, R. Rajeshwari, “A Modified frame difference method using correlation coefficient for background subtraction”, 6th International Conference On Advances In Computing &amp; Communications, ICACC 2016, 6-8 September 2016, Cochin, India.</a:t>
            </a:r>
            <a:endParaRPr sz="1500">
              <a:solidFill>
                <a:srgbClr val="000000"/>
              </a:solidFill>
              <a:latin typeface="Trebuchet MS"/>
              <a:ea typeface="Trebuchet MS"/>
              <a:cs typeface="Trebuchet MS"/>
              <a:sym typeface="Trebuchet MS"/>
            </a:endParaRPr>
          </a:p>
          <a:p>
            <a:pPr indent="0" lvl="0" marL="0" rtl="0" algn="just">
              <a:spcBef>
                <a:spcPts val="480"/>
              </a:spcBef>
              <a:spcAft>
                <a:spcPts val="0"/>
              </a:spcAft>
              <a:buClr>
                <a:srgbClr val="000000"/>
              </a:buClr>
              <a:buFont typeface="Arial"/>
              <a:buNone/>
            </a:pPr>
            <a:r>
              <a:t/>
            </a:r>
            <a:endParaRPr sz="1500">
              <a:solidFill>
                <a:srgbClr val="000000"/>
              </a:solidFill>
              <a:latin typeface="Trebuchet MS"/>
              <a:ea typeface="Trebuchet MS"/>
              <a:cs typeface="Trebuchet MS"/>
              <a:sym typeface="Trebuchet MS"/>
            </a:endParaRPr>
          </a:p>
          <a:p>
            <a:pPr indent="0" lvl="0" marL="0" rtl="0" algn="just">
              <a:spcBef>
                <a:spcPts val="480"/>
              </a:spcBef>
              <a:spcAft>
                <a:spcPts val="0"/>
              </a:spcAft>
              <a:buClr>
                <a:srgbClr val="000000"/>
              </a:buClr>
              <a:buSzPts val="1100"/>
              <a:buFont typeface="Arial"/>
              <a:buNone/>
            </a:pPr>
            <a:r>
              <a:rPr lang="en-US" sz="1500">
                <a:solidFill>
                  <a:srgbClr val="000000"/>
                </a:solidFill>
                <a:latin typeface="Trebuchet MS"/>
                <a:ea typeface="Trebuchet MS"/>
                <a:cs typeface="Trebuchet MS"/>
                <a:sym typeface="Trebuchet MS"/>
              </a:rPr>
              <a:t>4. Jianguo Wang, Xiaomeng Yi, Rentong Guo, Hai Jin, Peng Xu, Shengjun Li, Xiangyu Wang, Xiangzhou Guo, Chengming Li, Xiaohai Xu, Kun Yu, Yuxing Yuan, Yinghao Zou, Jiquan Long, Yudong Cai, Zhenxiang Li, Zhifeng Zhang, Yihua Mo, Jun Gu, Ruiyi Jiang, Yi Wei, Charles Xie. 2021. Milvus: A Purpose Built Vector Data Management System. In Proceedings of the 2021 International Conference on Management of Data (SIGMOD ’21), June 20–25, 2021, Virtual Event, China. ACM, New York, NY, USA, 14 pages. </a:t>
            </a:r>
            <a:r>
              <a:rPr lang="en-US" sz="1500" u="sng">
                <a:solidFill>
                  <a:schemeClr val="hlink"/>
                </a:solidFill>
                <a:latin typeface="Trebuchet MS"/>
                <a:ea typeface="Trebuchet MS"/>
                <a:cs typeface="Trebuchet MS"/>
                <a:sym typeface="Trebuchet MS"/>
                <a:hlinkClick r:id="rId4"/>
              </a:rPr>
              <a:t>https: //doi.org/10.1145/3448016.3457550</a:t>
            </a:r>
            <a:br>
              <a:rPr lang="en-US" sz="1500">
                <a:solidFill>
                  <a:srgbClr val="000000"/>
                </a:solidFill>
                <a:latin typeface="Trebuchet MS"/>
                <a:ea typeface="Trebuchet MS"/>
                <a:cs typeface="Trebuchet MS"/>
                <a:sym typeface="Trebuchet MS"/>
              </a:rPr>
            </a:br>
            <a:br>
              <a:rPr lang="en-US" sz="1500">
                <a:solidFill>
                  <a:srgbClr val="000000"/>
                </a:solidFill>
                <a:latin typeface="Trebuchet MS"/>
                <a:ea typeface="Trebuchet MS"/>
                <a:cs typeface="Trebuchet MS"/>
                <a:sym typeface="Trebuchet MS"/>
              </a:rPr>
            </a:br>
            <a:r>
              <a:rPr lang="en-US" sz="1500">
                <a:solidFill>
                  <a:srgbClr val="000000"/>
                </a:solidFill>
                <a:latin typeface="Trebuchet MS"/>
                <a:ea typeface="Trebuchet MS"/>
                <a:cs typeface="Trebuchet MS"/>
                <a:sym typeface="Trebuchet MS"/>
              </a:rPr>
              <a:t>5.Chen, Sheng &amp; Liu, Yang &amp; Gao, Xiang &amp; Han, Zhen. (2018). MobileFaceNets: Efficient CNNs for Accurate Real-Time Face Verification on Mobile Devices. 10.48550/arXiv.1804.07573.</a:t>
            </a:r>
            <a:endParaRPr b="0" i="0" sz="20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11"/>
          <p:cNvSpPr/>
          <p:nvPr/>
        </p:nvSpPr>
        <p:spPr>
          <a:xfrm>
            <a:off x="3185925" y="953455"/>
            <a:ext cx="7620000" cy="36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8" name="Google Shape;378;p11"/>
          <p:cNvSpPr txBox="1"/>
          <p:nvPr/>
        </p:nvSpPr>
        <p:spPr>
          <a:xfrm>
            <a:off x="3033525" y="515302"/>
            <a:ext cx="7772400" cy="461700"/>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chemeClr val="dk1"/>
              </a:buClr>
              <a:buSzPts val="2400"/>
              <a:buFont typeface="Trebuchet MS"/>
              <a:buNone/>
            </a:pPr>
            <a:r>
              <a:rPr b="0" i="0" lang="en-US" sz="2400" u="none" cap="none" strike="noStrike">
                <a:solidFill>
                  <a:schemeClr val="dk1"/>
                </a:solidFill>
                <a:latin typeface="Trebuchet MS"/>
                <a:ea typeface="Trebuchet MS"/>
                <a:cs typeface="Trebuchet MS"/>
                <a:sym typeface="Trebuchet MS"/>
              </a:rPr>
              <a:t>Any other information</a:t>
            </a:r>
            <a:endParaRPr b="0" i="0" sz="1800" u="none" cap="none" strike="noStrike">
              <a:solidFill>
                <a:schemeClr val="dk1"/>
              </a:solidFill>
              <a:latin typeface="Calibri"/>
              <a:ea typeface="Calibri"/>
              <a:cs typeface="Calibri"/>
              <a:sym typeface="Calibri"/>
            </a:endParaRPr>
          </a:p>
        </p:txBody>
      </p:sp>
      <p:pic>
        <p:nvPicPr>
          <p:cNvPr id="379" name="Google Shape;379;p11"/>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380" name="Google Shape;380;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381" name="Google Shape;381;p11"/>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900"/>
              <a:buFont typeface="Calibri"/>
              <a:buNone/>
            </a:pPr>
            <a:r>
              <a:rPr lang="en-US"/>
              <a:t>Herman_Govind_Akshaj_Uday</a:t>
            </a:r>
            <a:endParaRPr/>
          </a:p>
        </p:txBody>
      </p:sp>
      <p:sp>
        <p:nvSpPr>
          <p:cNvPr id="382" name="Google Shape;382;p11"/>
          <p:cNvSpPr txBox="1"/>
          <p:nvPr/>
        </p:nvSpPr>
        <p:spPr>
          <a:xfrm>
            <a:off x="76201" y="150195"/>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lang="en-US" sz="1200">
                <a:solidFill>
                  <a:srgbClr val="888888"/>
                </a:solidFill>
              </a:rPr>
              <a:t>Efficient AI-driven Edge Surveillance using Edge Computing</a:t>
            </a:r>
            <a:endParaRPr b="0" i="0" sz="1800" u="none" cap="none" strike="noStrike">
              <a:solidFill>
                <a:schemeClr val="dk1"/>
              </a:solidFill>
              <a:latin typeface="Calibri"/>
              <a:ea typeface="Calibri"/>
              <a:cs typeface="Calibri"/>
              <a:sym typeface="Calibri"/>
            </a:endParaRPr>
          </a:p>
        </p:txBody>
      </p:sp>
      <p:pic>
        <p:nvPicPr>
          <p:cNvPr id="383" name="Google Shape;383;p11"/>
          <p:cNvPicPr preferRelativeResize="0"/>
          <p:nvPr/>
        </p:nvPicPr>
        <p:blipFill>
          <a:blip r:embed="rId4">
            <a:alphaModFix/>
          </a:blip>
          <a:stretch>
            <a:fillRect/>
          </a:stretch>
        </p:blipFill>
        <p:spPr>
          <a:xfrm>
            <a:off x="2342125" y="1284276"/>
            <a:ext cx="7894301" cy="3940975"/>
          </a:xfrm>
          <a:prstGeom prst="rect">
            <a:avLst/>
          </a:prstGeom>
          <a:noFill/>
          <a:ln>
            <a:noFill/>
          </a:ln>
        </p:spPr>
      </p:pic>
      <p:sp>
        <p:nvSpPr>
          <p:cNvPr id="384" name="Google Shape;384;p11"/>
          <p:cNvSpPr txBox="1"/>
          <p:nvPr/>
        </p:nvSpPr>
        <p:spPr>
          <a:xfrm>
            <a:off x="313575" y="5543050"/>
            <a:ext cx="11076000" cy="5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rPr>
              <a:t>A</a:t>
            </a:r>
            <a:r>
              <a:rPr lang="en-US" sz="2000">
                <a:solidFill>
                  <a:schemeClr val="dk1"/>
                </a:solidFill>
              </a:rPr>
              <a:t>lready</a:t>
            </a:r>
            <a:r>
              <a:rPr lang="en-US" sz="2000">
                <a:solidFill>
                  <a:schemeClr val="dk1"/>
                </a:solidFill>
              </a:rPr>
              <a:t> started </a:t>
            </a:r>
            <a:r>
              <a:rPr lang="en-US" sz="2000">
                <a:solidFill>
                  <a:schemeClr val="dk1"/>
                </a:solidFill>
              </a:rPr>
              <a:t>training</a:t>
            </a:r>
            <a:r>
              <a:rPr lang="en-US" sz="2000">
                <a:solidFill>
                  <a:schemeClr val="dk1"/>
                </a:solidFill>
              </a:rPr>
              <a:t> models on ultralytics hub</a:t>
            </a:r>
            <a:endParaRPr sz="20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12"/>
          <p:cNvSpPr/>
          <p:nvPr/>
        </p:nvSpPr>
        <p:spPr>
          <a:xfrm>
            <a:off x="4842710" y="3075063"/>
            <a:ext cx="2506500" cy="7080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accent2"/>
              </a:buClr>
              <a:buSzPts val="4000"/>
              <a:buFont typeface="Trebuchet MS"/>
              <a:buNone/>
            </a:pPr>
            <a:r>
              <a:rPr b="0" i="0" lang="en-US" sz="4000" u="none" cap="none" strike="noStrike">
                <a:solidFill>
                  <a:schemeClr val="accent2"/>
                </a:solidFill>
                <a:latin typeface="Trebuchet MS"/>
                <a:ea typeface="Trebuchet MS"/>
                <a:cs typeface="Trebuchet MS"/>
                <a:sym typeface="Trebuchet MS"/>
              </a:rPr>
              <a:t>Thank You</a:t>
            </a:r>
            <a:endParaRPr b="0" i="0" sz="1800" u="none" cap="none" strike="noStrike">
              <a:solidFill>
                <a:schemeClr val="accent2"/>
              </a:solidFill>
              <a:latin typeface="Calibri"/>
              <a:ea typeface="Calibri"/>
              <a:cs typeface="Calibri"/>
              <a:sym typeface="Calibri"/>
            </a:endParaRPr>
          </a:p>
        </p:txBody>
      </p:sp>
      <p:sp>
        <p:nvSpPr>
          <p:cNvPr id="390" name="Google Shape;390;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391" name="Google Shape;391;p12"/>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900"/>
              <a:buFont typeface="Calibri"/>
              <a:buNone/>
            </a:pPr>
            <a:r>
              <a:rPr lang="en-US"/>
              <a:t>Herman_Govind_Akshaj_Uday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
          <p:cNvSpPr/>
          <p:nvPr/>
        </p:nvSpPr>
        <p:spPr>
          <a:xfrm>
            <a:off x="3048000" y="1581155"/>
            <a:ext cx="7620000" cy="36513"/>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8" name="Google Shape;128;p3"/>
          <p:cNvSpPr txBox="1"/>
          <p:nvPr/>
        </p:nvSpPr>
        <p:spPr>
          <a:xfrm>
            <a:off x="3048000" y="1143002"/>
            <a:ext cx="7620000" cy="461665"/>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chemeClr val="dk1"/>
              </a:buClr>
              <a:buSzPts val="2400"/>
              <a:buFont typeface="Trebuchet MS"/>
              <a:buNone/>
            </a:pPr>
            <a:r>
              <a:rPr b="0" i="0" lang="en-US" sz="2400" u="none" cap="none" strike="noStrike">
                <a:solidFill>
                  <a:schemeClr val="dk1"/>
                </a:solidFill>
                <a:latin typeface="Trebuchet MS"/>
                <a:ea typeface="Trebuchet MS"/>
                <a:cs typeface="Trebuchet MS"/>
                <a:sym typeface="Trebuchet MS"/>
              </a:rPr>
              <a:t>Abstract and Scope</a:t>
            </a:r>
            <a:endParaRPr b="0" i="0" sz="1800" u="none" cap="none" strike="noStrike">
              <a:solidFill>
                <a:schemeClr val="dk1"/>
              </a:solidFill>
              <a:latin typeface="Calibri"/>
              <a:ea typeface="Calibri"/>
              <a:cs typeface="Calibri"/>
              <a:sym typeface="Calibri"/>
            </a:endParaRPr>
          </a:p>
        </p:txBody>
      </p:sp>
      <p:pic>
        <p:nvPicPr>
          <p:cNvPr id="129" name="Google Shape;129;p3"/>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130" name="Google Shape;130;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131" name="Google Shape;131;p3"/>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900"/>
              <a:buFont typeface="Calibri"/>
              <a:buNone/>
            </a:pPr>
            <a:r>
              <a:rPr lang="en-US"/>
              <a:t>Herman_Govind_Akshaj_Uday</a:t>
            </a:r>
            <a:endParaRPr/>
          </a:p>
        </p:txBody>
      </p:sp>
      <p:sp>
        <p:nvSpPr>
          <p:cNvPr id="132" name="Google Shape;132;p3"/>
          <p:cNvSpPr txBox="1"/>
          <p:nvPr/>
        </p:nvSpPr>
        <p:spPr>
          <a:xfrm>
            <a:off x="76201" y="150195"/>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lang="en-US" sz="1200">
                <a:solidFill>
                  <a:srgbClr val="888888"/>
                </a:solidFill>
              </a:rPr>
              <a:t>Efficient AI-driven Edge Surveillance using Edge Computing</a:t>
            </a:r>
            <a:endParaRPr b="0" i="0" sz="1800" u="none" cap="none" strike="noStrike">
              <a:solidFill>
                <a:schemeClr val="dk1"/>
              </a:solidFill>
              <a:latin typeface="Calibri"/>
              <a:ea typeface="Calibri"/>
              <a:cs typeface="Calibri"/>
              <a:sym typeface="Calibri"/>
            </a:endParaRPr>
          </a:p>
        </p:txBody>
      </p:sp>
      <p:sp>
        <p:nvSpPr>
          <p:cNvPr id="133" name="Google Shape;133;p3"/>
          <p:cNvSpPr txBox="1"/>
          <p:nvPr/>
        </p:nvSpPr>
        <p:spPr>
          <a:xfrm>
            <a:off x="216900" y="1892075"/>
            <a:ext cx="11758200" cy="42933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480"/>
              </a:spcBef>
              <a:spcAft>
                <a:spcPts val="0"/>
              </a:spcAft>
              <a:buNone/>
            </a:pPr>
            <a:r>
              <a:rPr b="1" lang="en-US" sz="3000" u="sng">
                <a:solidFill>
                  <a:srgbClr val="000000"/>
                </a:solidFill>
              </a:rPr>
              <a:t>Abstract</a:t>
            </a:r>
            <a:br>
              <a:rPr b="1" lang="en-US" sz="3000" u="sng">
                <a:solidFill>
                  <a:srgbClr val="000000"/>
                </a:solidFill>
              </a:rPr>
            </a:br>
            <a:r>
              <a:rPr lang="en-US" sz="1800">
                <a:solidFill>
                  <a:srgbClr val="000000"/>
                </a:solidFill>
              </a:rPr>
              <a:t>This project presents an efficient edge-AI based CCTV surveillance system designed for medium-footfall institutional facilities. The system leverages existing CCTV infrastructure combined with edge computing devices to perform real-time video analytics without requiring significant cloud resources. </a:t>
            </a:r>
            <a:endParaRPr sz="1800">
              <a:solidFill>
                <a:srgbClr val="000000"/>
              </a:solidFill>
            </a:endParaRPr>
          </a:p>
          <a:p>
            <a:pPr indent="0" lvl="0" marL="0" marR="0" rtl="0" algn="just">
              <a:lnSpc>
                <a:spcPct val="100000"/>
              </a:lnSpc>
              <a:spcBef>
                <a:spcPts val="480"/>
              </a:spcBef>
              <a:spcAft>
                <a:spcPts val="0"/>
              </a:spcAft>
              <a:buNone/>
            </a:pPr>
            <a:r>
              <a:rPr lang="en-US" sz="1800">
                <a:solidFill>
                  <a:srgbClr val="000000"/>
                </a:solidFill>
              </a:rPr>
              <a:t>Processing data at edge helps reduce latency for AI based detection, at the same time helping with security and also lowering required bandwidth. Our proposal will use very lightweight computer vision algorithms optimized for deployment on the edge to perform some of the monitoring tasks such as people detection, occupancy tracking, and anomaly detection. </a:t>
            </a:r>
            <a:endParaRPr sz="1800">
              <a:solidFill>
                <a:srgbClr val="000000"/>
              </a:solidFill>
            </a:endParaRPr>
          </a:p>
          <a:p>
            <a:pPr indent="0" lvl="0" marL="0" marR="0" rtl="0" algn="just">
              <a:lnSpc>
                <a:spcPct val="100000"/>
              </a:lnSpc>
              <a:spcBef>
                <a:spcPts val="480"/>
              </a:spcBef>
              <a:spcAft>
                <a:spcPts val="0"/>
              </a:spcAft>
              <a:buNone/>
            </a:pPr>
            <a:r>
              <a:rPr lang="en-US" sz="1800">
                <a:solidFill>
                  <a:srgbClr val="000000"/>
                </a:solidFill>
              </a:rPr>
              <a:t>Our proposed architecture allows facilities to upgrade their conventional CCTV systems with the capability for AI, while minimizing infrastructure cost while maintaining data privacy. Key features in the proposal include real time monitoring, local data processing, customizable alerts, and basic analytics reporting. </a:t>
            </a:r>
            <a:endParaRPr sz="1800">
              <a:solidFill>
                <a:srgbClr val="000000"/>
              </a:solidFill>
            </a:endParaRPr>
          </a:p>
          <a:p>
            <a:pPr indent="0" lvl="0" marL="0" marR="0" rtl="0" algn="just">
              <a:lnSpc>
                <a:spcPct val="100000"/>
              </a:lnSpc>
              <a:spcBef>
                <a:spcPts val="480"/>
              </a:spcBef>
              <a:spcAft>
                <a:spcPts val="0"/>
              </a:spcAft>
              <a:buNone/>
            </a:pPr>
            <a:r>
              <a:rPr lang="en-US" sz="1800">
                <a:solidFill>
                  <a:srgbClr val="000000"/>
                </a:solidFill>
              </a:rPr>
              <a:t>This system is designed for facilities that have 50 to 500 people coming daily, making it perfect for smaller and medium-sized institutions that want a less expensive, uncomplicated security system without the complexity of cloud-based or server based solutions.</a:t>
            </a:r>
            <a:endParaRPr i="0" sz="1800" cap="none" strike="noStrike">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340eb8bbde4_0_25"/>
          <p:cNvSpPr/>
          <p:nvPr/>
        </p:nvSpPr>
        <p:spPr>
          <a:xfrm>
            <a:off x="2991325" y="998893"/>
            <a:ext cx="7620000" cy="36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0" name="Google Shape;140;g340eb8bbde4_0_25"/>
          <p:cNvSpPr txBox="1"/>
          <p:nvPr/>
        </p:nvSpPr>
        <p:spPr>
          <a:xfrm>
            <a:off x="3048000" y="563402"/>
            <a:ext cx="7620000" cy="461700"/>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chemeClr val="dk1"/>
              </a:buClr>
              <a:buSzPts val="2400"/>
              <a:buFont typeface="Trebuchet MS"/>
              <a:buNone/>
            </a:pPr>
            <a:r>
              <a:rPr b="0" i="0" lang="en-US" sz="2400" u="none" cap="none" strike="noStrike">
                <a:solidFill>
                  <a:schemeClr val="dk1"/>
                </a:solidFill>
                <a:latin typeface="Trebuchet MS"/>
                <a:ea typeface="Trebuchet MS"/>
                <a:cs typeface="Trebuchet MS"/>
                <a:sym typeface="Trebuchet MS"/>
              </a:rPr>
              <a:t>Abstract and Scope</a:t>
            </a:r>
            <a:endParaRPr b="0" i="0" sz="1800" u="none" cap="none" strike="noStrike">
              <a:solidFill>
                <a:schemeClr val="dk1"/>
              </a:solidFill>
              <a:latin typeface="Calibri"/>
              <a:ea typeface="Calibri"/>
              <a:cs typeface="Calibri"/>
              <a:sym typeface="Calibri"/>
            </a:endParaRPr>
          </a:p>
        </p:txBody>
      </p:sp>
      <p:pic>
        <p:nvPicPr>
          <p:cNvPr id="141" name="Google Shape;141;g340eb8bbde4_0_25"/>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142" name="Google Shape;142;g340eb8bbde4_0_25"/>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143" name="Google Shape;143;g340eb8bbde4_0_25"/>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900"/>
              <a:buFont typeface="Calibri"/>
              <a:buNone/>
            </a:pPr>
            <a:r>
              <a:rPr lang="en-US"/>
              <a:t>Herman_Govind_Akshaj_Uday</a:t>
            </a:r>
            <a:endParaRPr/>
          </a:p>
        </p:txBody>
      </p:sp>
      <p:sp>
        <p:nvSpPr>
          <p:cNvPr id="144" name="Google Shape;144;g340eb8bbde4_0_25"/>
          <p:cNvSpPr txBox="1"/>
          <p:nvPr/>
        </p:nvSpPr>
        <p:spPr>
          <a:xfrm>
            <a:off x="76201" y="150195"/>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lang="en-US" sz="1200">
                <a:solidFill>
                  <a:srgbClr val="888888"/>
                </a:solidFill>
              </a:rPr>
              <a:t>Efficient AI-driven Edge Surveillance using Edge Computing</a:t>
            </a:r>
            <a:endParaRPr b="0" i="0" sz="1800" u="none" cap="none" strike="noStrike">
              <a:solidFill>
                <a:schemeClr val="dk1"/>
              </a:solidFill>
              <a:latin typeface="Calibri"/>
              <a:ea typeface="Calibri"/>
              <a:cs typeface="Calibri"/>
              <a:sym typeface="Calibri"/>
            </a:endParaRPr>
          </a:p>
        </p:txBody>
      </p:sp>
      <p:sp>
        <p:nvSpPr>
          <p:cNvPr id="145" name="Google Shape;145;g340eb8bbde4_0_25"/>
          <p:cNvSpPr txBox="1"/>
          <p:nvPr/>
        </p:nvSpPr>
        <p:spPr>
          <a:xfrm>
            <a:off x="103350" y="998888"/>
            <a:ext cx="11985300" cy="53058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480"/>
              </a:spcBef>
              <a:spcAft>
                <a:spcPts val="0"/>
              </a:spcAft>
              <a:buNone/>
            </a:pPr>
            <a:r>
              <a:rPr b="1" lang="en-US" sz="3000" u="sng">
                <a:solidFill>
                  <a:srgbClr val="000000"/>
                </a:solidFill>
              </a:rPr>
              <a:t>Problem Statement</a:t>
            </a:r>
            <a:endParaRPr b="1" sz="3000" u="sng">
              <a:solidFill>
                <a:srgbClr val="000000"/>
              </a:solidFill>
            </a:endParaRPr>
          </a:p>
          <a:p>
            <a:pPr indent="-279400" lvl="0" marL="342900" rtl="0" algn="just">
              <a:spcBef>
                <a:spcPts val="400"/>
              </a:spcBef>
              <a:spcAft>
                <a:spcPts val="0"/>
              </a:spcAft>
              <a:buClr>
                <a:srgbClr val="000000"/>
              </a:buClr>
              <a:buSzPts val="1800"/>
              <a:buChar char="●"/>
            </a:pPr>
            <a:r>
              <a:rPr lang="en-US" sz="1800">
                <a:solidFill>
                  <a:srgbClr val="000000"/>
                </a:solidFill>
              </a:rPr>
              <a:t>Small companies/businesses cannot afford to have a server/cloud platform to perform analytics.</a:t>
            </a:r>
            <a:endParaRPr sz="1800">
              <a:solidFill>
                <a:srgbClr val="000000"/>
              </a:solidFill>
            </a:endParaRPr>
          </a:p>
          <a:p>
            <a:pPr indent="-279400" lvl="0" marL="342900" rtl="0" algn="just">
              <a:spcBef>
                <a:spcPts val="0"/>
              </a:spcBef>
              <a:spcAft>
                <a:spcPts val="0"/>
              </a:spcAft>
              <a:buClr>
                <a:srgbClr val="000000"/>
              </a:buClr>
              <a:buSzPts val="1800"/>
              <a:buChar char="●"/>
            </a:pPr>
            <a:r>
              <a:rPr lang="en-US" sz="1800">
                <a:solidFill>
                  <a:srgbClr val="000000"/>
                </a:solidFill>
              </a:rPr>
              <a:t>Tracing actions of a person within the facility premises, requires the user to watch multiple footages from different cameras.</a:t>
            </a:r>
            <a:endParaRPr sz="1800">
              <a:solidFill>
                <a:srgbClr val="000000"/>
              </a:solidFill>
            </a:endParaRPr>
          </a:p>
          <a:p>
            <a:pPr indent="0" lvl="0" marL="0" rtl="0" algn="just">
              <a:spcBef>
                <a:spcPts val="400"/>
              </a:spcBef>
              <a:spcAft>
                <a:spcPts val="0"/>
              </a:spcAft>
              <a:buNone/>
            </a:pPr>
            <a:r>
              <a:t/>
            </a:r>
            <a:endParaRPr sz="1800">
              <a:solidFill>
                <a:srgbClr val="000000"/>
              </a:solidFill>
            </a:endParaRPr>
          </a:p>
          <a:p>
            <a:pPr indent="0" lvl="0" marL="0" rtl="0" algn="just">
              <a:spcBef>
                <a:spcPts val="400"/>
              </a:spcBef>
              <a:spcAft>
                <a:spcPts val="0"/>
              </a:spcAft>
              <a:buNone/>
            </a:pPr>
            <a:r>
              <a:rPr b="1" lang="en-US" sz="3000" u="sng">
                <a:solidFill>
                  <a:srgbClr val="000000"/>
                </a:solidFill>
              </a:rPr>
              <a:t>Scope:</a:t>
            </a:r>
            <a:endParaRPr b="1" sz="3000" u="sng">
              <a:solidFill>
                <a:srgbClr val="000000"/>
              </a:solidFill>
            </a:endParaRPr>
          </a:p>
          <a:p>
            <a:pPr indent="0" lvl="0" marL="0" rtl="0" algn="l">
              <a:lnSpc>
                <a:spcPct val="115000"/>
              </a:lnSpc>
              <a:spcBef>
                <a:spcPts val="1200"/>
              </a:spcBef>
              <a:spcAft>
                <a:spcPts val="0"/>
              </a:spcAft>
              <a:buClr>
                <a:srgbClr val="000000"/>
              </a:buClr>
              <a:buSzPts val="1100"/>
              <a:buFont typeface="Arial"/>
              <a:buNone/>
            </a:pPr>
            <a:r>
              <a:rPr lang="en-US" sz="1600">
                <a:solidFill>
                  <a:srgbClr val="000000"/>
                </a:solidFill>
              </a:rPr>
              <a:t>This project focuses on developing an </a:t>
            </a:r>
            <a:r>
              <a:rPr b="1" lang="en-US" sz="1600">
                <a:solidFill>
                  <a:srgbClr val="000000"/>
                </a:solidFill>
              </a:rPr>
              <a:t>AI-driven edge surveillance system</a:t>
            </a:r>
            <a:r>
              <a:rPr lang="en-US" sz="1600">
                <a:solidFill>
                  <a:srgbClr val="000000"/>
                </a:solidFill>
              </a:rPr>
              <a:t> that enhances </a:t>
            </a:r>
            <a:r>
              <a:rPr b="1" lang="en-US" sz="1600">
                <a:solidFill>
                  <a:srgbClr val="000000"/>
                </a:solidFill>
              </a:rPr>
              <a:t>real-time monitoring</a:t>
            </a:r>
            <a:r>
              <a:rPr lang="en-US" sz="1600">
                <a:solidFill>
                  <a:srgbClr val="000000"/>
                </a:solidFill>
              </a:rPr>
              <a:t> while minimizing  infrastructure costs and privacy risks. Its key principles include:</a:t>
            </a:r>
            <a:endParaRPr sz="1600">
              <a:solidFill>
                <a:srgbClr val="000000"/>
              </a:solidFill>
            </a:endParaRPr>
          </a:p>
          <a:p>
            <a:pPr indent="-330200" lvl="0" marL="457200" rtl="0" algn="l">
              <a:lnSpc>
                <a:spcPct val="115000"/>
              </a:lnSpc>
              <a:spcBef>
                <a:spcPts val="1200"/>
              </a:spcBef>
              <a:spcAft>
                <a:spcPts val="0"/>
              </a:spcAft>
              <a:buClr>
                <a:srgbClr val="000000"/>
              </a:buClr>
              <a:buSzPts val="1600"/>
              <a:buFont typeface="Trebuchet MS"/>
              <a:buChar char="●"/>
            </a:pPr>
            <a:r>
              <a:rPr b="1" lang="en-US" sz="1600">
                <a:solidFill>
                  <a:srgbClr val="000000"/>
                </a:solidFill>
              </a:rPr>
              <a:t>Real-Time AI Video Analytics</a:t>
            </a:r>
            <a:r>
              <a:rPr lang="en-US" sz="1600">
                <a:solidFill>
                  <a:srgbClr val="000000"/>
                </a:solidFill>
              </a:rPr>
              <a:t> – Lightweight models for </a:t>
            </a:r>
            <a:r>
              <a:rPr b="1" lang="en-US" sz="1600">
                <a:solidFill>
                  <a:srgbClr val="000000"/>
                </a:solidFill>
              </a:rPr>
              <a:t>people detection, occupancy tracking, and anomaly detection</a:t>
            </a:r>
            <a:r>
              <a:rPr lang="en-US" sz="1600">
                <a:solidFill>
                  <a:srgbClr val="000000"/>
                </a:solidFill>
              </a:rPr>
              <a:t> with </a:t>
            </a:r>
            <a:r>
              <a:rPr b="1" lang="en-US" sz="1600">
                <a:solidFill>
                  <a:srgbClr val="000000"/>
                </a:solidFill>
              </a:rPr>
              <a:t>customizable alerts</a:t>
            </a:r>
            <a:r>
              <a:rPr lang="en-US" sz="1600">
                <a:solidFill>
                  <a:srgbClr val="000000"/>
                </a:solidFill>
              </a:rPr>
              <a:t>.</a:t>
            </a:r>
            <a:endParaRPr sz="1600">
              <a:solidFill>
                <a:srgbClr val="000000"/>
              </a:solidFill>
            </a:endParaRPr>
          </a:p>
          <a:p>
            <a:pPr indent="-330200" lvl="0" marL="457200" rtl="0" algn="l">
              <a:lnSpc>
                <a:spcPct val="115000"/>
              </a:lnSpc>
              <a:spcBef>
                <a:spcPts val="0"/>
              </a:spcBef>
              <a:spcAft>
                <a:spcPts val="0"/>
              </a:spcAft>
              <a:buClr>
                <a:srgbClr val="000000"/>
              </a:buClr>
              <a:buSzPts val="1600"/>
              <a:buFont typeface="Trebuchet MS"/>
              <a:buChar char="●"/>
            </a:pPr>
            <a:r>
              <a:rPr b="1" lang="en-US" sz="1600">
                <a:solidFill>
                  <a:srgbClr val="000000"/>
                </a:solidFill>
              </a:rPr>
              <a:t>Edge Computing</a:t>
            </a:r>
            <a:r>
              <a:rPr lang="en-US" sz="1600">
                <a:solidFill>
                  <a:srgbClr val="000000"/>
                </a:solidFill>
              </a:rPr>
              <a:t> – Local processing on </a:t>
            </a:r>
            <a:r>
              <a:rPr b="1" lang="en-US" sz="1600">
                <a:solidFill>
                  <a:srgbClr val="000000"/>
                </a:solidFill>
              </a:rPr>
              <a:t>low-power AI devices</a:t>
            </a:r>
            <a:r>
              <a:rPr lang="en-US" sz="1600">
                <a:solidFill>
                  <a:srgbClr val="000000"/>
                </a:solidFill>
              </a:rPr>
              <a:t> to reduce </a:t>
            </a:r>
            <a:r>
              <a:rPr b="1" lang="en-US" sz="1600">
                <a:solidFill>
                  <a:srgbClr val="000000"/>
                </a:solidFill>
              </a:rPr>
              <a:t>cloud dependency and latency</a:t>
            </a:r>
            <a:r>
              <a:rPr lang="en-US" sz="1600">
                <a:solidFill>
                  <a:srgbClr val="000000"/>
                </a:solidFill>
              </a:rPr>
              <a:t>.</a:t>
            </a:r>
            <a:endParaRPr sz="1600">
              <a:solidFill>
                <a:srgbClr val="000000"/>
              </a:solidFill>
            </a:endParaRPr>
          </a:p>
          <a:p>
            <a:pPr indent="-330200" lvl="0" marL="457200" rtl="0" algn="l">
              <a:lnSpc>
                <a:spcPct val="115000"/>
              </a:lnSpc>
              <a:spcBef>
                <a:spcPts val="0"/>
              </a:spcBef>
              <a:spcAft>
                <a:spcPts val="0"/>
              </a:spcAft>
              <a:buClr>
                <a:srgbClr val="000000"/>
              </a:buClr>
              <a:buSzPts val="1600"/>
              <a:buFont typeface="Trebuchet MS"/>
              <a:buChar char="●"/>
            </a:pPr>
            <a:r>
              <a:rPr b="1" lang="en-US" sz="1600">
                <a:solidFill>
                  <a:srgbClr val="000000"/>
                </a:solidFill>
              </a:rPr>
              <a:t>Optimized Resource Utilization</a:t>
            </a:r>
            <a:r>
              <a:rPr lang="en-US" sz="1600">
                <a:solidFill>
                  <a:srgbClr val="000000"/>
                </a:solidFill>
              </a:rPr>
              <a:t> – Use of </a:t>
            </a:r>
            <a:r>
              <a:rPr b="1" lang="en-US" sz="1600">
                <a:solidFill>
                  <a:srgbClr val="000000"/>
                </a:solidFill>
              </a:rPr>
              <a:t>efficient AI models</a:t>
            </a:r>
            <a:r>
              <a:rPr lang="en-US" sz="1600">
                <a:solidFill>
                  <a:srgbClr val="000000"/>
                </a:solidFill>
              </a:rPr>
              <a:t> (YOLO, FaceNet) to run on </a:t>
            </a:r>
            <a:r>
              <a:rPr b="1" lang="en-US" sz="1600">
                <a:solidFill>
                  <a:srgbClr val="000000"/>
                </a:solidFill>
              </a:rPr>
              <a:t>limited hardware</a:t>
            </a:r>
            <a:r>
              <a:rPr lang="en-US" sz="1600">
                <a:solidFill>
                  <a:srgbClr val="000000"/>
                </a:solidFill>
              </a:rPr>
              <a:t>.</a:t>
            </a:r>
            <a:endParaRPr sz="1600">
              <a:solidFill>
                <a:srgbClr val="000000"/>
              </a:solidFill>
            </a:endParaRPr>
          </a:p>
          <a:p>
            <a:pPr indent="-330200" lvl="0" marL="457200" rtl="0" algn="l">
              <a:lnSpc>
                <a:spcPct val="115000"/>
              </a:lnSpc>
              <a:spcBef>
                <a:spcPts val="0"/>
              </a:spcBef>
              <a:spcAft>
                <a:spcPts val="0"/>
              </a:spcAft>
              <a:buClr>
                <a:srgbClr val="000000"/>
              </a:buClr>
              <a:buSzPts val="1600"/>
              <a:buFont typeface="Trebuchet MS"/>
              <a:buChar char="●"/>
            </a:pPr>
            <a:r>
              <a:rPr b="1" lang="en-US" sz="1600">
                <a:solidFill>
                  <a:srgbClr val="000000"/>
                </a:solidFill>
              </a:rPr>
              <a:t>Scalability &amp; Deployment</a:t>
            </a:r>
            <a:r>
              <a:rPr lang="en-US" sz="1600">
                <a:solidFill>
                  <a:srgbClr val="000000"/>
                </a:solidFill>
              </a:rPr>
              <a:t> – Designed for </a:t>
            </a:r>
            <a:r>
              <a:rPr b="1" lang="en-US" sz="1600">
                <a:solidFill>
                  <a:srgbClr val="000000"/>
                </a:solidFill>
              </a:rPr>
              <a:t>medium-scale institutions (50-500 visitors/day)</a:t>
            </a:r>
            <a:r>
              <a:rPr lang="en-US" sz="1600">
                <a:solidFill>
                  <a:srgbClr val="000000"/>
                </a:solidFill>
              </a:rPr>
              <a:t> with </a:t>
            </a:r>
            <a:r>
              <a:rPr b="1" lang="en-US" sz="1600">
                <a:solidFill>
                  <a:srgbClr val="000000"/>
                </a:solidFill>
              </a:rPr>
              <a:t>easy integration</a:t>
            </a:r>
            <a:r>
              <a:rPr lang="en-US" sz="1600">
                <a:solidFill>
                  <a:srgbClr val="000000"/>
                </a:solidFill>
              </a:rPr>
              <a:t> into existing CCTV setups.</a:t>
            </a:r>
            <a:endParaRPr sz="1600">
              <a:solidFill>
                <a:srgbClr val="000000"/>
              </a:solidFill>
            </a:endParaRPr>
          </a:p>
          <a:p>
            <a:pPr indent="-330200" lvl="0" marL="457200" rtl="0" algn="l">
              <a:lnSpc>
                <a:spcPct val="115000"/>
              </a:lnSpc>
              <a:spcBef>
                <a:spcPts val="0"/>
              </a:spcBef>
              <a:spcAft>
                <a:spcPts val="0"/>
              </a:spcAft>
              <a:buClr>
                <a:srgbClr val="000000"/>
              </a:buClr>
              <a:buSzPts val="1600"/>
              <a:buFont typeface="Trebuchet MS"/>
              <a:buChar char="●"/>
            </a:pPr>
            <a:r>
              <a:rPr b="1" lang="en-US" sz="1600">
                <a:solidFill>
                  <a:srgbClr val="000000"/>
                </a:solidFill>
              </a:rPr>
              <a:t>Privacy &amp; Security</a:t>
            </a:r>
            <a:r>
              <a:rPr lang="en-US" sz="1600">
                <a:solidFill>
                  <a:srgbClr val="000000"/>
                </a:solidFill>
              </a:rPr>
              <a:t> – </a:t>
            </a:r>
            <a:r>
              <a:rPr b="1" lang="en-US" sz="1600">
                <a:solidFill>
                  <a:srgbClr val="000000"/>
                </a:solidFill>
              </a:rPr>
              <a:t>Local data storage</a:t>
            </a:r>
            <a:r>
              <a:rPr lang="en-US" sz="1600">
                <a:solidFill>
                  <a:srgbClr val="000000"/>
                </a:solidFill>
              </a:rPr>
              <a:t> ensures compliance with </a:t>
            </a:r>
            <a:r>
              <a:rPr b="1" lang="en-US" sz="1600">
                <a:solidFill>
                  <a:srgbClr val="000000"/>
                </a:solidFill>
              </a:rPr>
              <a:t>privacy regulations</a:t>
            </a:r>
            <a:r>
              <a:rPr lang="en-US" sz="1600">
                <a:solidFill>
                  <a:srgbClr val="000000"/>
                </a:solidFill>
              </a:rPr>
              <a:t> and prevents unauthorized data access.</a:t>
            </a:r>
            <a:endParaRPr sz="20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5"/>
          <p:cNvSpPr/>
          <p:nvPr/>
        </p:nvSpPr>
        <p:spPr>
          <a:xfrm>
            <a:off x="2438475" y="787481"/>
            <a:ext cx="8229600" cy="45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51" name="Google Shape;151;p5"/>
          <p:cNvSpPr txBox="1"/>
          <p:nvPr/>
        </p:nvSpPr>
        <p:spPr>
          <a:xfrm>
            <a:off x="3686184" y="371500"/>
            <a:ext cx="69819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400"/>
              <a:buFont typeface="Trebuchet MS"/>
              <a:buNone/>
            </a:pPr>
            <a:r>
              <a:rPr lang="en-US" sz="2400">
                <a:solidFill>
                  <a:schemeClr val="dk1"/>
                </a:solidFill>
                <a:latin typeface="Trebuchet MS"/>
                <a:ea typeface="Trebuchet MS"/>
                <a:cs typeface="Trebuchet MS"/>
                <a:sym typeface="Trebuchet MS"/>
              </a:rPr>
              <a:t>Edge Computing</a:t>
            </a:r>
            <a:endParaRPr b="0" i="0" sz="1400" u="none" cap="none" strike="noStrike">
              <a:solidFill>
                <a:schemeClr val="dk1"/>
              </a:solidFill>
              <a:latin typeface="Arial"/>
              <a:ea typeface="Arial"/>
              <a:cs typeface="Arial"/>
              <a:sym typeface="Arial"/>
            </a:endParaRPr>
          </a:p>
        </p:txBody>
      </p:sp>
      <p:pic>
        <p:nvPicPr>
          <p:cNvPr id="152" name="Google Shape;152;p5"/>
          <p:cNvPicPr preferRelativeResize="0"/>
          <p:nvPr/>
        </p:nvPicPr>
        <p:blipFill rotWithShape="1">
          <a:blip r:embed="rId3">
            <a:alphaModFix/>
          </a:blip>
          <a:srcRect b="0" l="0" r="0" t="0"/>
          <a:stretch/>
        </p:blipFill>
        <p:spPr>
          <a:xfrm>
            <a:off x="10845951" y="150200"/>
            <a:ext cx="1295399" cy="1025106"/>
          </a:xfrm>
          <a:prstGeom prst="rect">
            <a:avLst/>
          </a:prstGeom>
          <a:noFill/>
          <a:ln>
            <a:noFill/>
          </a:ln>
        </p:spPr>
      </p:pic>
      <p:sp>
        <p:nvSpPr>
          <p:cNvPr id="153" name="Google Shape;153;p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154" name="Google Shape;154;p5"/>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900"/>
              <a:buFont typeface="Calibri"/>
              <a:buNone/>
            </a:pPr>
            <a:r>
              <a:rPr lang="en-US"/>
              <a:t>Herman_Govind_Akshaj_Uday</a:t>
            </a:r>
            <a:endParaRPr/>
          </a:p>
        </p:txBody>
      </p:sp>
      <p:sp>
        <p:nvSpPr>
          <p:cNvPr id="155" name="Google Shape;155;p5"/>
          <p:cNvSpPr txBox="1"/>
          <p:nvPr/>
        </p:nvSpPr>
        <p:spPr>
          <a:xfrm>
            <a:off x="76201" y="150195"/>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lang="en-US" sz="1200">
                <a:solidFill>
                  <a:srgbClr val="888888"/>
                </a:solidFill>
              </a:rPr>
              <a:t>Efficient AI-driven Edge Surveillance using Edge Computing</a:t>
            </a:r>
            <a:endParaRPr b="0" i="0" sz="1800" u="none" cap="none" strike="noStrike">
              <a:solidFill>
                <a:schemeClr val="dk1"/>
              </a:solidFill>
              <a:latin typeface="Calibri"/>
              <a:ea typeface="Calibri"/>
              <a:cs typeface="Calibri"/>
              <a:sym typeface="Calibri"/>
            </a:endParaRPr>
          </a:p>
        </p:txBody>
      </p:sp>
      <p:pic>
        <p:nvPicPr>
          <p:cNvPr id="156" name="Google Shape;156;p5"/>
          <p:cNvPicPr preferRelativeResize="0"/>
          <p:nvPr/>
        </p:nvPicPr>
        <p:blipFill>
          <a:blip r:embed="rId4">
            <a:alphaModFix/>
          </a:blip>
          <a:stretch>
            <a:fillRect/>
          </a:stretch>
        </p:blipFill>
        <p:spPr>
          <a:xfrm>
            <a:off x="392013" y="1658875"/>
            <a:ext cx="4314024" cy="2559100"/>
          </a:xfrm>
          <a:prstGeom prst="rect">
            <a:avLst/>
          </a:prstGeom>
          <a:noFill/>
          <a:ln>
            <a:noFill/>
          </a:ln>
        </p:spPr>
      </p:pic>
      <p:pic>
        <p:nvPicPr>
          <p:cNvPr id="157" name="Google Shape;157;p5"/>
          <p:cNvPicPr preferRelativeResize="0"/>
          <p:nvPr/>
        </p:nvPicPr>
        <p:blipFill>
          <a:blip r:embed="rId5">
            <a:alphaModFix/>
          </a:blip>
          <a:stretch>
            <a:fillRect/>
          </a:stretch>
        </p:blipFill>
        <p:spPr>
          <a:xfrm>
            <a:off x="7505601" y="1552975"/>
            <a:ext cx="3565533" cy="2115099"/>
          </a:xfrm>
          <a:prstGeom prst="rect">
            <a:avLst/>
          </a:prstGeom>
          <a:noFill/>
          <a:ln>
            <a:noFill/>
          </a:ln>
        </p:spPr>
      </p:pic>
      <p:pic>
        <p:nvPicPr>
          <p:cNvPr id="158" name="Google Shape;158;p5"/>
          <p:cNvPicPr preferRelativeResize="0"/>
          <p:nvPr/>
        </p:nvPicPr>
        <p:blipFill>
          <a:blip r:embed="rId6">
            <a:alphaModFix/>
          </a:blip>
          <a:stretch>
            <a:fillRect/>
          </a:stretch>
        </p:blipFill>
        <p:spPr>
          <a:xfrm>
            <a:off x="5512350" y="3963050"/>
            <a:ext cx="3471275" cy="2059175"/>
          </a:xfrm>
          <a:prstGeom prst="rect">
            <a:avLst/>
          </a:prstGeom>
          <a:noFill/>
          <a:ln>
            <a:noFill/>
          </a:ln>
        </p:spPr>
      </p:pic>
      <p:sp>
        <p:nvSpPr>
          <p:cNvPr id="159" name="Google Shape;159;p5"/>
          <p:cNvSpPr txBox="1"/>
          <p:nvPr/>
        </p:nvSpPr>
        <p:spPr>
          <a:xfrm>
            <a:off x="617025" y="1105250"/>
            <a:ext cx="38640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3F3F3F"/>
                </a:solidFill>
                <a:latin typeface="Calibri"/>
                <a:ea typeface="Calibri"/>
                <a:cs typeface="Calibri"/>
                <a:sym typeface="Calibri"/>
              </a:rPr>
              <a:t>traditional cloud computing</a:t>
            </a:r>
            <a:endParaRPr sz="2000">
              <a:solidFill>
                <a:srgbClr val="3F3F3F"/>
              </a:solidFill>
              <a:latin typeface="Calibri"/>
              <a:ea typeface="Calibri"/>
              <a:cs typeface="Calibri"/>
              <a:sym typeface="Calibri"/>
            </a:endParaRPr>
          </a:p>
        </p:txBody>
      </p:sp>
      <p:cxnSp>
        <p:nvCxnSpPr>
          <p:cNvPr id="160" name="Google Shape;160;p5"/>
          <p:cNvCxnSpPr/>
          <p:nvPr/>
        </p:nvCxnSpPr>
        <p:spPr>
          <a:xfrm flipH="1">
            <a:off x="2670250" y="3874050"/>
            <a:ext cx="50700" cy="1052100"/>
          </a:xfrm>
          <a:prstGeom prst="straightConnector1">
            <a:avLst/>
          </a:prstGeom>
          <a:noFill/>
          <a:ln cap="flat" cmpd="sng" w="9525">
            <a:solidFill>
              <a:schemeClr val="dk2"/>
            </a:solidFill>
            <a:prstDash val="solid"/>
            <a:round/>
            <a:headEnd len="med" w="med" type="none"/>
            <a:tailEnd len="med" w="med" type="triangle"/>
          </a:ln>
        </p:spPr>
      </p:cxnSp>
      <p:cxnSp>
        <p:nvCxnSpPr>
          <p:cNvPr id="161" name="Google Shape;161;p5"/>
          <p:cNvCxnSpPr/>
          <p:nvPr/>
        </p:nvCxnSpPr>
        <p:spPr>
          <a:xfrm>
            <a:off x="1643525" y="3722850"/>
            <a:ext cx="831000" cy="1217100"/>
          </a:xfrm>
          <a:prstGeom prst="straightConnector1">
            <a:avLst/>
          </a:prstGeom>
          <a:noFill/>
          <a:ln cap="flat" cmpd="sng" w="9525">
            <a:solidFill>
              <a:schemeClr val="dk2"/>
            </a:solidFill>
            <a:prstDash val="solid"/>
            <a:round/>
            <a:headEnd len="med" w="med" type="none"/>
            <a:tailEnd len="med" w="med" type="triangle"/>
          </a:ln>
        </p:spPr>
      </p:cxnSp>
      <p:cxnSp>
        <p:nvCxnSpPr>
          <p:cNvPr id="162" name="Google Shape;162;p5"/>
          <p:cNvCxnSpPr/>
          <p:nvPr/>
        </p:nvCxnSpPr>
        <p:spPr>
          <a:xfrm flipH="1">
            <a:off x="2845100" y="3436475"/>
            <a:ext cx="622500" cy="1494000"/>
          </a:xfrm>
          <a:prstGeom prst="straightConnector1">
            <a:avLst/>
          </a:prstGeom>
          <a:noFill/>
          <a:ln cap="flat" cmpd="sng" w="9525">
            <a:solidFill>
              <a:schemeClr val="dk2"/>
            </a:solidFill>
            <a:prstDash val="solid"/>
            <a:round/>
            <a:headEnd len="med" w="med" type="none"/>
            <a:tailEnd len="med" w="med" type="triangle"/>
          </a:ln>
        </p:spPr>
      </p:cxnSp>
      <p:sp>
        <p:nvSpPr>
          <p:cNvPr id="163" name="Google Shape;163;p5"/>
          <p:cNvSpPr txBox="1"/>
          <p:nvPr/>
        </p:nvSpPr>
        <p:spPr>
          <a:xfrm>
            <a:off x="1897150" y="5043775"/>
            <a:ext cx="1596900" cy="2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3F3F3F"/>
                </a:solidFill>
                <a:latin typeface="Calibri"/>
                <a:ea typeface="Calibri"/>
                <a:cs typeface="Calibri"/>
                <a:sym typeface="Calibri"/>
              </a:rPr>
              <a:t>edge devices</a:t>
            </a:r>
            <a:endParaRPr sz="2000">
              <a:solidFill>
                <a:srgbClr val="3F3F3F"/>
              </a:solidFill>
              <a:latin typeface="Calibri"/>
              <a:ea typeface="Calibri"/>
              <a:cs typeface="Calibri"/>
              <a:sym typeface="Calibri"/>
            </a:endParaRPr>
          </a:p>
        </p:txBody>
      </p:sp>
      <p:pic>
        <p:nvPicPr>
          <p:cNvPr id="164" name="Google Shape;164;p5"/>
          <p:cNvPicPr preferRelativeResize="0"/>
          <p:nvPr/>
        </p:nvPicPr>
        <p:blipFill>
          <a:blip r:embed="rId7">
            <a:alphaModFix/>
          </a:blip>
          <a:stretch>
            <a:fillRect/>
          </a:stretch>
        </p:blipFill>
        <p:spPr>
          <a:xfrm>
            <a:off x="4858428" y="1552975"/>
            <a:ext cx="2647175" cy="2115100"/>
          </a:xfrm>
          <a:prstGeom prst="rect">
            <a:avLst/>
          </a:prstGeom>
          <a:noFill/>
          <a:ln>
            <a:noFill/>
          </a:ln>
        </p:spPr>
      </p:pic>
      <p:pic>
        <p:nvPicPr>
          <p:cNvPr id="165" name="Google Shape;165;p5"/>
          <p:cNvPicPr preferRelativeResize="0"/>
          <p:nvPr/>
        </p:nvPicPr>
        <p:blipFill rotWithShape="1">
          <a:blip r:embed="rId8">
            <a:alphaModFix/>
          </a:blip>
          <a:srcRect b="21069" l="15696" r="16909" t="21127"/>
          <a:stretch/>
        </p:blipFill>
        <p:spPr>
          <a:xfrm>
            <a:off x="9442806" y="2379675"/>
            <a:ext cx="538369" cy="461700"/>
          </a:xfrm>
          <a:prstGeom prst="rect">
            <a:avLst/>
          </a:prstGeom>
          <a:noFill/>
          <a:ln>
            <a:noFill/>
          </a:ln>
        </p:spPr>
      </p:pic>
      <p:pic>
        <p:nvPicPr>
          <p:cNvPr id="166" name="Google Shape;166;p5"/>
          <p:cNvPicPr preferRelativeResize="0"/>
          <p:nvPr/>
        </p:nvPicPr>
        <p:blipFill rotWithShape="1">
          <a:blip r:embed="rId8">
            <a:alphaModFix/>
          </a:blip>
          <a:srcRect b="21069" l="15696" r="16909" t="21127"/>
          <a:stretch/>
        </p:blipFill>
        <p:spPr>
          <a:xfrm>
            <a:off x="6656656" y="2167275"/>
            <a:ext cx="538369" cy="461700"/>
          </a:xfrm>
          <a:prstGeom prst="rect">
            <a:avLst/>
          </a:prstGeom>
          <a:noFill/>
          <a:ln>
            <a:noFill/>
          </a:ln>
        </p:spPr>
      </p:pic>
      <p:sp>
        <p:nvSpPr>
          <p:cNvPr id="167" name="Google Shape;167;p5"/>
          <p:cNvSpPr txBox="1"/>
          <p:nvPr/>
        </p:nvSpPr>
        <p:spPr>
          <a:xfrm>
            <a:off x="6333100" y="1175300"/>
            <a:ext cx="41748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3F3F3F"/>
                </a:solidFill>
                <a:latin typeface="Calibri"/>
                <a:ea typeface="Calibri"/>
                <a:cs typeface="Calibri"/>
                <a:sym typeface="Calibri"/>
              </a:rPr>
              <a:t>while using cloud for iot application</a:t>
            </a:r>
            <a:endParaRPr sz="2000">
              <a:solidFill>
                <a:srgbClr val="3F3F3F"/>
              </a:solidFill>
              <a:latin typeface="Calibri"/>
              <a:ea typeface="Calibri"/>
              <a:cs typeface="Calibri"/>
              <a:sym typeface="Calibri"/>
            </a:endParaRPr>
          </a:p>
        </p:txBody>
      </p:sp>
      <p:sp>
        <p:nvSpPr>
          <p:cNvPr id="168" name="Google Shape;168;p5"/>
          <p:cNvSpPr txBox="1"/>
          <p:nvPr/>
        </p:nvSpPr>
        <p:spPr>
          <a:xfrm>
            <a:off x="9109550" y="4448375"/>
            <a:ext cx="2340600" cy="12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3F3F3F"/>
                </a:solidFill>
                <a:latin typeface="Calibri"/>
                <a:ea typeface="Calibri"/>
                <a:cs typeface="Calibri"/>
                <a:sym typeface="Calibri"/>
              </a:rPr>
              <a:t>while using edge computing</a:t>
            </a:r>
            <a:endParaRPr sz="2000">
              <a:solidFill>
                <a:srgbClr val="3F3F3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340f03fd71c_1_36"/>
          <p:cNvSpPr/>
          <p:nvPr/>
        </p:nvSpPr>
        <p:spPr>
          <a:xfrm>
            <a:off x="2438400" y="1572031"/>
            <a:ext cx="8229600" cy="45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74" name="Google Shape;174;g340f03fd71c_1_36"/>
          <p:cNvSpPr txBox="1"/>
          <p:nvPr/>
        </p:nvSpPr>
        <p:spPr>
          <a:xfrm>
            <a:off x="3686184" y="1143000"/>
            <a:ext cx="69819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400"/>
              <a:buFont typeface="Trebuchet MS"/>
              <a:buNone/>
            </a:pPr>
            <a:r>
              <a:rPr lang="en-US" sz="2400">
                <a:solidFill>
                  <a:schemeClr val="dk1"/>
                </a:solidFill>
                <a:latin typeface="Trebuchet MS"/>
                <a:ea typeface="Trebuchet MS"/>
                <a:cs typeface="Trebuchet MS"/>
                <a:sym typeface="Trebuchet MS"/>
              </a:rPr>
              <a:t>Currently </a:t>
            </a:r>
            <a:r>
              <a:rPr lang="en-US" sz="2400">
                <a:solidFill>
                  <a:schemeClr val="dk1"/>
                </a:solidFill>
                <a:latin typeface="Trebuchet MS"/>
                <a:ea typeface="Trebuchet MS"/>
                <a:cs typeface="Trebuchet MS"/>
                <a:sym typeface="Trebuchet MS"/>
              </a:rPr>
              <a:t>available</a:t>
            </a:r>
            <a:r>
              <a:rPr lang="en-US" sz="2400">
                <a:solidFill>
                  <a:schemeClr val="dk1"/>
                </a:solidFill>
                <a:latin typeface="Trebuchet MS"/>
                <a:ea typeface="Trebuchet MS"/>
                <a:cs typeface="Trebuchet MS"/>
                <a:sym typeface="Trebuchet MS"/>
              </a:rPr>
              <a:t> Edge-AI features on cctv</a:t>
            </a:r>
            <a:endParaRPr b="0" i="0" sz="1400" u="none" cap="none" strike="noStrike">
              <a:solidFill>
                <a:schemeClr val="dk1"/>
              </a:solidFill>
              <a:latin typeface="Arial"/>
              <a:ea typeface="Arial"/>
              <a:cs typeface="Arial"/>
              <a:sym typeface="Arial"/>
            </a:endParaRPr>
          </a:p>
        </p:txBody>
      </p:sp>
      <p:pic>
        <p:nvPicPr>
          <p:cNvPr id="175" name="Google Shape;175;g340f03fd71c_1_36"/>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176" name="Google Shape;176;g340f03fd71c_1_36"/>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177" name="Google Shape;177;g340f03fd71c_1_36"/>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900"/>
              <a:buFont typeface="Calibri"/>
              <a:buNone/>
            </a:pPr>
            <a:r>
              <a:rPr lang="en-US"/>
              <a:t>Herman_Govind_Akshaj_Uday</a:t>
            </a:r>
            <a:endParaRPr/>
          </a:p>
        </p:txBody>
      </p:sp>
      <p:sp>
        <p:nvSpPr>
          <p:cNvPr id="178" name="Google Shape;178;g340f03fd71c_1_36"/>
          <p:cNvSpPr txBox="1"/>
          <p:nvPr/>
        </p:nvSpPr>
        <p:spPr>
          <a:xfrm>
            <a:off x="76201" y="150195"/>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lang="en-US" sz="1200">
                <a:solidFill>
                  <a:srgbClr val="888888"/>
                </a:solidFill>
              </a:rPr>
              <a:t>Efficient AI-driven Edge Surveillance using Edge Computing</a:t>
            </a:r>
            <a:endParaRPr b="0" i="0" sz="1800" u="none" cap="none" strike="noStrike">
              <a:solidFill>
                <a:schemeClr val="dk1"/>
              </a:solidFill>
              <a:latin typeface="Calibri"/>
              <a:ea typeface="Calibri"/>
              <a:cs typeface="Calibri"/>
              <a:sym typeface="Calibri"/>
            </a:endParaRPr>
          </a:p>
        </p:txBody>
      </p:sp>
      <p:sp>
        <p:nvSpPr>
          <p:cNvPr id="179" name="Google Shape;179;g340f03fd71c_1_36"/>
          <p:cNvSpPr txBox="1"/>
          <p:nvPr/>
        </p:nvSpPr>
        <p:spPr>
          <a:xfrm>
            <a:off x="759975" y="2087400"/>
            <a:ext cx="10518000" cy="38802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Motion Detection </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Line-Crossing Detection</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Facial Recognition</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Human Detection</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Intrusion Detection</a:t>
            </a:r>
            <a:endParaRPr sz="2000">
              <a:solidFill>
                <a:srgbClr val="3F3F3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340f03fd71c_1_26"/>
          <p:cNvSpPr/>
          <p:nvPr/>
        </p:nvSpPr>
        <p:spPr>
          <a:xfrm>
            <a:off x="2438400" y="1572031"/>
            <a:ext cx="8229600" cy="45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85" name="Google Shape;185;g340f03fd71c_1_26"/>
          <p:cNvSpPr txBox="1"/>
          <p:nvPr/>
        </p:nvSpPr>
        <p:spPr>
          <a:xfrm>
            <a:off x="3686184" y="1143000"/>
            <a:ext cx="69819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400"/>
              <a:buFont typeface="Trebuchet MS"/>
              <a:buNone/>
            </a:pPr>
            <a:r>
              <a:rPr lang="en-US" sz="2400">
                <a:solidFill>
                  <a:schemeClr val="dk1"/>
                </a:solidFill>
                <a:latin typeface="Trebuchet MS"/>
                <a:ea typeface="Trebuchet MS"/>
                <a:cs typeface="Trebuchet MS"/>
                <a:sym typeface="Trebuchet MS"/>
              </a:rPr>
              <a:t>Features that we want to implement</a:t>
            </a:r>
            <a:endParaRPr b="0" i="0" sz="1400" u="none" cap="none" strike="noStrike">
              <a:solidFill>
                <a:schemeClr val="dk1"/>
              </a:solidFill>
              <a:latin typeface="Arial"/>
              <a:ea typeface="Arial"/>
              <a:cs typeface="Arial"/>
              <a:sym typeface="Arial"/>
            </a:endParaRPr>
          </a:p>
        </p:txBody>
      </p:sp>
      <p:pic>
        <p:nvPicPr>
          <p:cNvPr id="186" name="Google Shape;186;g340f03fd71c_1_26"/>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187" name="Google Shape;187;g340f03fd71c_1_26"/>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188" name="Google Shape;188;g340f03fd71c_1_26"/>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900"/>
              <a:buFont typeface="Calibri"/>
              <a:buNone/>
            </a:pPr>
            <a:r>
              <a:rPr lang="en-US"/>
              <a:t>Herman_Govind_Akshaj_Uday</a:t>
            </a:r>
            <a:endParaRPr/>
          </a:p>
        </p:txBody>
      </p:sp>
      <p:sp>
        <p:nvSpPr>
          <p:cNvPr id="189" name="Google Shape;189;g340f03fd71c_1_26"/>
          <p:cNvSpPr txBox="1"/>
          <p:nvPr/>
        </p:nvSpPr>
        <p:spPr>
          <a:xfrm>
            <a:off x="76201" y="150195"/>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lang="en-US" sz="1200">
                <a:solidFill>
                  <a:srgbClr val="888888"/>
                </a:solidFill>
              </a:rPr>
              <a:t>Efficient AI-driven Edge Surveillance using Edge Computing</a:t>
            </a:r>
            <a:endParaRPr b="0" i="0" sz="1800" u="none" cap="none" strike="noStrike">
              <a:solidFill>
                <a:schemeClr val="dk1"/>
              </a:solidFill>
              <a:latin typeface="Calibri"/>
              <a:ea typeface="Calibri"/>
              <a:cs typeface="Calibri"/>
              <a:sym typeface="Calibri"/>
            </a:endParaRPr>
          </a:p>
        </p:txBody>
      </p:sp>
      <p:sp>
        <p:nvSpPr>
          <p:cNvPr id="190" name="Google Shape;190;g340f03fd71c_1_26"/>
          <p:cNvSpPr txBox="1"/>
          <p:nvPr/>
        </p:nvSpPr>
        <p:spPr>
          <a:xfrm>
            <a:off x="748825" y="2777100"/>
            <a:ext cx="6609300" cy="14202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Decentralization (</a:t>
            </a:r>
            <a:r>
              <a:rPr lang="en-US" sz="2000">
                <a:solidFill>
                  <a:srgbClr val="3F3F3F"/>
                </a:solidFill>
                <a:latin typeface="Calibri"/>
                <a:ea typeface="Calibri"/>
                <a:cs typeface="Calibri"/>
                <a:sym typeface="Calibri"/>
              </a:rPr>
              <a:t>serverless</a:t>
            </a:r>
            <a:r>
              <a:rPr lang="en-US" sz="2000">
                <a:solidFill>
                  <a:srgbClr val="3F3F3F"/>
                </a:solidFill>
                <a:latin typeface="Calibri"/>
                <a:ea typeface="Calibri"/>
                <a:cs typeface="Calibri"/>
                <a:sym typeface="Calibri"/>
              </a:rPr>
              <a:t> </a:t>
            </a:r>
            <a:r>
              <a:rPr lang="en-US" sz="2000">
                <a:solidFill>
                  <a:srgbClr val="3F3F3F"/>
                </a:solidFill>
                <a:latin typeface="Calibri"/>
                <a:ea typeface="Calibri"/>
                <a:cs typeface="Calibri"/>
                <a:sym typeface="Calibri"/>
              </a:rPr>
              <a:t>architecture</a:t>
            </a:r>
            <a:r>
              <a:rPr lang="en-US" sz="2000">
                <a:solidFill>
                  <a:srgbClr val="3F3F3F"/>
                </a:solidFill>
                <a:latin typeface="Calibri"/>
                <a:ea typeface="Calibri"/>
                <a:cs typeface="Calibri"/>
                <a:sym typeface="Calibri"/>
              </a:rPr>
              <a:t>)</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Each camera has </a:t>
            </a:r>
            <a:r>
              <a:rPr lang="en-US" sz="2000">
                <a:solidFill>
                  <a:srgbClr val="3F3F3F"/>
                </a:solidFill>
                <a:latin typeface="Calibri"/>
                <a:ea typeface="Calibri"/>
                <a:cs typeface="Calibri"/>
                <a:sym typeface="Calibri"/>
              </a:rPr>
              <a:t>web server</a:t>
            </a:r>
            <a:r>
              <a:rPr lang="en-US" sz="2000">
                <a:solidFill>
                  <a:srgbClr val="3F3F3F"/>
                </a:solidFill>
                <a:latin typeface="Calibri"/>
                <a:ea typeface="Calibri"/>
                <a:cs typeface="Calibri"/>
                <a:sym typeface="Calibri"/>
              </a:rPr>
              <a:t> capabilities.</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Easier </a:t>
            </a:r>
            <a:r>
              <a:rPr lang="en-US" sz="2000">
                <a:solidFill>
                  <a:srgbClr val="3F3F3F"/>
                </a:solidFill>
                <a:latin typeface="Calibri"/>
                <a:ea typeface="Calibri"/>
                <a:cs typeface="Calibri"/>
                <a:sym typeface="Calibri"/>
              </a:rPr>
              <a:t>traceability</a:t>
            </a:r>
            <a:r>
              <a:rPr lang="en-US" sz="2000">
                <a:solidFill>
                  <a:srgbClr val="3F3F3F"/>
                </a:solidFill>
                <a:latin typeface="Calibri"/>
                <a:ea typeface="Calibri"/>
                <a:cs typeface="Calibri"/>
                <a:sym typeface="Calibri"/>
              </a:rPr>
              <a:t> of one person </a:t>
            </a:r>
            <a:r>
              <a:rPr lang="en-US" sz="2000">
                <a:solidFill>
                  <a:srgbClr val="3F3F3F"/>
                </a:solidFill>
                <a:latin typeface="Calibri"/>
                <a:ea typeface="Calibri"/>
                <a:cs typeface="Calibri"/>
                <a:sym typeface="Calibri"/>
              </a:rPr>
              <a:t>across</a:t>
            </a:r>
            <a:r>
              <a:rPr lang="en-US" sz="2000">
                <a:solidFill>
                  <a:srgbClr val="3F3F3F"/>
                </a:solidFill>
                <a:latin typeface="Calibri"/>
                <a:ea typeface="Calibri"/>
                <a:cs typeface="Calibri"/>
                <a:sym typeface="Calibri"/>
              </a:rPr>
              <a:t> multiple cameras</a:t>
            </a:r>
            <a:endParaRPr sz="2000">
              <a:solidFill>
                <a:srgbClr val="3F3F3F"/>
              </a:solidFill>
              <a:latin typeface="Calibri"/>
              <a:ea typeface="Calibri"/>
              <a:cs typeface="Calibri"/>
              <a:sym typeface="Calibri"/>
            </a:endParaRPr>
          </a:p>
          <a:p>
            <a:pPr indent="0" lvl="0" marL="457200" rtl="0" algn="l">
              <a:spcBef>
                <a:spcPts val="0"/>
              </a:spcBef>
              <a:spcAft>
                <a:spcPts val="0"/>
              </a:spcAft>
              <a:buNone/>
            </a:pPr>
            <a:r>
              <a:rPr lang="en-US" sz="2000">
                <a:solidFill>
                  <a:srgbClr val="3F3F3F"/>
                </a:solidFill>
                <a:latin typeface="Calibri"/>
                <a:ea typeface="Calibri"/>
                <a:cs typeface="Calibri"/>
                <a:sym typeface="Calibri"/>
              </a:rPr>
              <a:t>by using </a:t>
            </a:r>
            <a:r>
              <a:rPr lang="en-US" sz="2000">
                <a:solidFill>
                  <a:srgbClr val="3F3F3F"/>
                </a:solidFill>
                <a:latin typeface="Calibri"/>
                <a:ea typeface="Calibri"/>
                <a:cs typeface="Calibri"/>
                <a:sym typeface="Calibri"/>
              </a:rPr>
              <a:t>simplistic</a:t>
            </a:r>
            <a:r>
              <a:rPr lang="en-US" sz="2000">
                <a:solidFill>
                  <a:srgbClr val="3F3F3F"/>
                </a:solidFill>
                <a:latin typeface="Calibri"/>
                <a:ea typeface="Calibri"/>
                <a:cs typeface="Calibri"/>
                <a:sym typeface="Calibri"/>
              </a:rPr>
              <a:t> and </a:t>
            </a:r>
            <a:r>
              <a:rPr lang="en-US" sz="2000">
                <a:solidFill>
                  <a:srgbClr val="3F3F3F"/>
                </a:solidFill>
                <a:latin typeface="Calibri"/>
                <a:ea typeface="Calibri"/>
                <a:cs typeface="Calibri"/>
                <a:sym typeface="Calibri"/>
              </a:rPr>
              <a:t>minimal</a:t>
            </a:r>
            <a:r>
              <a:rPr lang="en-US" sz="2000">
                <a:solidFill>
                  <a:srgbClr val="3F3F3F"/>
                </a:solidFill>
                <a:latin typeface="Calibri"/>
                <a:ea typeface="Calibri"/>
                <a:cs typeface="Calibri"/>
                <a:sym typeface="Calibri"/>
              </a:rPr>
              <a:t> AI models.</a:t>
            </a:r>
            <a:endParaRPr sz="2000">
              <a:solidFill>
                <a:srgbClr val="3F3F3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6"/>
          <p:cNvSpPr/>
          <p:nvPr/>
        </p:nvSpPr>
        <p:spPr>
          <a:xfrm>
            <a:off x="1872343" y="1581149"/>
            <a:ext cx="8795657" cy="4571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96" name="Google Shape;196;p6"/>
          <p:cNvSpPr txBox="1"/>
          <p:nvPr/>
        </p:nvSpPr>
        <p:spPr>
          <a:xfrm>
            <a:off x="3418114" y="1143000"/>
            <a:ext cx="7249886"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400"/>
              <a:buFont typeface="Trebuchet MS"/>
              <a:buNone/>
            </a:pPr>
            <a:r>
              <a:rPr b="0" i="0" lang="en-US" sz="2400" u="none" cap="none" strike="noStrike">
                <a:solidFill>
                  <a:schemeClr val="dk1"/>
                </a:solidFill>
                <a:latin typeface="Trebuchet MS"/>
                <a:ea typeface="Trebuchet MS"/>
                <a:cs typeface="Trebuchet MS"/>
                <a:sym typeface="Trebuchet MS"/>
              </a:rPr>
              <a:t>Design Constraints, Assumptions &amp; Dependencies</a:t>
            </a:r>
            <a:endParaRPr b="0" i="0" sz="2400" u="none" cap="none" strike="noStrike">
              <a:solidFill>
                <a:schemeClr val="dk1"/>
              </a:solidFill>
              <a:latin typeface="Calibri"/>
              <a:ea typeface="Calibri"/>
              <a:cs typeface="Calibri"/>
              <a:sym typeface="Calibri"/>
            </a:endParaRPr>
          </a:p>
        </p:txBody>
      </p:sp>
      <p:pic>
        <p:nvPicPr>
          <p:cNvPr id="197" name="Google Shape;197;p6"/>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198" name="Google Shape;198;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199" name="Google Shape;199;p6"/>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900"/>
              <a:buFont typeface="Calibri"/>
              <a:buNone/>
            </a:pPr>
            <a:r>
              <a:rPr lang="en-US"/>
              <a:t>Herman_Govind_Akshaj_Uday</a:t>
            </a:r>
            <a:endParaRPr/>
          </a:p>
        </p:txBody>
      </p:sp>
      <p:sp>
        <p:nvSpPr>
          <p:cNvPr id="200" name="Google Shape;200;p6"/>
          <p:cNvSpPr txBox="1"/>
          <p:nvPr/>
        </p:nvSpPr>
        <p:spPr>
          <a:xfrm>
            <a:off x="76201" y="150195"/>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lang="en-US" sz="1200">
                <a:solidFill>
                  <a:srgbClr val="888888"/>
                </a:solidFill>
              </a:rPr>
              <a:t>Efficient AI-driven Edge Surveillance using Edge Computing</a:t>
            </a:r>
            <a:endParaRPr b="0" i="0" sz="1800" u="none" cap="none" strike="noStrike">
              <a:solidFill>
                <a:schemeClr val="dk1"/>
              </a:solidFill>
              <a:latin typeface="Calibri"/>
              <a:ea typeface="Calibri"/>
              <a:cs typeface="Calibri"/>
              <a:sym typeface="Calibri"/>
            </a:endParaRPr>
          </a:p>
        </p:txBody>
      </p:sp>
      <p:sp>
        <p:nvSpPr>
          <p:cNvPr id="201" name="Google Shape;201;p6"/>
          <p:cNvSpPr txBox="1"/>
          <p:nvPr/>
        </p:nvSpPr>
        <p:spPr>
          <a:xfrm>
            <a:off x="912800" y="2076900"/>
            <a:ext cx="8565000" cy="3272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lang="en-US" sz="2000">
                <a:solidFill>
                  <a:srgbClr val="000000"/>
                </a:solidFill>
              </a:rPr>
              <a:t>We believe in using the following in phases for the System design of our project:</a:t>
            </a:r>
            <a:endParaRPr sz="2000">
              <a:solidFill>
                <a:srgbClr val="000000"/>
              </a:solidFill>
            </a:endParaRPr>
          </a:p>
          <a:p>
            <a:pPr indent="0" lvl="0" marL="0" rtl="0" algn="l">
              <a:spcBef>
                <a:spcPts val="0"/>
              </a:spcBef>
              <a:spcAft>
                <a:spcPts val="0"/>
              </a:spcAft>
              <a:buClr>
                <a:srgbClr val="000000"/>
              </a:buClr>
              <a:buSzPts val="1100"/>
              <a:buFont typeface="Arial"/>
              <a:buNone/>
            </a:pPr>
            <a:r>
              <a:t/>
            </a:r>
            <a:endParaRPr sz="2000">
              <a:solidFill>
                <a:srgbClr val="000000"/>
              </a:solidFill>
            </a:endParaRPr>
          </a:p>
          <a:p>
            <a:pPr indent="0" lvl="0" marL="0" rtl="0" algn="l">
              <a:spcBef>
                <a:spcPts val="0"/>
              </a:spcBef>
              <a:spcAft>
                <a:spcPts val="0"/>
              </a:spcAft>
              <a:buClr>
                <a:srgbClr val="000000"/>
              </a:buClr>
              <a:buSzPts val="1100"/>
              <a:buFont typeface="Arial"/>
              <a:buNone/>
            </a:pPr>
            <a:r>
              <a:rPr b="1" lang="en-US" sz="2000" u="sng">
                <a:solidFill>
                  <a:srgbClr val="000000"/>
                </a:solidFill>
              </a:rPr>
              <a:t>Phase 1:</a:t>
            </a:r>
            <a:endParaRPr b="1" sz="2000" u="sng">
              <a:solidFill>
                <a:srgbClr val="000000"/>
              </a:solidFill>
            </a:endParaRPr>
          </a:p>
          <a:p>
            <a:pPr indent="-355600" lvl="0" marL="457200" rtl="0" algn="l">
              <a:spcBef>
                <a:spcPts val="0"/>
              </a:spcBef>
              <a:spcAft>
                <a:spcPts val="0"/>
              </a:spcAft>
              <a:buClr>
                <a:srgbClr val="000000"/>
              </a:buClr>
              <a:buSzPts val="2000"/>
              <a:buChar char="●"/>
            </a:pPr>
            <a:r>
              <a:rPr lang="en-US" sz="2000">
                <a:solidFill>
                  <a:srgbClr val="000000"/>
                </a:solidFill>
              </a:rPr>
              <a:t>4 X laptops with webcams</a:t>
            </a:r>
            <a:endParaRPr sz="2000">
              <a:solidFill>
                <a:srgbClr val="000000"/>
              </a:solidFill>
            </a:endParaRPr>
          </a:p>
          <a:p>
            <a:pPr indent="0" lvl="0" marL="0" rtl="0" algn="l">
              <a:spcBef>
                <a:spcPts val="0"/>
              </a:spcBef>
              <a:spcAft>
                <a:spcPts val="0"/>
              </a:spcAft>
              <a:buClr>
                <a:srgbClr val="000000"/>
              </a:buClr>
              <a:buSzPts val="1100"/>
              <a:buFont typeface="Arial"/>
              <a:buNone/>
            </a:pPr>
            <a:r>
              <a:t/>
            </a:r>
            <a:endParaRPr sz="2000">
              <a:solidFill>
                <a:srgbClr val="000000"/>
              </a:solidFill>
            </a:endParaRPr>
          </a:p>
          <a:p>
            <a:pPr indent="0" lvl="0" marL="0" rtl="0" algn="l">
              <a:spcBef>
                <a:spcPts val="0"/>
              </a:spcBef>
              <a:spcAft>
                <a:spcPts val="0"/>
              </a:spcAft>
              <a:buClr>
                <a:srgbClr val="000000"/>
              </a:buClr>
              <a:buSzPts val="1100"/>
              <a:buFont typeface="Arial"/>
              <a:buNone/>
            </a:pPr>
            <a:r>
              <a:rPr b="1" lang="en-US" sz="2000" u="sng">
                <a:solidFill>
                  <a:srgbClr val="000000"/>
                </a:solidFill>
              </a:rPr>
              <a:t>Phase 2:</a:t>
            </a:r>
            <a:endParaRPr b="1" sz="2000" u="sng">
              <a:solidFill>
                <a:srgbClr val="000000"/>
              </a:solidFill>
            </a:endParaRPr>
          </a:p>
          <a:p>
            <a:pPr indent="-355600" lvl="0" marL="457200" rtl="0" algn="l">
              <a:spcBef>
                <a:spcPts val="0"/>
              </a:spcBef>
              <a:spcAft>
                <a:spcPts val="0"/>
              </a:spcAft>
              <a:buClr>
                <a:srgbClr val="000000"/>
              </a:buClr>
              <a:buSzPts val="2000"/>
              <a:buChar char="●"/>
            </a:pPr>
            <a:r>
              <a:rPr lang="en-US" sz="2000">
                <a:solidFill>
                  <a:srgbClr val="000000"/>
                </a:solidFill>
              </a:rPr>
              <a:t>4 X (Raspberry Pi 3A+ / Raspberry Pi zero)</a:t>
            </a:r>
            <a:endParaRPr sz="2000">
              <a:solidFill>
                <a:srgbClr val="000000"/>
              </a:solidFill>
            </a:endParaRPr>
          </a:p>
          <a:p>
            <a:pPr indent="-355600" lvl="0" marL="457200" rtl="0" algn="l">
              <a:spcBef>
                <a:spcPts val="0"/>
              </a:spcBef>
              <a:spcAft>
                <a:spcPts val="0"/>
              </a:spcAft>
              <a:buClr>
                <a:srgbClr val="000000"/>
              </a:buClr>
              <a:buSzPts val="2000"/>
              <a:buChar char="●"/>
            </a:pPr>
            <a:r>
              <a:rPr lang="en-US" sz="2000">
                <a:solidFill>
                  <a:srgbClr val="000000"/>
                </a:solidFill>
              </a:rPr>
              <a:t>4 X (Micro SD cards)</a:t>
            </a:r>
            <a:endParaRPr sz="2000">
              <a:solidFill>
                <a:srgbClr val="000000"/>
              </a:solidFill>
            </a:endParaRPr>
          </a:p>
          <a:p>
            <a:pPr indent="-355600" lvl="0" marL="457200" rtl="0" algn="l">
              <a:spcBef>
                <a:spcPts val="0"/>
              </a:spcBef>
              <a:spcAft>
                <a:spcPts val="0"/>
              </a:spcAft>
              <a:buClr>
                <a:srgbClr val="000000"/>
              </a:buClr>
              <a:buSzPts val="2000"/>
              <a:buChar char="●"/>
            </a:pPr>
            <a:r>
              <a:rPr lang="en-US" sz="2000">
                <a:solidFill>
                  <a:srgbClr val="000000"/>
                </a:solidFill>
              </a:rPr>
              <a:t>4 X (cis cam) (3-5 mp)</a:t>
            </a:r>
            <a:endParaRPr sz="26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340f03fd71c_1_6"/>
          <p:cNvSpPr/>
          <p:nvPr/>
        </p:nvSpPr>
        <p:spPr>
          <a:xfrm>
            <a:off x="1872343" y="1581149"/>
            <a:ext cx="8795700" cy="45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07" name="Google Shape;207;g340f03fd71c_1_6"/>
          <p:cNvSpPr txBox="1"/>
          <p:nvPr/>
        </p:nvSpPr>
        <p:spPr>
          <a:xfrm>
            <a:off x="3418114" y="1143000"/>
            <a:ext cx="72498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400"/>
              <a:buFont typeface="Trebuchet MS"/>
              <a:buNone/>
            </a:pPr>
            <a:r>
              <a:rPr b="0" i="0" lang="en-US" sz="2400" u="none" cap="none" strike="noStrike">
                <a:solidFill>
                  <a:schemeClr val="dk1"/>
                </a:solidFill>
                <a:latin typeface="Trebuchet MS"/>
                <a:ea typeface="Trebuchet MS"/>
                <a:cs typeface="Trebuchet MS"/>
                <a:sym typeface="Trebuchet MS"/>
              </a:rPr>
              <a:t>Design Constraints, Assumptions &amp; Dependencies</a:t>
            </a:r>
            <a:endParaRPr b="0" i="0" sz="2400" u="none" cap="none" strike="noStrike">
              <a:solidFill>
                <a:schemeClr val="dk1"/>
              </a:solidFill>
              <a:latin typeface="Calibri"/>
              <a:ea typeface="Calibri"/>
              <a:cs typeface="Calibri"/>
              <a:sym typeface="Calibri"/>
            </a:endParaRPr>
          </a:p>
        </p:txBody>
      </p:sp>
      <p:pic>
        <p:nvPicPr>
          <p:cNvPr id="208" name="Google Shape;208;g340f03fd71c_1_6"/>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209" name="Google Shape;209;g340f03fd71c_1_6"/>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210" name="Google Shape;210;g340f03fd71c_1_6"/>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900"/>
              <a:buFont typeface="Calibri"/>
              <a:buNone/>
            </a:pPr>
            <a:r>
              <a:rPr lang="en-US"/>
              <a:t>Herman_Govind_Akshaj_Uday</a:t>
            </a:r>
            <a:endParaRPr/>
          </a:p>
        </p:txBody>
      </p:sp>
      <p:sp>
        <p:nvSpPr>
          <p:cNvPr id="211" name="Google Shape;211;g340f03fd71c_1_6"/>
          <p:cNvSpPr txBox="1"/>
          <p:nvPr/>
        </p:nvSpPr>
        <p:spPr>
          <a:xfrm>
            <a:off x="76201" y="150195"/>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lang="en-US" sz="1200">
                <a:solidFill>
                  <a:srgbClr val="888888"/>
                </a:solidFill>
              </a:rPr>
              <a:t>Efficient AI-driven Edge Surveillance using Edge Computing</a:t>
            </a:r>
            <a:endParaRPr b="0" i="0" sz="1800" u="none" cap="none" strike="noStrike">
              <a:solidFill>
                <a:schemeClr val="dk1"/>
              </a:solidFill>
              <a:latin typeface="Calibri"/>
              <a:ea typeface="Calibri"/>
              <a:cs typeface="Calibri"/>
              <a:sym typeface="Calibri"/>
            </a:endParaRPr>
          </a:p>
        </p:txBody>
      </p:sp>
      <p:sp>
        <p:nvSpPr>
          <p:cNvPr id="212" name="Google Shape;212;g340f03fd71c_1_6"/>
          <p:cNvSpPr txBox="1"/>
          <p:nvPr/>
        </p:nvSpPr>
        <p:spPr>
          <a:xfrm>
            <a:off x="912800" y="2076900"/>
            <a:ext cx="8565000" cy="3272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000">
                <a:solidFill>
                  <a:schemeClr val="dk1"/>
                </a:solidFill>
              </a:rPr>
              <a:t>We have started testing out on raspberry pi and had some </a:t>
            </a:r>
            <a:r>
              <a:rPr lang="en-US" sz="2000">
                <a:solidFill>
                  <a:schemeClr val="dk1"/>
                </a:solidFill>
              </a:rPr>
              <a:t>amount</a:t>
            </a:r>
            <a:r>
              <a:rPr lang="en-US" sz="2000">
                <a:solidFill>
                  <a:schemeClr val="dk1"/>
                </a:solidFill>
              </a:rPr>
              <a:t> of success on that.</a:t>
            </a:r>
            <a:br>
              <a:rPr lang="en-US" sz="2000">
                <a:solidFill>
                  <a:schemeClr val="dk1"/>
                </a:solidFill>
              </a:rPr>
            </a:br>
            <a:r>
              <a:rPr lang="en-US" sz="2000">
                <a:solidFill>
                  <a:schemeClr val="dk1"/>
                </a:solidFill>
              </a:rPr>
              <a:t>We believe the </a:t>
            </a:r>
            <a:r>
              <a:rPr lang="en-US" sz="2000">
                <a:solidFill>
                  <a:schemeClr val="dk1"/>
                </a:solidFill>
              </a:rPr>
              <a:t>current</a:t>
            </a:r>
            <a:r>
              <a:rPr lang="en-US" sz="2000">
                <a:solidFill>
                  <a:schemeClr val="dk1"/>
                </a:solidFill>
              </a:rPr>
              <a:t> </a:t>
            </a:r>
            <a:r>
              <a:rPr lang="en-US" sz="2000">
                <a:solidFill>
                  <a:schemeClr val="dk1"/>
                </a:solidFill>
              </a:rPr>
              <a:t>available</a:t>
            </a:r>
            <a:r>
              <a:rPr lang="en-US" sz="2000">
                <a:solidFill>
                  <a:schemeClr val="dk1"/>
                </a:solidFill>
              </a:rPr>
              <a:t> platform should be good enough for the required compute. If there is a case </a:t>
            </a:r>
            <a:r>
              <a:rPr lang="en-US" sz="2000">
                <a:solidFill>
                  <a:schemeClr val="dk1"/>
                </a:solidFill>
              </a:rPr>
              <a:t>where</a:t>
            </a:r>
            <a:r>
              <a:rPr lang="en-US" sz="2000">
                <a:solidFill>
                  <a:schemeClr val="dk1"/>
                </a:solidFill>
              </a:rPr>
              <a:t> we require more, we can switch to “orange pi zero” or  </a:t>
            </a:r>
            <a:r>
              <a:rPr lang="en-US" sz="2000">
                <a:solidFill>
                  <a:schemeClr val="dk1"/>
                </a:solidFill>
              </a:rPr>
              <a:t>“banana pi zero” </a:t>
            </a:r>
            <a:r>
              <a:rPr lang="en-US" sz="2000">
                <a:solidFill>
                  <a:schemeClr val="dk1"/>
                </a:solidFill>
              </a:rPr>
              <a:t>.</a:t>
            </a:r>
            <a:endParaRPr sz="2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2023-02-02T07:40:50Z</dcterms:created>
  <dc:creator>Microsoft account</dc:creator>
</cp:coreProperties>
</file>