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embeddedFontLst>
    <p:embeddedFont>
      <p:font typeface="Lexend"/>
      <p:regular r:id="rId53"/>
      <p:bold r:id="rId54"/>
    </p:embeddedFont>
    <p:embeddedFont>
      <p:font typeface="Merriweather"/>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9" roundtripDataSignature="AMtx7mh2SST0MBByAeaM28PcmyX/fauH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Lexend-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erriweather-regular.fntdata"/><Relationship Id="rId10" Type="http://schemas.openxmlformats.org/officeDocument/2006/relationships/slide" Target="slides/slide5.xml"/><Relationship Id="rId54" Type="http://schemas.openxmlformats.org/officeDocument/2006/relationships/font" Target="fonts/Lexend-bold.fntdata"/><Relationship Id="rId13" Type="http://schemas.openxmlformats.org/officeDocument/2006/relationships/slide" Target="slides/slide8.xml"/><Relationship Id="rId57" Type="http://schemas.openxmlformats.org/officeDocument/2006/relationships/font" Target="fonts/Merriweather-italic.fntdata"/><Relationship Id="rId12" Type="http://schemas.openxmlformats.org/officeDocument/2006/relationships/slide" Target="slides/slide7.xml"/><Relationship Id="rId56" Type="http://schemas.openxmlformats.org/officeDocument/2006/relationships/font" Target="fonts/Merriweather-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6" name="Google Shape;56;p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2" name="Google Shape;162;p6: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4" name="Google Shape;174;p7: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d64da506f_0_2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6" name="Google Shape;186;g30d64da506f_0_2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0d64da506f_0_2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d64da506f_0_4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9" name="Google Shape;199;g30d64da506f_0_4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0d64da506f_0_4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12" name="Google Shape;212;p10: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d600f38ff_0_4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4" name="Google Shape;224;g30d600f38ff_0_4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30d600f38ff_0_4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d600f38ff_0_3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7" name="Google Shape;237;g30d600f38ff_0_3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30d600f38ff_0_3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d600f38ff_0_5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9" name="Google Shape;249;g30d600f38ff_0_5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30d600f38ff_0_5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d600f38ff_0_6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9" name="Google Shape;259;g30d600f38ff_0_6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30d600f38ff_0_6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d600f38ff_0_7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1" name="Google Shape;271;g30d600f38ff_0_7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30d600f38ff_0_7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d64da506f_0_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66" name="Google Shape;66;g30d64da506f_0_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30d64da506f_0_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eea432a9e_2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83" name="Google Shape;283;g2feea432a9e_2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2feea432a9e_2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eea432a9e_2_1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95" name="Google Shape;295;g2feea432a9e_2_1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feea432a9e_2_1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feea432a9e_2_4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08" name="Google Shape;308;g2feea432a9e_2_4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feea432a9e_2_4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eea432a9e_2_5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21" name="Google Shape;321;g2feea432a9e_2_5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feea432a9e_2_5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feea432a9e_2_9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35" name="Google Shape;335;g2feea432a9e_2_9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2feea432a9e_2_9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feea432a9e_1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50" name="Google Shape;350;g2feea432a9e_1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2feea432a9e_1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feea432a9e_1_1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62" name="Google Shape;362;g2feea432a9e_1_1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feea432a9e_1_1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feea432a9e_1_2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74" name="Google Shape;374;g2feea432a9e_1_2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feea432a9e_1_2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feea432a9e_1_3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86" name="Google Shape;386;g2feea432a9e_1_3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2feea432a9e_1_3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ff0489e351_5_2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98" name="Google Shape;398;g2ff0489e351_5_2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2ff0489e351_5_2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9" name="Google Shape;7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 name="Google Shape;80;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feea432a9e_0_2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10" name="Google Shape;410;g2feea432a9e_0_2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2feea432a9e_0_2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feea432a9e_0_4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22" name="Google Shape;422;g2feea432a9e_0_4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g2feea432a9e_0_4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0da6788fd3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34" name="Google Shape;434;g30da6788fd3_0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30da6788fd3_0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0da6788fd3_0_1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46" name="Google Shape;446;g30da6788fd3_0_1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30da6788fd3_0_1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ff0489e351_5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58" name="Google Shape;458;g2ff0489e351_5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2ff0489e351_5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ff0489e351_5_1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70" name="Google Shape;470;g2ff0489e351_5_1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g2ff0489e351_5_1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ff0489e351_5_3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82" name="Google Shape;482;g2ff0489e351_5_3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g2ff0489e351_5_3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ff0489e351_5_5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94" name="Google Shape;494;g2ff0489e351_5_5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2ff0489e351_5_5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ff0489e351_5_6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06" name="Google Shape;506;g2ff0489e351_5_6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g2ff0489e351_5_6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feea432a9e_0_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18" name="Google Shape;518;g2feea432a9e_0_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2feea432a9e_0_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1" name="Google Shape;9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0dac53e344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30" name="Google Shape;530;g30dac53e344_0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g30dac53e344_0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0dac53e344_0_1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42" name="Google Shape;542;g30dac53e344_0_1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30dac53e344_0_1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0dac53e344_0_2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54" name="Google Shape;554;g30dac53e344_0_2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30dac53e344_0_2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66" name="Google Shape;566;p1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p1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0dac53e344_0_4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78" name="Google Shape;578;g30dac53e344_0_4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g30dac53e344_0_4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1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90" name="Google Shape;590;p14: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p1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ff0489e351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602" name="Google Shape;602;g2ff0489e351_0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g2ff0489e351_0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6" name="Google Shape;616;p1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d815e4338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30d815e433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0d815e433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g30d815e4338_0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d815e4338_0_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30d815e4338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30d815e4338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g30d815e4338_0_1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d815e4338_0_2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30d815e4338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30d815e4338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g30d815e4338_0_2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d815e4338_0_4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30d815e4338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0d815e4338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g30d815e4338_0_4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Efficient AI-Driven Edge Surveillance using Edge Computing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0d600f38ff_0_349"/>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30d600f38ff_0_349"/>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30d600f38ff_0_3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30d600f38ff_0_384"/>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30d600f38ff_0_384"/>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30d600f38ff_0_38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30d600f38ff_0_38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30d600f38ff_0_35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30d600f38ff_0_3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30d600f38ff_0_35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30d600f38ff_0_356"/>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30d600f38ff_0_3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30d600f38ff_0_36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30d600f38ff_0_360"/>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30d600f38ff_0_360"/>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30d600f38ff_0_3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30d600f38ff_0_36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30d600f38ff_0_3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30d600f38ff_0_368"/>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30d600f38ff_0_368"/>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30d600f38ff_0_3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30d600f38ff_0_372"/>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30d600f38ff_0_3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30d600f38ff_0_375"/>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30d600f38ff_0_375"/>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30d600f38ff_0_375"/>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30d600f38ff_0_375"/>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30d600f38ff_0_3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30d600f38ff_0_381"/>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30d600f38ff_0_3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30d600f38ff_0_34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30d600f38ff_0_34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30d600f38ff_0_34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doi.org/10.1145/3448016.3457550" TargetMode="Externa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nvSpPr>
        <p:spPr>
          <a:xfrm>
            <a:off x="1707450" y="3627650"/>
            <a:ext cx="8777100" cy="221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00FF"/>
                </a:solidFill>
                <a:latin typeface="Trebuchet MS"/>
                <a:ea typeface="Trebuchet MS"/>
                <a:cs typeface="Trebuchet MS"/>
                <a:sym typeface="Trebuchet MS"/>
              </a:rPr>
              <a:t>Project Title :  	Efficient AI-Driven Edge </a:t>
            </a:r>
            <a:r>
              <a:rPr lang="en-US" sz="2000">
                <a:solidFill>
                  <a:srgbClr val="0000FF"/>
                </a:solidFill>
                <a:latin typeface="Trebuchet MS"/>
                <a:ea typeface="Trebuchet MS"/>
                <a:cs typeface="Trebuchet MS"/>
                <a:sym typeface="Trebuchet MS"/>
              </a:rPr>
              <a:t>Surveillance using Edge Computing</a:t>
            </a:r>
            <a:endParaRPr b="0" i="0" sz="2000" u="none" cap="none" strike="noStrike">
              <a:solidFill>
                <a:srgbClr val="0000FF"/>
              </a:solidFill>
              <a:latin typeface="Trebuchet MS"/>
              <a:ea typeface="Trebuchet MS"/>
              <a:cs typeface="Trebuchet MS"/>
              <a:sym typeface="Trebuchet MS"/>
            </a:endParaRPr>
          </a:p>
          <a:p>
            <a:pPr indent="0" lvl="0" marL="0" marR="0" rtl="0" algn="l">
              <a:spcBef>
                <a:spcPts val="0"/>
              </a:spcBef>
              <a:spcAft>
                <a:spcPts val="0"/>
              </a:spcAft>
              <a:buNone/>
            </a:pPr>
            <a:r>
              <a:rPr b="0" i="0" lang="en-US" sz="2000" u="none" cap="none" strike="noStrike">
                <a:solidFill>
                  <a:srgbClr val="0000FF"/>
                </a:solidFill>
                <a:latin typeface="Trebuchet MS"/>
                <a:ea typeface="Trebuchet MS"/>
                <a:cs typeface="Trebuchet MS"/>
                <a:sym typeface="Trebuchet MS"/>
              </a:rPr>
              <a:t>Project ID :</a:t>
            </a:r>
            <a:r>
              <a:rPr lang="en-US" sz="2000">
                <a:solidFill>
                  <a:srgbClr val="0000FF"/>
                </a:solidFill>
                <a:latin typeface="Trebuchet MS"/>
                <a:ea typeface="Trebuchet MS"/>
                <a:cs typeface="Trebuchet MS"/>
                <a:sym typeface="Trebuchet MS"/>
              </a:rPr>
              <a:t>		</a:t>
            </a:r>
            <a:r>
              <a:rPr b="0" i="0" lang="en-US" sz="2000" u="none" cap="none" strike="noStrike">
                <a:solidFill>
                  <a:srgbClr val="0000FF"/>
                </a:solidFill>
                <a:latin typeface="Trebuchet MS"/>
                <a:ea typeface="Trebuchet MS"/>
                <a:cs typeface="Trebuchet MS"/>
                <a:sym typeface="Trebuchet MS"/>
              </a:rPr>
              <a:t>PW</a:t>
            </a:r>
            <a:r>
              <a:rPr lang="en-US" sz="2000">
                <a:solidFill>
                  <a:srgbClr val="0000FF"/>
                </a:solidFill>
                <a:latin typeface="Trebuchet MS"/>
                <a:ea typeface="Trebuchet MS"/>
                <a:cs typeface="Trebuchet MS"/>
                <a:sym typeface="Trebuchet MS"/>
              </a:rPr>
              <a:t>25_DS_01</a:t>
            </a:r>
            <a:endParaRPr b="0" i="0" sz="2000" u="none" cap="none" strike="noStrike">
              <a:solidFill>
                <a:srgbClr val="0000FF"/>
              </a:solidFill>
              <a:latin typeface="Trebuchet MS"/>
              <a:ea typeface="Trebuchet MS"/>
              <a:cs typeface="Trebuchet MS"/>
              <a:sym typeface="Trebuchet MS"/>
            </a:endParaRPr>
          </a:p>
          <a:p>
            <a:pPr indent="0" lvl="0" marL="0" marR="0" rtl="0" algn="l">
              <a:spcBef>
                <a:spcPts val="0"/>
              </a:spcBef>
              <a:spcAft>
                <a:spcPts val="0"/>
              </a:spcAft>
              <a:buNone/>
            </a:pPr>
            <a:r>
              <a:rPr b="0" i="0" lang="en-US" sz="2000" u="none" cap="none" strike="noStrike">
                <a:solidFill>
                  <a:srgbClr val="0000FF"/>
                </a:solidFill>
                <a:latin typeface="Trebuchet MS"/>
                <a:ea typeface="Trebuchet MS"/>
                <a:cs typeface="Trebuchet MS"/>
                <a:sym typeface="Trebuchet MS"/>
              </a:rPr>
              <a:t>Project Guide</a:t>
            </a:r>
            <a:r>
              <a:rPr lang="en-US" sz="2000">
                <a:solidFill>
                  <a:srgbClr val="0000FF"/>
                </a:solidFill>
                <a:latin typeface="Trebuchet MS"/>
                <a:ea typeface="Trebuchet MS"/>
                <a:cs typeface="Trebuchet MS"/>
                <a:sym typeface="Trebuchet MS"/>
              </a:rPr>
              <a:t> :	Dinesh Singh</a:t>
            </a:r>
            <a:endParaRPr b="0" i="0" sz="2000" u="none" cap="none" strike="noStrike">
              <a:solidFill>
                <a:srgbClr val="0000FF"/>
              </a:solidFill>
              <a:latin typeface="Trebuchet MS"/>
              <a:ea typeface="Trebuchet MS"/>
              <a:cs typeface="Trebuchet MS"/>
              <a:sym typeface="Trebuchet MS"/>
            </a:endParaRPr>
          </a:p>
          <a:p>
            <a:pPr indent="0" lvl="0" marL="0" marR="0" rtl="0" algn="l">
              <a:spcBef>
                <a:spcPts val="0"/>
              </a:spcBef>
              <a:spcAft>
                <a:spcPts val="0"/>
              </a:spcAft>
              <a:buNone/>
            </a:pPr>
            <a:r>
              <a:rPr b="0" i="0" lang="en-US" sz="2000" u="none" cap="none" strike="noStrike">
                <a:solidFill>
                  <a:srgbClr val="0000FF"/>
                </a:solidFill>
                <a:latin typeface="Trebuchet MS"/>
                <a:ea typeface="Trebuchet MS"/>
                <a:cs typeface="Trebuchet MS"/>
                <a:sym typeface="Trebuchet MS"/>
              </a:rPr>
              <a:t>Project Team with SRN :</a:t>
            </a:r>
            <a:r>
              <a:rPr lang="en-US" sz="2000">
                <a:solidFill>
                  <a:srgbClr val="0000FF"/>
                </a:solidFill>
                <a:latin typeface="Trebuchet MS"/>
                <a:ea typeface="Trebuchet MS"/>
                <a:cs typeface="Trebuchet MS"/>
                <a:sym typeface="Trebuchet MS"/>
              </a:rPr>
              <a:t>Herman Singh Umrao (PES1UG22AM067)</a:t>
            </a:r>
            <a:br>
              <a:rPr lang="en-US" sz="2000">
                <a:solidFill>
                  <a:srgbClr val="0000FF"/>
                </a:solidFill>
                <a:latin typeface="Trebuchet MS"/>
                <a:ea typeface="Trebuchet MS"/>
                <a:cs typeface="Trebuchet MS"/>
                <a:sym typeface="Trebuchet MS"/>
              </a:rPr>
            </a:br>
            <a:r>
              <a:rPr lang="en-US" sz="2000">
                <a:solidFill>
                  <a:srgbClr val="0000FF"/>
                </a:solidFill>
                <a:latin typeface="Trebuchet MS"/>
                <a:ea typeface="Trebuchet MS"/>
                <a:cs typeface="Trebuchet MS"/>
                <a:sym typeface="Trebuchet MS"/>
              </a:rPr>
              <a:t>				    		Govind Subramanian (PES1UG22CS222)</a:t>
            </a:r>
            <a:br>
              <a:rPr lang="en-US" sz="2000">
                <a:solidFill>
                  <a:srgbClr val="0000FF"/>
                </a:solidFill>
                <a:latin typeface="Trebuchet MS"/>
                <a:ea typeface="Trebuchet MS"/>
                <a:cs typeface="Trebuchet MS"/>
                <a:sym typeface="Trebuchet MS"/>
              </a:rPr>
            </a:br>
            <a:r>
              <a:rPr lang="en-US" sz="2000">
                <a:solidFill>
                  <a:srgbClr val="0000FF"/>
                </a:solidFill>
                <a:latin typeface="Trebuchet MS"/>
                <a:ea typeface="Trebuchet MS"/>
                <a:cs typeface="Trebuchet MS"/>
                <a:sym typeface="Trebuchet MS"/>
              </a:rPr>
              <a:t>				    		Akshaj B Seerpu (PES1UG22AM018)</a:t>
            </a:r>
            <a:endParaRPr sz="2000">
              <a:solidFill>
                <a:srgbClr val="0000FF"/>
              </a:solidFill>
              <a:latin typeface="Trebuchet MS"/>
              <a:ea typeface="Trebuchet MS"/>
              <a:cs typeface="Trebuchet MS"/>
              <a:sym typeface="Trebuchet MS"/>
            </a:endParaRPr>
          </a:p>
          <a:p>
            <a:pPr indent="0" lvl="0" marL="0" rtl="0" algn="l">
              <a:spcBef>
                <a:spcPts val="0"/>
              </a:spcBef>
              <a:spcAft>
                <a:spcPts val="0"/>
              </a:spcAft>
              <a:buSzPts val="2400"/>
              <a:buNone/>
            </a:pPr>
            <a:r>
              <a:rPr lang="en-US" sz="2000">
                <a:solidFill>
                  <a:srgbClr val="0000FF"/>
                </a:solidFill>
                <a:latin typeface="Trebuchet MS"/>
                <a:ea typeface="Trebuchet MS"/>
                <a:cs typeface="Trebuchet MS"/>
                <a:sym typeface="Trebuchet MS"/>
              </a:rPr>
              <a:t>				    		Uday V (PES1UG22CS662)</a:t>
            </a:r>
            <a:endParaRPr b="0" i="0" sz="2000" u="none" cap="none" strike="noStrike">
              <a:solidFill>
                <a:srgbClr val="0000FF"/>
              </a:solidFill>
              <a:latin typeface="Trebuchet MS"/>
              <a:ea typeface="Trebuchet MS"/>
              <a:cs typeface="Trebuchet MS"/>
              <a:sym typeface="Trebuchet MS"/>
            </a:endParaRPr>
          </a:p>
        </p:txBody>
      </p:sp>
      <p:sp>
        <p:nvSpPr>
          <p:cNvPr id="60" name="Google Shape;60;p1"/>
          <p:cNvSpPr/>
          <p:nvPr/>
        </p:nvSpPr>
        <p:spPr>
          <a:xfrm>
            <a:off x="2057400" y="1600201"/>
            <a:ext cx="79248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Calibri"/>
                <a:ea typeface="Calibri"/>
                <a:cs typeface="Calibri"/>
                <a:sym typeface="Calibri"/>
              </a:rPr>
              <a:t>UE22CS320A</a:t>
            </a:r>
            <a:r>
              <a:rPr b="0" i="0" lang="en-US" sz="2800" u="none" cap="none" strike="noStrike">
                <a:solidFill>
                  <a:schemeClr val="dk1"/>
                </a:solidFill>
                <a:latin typeface="Trebuchet MS"/>
                <a:ea typeface="Trebuchet MS"/>
                <a:cs typeface="Trebuchet MS"/>
                <a:sym typeface="Trebuchet MS"/>
              </a:rPr>
              <a:t> – Capstone Project Phase – 1</a:t>
            </a:r>
            <a:endParaRPr/>
          </a:p>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 </a:t>
            </a:r>
            <a:endParaRPr/>
          </a:p>
          <a:p>
            <a:pPr indent="0" lvl="0" marL="0"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Project Progress Review #2</a:t>
            </a:r>
            <a:endParaRPr/>
          </a:p>
        </p:txBody>
      </p:sp>
      <p:pic>
        <p:nvPicPr>
          <p:cNvPr id="61" name="Google Shape;61;p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62" name="Google Shape;6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63" name="Google Shape;63;p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6"/>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- 1</a:t>
            </a:r>
            <a:endParaRPr/>
          </a:p>
        </p:txBody>
      </p:sp>
      <p:sp>
        <p:nvSpPr>
          <p:cNvPr id="167" name="Google Shape;167;p6"/>
          <p:cNvSpPr txBox="1"/>
          <p:nvPr/>
        </p:nvSpPr>
        <p:spPr>
          <a:xfrm>
            <a:off x="1905000" y="1752600"/>
            <a:ext cx="8077200" cy="4724400"/>
          </a:xfrm>
          <a:prstGeom prst="rect">
            <a:avLst/>
          </a:prstGeom>
          <a:noFill/>
          <a:ln>
            <a:noFill/>
          </a:ln>
        </p:spPr>
        <p:txBody>
          <a:bodyPr anchorCtr="0" anchor="t" bIns="45700" lIns="91425" spcFirstLastPara="1" rIns="91425" wrap="square" tIns="45700">
            <a:noAutofit/>
          </a:bodyPr>
          <a:lstStyle/>
          <a:p>
            <a:pPr indent="-355600" lvl="0" marL="457200" marR="0" rtl="0" algn="just">
              <a:spcBef>
                <a:spcPts val="480"/>
              </a:spcBef>
              <a:spcAft>
                <a:spcPts val="0"/>
              </a:spcAft>
              <a:buClr>
                <a:srgbClr val="0000FF"/>
              </a:buClr>
              <a:buSzPts val="2000"/>
              <a:buChar char="●"/>
            </a:pPr>
            <a:r>
              <a:t/>
            </a:r>
            <a:endParaRPr sz="2000">
              <a:solidFill>
                <a:srgbClr val="0000FF"/>
              </a:solidFill>
            </a:endParaRPr>
          </a:p>
        </p:txBody>
      </p:sp>
      <p:pic>
        <p:nvPicPr>
          <p:cNvPr id="168" name="Google Shape;168;p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69" name="Google Shape;16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170" name="Google Shape;170;p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71" name="Google Shape;171;p6"/>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7"/>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Constraints / Dependencies / Assumptions / Risks</a:t>
            </a:r>
            <a:endParaRPr sz="1400">
              <a:solidFill>
                <a:srgbClr val="000000"/>
              </a:solidFill>
              <a:latin typeface="Arial"/>
              <a:ea typeface="Arial"/>
              <a:cs typeface="Arial"/>
              <a:sym typeface="Arial"/>
            </a:endParaRPr>
          </a:p>
        </p:txBody>
      </p:sp>
      <p:sp>
        <p:nvSpPr>
          <p:cNvPr id="179" name="Google Shape;179;p7"/>
          <p:cNvSpPr txBox="1"/>
          <p:nvPr/>
        </p:nvSpPr>
        <p:spPr>
          <a:xfrm>
            <a:off x="1577113" y="1734850"/>
            <a:ext cx="9037800"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1900">
                <a:solidFill>
                  <a:srgbClr val="0000FF"/>
                </a:solidFill>
                <a:latin typeface="Trebuchet MS"/>
                <a:ea typeface="Trebuchet MS"/>
                <a:cs typeface="Trebuchet MS"/>
                <a:sym typeface="Trebuchet MS"/>
              </a:rPr>
              <a:t>We will use some libraries like ultralytics, </a:t>
            </a:r>
            <a:r>
              <a:rPr lang="en-US" sz="1900">
                <a:solidFill>
                  <a:srgbClr val="0000FF"/>
                </a:solidFill>
                <a:latin typeface="Trebuchet MS"/>
                <a:ea typeface="Trebuchet MS"/>
                <a:cs typeface="Trebuchet MS"/>
                <a:sym typeface="Trebuchet MS"/>
              </a:rPr>
              <a:t>milvus</a:t>
            </a:r>
            <a:r>
              <a:rPr lang="en-US" sz="1900">
                <a:solidFill>
                  <a:srgbClr val="0000FF"/>
                </a:solidFill>
                <a:latin typeface="Trebuchet MS"/>
                <a:ea typeface="Trebuchet MS"/>
                <a:cs typeface="Trebuchet MS"/>
                <a:sym typeface="Trebuchet MS"/>
              </a:rPr>
              <a:t>, tensorflow, opencv, etc..</a:t>
            </a:r>
            <a:br>
              <a:rPr lang="en-US" sz="1900">
                <a:solidFill>
                  <a:srgbClr val="0000FF"/>
                </a:solidFill>
                <a:latin typeface="Trebuchet MS"/>
                <a:ea typeface="Trebuchet MS"/>
                <a:cs typeface="Trebuchet MS"/>
                <a:sym typeface="Trebuchet MS"/>
              </a:rPr>
            </a:br>
            <a:br>
              <a:rPr lang="en-US" sz="1900">
                <a:solidFill>
                  <a:srgbClr val="0000FF"/>
                </a:solidFill>
                <a:latin typeface="Trebuchet MS"/>
                <a:ea typeface="Trebuchet MS"/>
                <a:cs typeface="Trebuchet MS"/>
                <a:sym typeface="Trebuchet MS"/>
              </a:rPr>
            </a:br>
            <a:r>
              <a:rPr lang="en-US" sz="1900">
                <a:solidFill>
                  <a:srgbClr val="0000FF"/>
                </a:solidFill>
                <a:latin typeface="Trebuchet MS"/>
                <a:ea typeface="Trebuchet MS"/>
                <a:cs typeface="Trebuchet MS"/>
                <a:sym typeface="Trebuchet MS"/>
              </a:rPr>
              <a:t>For hardware we will </a:t>
            </a:r>
            <a:r>
              <a:rPr lang="en-US" sz="1900">
                <a:solidFill>
                  <a:srgbClr val="0000FF"/>
                </a:solidFill>
                <a:latin typeface="Trebuchet MS"/>
                <a:ea typeface="Trebuchet MS"/>
                <a:cs typeface="Trebuchet MS"/>
                <a:sym typeface="Trebuchet MS"/>
              </a:rPr>
              <a:t>proceed</a:t>
            </a:r>
            <a:r>
              <a:rPr lang="en-US" sz="1900">
                <a:solidFill>
                  <a:srgbClr val="0000FF"/>
                </a:solidFill>
                <a:latin typeface="Trebuchet MS"/>
                <a:ea typeface="Trebuchet MS"/>
                <a:cs typeface="Trebuchet MS"/>
                <a:sym typeface="Trebuchet MS"/>
              </a:rPr>
              <a:t> in 3 stages:</a:t>
            </a:r>
            <a:endParaRPr sz="1900">
              <a:solidFill>
                <a:srgbClr val="0000FF"/>
              </a:solidFill>
              <a:latin typeface="Trebuchet MS"/>
              <a:ea typeface="Trebuchet MS"/>
              <a:cs typeface="Trebuchet MS"/>
              <a:sym typeface="Trebuchet MS"/>
            </a:endParaRPr>
          </a:p>
          <a:p>
            <a:pPr indent="-349250" lvl="0" marL="571500" marR="0" rtl="0" algn="just">
              <a:spcBef>
                <a:spcPts val="480"/>
              </a:spcBef>
              <a:spcAft>
                <a:spcPts val="0"/>
              </a:spcAft>
              <a:buClr>
                <a:srgbClr val="0000FF"/>
              </a:buClr>
              <a:buSzPts val="1900"/>
              <a:buFont typeface="Trebuchet MS"/>
              <a:buAutoNum type="arabicPeriod"/>
            </a:pPr>
            <a:r>
              <a:rPr lang="en-US" sz="1900">
                <a:solidFill>
                  <a:srgbClr val="0000FF"/>
                </a:solidFill>
                <a:latin typeface="Trebuchet MS"/>
                <a:ea typeface="Trebuchet MS"/>
                <a:cs typeface="Trebuchet MS"/>
                <a:sym typeface="Trebuchet MS"/>
              </a:rPr>
              <a:t>laptops x4</a:t>
            </a:r>
            <a:endParaRPr sz="1900">
              <a:solidFill>
                <a:srgbClr val="0000FF"/>
              </a:solidFill>
              <a:latin typeface="Trebuchet MS"/>
              <a:ea typeface="Trebuchet MS"/>
              <a:cs typeface="Trebuchet MS"/>
              <a:sym typeface="Trebuchet MS"/>
            </a:endParaRPr>
          </a:p>
          <a:p>
            <a:pPr indent="-349250" lvl="0" marL="571500" marR="0" rtl="0" algn="just">
              <a:spcBef>
                <a:spcPts val="0"/>
              </a:spcBef>
              <a:spcAft>
                <a:spcPts val="0"/>
              </a:spcAft>
              <a:buClr>
                <a:srgbClr val="0000FF"/>
              </a:buClr>
              <a:buSzPts val="1900"/>
              <a:buFont typeface="Trebuchet MS"/>
              <a:buAutoNum type="arabicPeriod"/>
            </a:pPr>
            <a:r>
              <a:rPr lang="en-US" sz="1900">
                <a:solidFill>
                  <a:srgbClr val="0000FF"/>
                </a:solidFill>
                <a:latin typeface="Trebuchet MS"/>
                <a:ea typeface="Trebuchet MS"/>
                <a:cs typeface="Trebuchet MS"/>
                <a:sym typeface="Trebuchet MS"/>
              </a:rPr>
              <a:t>raspberry</a:t>
            </a:r>
            <a:r>
              <a:rPr lang="en-US" sz="1900">
                <a:solidFill>
                  <a:srgbClr val="0000FF"/>
                </a:solidFill>
                <a:latin typeface="Trebuchet MS"/>
                <a:ea typeface="Trebuchet MS"/>
                <a:cs typeface="Trebuchet MS"/>
                <a:sym typeface="Trebuchet MS"/>
              </a:rPr>
              <a:t> pi zero </a:t>
            </a:r>
            <a:endParaRPr sz="1900">
              <a:solidFill>
                <a:srgbClr val="0000FF"/>
              </a:solidFill>
              <a:latin typeface="Trebuchet MS"/>
              <a:ea typeface="Trebuchet MS"/>
              <a:cs typeface="Trebuchet MS"/>
              <a:sym typeface="Trebuchet MS"/>
            </a:endParaRPr>
          </a:p>
          <a:p>
            <a:pPr indent="-349250" lvl="0" marL="571500" marR="0" rtl="0" algn="just">
              <a:spcBef>
                <a:spcPts val="0"/>
              </a:spcBef>
              <a:spcAft>
                <a:spcPts val="0"/>
              </a:spcAft>
              <a:buClr>
                <a:srgbClr val="0000FF"/>
              </a:buClr>
              <a:buSzPts val="1900"/>
              <a:buFont typeface="Trebuchet MS"/>
              <a:buAutoNum type="arabicPeriod"/>
            </a:pPr>
            <a:r>
              <a:rPr lang="en-US" sz="1900">
                <a:solidFill>
                  <a:srgbClr val="0000FF"/>
                </a:solidFill>
                <a:latin typeface="Trebuchet MS"/>
                <a:ea typeface="Trebuchet MS"/>
                <a:cs typeface="Trebuchet MS"/>
                <a:sym typeface="Trebuchet MS"/>
              </a:rPr>
              <a:t>actual camera development board (in ideal case i.e. if we re able to </a:t>
            </a:r>
            <a:r>
              <a:rPr lang="en-US" sz="1900">
                <a:solidFill>
                  <a:srgbClr val="0000FF"/>
                </a:solidFill>
                <a:latin typeface="Trebuchet MS"/>
                <a:ea typeface="Trebuchet MS"/>
                <a:cs typeface="Trebuchet MS"/>
                <a:sym typeface="Trebuchet MS"/>
              </a:rPr>
              <a:t>acquire</a:t>
            </a:r>
            <a:r>
              <a:rPr lang="en-US" sz="1900">
                <a:solidFill>
                  <a:srgbClr val="0000FF"/>
                </a:solidFill>
                <a:latin typeface="Trebuchet MS"/>
                <a:ea typeface="Trebuchet MS"/>
                <a:cs typeface="Trebuchet MS"/>
                <a:sym typeface="Trebuchet MS"/>
              </a:rPr>
              <a:t> it.) </a:t>
            </a:r>
            <a:endParaRPr sz="19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19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rPr lang="en-US" sz="1900">
                <a:solidFill>
                  <a:srgbClr val="0000FF"/>
                </a:solidFill>
                <a:latin typeface="Trebuchet MS"/>
                <a:ea typeface="Trebuchet MS"/>
                <a:cs typeface="Trebuchet MS"/>
                <a:sym typeface="Trebuchet MS"/>
              </a:rPr>
              <a:t>We assume that the user has some </a:t>
            </a:r>
            <a:r>
              <a:rPr lang="en-US" sz="1900">
                <a:solidFill>
                  <a:srgbClr val="0000FF"/>
                </a:solidFill>
                <a:latin typeface="Trebuchet MS"/>
                <a:ea typeface="Trebuchet MS"/>
                <a:cs typeface="Trebuchet MS"/>
                <a:sym typeface="Trebuchet MS"/>
              </a:rPr>
              <a:t>amount</a:t>
            </a:r>
            <a:r>
              <a:rPr lang="en-US" sz="1900">
                <a:solidFill>
                  <a:srgbClr val="0000FF"/>
                </a:solidFill>
                <a:latin typeface="Trebuchet MS"/>
                <a:ea typeface="Trebuchet MS"/>
                <a:cs typeface="Trebuchet MS"/>
                <a:sym typeface="Trebuchet MS"/>
              </a:rPr>
              <a:t> of technical knowledge. Also we assume that he is able to atleast keep a very good lighting condition at </a:t>
            </a:r>
            <a:r>
              <a:rPr lang="en-US" sz="1900">
                <a:solidFill>
                  <a:srgbClr val="0000FF"/>
                </a:solidFill>
                <a:latin typeface="Trebuchet MS"/>
                <a:ea typeface="Trebuchet MS"/>
                <a:cs typeface="Trebuchet MS"/>
                <a:sym typeface="Trebuchet MS"/>
              </a:rPr>
              <a:t>entry points</a:t>
            </a:r>
            <a:r>
              <a:rPr lang="en-US" sz="1900">
                <a:solidFill>
                  <a:srgbClr val="0000FF"/>
                </a:solidFill>
                <a:latin typeface="Trebuchet MS"/>
                <a:ea typeface="Trebuchet MS"/>
                <a:cs typeface="Trebuchet MS"/>
                <a:sym typeface="Trebuchet MS"/>
              </a:rPr>
              <a:t> while other rooms are </a:t>
            </a:r>
            <a:r>
              <a:rPr lang="en-US" sz="1900">
                <a:solidFill>
                  <a:srgbClr val="0000FF"/>
                </a:solidFill>
                <a:latin typeface="Trebuchet MS"/>
                <a:ea typeface="Trebuchet MS"/>
                <a:cs typeface="Trebuchet MS"/>
                <a:sym typeface="Trebuchet MS"/>
              </a:rPr>
              <a:t>at least</a:t>
            </a:r>
            <a:r>
              <a:rPr lang="en-US" sz="1900">
                <a:solidFill>
                  <a:srgbClr val="0000FF"/>
                </a:solidFill>
                <a:latin typeface="Trebuchet MS"/>
                <a:ea typeface="Trebuchet MS"/>
                <a:cs typeface="Trebuchet MS"/>
                <a:sym typeface="Trebuchet MS"/>
              </a:rPr>
              <a:t> lit enough, such that a </a:t>
            </a:r>
            <a:r>
              <a:rPr lang="en-US" sz="1900">
                <a:solidFill>
                  <a:srgbClr val="0000FF"/>
                </a:solidFill>
                <a:latin typeface="Trebuchet MS"/>
                <a:ea typeface="Trebuchet MS"/>
                <a:cs typeface="Trebuchet MS"/>
                <a:sym typeface="Trebuchet MS"/>
              </a:rPr>
              <a:t>normal</a:t>
            </a:r>
            <a:r>
              <a:rPr lang="en-US" sz="1900">
                <a:solidFill>
                  <a:srgbClr val="0000FF"/>
                </a:solidFill>
                <a:latin typeface="Trebuchet MS"/>
                <a:ea typeface="Trebuchet MS"/>
                <a:cs typeface="Trebuchet MS"/>
                <a:sym typeface="Trebuchet MS"/>
              </a:rPr>
              <a:t> human eye would be able to discern object type.</a:t>
            </a:r>
            <a:endParaRPr sz="19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1300">
              <a:solidFill>
                <a:srgbClr val="0000FF"/>
              </a:solidFill>
              <a:latin typeface="Arial"/>
              <a:ea typeface="Arial"/>
              <a:cs typeface="Arial"/>
              <a:sym typeface="Arial"/>
            </a:endParaRPr>
          </a:p>
        </p:txBody>
      </p:sp>
      <p:pic>
        <p:nvPicPr>
          <p:cNvPr id="180" name="Google Shape;180;p7"/>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81" name="Google Shape;18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182" name="Google Shape;182;p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83" name="Google Shape;183;p7"/>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0d64da506f_0_2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g30d64da506f_0_2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Functional Requirements</a:t>
            </a:r>
            <a:endParaRPr sz="1400">
              <a:solidFill>
                <a:srgbClr val="000000"/>
              </a:solidFill>
              <a:latin typeface="Arial"/>
              <a:ea typeface="Arial"/>
              <a:cs typeface="Arial"/>
              <a:sym typeface="Arial"/>
            </a:endParaRPr>
          </a:p>
        </p:txBody>
      </p:sp>
      <p:pic>
        <p:nvPicPr>
          <p:cNvPr id="191" name="Google Shape;191;g30d64da506f_0_2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92" name="Google Shape;192;g30d64da506f_0_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193" name="Google Shape;193;g30d64da506f_0_2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94" name="Google Shape;194;g30d64da506f_0_24"/>
          <p:cNvSpPr txBox="1"/>
          <p:nvPr/>
        </p:nvSpPr>
        <p:spPr>
          <a:xfrm>
            <a:off x="76201" y="9761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195" name="Google Shape;195;g30d64da506f_0_24"/>
          <p:cNvSpPr txBox="1"/>
          <p:nvPr/>
        </p:nvSpPr>
        <p:spPr>
          <a:xfrm>
            <a:off x="683500" y="2284975"/>
            <a:ext cx="5603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0000FF"/>
                </a:solidFill>
              </a:rPr>
              <a:t>Fundamental Actions for Input Processing</a:t>
            </a:r>
            <a:endParaRPr b="1"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Real-Time Video Capture and Input from Multiple Cameras</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Edge Computing for On-Device Data Processing</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Person Detection and Tracking</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Behavior Detection</a:t>
            </a:r>
            <a:endParaRPr sz="2400">
              <a:solidFill>
                <a:srgbClr val="0000FF"/>
              </a:solidFill>
            </a:endParaRPr>
          </a:p>
        </p:txBody>
      </p:sp>
      <p:sp>
        <p:nvSpPr>
          <p:cNvPr id="196" name="Google Shape;196;g30d64da506f_0_24"/>
          <p:cNvSpPr txBox="1"/>
          <p:nvPr/>
        </p:nvSpPr>
        <p:spPr>
          <a:xfrm>
            <a:off x="6335625" y="2055275"/>
            <a:ext cx="53961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0000FF"/>
                </a:solidFill>
              </a:rPr>
              <a:t>Fundamental Actions for Output Generation</a:t>
            </a:r>
            <a:endParaRPr b="1"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Query-Based Footage Retrieval</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Real-Time Alerts for Unusual Behavior</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Efficient Storage and Retrieval of Footage(id ,timestamps ,b flag )</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User-Friendly Browser/App Interface for Management</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Minimize Server Load and Human Intervention</a:t>
            </a:r>
            <a:endParaRPr sz="240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0d64da506f_0_4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g30d64da506f_0_4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400">
              <a:solidFill>
                <a:srgbClr val="000000"/>
              </a:solidFill>
              <a:latin typeface="Arial"/>
              <a:ea typeface="Arial"/>
              <a:cs typeface="Arial"/>
              <a:sym typeface="Arial"/>
            </a:endParaRPr>
          </a:p>
        </p:txBody>
      </p:sp>
      <p:pic>
        <p:nvPicPr>
          <p:cNvPr id="204" name="Google Shape;204;g30d64da506f_0_48"/>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05" name="Google Shape;205;g30d64da506f_0_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206" name="Google Shape;206;g30d64da506f_0_4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07" name="Google Shape;207;g30d64da506f_0_48"/>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208" name="Google Shape;208;g30d64da506f_0_48"/>
          <p:cNvSpPr txBox="1"/>
          <p:nvPr/>
        </p:nvSpPr>
        <p:spPr>
          <a:xfrm>
            <a:off x="1030300" y="2181050"/>
            <a:ext cx="5182800" cy="368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200">
                <a:solidFill>
                  <a:srgbClr val="0000FF"/>
                </a:solidFill>
              </a:rPr>
              <a:t>1. Cost Efficiency</a:t>
            </a:r>
            <a:endParaRPr b="1" sz="2200">
              <a:solidFill>
                <a:srgbClr val="0000FF"/>
              </a:solidFill>
            </a:endParaRPr>
          </a:p>
          <a:p>
            <a:pPr indent="-355600" lvl="0" marL="457200" rtl="0" algn="l">
              <a:lnSpc>
                <a:spcPct val="115000"/>
              </a:lnSpc>
              <a:spcBef>
                <a:spcPts val="1200"/>
              </a:spcBef>
              <a:spcAft>
                <a:spcPts val="0"/>
              </a:spcAft>
              <a:buClr>
                <a:srgbClr val="0000FF"/>
              </a:buClr>
              <a:buSzPts val="2000"/>
              <a:buChar char="●"/>
            </a:pPr>
            <a:r>
              <a:rPr lang="en-US" sz="2000">
                <a:solidFill>
                  <a:srgbClr val="0000FF"/>
                </a:solidFill>
              </a:rPr>
              <a:t>Low Infrastructure Costs</a:t>
            </a:r>
            <a:endParaRPr sz="2000">
              <a:solidFill>
                <a:srgbClr val="0000FF"/>
              </a:solidFill>
            </a:endParaRPr>
          </a:p>
          <a:p>
            <a:pPr indent="-355600" lvl="0" marL="457200" rtl="0" algn="l">
              <a:lnSpc>
                <a:spcPct val="115000"/>
              </a:lnSpc>
              <a:spcBef>
                <a:spcPts val="0"/>
              </a:spcBef>
              <a:spcAft>
                <a:spcPts val="0"/>
              </a:spcAft>
              <a:buClr>
                <a:srgbClr val="0000FF"/>
              </a:buClr>
              <a:buSzPts val="2000"/>
              <a:buChar char="●"/>
            </a:pPr>
            <a:r>
              <a:rPr lang="en-US" sz="2000">
                <a:solidFill>
                  <a:srgbClr val="0000FF"/>
                </a:solidFill>
              </a:rPr>
              <a:t>Affordable Maintenance</a:t>
            </a:r>
            <a:endParaRPr sz="2000">
              <a:solidFill>
                <a:srgbClr val="0000FF"/>
              </a:solidFill>
            </a:endParaRPr>
          </a:p>
          <a:p>
            <a:pPr indent="0" lvl="0" marL="0" rtl="0" algn="l">
              <a:lnSpc>
                <a:spcPct val="115000"/>
              </a:lnSpc>
              <a:spcBef>
                <a:spcPts val="1200"/>
              </a:spcBef>
              <a:spcAft>
                <a:spcPts val="0"/>
              </a:spcAft>
              <a:buNone/>
            </a:pPr>
            <a:r>
              <a:t/>
            </a:r>
            <a:endParaRPr b="1" sz="2000">
              <a:solidFill>
                <a:srgbClr val="0000FF"/>
              </a:solidFill>
            </a:endParaRPr>
          </a:p>
          <a:p>
            <a:pPr indent="0" lvl="0" marL="0" rtl="0" algn="l">
              <a:lnSpc>
                <a:spcPct val="115000"/>
              </a:lnSpc>
              <a:spcBef>
                <a:spcPts val="1400"/>
              </a:spcBef>
              <a:spcAft>
                <a:spcPts val="0"/>
              </a:spcAft>
              <a:buClr>
                <a:schemeClr val="dk1"/>
              </a:buClr>
              <a:buSzPts val="1100"/>
              <a:buFont typeface="Arial"/>
              <a:buNone/>
            </a:pPr>
            <a:r>
              <a:rPr b="1" lang="en-US" sz="2200">
                <a:solidFill>
                  <a:srgbClr val="0000FF"/>
                </a:solidFill>
              </a:rPr>
              <a:t>2. Performance</a:t>
            </a:r>
            <a:endParaRPr b="1" sz="2200">
              <a:solidFill>
                <a:srgbClr val="0000FF"/>
              </a:solidFill>
            </a:endParaRPr>
          </a:p>
          <a:p>
            <a:pPr indent="-355600" lvl="0" marL="457200" rtl="0" algn="l">
              <a:lnSpc>
                <a:spcPct val="115000"/>
              </a:lnSpc>
              <a:spcBef>
                <a:spcPts val="1200"/>
              </a:spcBef>
              <a:spcAft>
                <a:spcPts val="0"/>
              </a:spcAft>
              <a:buClr>
                <a:srgbClr val="0000FF"/>
              </a:buClr>
              <a:buSzPts val="2000"/>
              <a:buChar char="●"/>
            </a:pPr>
            <a:r>
              <a:rPr lang="en-US" sz="2000">
                <a:solidFill>
                  <a:srgbClr val="0000FF"/>
                </a:solidFill>
              </a:rPr>
              <a:t>Real-Time Processing</a:t>
            </a:r>
            <a:endParaRPr sz="2000">
              <a:solidFill>
                <a:srgbClr val="0000FF"/>
              </a:solidFill>
            </a:endParaRPr>
          </a:p>
          <a:p>
            <a:pPr indent="-355600" lvl="0" marL="457200" rtl="0" algn="l">
              <a:lnSpc>
                <a:spcPct val="115000"/>
              </a:lnSpc>
              <a:spcBef>
                <a:spcPts val="0"/>
              </a:spcBef>
              <a:spcAft>
                <a:spcPts val="0"/>
              </a:spcAft>
              <a:buClr>
                <a:srgbClr val="0000FF"/>
              </a:buClr>
              <a:buSzPts val="2000"/>
              <a:buChar char="●"/>
            </a:pPr>
            <a:r>
              <a:rPr lang="en-US" sz="2000">
                <a:solidFill>
                  <a:srgbClr val="0000FF"/>
                </a:solidFill>
              </a:rPr>
              <a:t>Low Latency</a:t>
            </a:r>
            <a:endParaRPr sz="2000">
              <a:solidFill>
                <a:srgbClr val="0000FF"/>
              </a:solidFill>
            </a:endParaRPr>
          </a:p>
          <a:p>
            <a:pPr indent="-355600" lvl="0" marL="457200" rtl="0" algn="l">
              <a:lnSpc>
                <a:spcPct val="115000"/>
              </a:lnSpc>
              <a:spcBef>
                <a:spcPts val="0"/>
              </a:spcBef>
              <a:spcAft>
                <a:spcPts val="0"/>
              </a:spcAft>
              <a:buClr>
                <a:srgbClr val="0000FF"/>
              </a:buClr>
              <a:buSzPts val="2000"/>
              <a:buChar char="●"/>
            </a:pPr>
            <a:r>
              <a:rPr lang="en-US" sz="2000">
                <a:solidFill>
                  <a:srgbClr val="0000FF"/>
                </a:solidFill>
              </a:rPr>
              <a:t>Resource Efficiency</a:t>
            </a:r>
            <a:endParaRPr sz="2000">
              <a:solidFill>
                <a:srgbClr val="0000FF"/>
              </a:solidFill>
              <a:latin typeface="Trebuchet MS"/>
              <a:ea typeface="Trebuchet MS"/>
              <a:cs typeface="Trebuchet MS"/>
              <a:sym typeface="Trebuchet MS"/>
            </a:endParaRPr>
          </a:p>
        </p:txBody>
      </p:sp>
      <p:sp>
        <p:nvSpPr>
          <p:cNvPr id="209" name="Google Shape;209;g30d64da506f_0_48"/>
          <p:cNvSpPr txBox="1"/>
          <p:nvPr/>
        </p:nvSpPr>
        <p:spPr>
          <a:xfrm>
            <a:off x="6560750" y="2101485"/>
            <a:ext cx="5271000" cy="36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2200">
                <a:solidFill>
                  <a:srgbClr val="0000FF"/>
                </a:solidFill>
              </a:rPr>
              <a:t>3. Scalability</a:t>
            </a:r>
            <a:endParaRPr b="1" sz="2200">
              <a:solidFill>
                <a:srgbClr val="0000FF"/>
              </a:solidFill>
            </a:endParaRPr>
          </a:p>
          <a:p>
            <a:pPr indent="-355600" lvl="0" marL="457200" rtl="0" algn="l">
              <a:lnSpc>
                <a:spcPct val="115000"/>
              </a:lnSpc>
              <a:spcBef>
                <a:spcPts val="1200"/>
              </a:spcBef>
              <a:spcAft>
                <a:spcPts val="0"/>
              </a:spcAft>
              <a:buClr>
                <a:srgbClr val="0000FF"/>
              </a:buClr>
              <a:buSzPts val="2000"/>
              <a:buChar char="●"/>
            </a:pPr>
            <a:r>
              <a:rPr lang="en-US" sz="2000">
                <a:solidFill>
                  <a:srgbClr val="0000FF"/>
                </a:solidFill>
              </a:rPr>
              <a:t>Modular Architecture</a:t>
            </a:r>
            <a:endParaRPr sz="2000">
              <a:solidFill>
                <a:srgbClr val="0000FF"/>
              </a:solidFill>
            </a:endParaRPr>
          </a:p>
          <a:p>
            <a:pPr indent="-355600" lvl="0" marL="457200" rtl="0" algn="l">
              <a:lnSpc>
                <a:spcPct val="115000"/>
              </a:lnSpc>
              <a:spcBef>
                <a:spcPts val="0"/>
              </a:spcBef>
              <a:spcAft>
                <a:spcPts val="0"/>
              </a:spcAft>
              <a:buClr>
                <a:srgbClr val="0000FF"/>
              </a:buClr>
              <a:buSzPts val="2000"/>
              <a:buChar char="●"/>
            </a:pPr>
            <a:r>
              <a:rPr lang="en-US" sz="2000">
                <a:solidFill>
                  <a:srgbClr val="0000FF"/>
                </a:solidFill>
              </a:rPr>
              <a:t>Data Handling</a:t>
            </a:r>
            <a:endParaRPr sz="2000">
              <a:solidFill>
                <a:srgbClr val="0000FF"/>
              </a:solidFill>
            </a:endParaRPr>
          </a:p>
          <a:p>
            <a:pPr indent="0" lvl="0" marL="0" rtl="0" algn="l">
              <a:lnSpc>
                <a:spcPct val="115000"/>
              </a:lnSpc>
              <a:spcBef>
                <a:spcPts val="1400"/>
              </a:spcBef>
              <a:spcAft>
                <a:spcPts val="0"/>
              </a:spcAft>
              <a:buClr>
                <a:schemeClr val="dk1"/>
              </a:buClr>
              <a:buSzPts val="1100"/>
              <a:buFont typeface="Arial"/>
              <a:buNone/>
            </a:pPr>
            <a:r>
              <a:t/>
            </a:r>
            <a:endParaRPr b="1" sz="2000">
              <a:solidFill>
                <a:srgbClr val="0000FF"/>
              </a:solidFill>
            </a:endParaRPr>
          </a:p>
          <a:p>
            <a:pPr indent="0" lvl="0" marL="0" rtl="0" algn="l">
              <a:lnSpc>
                <a:spcPct val="115000"/>
              </a:lnSpc>
              <a:spcBef>
                <a:spcPts val="1400"/>
              </a:spcBef>
              <a:spcAft>
                <a:spcPts val="0"/>
              </a:spcAft>
              <a:buClr>
                <a:schemeClr val="dk1"/>
              </a:buClr>
              <a:buSzPts val="1100"/>
              <a:buFont typeface="Arial"/>
              <a:buNone/>
            </a:pPr>
            <a:r>
              <a:rPr b="1" lang="en-US" sz="2200">
                <a:solidFill>
                  <a:srgbClr val="0000FF"/>
                </a:solidFill>
              </a:rPr>
              <a:t>4. Security and Privacy</a:t>
            </a:r>
            <a:endParaRPr b="1" sz="2200">
              <a:solidFill>
                <a:srgbClr val="0000FF"/>
              </a:solidFill>
            </a:endParaRPr>
          </a:p>
          <a:p>
            <a:pPr indent="-355600" lvl="0" marL="457200" rtl="0" algn="l">
              <a:lnSpc>
                <a:spcPct val="115000"/>
              </a:lnSpc>
              <a:spcBef>
                <a:spcPts val="1200"/>
              </a:spcBef>
              <a:spcAft>
                <a:spcPts val="0"/>
              </a:spcAft>
              <a:buClr>
                <a:srgbClr val="0000FF"/>
              </a:buClr>
              <a:buSzPts val="2000"/>
              <a:buChar char="●"/>
            </a:pPr>
            <a:r>
              <a:rPr lang="en-US" sz="2000">
                <a:solidFill>
                  <a:srgbClr val="0000FF"/>
                </a:solidFill>
              </a:rPr>
              <a:t>Data Privacy</a:t>
            </a:r>
            <a:endParaRPr sz="2000">
              <a:solidFill>
                <a:srgbClr val="0000FF"/>
              </a:solidFill>
            </a:endParaRPr>
          </a:p>
          <a:p>
            <a:pPr indent="-355600" lvl="0" marL="457200" rtl="0" algn="l">
              <a:lnSpc>
                <a:spcPct val="115000"/>
              </a:lnSpc>
              <a:spcBef>
                <a:spcPts val="0"/>
              </a:spcBef>
              <a:spcAft>
                <a:spcPts val="0"/>
              </a:spcAft>
              <a:buClr>
                <a:srgbClr val="0000FF"/>
              </a:buClr>
              <a:buSzPts val="2000"/>
              <a:buChar char="●"/>
            </a:pPr>
            <a:r>
              <a:rPr lang="en-US" sz="2000">
                <a:solidFill>
                  <a:srgbClr val="0000FF"/>
                </a:solidFill>
              </a:rPr>
              <a:t>Access Control</a:t>
            </a:r>
            <a:endParaRPr sz="2000">
              <a:solidFill>
                <a:srgbClr val="0000FF"/>
              </a:solidFill>
            </a:endParaRPr>
          </a:p>
          <a:p>
            <a:pPr indent="-355600" lvl="0" marL="457200" rtl="0" algn="l">
              <a:lnSpc>
                <a:spcPct val="115000"/>
              </a:lnSpc>
              <a:spcBef>
                <a:spcPts val="0"/>
              </a:spcBef>
              <a:spcAft>
                <a:spcPts val="0"/>
              </a:spcAft>
              <a:buClr>
                <a:srgbClr val="0000FF"/>
              </a:buClr>
              <a:buSzPts val="2000"/>
              <a:buChar char="●"/>
            </a:pPr>
            <a:r>
              <a:rPr lang="en-US" sz="2000">
                <a:solidFill>
                  <a:srgbClr val="0000FF"/>
                </a:solidFill>
              </a:rPr>
              <a:t>Encrypted Data</a:t>
            </a:r>
            <a:endParaRPr sz="20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0"/>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
        <p:nvSpPr>
          <p:cNvPr id="217" name="Google Shape;217;p10"/>
          <p:cNvSpPr txBox="1"/>
          <p:nvPr/>
        </p:nvSpPr>
        <p:spPr>
          <a:xfrm>
            <a:off x="2029650" y="3428999"/>
            <a:ext cx="8638350" cy="2947575"/>
          </a:xfrm>
          <a:prstGeom prst="rect">
            <a:avLst/>
          </a:prstGeom>
          <a:noFill/>
          <a:ln>
            <a:noFill/>
          </a:ln>
        </p:spPr>
        <p:txBody>
          <a:bodyPr anchorCtr="0" anchor="ctr" bIns="45700" lIns="91425" spcFirstLastPara="1" rIns="91425" wrap="square" tIns="45700">
            <a:noAutofit/>
          </a:bodyPr>
          <a:lstStyle/>
          <a:p>
            <a:pPr indent="-342900" lvl="0" marL="685791" marR="0" rtl="0" algn="just">
              <a:spcBef>
                <a:spcPts val="48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A critical assessment of the research that has been conducted on the topic.</a:t>
            </a:r>
            <a:endParaRPr/>
          </a:p>
          <a:p>
            <a:pPr indent="-342900" lvl="0" marL="685791" marR="0" rtl="0" algn="just">
              <a:spcBef>
                <a:spcPts val="48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4 – 5 recently published research papers/products.</a:t>
            </a:r>
            <a:endParaRPr/>
          </a:p>
          <a:p>
            <a:pPr indent="-342900" lvl="0" marL="685791" marR="0" rtl="0" algn="just">
              <a:spcBef>
                <a:spcPts val="48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Summarize the individual papers/products with as much detail as each deserves, depending up on its relative importance in the overall literature on the topic. </a:t>
            </a:r>
            <a:endParaRPr/>
          </a:p>
          <a:p>
            <a:pPr indent="-342900" lvl="0" marL="685791" marR="0" rtl="0" algn="just">
              <a:spcBef>
                <a:spcPts val="48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Minimum 4 slides on each paper/product is required.</a:t>
            </a:r>
            <a:endParaRPr/>
          </a:p>
          <a:p>
            <a:pPr indent="-265113" lvl="1" marL="1077913" marR="0" rtl="0" algn="just">
              <a:spcBef>
                <a:spcPts val="480"/>
              </a:spcBef>
              <a:spcAft>
                <a:spcPts val="0"/>
              </a:spcAft>
              <a:buClr>
                <a:srgbClr val="0000FF"/>
              </a:buClr>
              <a:buSzPts val="2400"/>
              <a:buFont typeface="Noto Sans Symbols"/>
              <a:buChar char="▪"/>
            </a:pPr>
            <a:r>
              <a:rPr b="0" i="0" lang="en-US" sz="2400" u="none" cap="none" strike="noStrike">
                <a:solidFill>
                  <a:srgbClr val="0000FF"/>
                </a:solidFill>
                <a:latin typeface="Trebuchet MS"/>
                <a:ea typeface="Trebuchet MS"/>
                <a:cs typeface="Trebuchet MS"/>
                <a:sym typeface="Trebuchet MS"/>
              </a:rPr>
              <a:t>The survey should be organized into categories.</a:t>
            </a:r>
            <a:endParaRPr/>
          </a:p>
          <a:p>
            <a:pPr indent="-457200" lvl="1" marL="1270000" marR="0" rtl="0" algn="just">
              <a:spcBef>
                <a:spcPts val="480"/>
              </a:spcBef>
              <a:spcAft>
                <a:spcPts val="0"/>
              </a:spcAft>
              <a:buClr>
                <a:srgbClr val="0000FF"/>
              </a:buClr>
              <a:buSzPts val="2400"/>
              <a:buFont typeface="Trebuchet MS"/>
              <a:buAutoNum type="alphaLcParenR"/>
            </a:pPr>
            <a:r>
              <a:rPr b="0" i="0" lang="en-US" sz="2400" u="none" cap="none" strike="noStrike">
                <a:solidFill>
                  <a:srgbClr val="0000FF"/>
                </a:solidFill>
                <a:latin typeface="Trebuchet MS"/>
                <a:ea typeface="Trebuchet MS"/>
                <a:cs typeface="Trebuchet MS"/>
                <a:sym typeface="Trebuchet MS"/>
              </a:rPr>
              <a:t>Supporting and against the particular hypothesis.</a:t>
            </a:r>
            <a:endParaRPr/>
          </a:p>
          <a:p>
            <a:pPr indent="-457200" lvl="1" marL="1270000" marR="0" rtl="0" algn="just">
              <a:spcBef>
                <a:spcPts val="480"/>
              </a:spcBef>
              <a:spcAft>
                <a:spcPts val="0"/>
              </a:spcAft>
              <a:buClr>
                <a:srgbClr val="0000FF"/>
              </a:buClr>
              <a:buSzPts val="2400"/>
              <a:buFont typeface="Trebuchet MS"/>
              <a:buAutoNum type="alphaLcParenR"/>
            </a:pPr>
            <a:r>
              <a:rPr b="0" i="0" lang="en-US" sz="2400" u="none" cap="none" strike="noStrike">
                <a:solidFill>
                  <a:srgbClr val="0000FF"/>
                </a:solidFill>
                <a:latin typeface="Trebuchet MS"/>
                <a:ea typeface="Trebuchet MS"/>
                <a:cs typeface="Trebuchet MS"/>
                <a:sym typeface="Trebuchet MS"/>
              </a:rPr>
              <a:t>Some alternative hypothesis. </a:t>
            </a:r>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pic>
        <p:nvPicPr>
          <p:cNvPr id="218" name="Google Shape;218;p1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19" name="Google Shape;2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220" name="Google Shape;220;p1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21" name="Google Shape;221;p10"/>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0d600f38ff_0_4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g30d600f38ff_0_4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229" name="Google Shape;229;g30d600f38ff_0_4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30" name="Google Shape;230;g30d600f38ff_0_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231" name="Google Shape;231;g30d600f38ff_0_4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32" name="Google Shape;232;g30d600f38ff_0_45"/>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233" name="Google Shape;233;g30d600f38ff_0_45"/>
          <p:cNvSpPr txBox="1"/>
          <p:nvPr/>
        </p:nvSpPr>
        <p:spPr>
          <a:xfrm>
            <a:off x="516900" y="2557400"/>
            <a:ext cx="11158200" cy="20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400"/>
              </a:spcBef>
              <a:spcAft>
                <a:spcPts val="0"/>
              </a:spcAft>
              <a:buNone/>
            </a:pPr>
            <a:r>
              <a:rPr b="1" lang="en-US" sz="3000">
                <a:solidFill>
                  <a:srgbClr val="0000FF"/>
                </a:solidFill>
                <a:latin typeface="Trebuchet MS"/>
                <a:ea typeface="Trebuchet MS"/>
                <a:cs typeface="Trebuchet MS"/>
                <a:sym typeface="Trebuchet MS"/>
              </a:rPr>
              <a:t>Title</a:t>
            </a:r>
            <a:endParaRPr b="1" sz="3000">
              <a:solidFill>
                <a:srgbClr val="0000FF"/>
              </a:solidFill>
              <a:latin typeface="Trebuchet MS"/>
              <a:ea typeface="Trebuchet MS"/>
              <a:cs typeface="Trebuchet MS"/>
              <a:sym typeface="Trebuchet MS"/>
            </a:endParaRPr>
          </a:p>
          <a:p>
            <a:pPr indent="0" lvl="0" marL="0" rtl="0" algn="l">
              <a:lnSpc>
                <a:spcPct val="100000"/>
              </a:lnSpc>
              <a:spcBef>
                <a:spcPts val="1200"/>
              </a:spcBef>
              <a:spcAft>
                <a:spcPts val="0"/>
              </a:spcAft>
              <a:buNone/>
            </a:pPr>
            <a:r>
              <a:rPr lang="en-US" sz="2300">
                <a:solidFill>
                  <a:srgbClr val="0000FF"/>
                </a:solidFill>
                <a:latin typeface="Trebuchet MS"/>
                <a:ea typeface="Trebuchet MS"/>
                <a:cs typeface="Trebuchet MS"/>
                <a:sym typeface="Trebuchet MS"/>
              </a:rPr>
              <a:t>Critical Assessment of "Multicamera Edge-Computing System for Persons Indoor Location and Tracking" (2023)</a:t>
            </a:r>
            <a:endParaRPr sz="2300">
              <a:solidFill>
                <a:srgbClr val="0000FF"/>
              </a:solidFill>
              <a:latin typeface="Trebuchet MS"/>
              <a:ea typeface="Trebuchet MS"/>
              <a:cs typeface="Trebuchet MS"/>
              <a:sym typeface="Trebuchet MS"/>
            </a:endParaRPr>
          </a:p>
          <a:p>
            <a:pPr indent="0" lvl="0" marL="0" rtl="0" algn="l">
              <a:lnSpc>
                <a:spcPct val="100000"/>
              </a:lnSpc>
              <a:spcBef>
                <a:spcPts val="1200"/>
              </a:spcBef>
              <a:spcAft>
                <a:spcPts val="0"/>
              </a:spcAft>
              <a:buNone/>
            </a:pPr>
            <a:r>
              <a:t/>
            </a:r>
            <a:endParaRPr sz="2800">
              <a:solidFill>
                <a:schemeClr val="dk1"/>
              </a:solidFill>
              <a:latin typeface="Calibri"/>
              <a:ea typeface="Calibri"/>
              <a:cs typeface="Calibri"/>
              <a:sym typeface="Calibri"/>
            </a:endParaRPr>
          </a:p>
        </p:txBody>
      </p:sp>
      <p:sp>
        <p:nvSpPr>
          <p:cNvPr id="234" name="Google Shape;234;g30d600f38ff_0_45"/>
          <p:cNvSpPr txBox="1"/>
          <p:nvPr/>
        </p:nvSpPr>
        <p:spPr>
          <a:xfrm>
            <a:off x="1414375" y="1997700"/>
            <a:ext cx="701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0d600f38ff_0_3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g30d600f38ff_0_3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sp>
        <p:nvSpPr>
          <p:cNvPr id="242" name="Google Shape;242;g30d600f38ff_0_33"/>
          <p:cNvSpPr txBox="1"/>
          <p:nvPr/>
        </p:nvSpPr>
        <p:spPr>
          <a:xfrm>
            <a:off x="2029500" y="3496000"/>
            <a:ext cx="8638500" cy="2860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400">
                <a:solidFill>
                  <a:srgbClr val="0000FF"/>
                </a:solidFill>
                <a:latin typeface="Trebuchet MS"/>
                <a:ea typeface="Trebuchet MS"/>
                <a:cs typeface="Trebuchet MS"/>
                <a:sym typeface="Trebuchet MS"/>
              </a:rPr>
              <a:t>Introduction </a:t>
            </a:r>
            <a:endParaRPr b="1" sz="2400">
              <a:solidFill>
                <a:srgbClr val="0000FF"/>
              </a:solidFill>
              <a:latin typeface="Trebuchet MS"/>
              <a:ea typeface="Trebuchet MS"/>
              <a:cs typeface="Trebuchet MS"/>
              <a:sym typeface="Trebuchet MS"/>
            </a:endParaRPr>
          </a:p>
          <a:p>
            <a:pPr indent="-355600" lvl="0" marL="457200" rtl="0" algn="l">
              <a:lnSpc>
                <a:spcPct val="115000"/>
              </a:lnSpc>
              <a:spcBef>
                <a:spcPts val="1200"/>
              </a:spcBef>
              <a:spcAft>
                <a:spcPts val="0"/>
              </a:spcAft>
              <a:buClr>
                <a:schemeClr val="dk1"/>
              </a:buClr>
              <a:buSzPts val="2000"/>
              <a:buChar char="●"/>
            </a:pPr>
            <a:r>
              <a:rPr b="1" lang="en-US" sz="2400">
                <a:solidFill>
                  <a:srgbClr val="0000FF"/>
                </a:solidFill>
                <a:latin typeface="Trebuchet MS"/>
                <a:ea typeface="Trebuchet MS"/>
                <a:cs typeface="Trebuchet MS"/>
                <a:sym typeface="Trebuchet MS"/>
              </a:rPr>
              <a:t>Topic</a:t>
            </a:r>
            <a:r>
              <a:rPr b="1" lang="en-US" sz="2000">
                <a:solidFill>
                  <a:schemeClr val="dk1"/>
                </a:solidFill>
              </a:rPr>
              <a:t>:</a:t>
            </a:r>
            <a:r>
              <a:rPr lang="en-US" sz="2000">
                <a:solidFill>
                  <a:schemeClr val="dk1"/>
                </a:solidFill>
                <a:latin typeface="Trebuchet MS"/>
                <a:ea typeface="Trebuchet MS"/>
                <a:cs typeface="Trebuchet MS"/>
                <a:sym typeface="Trebuchet MS"/>
              </a:rPr>
              <a:t> Indoor person-tracking using edge-computing and AI accelerators</a:t>
            </a:r>
            <a:endParaRPr sz="2000">
              <a:solidFill>
                <a:schemeClr val="dk1"/>
              </a:solidFill>
              <a:latin typeface="Trebuchet MS"/>
              <a:ea typeface="Trebuchet MS"/>
              <a:cs typeface="Trebuchet MS"/>
              <a:sym typeface="Trebuchet MS"/>
            </a:endParaRPr>
          </a:p>
          <a:p>
            <a:pPr indent="-355600" lvl="0" marL="457200" rtl="0" algn="l">
              <a:lnSpc>
                <a:spcPct val="115000"/>
              </a:lnSpc>
              <a:spcBef>
                <a:spcPts val="0"/>
              </a:spcBef>
              <a:spcAft>
                <a:spcPts val="0"/>
              </a:spcAft>
              <a:buClr>
                <a:schemeClr val="dk1"/>
              </a:buClr>
              <a:buSzPts val="2000"/>
              <a:buChar char="●"/>
            </a:pPr>
            <a:r>
              <a:rPr b="1" lang="en-US" sz="2400">
                <a:solidFill>
                  <a:srgbClr val="0000FF"/>
                </a:solidFill>
                <a:latin typeface="Trebuchet MS"/>
                <a:ea typeface="Trebuchet MS"/>
                <a:cs typeface="Trebuchet MS"/>
                <a:sym typeface="Trebuchet MS"/>
              </a:rPr>
              <a:t>Research Focus</a:t>
            </a:r>
            <a:r>
              <a:rPr b="1" lang="en-US" sz="2000">
                <a:solidFill>
                  <a:schemeClr val="dk1"/>
                </a:solidFill>
                <a:latin typeface="Trebuchet MS"/>
                <a:ea typeface="Trebuchet MS"/>
                <a:cs typeface="Trebuchet MS"/>
                <a:sym typeface="Trebuchet MS"/>
              </a:rPr>
              <a:t>:</a:t>
            </a:r>
            <a:endParaRPr b="1" sz="2000">
              <a:solidFill>
                <a:schemeClr val="dk1"/>
              </a:solidFill>
              <a:latin typeface="Trebuchet MS"/>
              <a:ea typeface="Trebuchet MS"/>
              <a:cs typeface="Trebuchet MS"/>
              <a:sym typeface="Trebuchet MS"/>
            </a:endParaRPr>
          </a:p>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Privacy concerns with traditional camera systems</a:t>
            </a:r>
            <a:endParaRPr sz="2000">
              <a:solidFill>
                <a:schemeClr val="dk1"/>
              </a:solidFill>
              <a:latin typeface="Trebuchet MS"/>
              <a:ea typeface="Trebuchet MS"/>
              <a:cs typeface="Trebuchet MS"/>
              <a:sym typeface="Trebuchet MS"/>
            </a:endParaRPr>
          </a:p>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Use of edge-computing for localized data processing</a:t>
            </a:r>
            <a:endParaRPr sz="2000">
              <a:solidFill>
                <a:schemeClr val="dk1"/>
              </a:solidFill>
              <a:latin typeface="Trebuchet MS"/>
              <a:ea typeface="Trebuchet MS"/>
              <a:cs typeface="Trebuchet MS"/>
              <a:sym typeface="Trebuchet MS"/>
            </a:endParaRPr>
          </a:p>
          <a:p>
            <a:pPr indent="-355600" lvl="1" marL="914400" rtl="0" algn="l">
              <a:lnSpc>
                <a:spcPct val="115000"/>
              </a:lnSpc>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Applications: security surveillance, occupancy monitoring and behavioral analysis</a:t>
            </a:r>
            <a:endParaRPr sz="2000">
              <a:solidFill>
                <a:schemeClr val="dk1"/>
              </a:solidFill>
              <a:latin typeface="Trebuchet MS"/>
              <a:ea typeface="Trebuchet MS"/>
              <a:cs typeface="Trebuchet MS"/>
              <a:sym typeface="Trebuchet MS"/>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Trebuchet MS"/>
                <a:ea typeface="Trebuchet MS"/>
                <a:cs typeface="Trebuchet MS"/>
                <a:sym typeface="Trebuchet MS"/>
              </a:rPr>
              <a:t>Main Hypothesis:</a:t>
            </a:r>
            <a:r>
              <a:rPr lang="en-US" sz="2000">
                <a:solidFill>
                  <a:schemeClr val="dk1"/>
                </a:solidFill>
                <a:latin typeface="Trebuchet MS"/>
                <a:ea typeface="Trebuchet MS"/>
                <a:cs typeface="Trebuchet MS"/>
                <a:sym typeface="Trebuchet MS"/>
              </a:rPr>
              <a:t> Edge-computing can mitigate privacy concerns while enhancing tracking performance in indoor environments.</a:t>
            </a:r>
            <a:endParaRPr sz="2000">
              <a:solidFill>
                <a:schemeClr val="dk1"/>
              </a:solidFill>
              <a:latin typeface="Trebuchet MS"/>
              <a:ea typeface="Trebuchet MS"/>
              <a:cs typeface="Trebuchet MS"/>
              <a:sym typeface="Trebuchet MS"/>
            </a:endParaRPr>
          </a:p>
          <a:p>
            <a:pPr indent="-23812" lvl="1" marL="989012" marR="0" rtl="0" algn="just">
              <a:spcBef>
                <a:spcPts val="1200"/>
              </a:spcBef>
              <a:spcAft>
                <a:spcPts val="0"/>
              </a:spcAft>
              <a:buClr>
                <a:schemeClr val="dk1"/>
              </a:buClr>
              <a:buSzPts val="2400"/>
              <a:buFont typeface="Noto Sans Symbols"/>
              <a:buNone/>
            </a:pPr>
            <a:r>
              <a:t/>
            </a:r>
            <a:endParaRPr sz="2900">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500">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sz="2900">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Noto Sans Symbols"/>
              <a:buNone/>
            </a:pPr>
            <a:r>
              <a:t/>
            </a:r>
            <a:endParaRPr sz="2900">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sz="2900">
              <a:solidFill>
                <a:srgbClr val="0000FF"/>
              </a:solidFill>
              <a:latin typeface="Trebuchet MS"/>
              <a:ea typeface="Trebuchet MS"/>
              <a:cs typeface="Trebuchet MS"/>
              <a:sym typeface="Trebuchet MS"/>
            </a:endParaRPr>
          </a:p>
        </p:txBody>
      </p:sp>
      <p:pic>
        <p:nvPicPr>
          <p:cNvPr id="243" name="Google Shape;243;g30d600f38ff_0_33"/>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44" name="Google Shape;244;g30d600f38ff_0_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Herman_Govnd_Uday_Akshaj </a:t>
            </a:r>
            <a:endParaRPr/>
          </a:p>
        </p:txBody>
      </p:sp>
      <p:sp>
        <p:nvSpPr>
          <p:cNvPr id="245" name="Google Shape;245;g30d600f38ff_0_3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46" name="Google Shape;246;g30d600f38ff_0_33"/>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g30d600f38ff_0_5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53" name="Google Shape;253;g30d600f38ff_0_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254" name="Google Shape;254;g30d600f38ff_0_5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55" name="Google Shape;255;g30d600f38ff_0_5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256" name="Google Shape;256;g30d600f38ff_0_56"/>
          <p:cNvSpPr txBox="1"/>
          <p:nvPr/>
        </p:nvSpPr>
        <p:spPr>
          <a:xfrm>
            <a:off x="1000200" y="990600"/>
            <a:ext cx="10174800" cy="52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400">
                <a:solidFill>
                  <a:srgbClr val="0000FF"/>
                </a:solidFill>
                <a:latin typeface="Trebuchet MS"/>
                <a:ea typeface="Trebuchet MS"/>
                <a:cs typeface="Trebuchet MS"/>
                <a:sym typeface="Trebuchet MS"/>
              </a:rPr>
              <a:t>Key Contributions of the Paper</a:t>
            </a:r>
            <a:endParaRPr sz="2400">
              <a:solidFill>
                <a:srgbClr val="0000FF"/>
              </a:solidFill>
              <a:latin typeface="Trebuchet MS"/>
              <a:ea typeface="Trebuchet MS"/>
              <a:cs typeface="Trebuchet MS"/>
              <a:sym typeface="Trebuchet MS"/>
            </a:endParaRPr>
          </a:p>
          <a:p>
            <a:pPr indent="-323850" lvl="0" marL="457200" rtl="0" algn="l">
              <a:lnSpc>
                <a:spcPct val="115000"/>
              </a:lnSpc>
              <a:spcBef>
                <a:spcPts val="1200"/>
              </a:spcBef>
              <a:spcAft>
                <a:spcPts val="0"/>
              </a:spcAft>
              <a:buClr>
                <a:schemeClr val="dk1"/>
              </a:buClr>
              <a:buSzPts val="1500"/>
              <a:buFont typeface="Lexend"/>
              <a:buChar char="●"/>
            </a:pPr>
            <a:r>
              <a:rPr b="1" lang="en-US" sz="1500">
                <a:solidFill>
                  <a:schemeClr val="dk1"/>
                </a:solidFill>
                <a:latin typeface="Lexend"/>
                <a:ea typeface="Lexend"/>
                <a:cs typeface="Lexend"/>
                <a:sym typeface="Lexend"/>
              </a:rPr>
              <a:t>Multicamera Edge-Computing System:</a:t>
            </a:r>
            <a:endParaRPr b="1" sz="1500">
              <a:solidFill>
                <a:schemeClr val="dk1"/>
              </a:solidFill>
              <a:latin typeface="Lexend"/>
              <a:ea typeface="Lexend"/>
              <a:cs typeface="Lexend"/>
              <a:sym typeface="Lexend"/>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latin typeface="Lexend"/>
                <a:ea typeface="Lexend"/>
                <a:cs typeface="Lexend"/>
                <a:sym typeface="Lexend"/>
              </a:rPr>
              <a:t>A system that tracks individuals across multiple indoor cameras using </a:t>
            </a:r>
            <a:r>
              <a:rPr b="1" lang="en-US" sz="1500">
                <a:solidFill>
                  <a:schemeClr val="dk1"/>
                </a:solidFill>
                <a:latin typeface="Lexend"/>
                <a:ea typeface="Lexend"/>
                <a:cs typeface="Lexend"/>
                <a:sym typeface="Lexend"/>
              </a:rPr>
              <a:t>AI accelerators</a:t>
            </a:r>
            <a:r>
              <a:rPr lang="en-US" sz="1500">
                <a:solidFill>
                  <a:schemeClr val="dk1"/>
                </a:solidFill>
                <a:latin typeface="Lexend"/>
                <a:ea typeface="Lexend"/>
                <a:cs typeface="Lexend"/>
                <a:sym typeface="Lexend"/>
              </a:rPr>
              <a:t> (Google Coral, NVIDIA Jetson Nano).</a:t>
            </a:r>
            <a:endParaRPr sz="1500">
              <a:solidFill>
                <a:schemeClr val="dk1"/>
              </a:solidFill>
              <a:latin typeface="Lexend"/>
              <a:ea typeface="Lexend"/>
              <a:cs typeface="Lexend"/>
              <a:sym typeface="Lexend"/>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latin typeface="Lexend"/>
                <a:ea typeface="Lexend"/>
                <a:cs typeface="Lexend"/>
                <a:sym typeface="Lexend"/>
              </a:rPr>
              <a:t>Ensures privacy by </a:t>
            </a:r>
            <a:r>
              <a:rPr b="1" lang="en-US" sz="1500">
                <a:solidFill>
                  <a:schemeClr val="dk1"/>
                </a:solidFill>
                <a:latin typeface="Lexend"/>
                <a:ea typeface="Lexend"/>
                <a:cs typeface="Lexend"/>
                <a:sym typeface="Lexend"/>
              </a:rPr>
              <a:t>processing images locally</a:t>
            </a:r>
            <a:r>
              <a:rPr lang="en-US" sz="1500">
                <a:solidFill>
                  <a:schemeClr val="dk1"/>
                </a:solidFill>
                <a:latin typeface="Lexend"/>
                <a:ea typeface="Lexend"/>
                <a:cs typeface="Lexend"/>
                <a:sym typeface="Lexend"/>
              </a:rPr>
              <a:t>, only transmitting </a:t>
            </a:r>
            <a:r>
              <a:rPr b="1" lang="en-US" sz="1500">
                <a:solidFill>
                  <a:schemeClr val="dk1"/>
                </a:solidFill>
                <a:latin typeface="Lexend"/>
                <a:ea typeface="Lexend"/>
                <a:cs typeface="Lexend"/>
                <a:sym typeface="Lexend"/>
              </a:rPr>
              <a:t>non-sensitive data</a:t>
            </a:r>
            <a:r>
              <a:rPr lang="en-US" sz="1500">
                <a:solidFill>
                  <a:schemeClr val="dk1"/>
                </a:solidFill>
                <a:latin typeface="Lexend"/>
                <a:ea typeface="Lexend"/>
                <a:cs typeface="Lexend"/>
                <a:sym typeface="Lexend"/>
              </a:rPr>
              <a:t> such as positions and appearance features to a central server.</a:t>
            </a:r>
            <a:endParaRPr sz="1500">
              <a:solidFill>
                <a:schemeClr val="dk1"/>
              </a:solidFill>
              <a:latin typeface="Lexend"/>
              <a:ea typeface="Lexend"/>
              <a:cs typeface="Lexend"/>
              <a:sym typeface="Lexend"/>
            </a:endParaRPr>
          </a:p>
          <a:p>
            <a:pPr indent="-323850" lvl="0" marL="457200" rtl="0" algn="l">
              <a:lnSpc>
                <a:spcPct val="115000"/>
              </a:lnSpc>
              <a:spcBef>
                <a:spcPts val="0"/>
              </a:spcBef>
              <a:spcAft>
                <a:spcPts val="0"/>
              </a:spcAft>
              <a:buClr>
                <a:schemeClr val="dk1"/>
              </a:buClr>
              <a:buSzPts val="1500"/>
              <a:buFont typeface="Lexend"/>
              <a:buChar char="●"/>
            </a:pPr>
            <a:r>
              <a:rPr b="1" lang="en-US" sz="1500">
                <a:solidFill>
                  <a:schemeClr val="dk1"/>
                </a:solidFill>
                <a:latin typeface="Lexend"/>
                <a:ea typeface="Lexend"/>
                <a:cs typeface="Lexend"/>
                <a:sym typeface="Lexend"/>
              </a:rPr>
              <a:t>Innovative Dataset – CITIC-MTMC:</a:t>
            </a:r>
            <a:endParaRPr b="1" sz="1500">
              <a:solidFill>
                <a:schemeClr val="dk1"/>
              </a:solidFill>
              <a:latin typeface="Lexend"/>
              <a:ea typeface="Lexend"/>
              <a:cs typeface="Lexend"/>
              <a:sym typeface="Lexend"/>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latin typeface="Lexend"/>
                <a:ea typeface="Lexend"/>
                <a:cs typeface="Lexend"/>
                <a:sym typeface="Lexend"/>
              </a:rPr>
              <a:t>A </a:t>
            </a:r>
            <a:r>
              <a:rPr b="1" lang="en-US" sz="1500">
                <a:solidFill>
                  <a:schemeClr val="dk1"/>
                </a:solidFill>
                <a:latin typeface="Lexend"/>
                <a:ea typeface="Lexend"/>
                <a:cs typeface="Lexend"/>
                <a:sym typeface="Lexend"/>
              </a:rPr>
              <a:t>multicamera indoor dataset</a:t>
            </a:r>
            <a:r>
              <a:rPr lang="en-US" sz="1500">
                <a:solidFill>
                  <a:schemeClr val="dk1"/>
                </a:solidFill>
                <a:latin typeface="Lexend"/>
                <a:ea typeface="Lexend"/>
                <a:cs typeface="Lexend"/>
                <a:sym typeface="Lexend"/>
              </a:rPr>
              <a:t> that records real-world coordinates and provides annotations for multiple people.</a:t>
            </a:r>
            <a:endParaRPr sz="1500">
              <a:solidFill>
                <a:schemeClr val="dk1"/>
              </a:solidFill>
              <a:latin typeface="Lexend"/>
              <a:ea typeface="Lexend"/>
              <a:cs typeface="Lexend"/>
              <a:sym typeface="Lexend"/>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latin typeface="Lexend"/>
                <a:ea typeface="Lexend"/>
                <a:cs typeface="Lexend"/>
                <a:sym typeface="Lexend"/>
              </a:rPr>
              <a:t>Designed to </a:t>
            </a:r>
            <a:r>
              <a:rPr b="1" lang="en-US" sz="1500">
                <a:solidFill>
                  <a:schemeClr val="dk1"/>
                </a:solidFill>
                <a:latin typeface="Lexend"/>
                <a:ea typeface="Lexend"/>
                <a:cs typeface="Lexend"/>
                <a:sym typeface="Lexend"/>
              </a:rPr>
              <a:t>evaluate tracking algorithms</a:t>
            </a:r>
            <a:r>
              <a:rPr lang="en-US" sz="1500">
                <a:solidFill>
                  <a:schemeClr val="dk1"/>
                </a:solidFill>
                <a:latin typeface="Lexend"/>
                <a:ea typeface="Lexend"/>
                <a:cs typeface="Lexend"/>
                <a:sym typeface="Lexend"/>
              </a:rPr>
              <a:t> in challenging indoor scenarios with both overlapping and non-overlapping fields of view (FoVs).</a:t>
            </a:r>
            <a:endParaRPr sz="1500">
              <a:solidFill>
                <a:schemeClr val="dk1"/>
              </a:solidFill>
              <a:latin typeface="Lexend"/>
              <a:ea typeface="Lexend"/>
              <a:cs typeface="Lexend"/>
              <a:sym typeface="Lexend"/>
            </a:endParaRPr>
          </a:p>
          <a:p>
            <a:pPr indent="-323850" lvl="0" marL="457200" rtl="0" algn="l">
              <a:lnSpc>
                <a:spcPct val="115000"/>
              </a:lnSpc>
              <a:spcBef>
                <a:spcPts val="0"/>
              </a:spcBef>
              <a:spcAft>
                <a:spcPts val="0"/>
              </a:spcAft>
              <a:buClr>
                <a:schemeClr val="dk1"/>
              </a:buClr>
              <a:buSzPts val="1500"/>
              <a:buFont typeface="Lexend"/>
              <a:buChar char="●"/>
            </a:pPr>
            <a:r>
              <a:rPr b="1" lang="en-US" sz="1500">
                <a:solidFill>
                  <a:schemeClr val="dk1"/>
                </a:solidFill>
                <a:latin typeface="Lexend"/>
                <a:ea typeface="Lexend"/>
                <a:cs typeface="Lexend"/>
                <a:sym typeface="Lexend"/>
              </a:rPr>
              <a:t>Tracking Accuracy and Scalability:</a:t>
            </a:r>
            <a:endParaRPr b="1" sz="1500">
              <a:solidFill>
                <a:schemeClr val="dk1"/>
              </a:solidFill>
              <a:latin typeface="Lexend"/>
              <a:ea typeface="Lexend"/>
              <a:cs typeface="Lexend"/>
              <a:sym typeface="Lexend"/>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latin typeface="Lexend"/>
                <a:ea typeface="Lexend"/>
                <a:cs typeface="Lexend"/>
                <a:sym typeface="Lexend"/>
              </a:rPr>
              <a:t>The system can track </a:t>
            </a:r>
            <a:r>
              <a:rPr b="1" lang="en-US" sz="1500">
                <a:solidFill>
                  <a:schemeClr val="dk1"/>
                </a:solidFill>
                <a:latin typeface="Lexend"/>
                <a:ea typeface="Lexend"/>
                <a:cs typeface="Lexend"/>
                <a:sym typeface="Lexend"/>
              </a:rPr>
              <a:t>multiple individuals simultaneously</a:t>
            </a:r>
            <a:r>
              <a:rPr lang="en-US" sz="1500">
                <a:solidFill>
                  <a:schemeClr val="dk1"/>
                </a:solidFill>
                <a:latin typeface="Lexend"/>
                <a:ea typeface="Lexend"/>
                <a:cs typeface="Lexend"/>
                <a:sym typeface="Lexend"/>
              </a:rPr>
              <a:t> with low power consumption, ensuring scalability for large indoor spaces.</a:t>
            </a:r>
            <a:endParaRPr sz="1500">
              <a:solidFill>
                <a:schemeClr val="dk1"/>
              </a:solidFill>
              <a:latin typeface="Lexend"/>
              <a:ea typeface="Lexend"/>
              <a:cs typeface="Lexend"/>
              <a:sym typeface="Lexend"/>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latin typeface="Lexend"/>
                <a:ea typeface="Lexend"/>
                <a:cs typeface="Lexend"/>
                <a:sym typeface="Lexend"/>
              </a:rPr>
              <a:t>Achieves strong </a:t>
            </a:r>
            <a:r>
              <a:rPr b="1" lang="en-US" sz="1500">
                <a:solidFill>
                  <a:schemeClr val="dk1"/>
                </a:solidFill>
                <a:latin typeface="Lexend"/>
                <a:ea typeface="Lexend"/>
                <a:cs typeface="Lexend"/>
                <a:sym typeface="Lexend"/>
              </a:rPr>
              <a:t>accuracy</a:t>
            </a:r>
            <a:r>
              <a:rPr lang="en-US" sz="1500">
                <a:solidFill>
                  <a:schemeClr val="dk1"/>
                </a:solidFill>
                <a:latin typeface="Lexend"/>
                <a:ea typeface="Lexend"/>
                <a:cs typeface="Lexend"/>
                <a:sym typeface="Lexend"/>
              </a:rPr>
              <a:t> in scenarios involving complex camera networks, addressing </a:t>
            </a:r>
            <a:r>
              <a:rPr b="1" lang="en-US" sz="1500">
                <a:solidFill>
                  <a:schemeClr val="dk1"/>
                </a:solidFill>
                <a:latin typeface="Lexend"/>
                <a:ea typeface="Lexend"/>
                <a:cs typeface="Lexend"/>
                <a:sym typeface="Lexend"/>
              </a:rPr>
              <a:t>occlusion</a:t>
            </a:r>
            <a:r>
              <a:rPr lang="en-US" sz="1500">
                <a:solidFill>
                  <a:schemeClr val="dk1"/>
                </a:solidFill>
                <a:latin typeface="Lexend"/>
                <a:ea typeface="Lexend"/>
                <a:cs typeface="Lexend"/>
                <a:sym typeface="Lexend"/>
              </a:rPr>
              <a:t> and </a:t>
            </a:r>
            <a:r>
              <a:rPr b="1" lang="en-US" sz="1500">
                <a:solidFill>
                  <a:schemeClr val="dk1"/>
                </a:solidFill>
                <a:latin typeface="Lexend"/>
                <a:ea typeface="Lexend"/>
                <a:cs typeface="Lexend"/>
                <a:sym typeface="Lexend"/>
              </a:rPr>
              <a:t>blind spots</a:t>
            </a:r>
            <a:r>
              <a:rPr lang="en-US" sz="1500">
                <a:solidFill>
                  <a:schemeClr val="dk1"/>
                </a:solidFill>
                <a:latin typeface="Lexend"/>
                <a:ea typeface="Lexend"/>
                <a:cs typeface="Lexend"/>
                <a:sym typeface="Lexend"/>
              </a:rPr>
              <a:t>.</a:t>
            </a:r>
            <a:endParaRPr sz="1500">
              <a:solidFill>
                <a:schemeClr val="dk1"/>
              </a:solidFill>
              <a:latin typeface="Lexend"/>
              <a:ea typeface="Lexend"/>
              <a:cs typeface="Lexend"/>
              <a:sym typeface="Lexend"/>
            </a:endParaRPr>
          </a:p>
          <a:p>
            <a:pPr indent="0" lvl="0" marL="0" rtl="0" algn="l">
              <a:spcBef>
                <a:spcPts val="1200"/>
              </a:spcBef>
              <a:spcAft>
                <a:spcPts val="0"/>
              </a:spcAft>
              <a:buNone/>
            </a:pPr>
            <a:r>
              <a:t/>
            </a:r>
            <a:endParaRPr b="1" sz="2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0d600f38ff_0_66"/>
          <p:cNvSpPr/>
          <p:nvPr/>
        </p:nvSpPr>
        <p:spPr>
          <a:xfrm>
            <a:off x="3048000" y="1368700"/>
            <a:ext cx="7620000" cy="927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g30d600f38ff_0_66"/>
          <p:cNvSpPr txBox="1"/>
          <p:nvPr/>
        </p:nvSpPr>
        <p:spPr>
          <a:xfrm>
            <a:off x="3567650" y="911800"/>
            <a:ext cx="7100400" cy="4569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264" name="Google Shape;264;g30d600f38ff_0_6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65" name="Google Shape;265;g30d600f38ff_0_6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266" name="Google Shape;266;g30d600f38ff_0_6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67" name="Google Shape;267;g30d600f38ff_0_6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268" name="Google Shape;268;g30d600f38ff_0_66"/>
          <p:cNvSpPr txBox="1"/>
          <p:nvPr/>
        </p:nvSpPr>
        <p:spPr>
          <a:xfrm>
            <a:off x="496950" y="1368700"/>
            <a:ext cx="11198100" cy="52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2400">
                <a:solidFill>
                  <a:srgbClr val="0000FF"/>
                </a:solidFill>
                <a:latin typeface="Trebuchet MS"/>
                <a:ea typeface="Trebuchet MS"/>
                <a:cs typeface="Trebuchet MS"/>
                <a:sym typeface="Trebuchet MS"/>
              </a:rPr>
              <a:t>Supporting &amp; Challenging Research</a:t>
            </a:r>
            <a:endParaRPr b="1" sz="2400">
              <a:solidFill>
                <a:srgbClr val="0000FF"/>
              </a:solidFill>
              <a:latin typeface="Trebuchet MS"/>
              <a:ea typeface="Trebuchet MS"/>
              <a:cs typeface="Trebuchet MS"/>
              <a:sym typeface="Trebuchet MS"/>
            </a:endParaRPr>
          </a:p>
          <a:p>
            <a:pPr indent="-317500" lvl="0" marL="457200" rtl="0" algn="l">
              <a:lnSpc>
                <a:spcPct val="115000"/>
              </a:lnSpc>
              <a:spcBef>
                <a:spcPts val="1200"/>
              </a:spcBef>
              <a:spcAft>
                <a:spcPts val="0"/>
              </a:spcAft>
              <a:buClr>
                <a:schemeClr val="dk1"/>
              </a:buClr>
              <a:buSzPts val="1400"/>
              <a:buFont typeface="Lexend"/>
              <a:buChar char="●"/>
            </a:pPr>
            <a:r>
              <a:rPr b="1" lang="en-US">
                <a:solidFill>
                  <a:schemeClr val="dk1"/>
                </a:solidFill>
                <a:latin typeface="Lexend"/>
                <a:ea typeface="Lexend"/>
                <a:cs typeface="Lexend"/>
                <a:sym typeface="Lexend"/>
              </a:rPr>
              <a:t>Supporting Research:</a:t>
            </a:r>
            <a:endParaRPr b="1">
              <a:solidFill>
                <a:schemeClr val="dk1"/>
              </a:solidFill>
              <a:latin typeface="Lexend"/>
              <a:ea typeface="Lexend"/>
              <a:cs typeface="Lexend"/>
              <a:sym typeface="Lexend"/>
            </a:endParaRPr>
          </a:p>
          <a:p>
            <a:pPr indent="-317500" lvl="1" marL="914400" rtl="0" algn="l">
              <a:lnSpc>
                <a:spcPct val="115000"/>
              </a:lnSpc>
              <a:spcBef>
                <a:spcPts val="0"/>
              </a:spcBef>
              <a:spcAft>
                <a:spcPts val="0"/>
              </a:spcAft>
              <a:buClr>
                <a:schemeClr val="dk1"/>
              </a:buClr>
              <a:buSzPts val="1400"/>
              <a:buFont typeface="Lexend"/>
              <a:buChar char="○"/>
            </a:pPr>
            <a:r>
              <a:rPr b="1" lang="en-US">
                <a:solidFill>
                  <a:schemeClr val="dk1"/>
                </a:solidFill>
                <a:latin typeface="Lexend"/>
                <a:ea typeface="Lexend"/>
                <a:cs typeface="Lexend"/>
                <a:sym typeface="Lexend"/>
              </a:rPr>
              <a:t>Person Detection Using Pose Estimation :</a:t>
            </a:r>
            <a:endParaRPr b="1">
              <a:solidFill>
                <a:schemeClr val="dk1"/>
              </a:solidFill>
              <a:latin typeface="Lexend"/>
              <a:ea typeface="Lexend"/>
              <a:cs typeface="Lexend"/>
              <a:sym typeface="Lexend"/>
            </a:endParaRPr>
          </a:p>
          <a:p>
            <a:pPr indent="-317500" lvl="2" marL="1371600" rtl="0" algn="l">
              <a:lnSpc>
                <a:spcPct val="115000"/>
              </a:lnSpc>
              <a:spcBef>
                <a:spcPts val="0"/>
              </a:spcBef>
              <a:spcAft>
                <a:spcPts val="0"/>
              </a:spcAft>
              <a:buClr>
                <a:schemeClr val="dk1"/>
              </a:buClr>
              <a:buSzPts val="1400"/>
              <a:buFont typeface="Lexend"/>
              <a:buChar char="■"/>
            </a:pPr>
            <a:r>
              <a:rPr lang="en-US">
                <a:solidFill>
                  <a:schemeClr val="dk1"/>
                </a:solidFill>
                <a:latin typeface="Lexend"/>
                <a:ea typeface="Lexend"/>
                <a:cs typeface="Lexend"/>
                <a:sym typeface="Lexend"/>
              </a:rPr>
              <a:t>Demonstrates that pose-estimation models are superior to object detection networks in identifying people, especially in crowded indoor environments.</a:t>
            </a:r>
            <a:endParaRPr>
              <a:solidFill>
                <a:schemeClr val="dk1"/>
              </a:solidFill>
              <a:latin typeface="Lexend"/>
              <a:ea typeface="Lexend"/>
              <a:cs typeface="Lexend"/>
              <a:sym typeface="Lexend"/>
            </a:endParaRPr>
          </a:p>
          <a:p>
            <a:pPr indent="-317500" lvl="2" marL="1371600" rtl="0" algn="l">
              <a:lnSpc>
                <a:spcPct val="115000"/>
              </a:lnSpc>
              <a:spcBef>
                <a:spcPts val="0"/>
              </a:spcBef>
              <a:spcAft>
                <a:spcPts val="0"/>
              </a:spcAft>
              <a:buClr>
                <a:schemeClr val="dk1"/>
              </a:buClr>
              <a:buSzPts val="1400"/>
              <a:buChar char="■"/>
            </a:pPr>
            <a:r>
              <a:rPr lang="en-US">
                <a:solidFill>
                  <a:schemeClr val="dk1"/>
                </a:solidFill>
                <a:latin typeface="Lexend"/>
                <a:ea typeface="Lexend"/>
                <a:cs typeface="Lexend"/>
                <a:sym typeface="Lexend"/>
              </a:rPr>
              <a:t>The system uses </a:t>
            </a:r>
            <a:r>
              <a:rPr b="1" lang="en-US">
                <a:solidFill>
                  <a:schemeClr val="dk1"/>
                </a:solidFill>
                <a:latin typeface="Lexend"/>
                <a:ea typeface="Lexend"/>
                <a:cs typeface="Lexend"/>
                <a:sym typeface="Lexend"/>
              </a:rPr>
              <a:t>PoseNet</a:t>
            </a:r>
            <a:r>
              <a:rPr lang="en-US">
                <a:solidFill>
                  <a:schemeClr val="dk1"/>
                </a:solidFill>
                <a:latin typeface="Lexend"/>
                <a:ea typeface="Lexend"/>
                <a:cs typeface="Lexend"/>
                <a:sym typeface="Lexend"/>
              </a:rPr>
              <a:t> for identifying anatomical key points (e.g., head, feet) to localize individuals accurately.</a:t>
            </a:r>
            <a:endParaRPr>
              <a:solidFill>
                <a:schemeClr val="dk1"/>
              </a:solidFill>
              <a:latin typeface="Lexend"/>
              <a:ea typeface="Lexend"/>
              <a:cs typeface="Lexend"/>
              <a:sym typeface="Lexend"/>
            </a:endParaRPr>
          </a:p>
          <a:p>
            <a:pPr indent="-317500" lvl="1" marL="914400" rtl="0" algn="l">
              <a:lnSpc>
                <a:spcPct val="115000"/>
              </a:lnSpc>
              <a:spcBef>
                <a:spcPts val="0"/>
              </a:spcBef>
              <a:spcAft>
                <a:spcPts val="0"/>
              </a:spcAft>
              <a:buClr>
                <a:schemeClr val="dk1"/>
              </a:buClr>
              <a:buSzPts val="1400"/>
              <a:buFont typeface="Lexend"/>
              <a:buChar char="○"/>
            </a:pPr>
            <a:r>
              <a:rPr b="1" lang="en-US">
                <a:solidFill>
                  <a:schemeClr val="dk1"/>
                </a:solidFill>
                <a:latin typeface="Lexend"/>
                <a:ea typeface="Lexend"/>
                <a:cs typeface="Lexend"/>
                <a:sym typeface="Lexend"/>
              </a:rPr>
              <a:t>Multicamera Tracking with DeepSORT :</a:t>
            </a:r>
            <a:endParaRPr b="1">
              <a:solidFill>
                <a:schemeClr val="dk1"/>
              </a:solidFill>
              <a:latin typeface="Lexend"/>
              <a:ea typeface="Lexend"/>
              <a:cs typeface="Lexend"/>
              <a:sym typeface="Lexend"/>
            </a:endParaRPr>
          </a:p>
          <a:p>
            <a:pPr indent="-317500" lvl="2" marL="1371600" rtl="0" algn="l">
              <a:lnSpc>
                <a:spcPct val="115000"/>
              </a:lnSpc>
              <a:spcBef>
                <a:spcPts val="0"/>
              </a:spcBef>
              <a:spcAft>
                <a:spcPts val="0"/>
              </a:spcAft>
              <a:buClr>
                <a:schemeClr val="dk1"/>
              </a:buClr>
              <a:buSzPts val="1400"/>
              <a:buChar char="■"/>
            </a:pPr>
            <a:r>
              <a:rPr lang="en-US">
                <a:solidFill>
                  <a:schemeClr val="dk1"/>
                </a:solidFill>
                <a:latin typeface="Lexend"/>
                <a:ea typeface="Lexend"/>
                <a:cs typeface="Lexend"/>
                <a:sym typeface="Lexend"/>
              </a:rPr>
              <a:t>Uses </a:t>
            </a:r>
            <a:r>
              <a:rPr b="1" lang="en-US">
                <a:solidFill>
                  <a:schemeClr val="dk1"/>
                </a:solidFill>
                <a:latin typeface="Lexend"/>
                <a:ea typeface="Lexend"/>
                <a:cs typeface="Lexend"/>
                <a:sym typeface="Lexend"/>
              </a:rPr>
              <a:t>deep re-identification (re-ID)</a:t>
            </a:r>
            <a:r>
              <a:rPr lang="en-US">
                <a:solidFill>
                  <a:schemeClr val="dk1"/>
                </a:solidFill>
                <a:latin typeface="Lexend"/>
                <a:ea typeface="Lexend"/>
                <a:cs typeface="Lexend"/>
                <a:sym typeface="Lexend"/>
              </a:rPr>
              <a:t> to associate individuals across different cameras, combining appearance data with motion for reliable tracking.</a:t>
            </a:r>
            <a:endParaRPr>
              <a:solidFill>
                <a:schemeClr val="dk1"/>
              </a:solidFill>
              <a:latin typeface="Lexend"/>
              <a:ea typeface="Lexend"/>
              <a:cs typeface="Lexend"/>
              <a:sym typeface="Lexend"/>
            </a:endParaRPr>
          </a:p>
          <a:p>
            <a:pPr indent="-317500" lvl="0" marL="457200" rtl="0" algn="l">
              <a:lnSpc>
                <a:spcPct val="115000"/>
              </a:lnSpc>
              <a:spcBef>
                <a:spcPts val="0"/>
              </a:spcBef>
              <a:spcAft>
                <a:spcPts val="0"/>
              </a:spcAft>
              <a:buClr>
                <a:schemeClr val="dk1"/>
              </a:buClr>
              <a:buSzPts val="1400"/>
              <a:buFont typeface="Lexend"/>
              <a:buChar char="●"/>
            </a:pPr>
            <a:r>
              <a:rPr b="1" lang="en-US">
                <a:solidFill>
                  <a:schemeClr val="dk1"/>
                </a:solidFill>
                <a:latin typeface="Lexend"/>
                <a:ea typeface="Lexend"/>
                <a:cs typeface="Lexend"/>
                <a:sym typeface="Lexend"/>
              </a:rPr>
              <a:t>Challenges and Alternative Hypotheses:</a:t>
            </a:r>
            <a:endParaRPr b="1">
              <a:solidFill>
                <a:schemeClr val="dk1"/>
              </a:solidFill>
              <a:latin typeface="Lexend"/>
              <a:ea typeface="Lexend"/>
              <a:cs typeface="Lexend"/>
              <a:sym typeface="Lexend"/>
            </a:endParaRPr>
          </a:p>
          <a:p>
            <a:pPr indent="-317500" lvl="1" marL="914400" rtl="0" algn="l">
              <a:lnSpc>
                <a:spcPct val="115000"/>
              </a:lnSpc>
              <a:spcBef>
                <a:spcPts val="0"/>
              </a:spcBef>
              <a:spcAft>
                <a:spcPts val="0"/>
              </a:spcAft>
              <a:buClr>
                <a:schemeClr val="dk1"/>
              </a:buClr>
              <a:buSzPts val="1400"/>
              <a:buFont typeface="Lexend"/>
              <a:buChar char="○"/>
            </a:pPr>
            <a:r>
              <a:rPr b="1" lang="en-US">
                <a:solidFill>
                  <a:schemeClr val="dk1"/>
                </a:solidFill>
                <a:latin typeface="Lexend"/>
                <a:ea typeface="Lexend"/>
                <a:cs typeface="Lexend"/>
                <a:sym typeface="Lexend"/>
              </a:rPr>
              <a:t>Low Frame Rate Limitations (Mabrouk et al., 2022):</a:t>
            </a:r>
            <a:endParaRPr b="1">
              <a:solidFill>
                <a:schemeClr val="dk1"/>
              </a:solidFill>
              <a:latin typeface="Lexend"/>
              <a:ea typeface="Lexend"/>
              <a:cs typeface="Lexend"/>
              <a:sym typeface="Lexend"/>
            </a:endParaRPr>
          </a:p>
          <a:p>
            <a:pPr indent="-317500" lvl="2" marL="1371600" rtl="0" algn="l">
              <a:lnSpc>
                <a:spcPct val="115000"/>
              </a:lnSpc>
              <a:spcBef>
                <a:spcPts val="0"/>
              </a:spcBef>
              <a:spcAft>
                <a:spcPts val="0"/>
              </a:spcAft>
              <a:buClr>
                <a:schemeClr val="dk1"/>
              </a:buClr>
              <a:buSzPts val="1400"/>
              <a:buChar char="■"/>
            </a:pPr>
            <a:r>
              <a:rPr lang="en-US">
                <a:solidFill>
                  <a:schemeClr val="dk1"/>
                </a:solidFill>
                <a:latin typeface="Lexend"/>
                <a:ea typeface="Lexend"/>
                <a:cs typeface="Lexend"/>
                <a:sym typeface="Lexend"/>
              </a:rPr>
              <a:t>Edge devices have </a:t>
            </a:r>
            <a:r>
              <a:rPr b="1" lang="en-US">
                <a:solidFill>
                  <a:schemeClr val="dk1"/>
                </a:solidFill>
                <a:latin typeface="Lexend"/>
                <a:ea typeface="Lexend"/>
                <a:cs typeface="Lexend"/>
                <a:sym typeface="Lexend"/>
              </a:rPr>
              <a:t>limited processing power</a:t>
            </a:r>
            <a:r>
              <a:rPr lang="en-US">
                <a:solidFill>
                  <a:schemeClr val="dk1"/>
                </a:solidFill>
                <a:latin typeface="Lexend"/>
                <a:ea typeface="Lexend"/>
                <a:cs typeface="Lexend"/>
                <a:sym typeface="Lexend"/>
              </a:rPr>
              <a:t>, leading to potential tracking accuracy issues when frame rates are low (e.g., 2 FPS).</a:t>
            </a:r>
            <a:endParaRPr>
              <a:solidFill>
                <a:schemeClr val="dk1"/>
              </a:solidFill>
              <a:latin typeface="Lexend"/>
              <a:ea typeface="Lexend"/>
              <a:cs typeface="Lexend"/>
              <a:sym typeface="Lexend"/>
            </a:endParaRPr>
          </a:p>
          <a:p>
            <a:pPr indent="-317500" lvl="2" marL="1371600" rtl="0" algn="l">
              <a:lnSpc>
                <a:spcPct val="115000"/>
              </a:lnSpc>
              <a:spcBef>
                <a:spcPts val="0"/>
              </a:spcBef>
              <a:spcAft>
                <a:spcPts val="0"/>
              </a:spcAft>
              <a:buClr>
                <a:schemeClr val="dk1"/>
              </a:buClr>
              <a:buSzPts val="1400"/>
              <a:buChar char="■"/>
            </a:pPr>
            <a:r>
              <a:rPr lang="en-US">
                <a:solidFill>
                  <a:schemeClr val="dk1"/>
                </a:solidFill>
                <a:latin typeface="Lexend"/>
                <a:ea typeface="Lexend"/>
                <a:cs typeface="Lexend"/>
                <a:sym typeface="Lexend"/>
              </a:rPr>
              <a:t>Precision of tracking systems may drop significantly when individuals move quickly or when cameras experience </a:t>
            </a:r>
            <a:r>
              <a:rPr b="1" lang="en-US">
                <a:solidFill>
                  <a:schemeClr val="dk1"/>
                </a:solidFill>
                <a:latin typeface="Lexend"/>
                <a:ea typeface="Lexend"/>
                <a:cs typeface="Lexend"/>
                <a:sym typeface="Lexend"/>
              </a:rPr>
              <a:t>occlusion</a:t>
            </a:r>
            <a:r>
              <a:rPr lang="en-US">
                <a:solidFill>
                  <a:schemeClr val="dk1"/>
                </a:solidFill>
                <a:latin typeface="Lexend"/>
                <a:ea typeface="Lexend"/>
                <a:cs typeface="Lexend"/>
                <a:sym typeface="Lexend"/>
              </a:rPr>
              <a:t>.</a:t>
            </a:r>
            <a:endParaRPr>
              <a:solidFill>
                <a:schemeClr val="dk1"/>
              </a:solidFill>
              <a:latin typeface="Lexend"/>
              <a:ea typeface="Lexend"/>
              <a:cs typeface="Lexend"/>
              <a:sym typeface="Lexend"/>
            </a:endParaRPr>
          </a:p>
          <a:p>
            <a:pPr indent="-317500" lvl="1" marL="914400" rtl="0" algn="l">
              <a:lnSpc>
                <a:spcPct val="115000"/>
              </a:lnSpc>
              <a:spcBef>
                <a:spcPts val="0"/>
              </a:spcBef>
              <a:spcAft>
                <a:spcPts val="0"/>
              </a:spcAft>
              <a:buClr>
                <a:schemeClr val="dk1"/>
              </a:buClr>
              <a:buSzPts val="1400"/>
              <a:buFont typeface="Lexend"/>
              <a:buChar char="○"/>
            </a:pPr>
            <a:r>
              <a:rPr b="1" lang="en-US">
                <a:solidFill>
                  <a:schemeClr val="dk1"/>
                </a:solidFill>
                <a:latin typeface="Lexend"/>
                <a:ea typeface="Lexend"/>
                <a:cs typeface="Lexend"/>
                <a:sym typeface="Lexend"/>
              </a:rPr>
              <a:t>Alternative Hypothesis – RFID or Depth Sensors:</a:t>
            </a:r>
            <a:endParaRPr b="1">
              <a:solidFill>
                <a:schemeClr val="dk1"/>
              </a:solidFill>
              <a:latin typeface="Lexend"/>
              <a:ea typeface="Lexend"/>
              <a:cs typeface="Lexend"/>
              <a:sym typeface="Lexend"/>
            </a:endParaRPr>
          </a:p>
          <a:p>
            <a:pPr indent="-317500" lvl="2" marL="1371600" rtl="0" algn="l">
              <a:lnSpc>
                <a:spcPct val="115000"/>
              </a:lnSpc>
              <a:spcBef>
                <a:spcPts val="0"/>
              </a:spcBef>
              <a:spcAft>
                <a:spcPts val="0"/>
              </a:spcAft>
              <a:buClr>
                <a:schemeClr val="dk1"/>
              </a:buClr>
              <a:buSzPts val="1400"/>
              <a:buChar char="■"/>
            </a:pPr>
            <a:r>
              <a:rPr lang="en-US">
                <a:solidFill>
                  <a:schemeClr val="dk1"/>
                </a:solidFill>
                <a:latin typeface="Lexend"/>
                <a:ea typeface="Lexend"/>
                <a:cs typeface="Lexend"/>
                <a:sym typeface="Lexend"/>
              </a:rPr>
              <a:t>Non-camera-based systems (e.g., RFID tags, depth sensors) could provide better accuracy for tracking individuals in </a:t>
            </a:r>
            <a:r>
              <a:rPr b="1" lang="en-US">
                <a:solidFill>
                  <a:schemeClr val="dk1"/>
                </a:solidFill>
                <a:latin typeface="Lexend"/>
                <a:ea typeface="Lexend"/>
                <a:cs typeface="Lexend"/>
                <a:sym typeface="Lexend"/>
              </a:rPr>
              <a:t>more complex environments</a:t>
            </a:r>
            <a:r>
              <a:rPr lang="en-US">
                <a:solidFill>
                  <a:schemeClr val="dk1"/>
                </a:solidFill>
                <a:latin typeface="Lexend"/>
                <a:ea typeface="Lexend"/>
                <a:cs typeface="Lexend"/>
                <a:sym typeface="Lexend"/>
              </a:rPr>
              <a:t> (e.g., non-overlapping FoVs, poor visibility).</a:t>
            </a:r>
            <a:endParaRPr b="1"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0d600f38ff_0_7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g30d600f38ff_0_7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276" name="Google Shape;276;g30d600f38ff_0_7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77" name="Google Shape;277;g30d600f38ff_0_7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278" name="Google Shape;278;g30d600f38ff_0_7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79" name="Google Shape;279;g30d600f38ff_0_7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280" name="Google Shape;280;g30d600f38ff_0_76"/>
          <p:cNvSpPr txBox="1"/>
          <p:nvPr/>
        </p:nvSpPr>
        <p:spPr>
          <a:xfrm>
            <a:off x="770675" y="1747600"/>
            <a:ext cx="10282200" cy="447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 </a:t>
            </a:r>
            <a:r>
              <a:rPr b="1" lang="en-US" sz="2400">
                <a:solidFill>
                  <a:srgbClr val="0000FF"/>
                </a:solidFill>
                <a:latin typeface="Trebuchet MS"/>
                <a:ea typeface="Trebuchet MS"/>
                <a:cs typeface="Trebuchet MS"/>
                <a:sym typeface="Trebuchet MS"/>
              </a:rPr>
              <a:t>Conclusion and Future Directions</a:t>
            </a:r>
            <a:endParaRPr b="1" sz="2400">
              <a:solidFill>
                <a:srgbClr val="0000FF"/>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latin typeface="Lexend"/>
                <a:ea typeface="Lexend"/>
                <a:cs typeface="Lexend"/>
                <a:sym typeface="Lexend"/>
              </a:rPr>
              <a:t>Conclusion:</a:t>
            </a:r>
            <a:endParaRPr b="1" sz="1700">
              <a:solidFill>
                <a:schemeClr val="dk1"/>
              </a:solidFill>
              <a:latin typeface="Lexend"/>
              <a:ea typeface="Lexend"/>
              <a:cs typeface="Lexend"/>
              <a:sym typeface="Lexend"/>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Lexend"/>
                <a:ea typeface="Lexend"/>
                <a:cs typeface="Lexend"/>
                <a:sym typeface="Lexend"/>
              </a:rPr>
              <a:t>Multicamera edge-computing</a:t>
            </a:r>
            <a:r>
              <a:rPr lang="en-US" sz="1700">
                <a:solidFill>
                  <a:schemeClr val="dk1"/>
                </a:solidFill>
                <a:latin typeface="Lexend"/>
                <a:ea typeface="Lexend"/>
                <a:cs typeface="Lexend"/>
                <a:sym typeface="Lexend"/>
              </a:rPr>
              <a:t> is feasible for </a:t>
            </a:r>
            <a:r>
              <a:rPr b="1" lang="en-US" sz="1700">
                <a:solidFill>
                  <a:schemeClr val="dk1"/>
                </a:solidFill>
                <a:latin typeface="Lexend"/>
                <a:ea typeface="Lexend"/>
                <a:cs typeface="Lexend"/>
                <a:sym typeface="Lexend"/>
              </a:rPr>
              <a:t>cost-effective, privacy-preserving</a:t>
            </a:r>
            <a:r>
              <a:rPr lang="en-US" sz="1700">
                <a:solidFill>
                  <a:schemeClr val="dk1"/>
                </a:solidFill>
                <a:latin typeface="Lexend"/>
                <a:ea typeface="Lexend"/>
                <a:cs typeface="Lexend"/>
                <a:sym typeface="Lexend"/>
              </a:rPr>
              <a:t> tracking in small businesses.</a:t>
            </a:r>
            <a:endParaRPr sz="1700">
              <a:solidFill>
                <a:schemeClr val="dk1"/>
              </a:solidFill>
              <a:latin typeface="Lexend"/>
              <a:ea typeface="Lexend"/>
              <a:cs typeface="Lexend"/>
              <a:sym typeface="Lexend"/>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latin typeface="Lexend"/>
                <a:ea typeface="Lexend"/>
                <a:cs typeface="Lexend"/>
                <a:sym typeface="Lexend"/>
              </a:rPr>
              <a:t>Papers support that </a:t>
            </a:r>
            <a:r>
              <a:rPr b="1" lang="en-US" sz="1700">
                <a:solidFill>
                  <a:schemeClr val="dk1"/>
                </a:solidFill>
                <a:latin typeface="Lexend"/>
                <a:ea typeface="Lexend"/>
                <a:cs typeface="Lexend"/>
                <a:sym typeface="Lexend"/>
              </a:rPr>
              <a:t>edge devices</a:t>
            </a:r>
            <a:r>
              <a:rPr lang="en-US" sz="1700">
                <a:solidFill>
                  <a:schemeClr val="dk1"/>
                </a:solidFill>
                <a:latin typeface="Lexend"/>
                <a:ea typeface="Lexend"/>
                <a:cs typeface="Lexend"/>
                <a:sym typeface="Lexend"/>
              </a:rPr>
              <a:t> can handle </a:t>
            </a:r>
            <a:r>
              <a:rPr b="1" lang="en-US" sz="1700">
                <a:solidFill>
                  <a:schemeClr val="dk1"/>
                </a:solidFill>
                <a:latin typeface="Lexend"/>
                <a:ea typeface="Lexend"/>
                <a:cs typeface="Lexend"/>
                <a:sym typeface="Lexend"/>
              </a:rPr>
              <a:t>real-time tracking</a:t>
            </a:r>
            <a:r>
              <a:rPr lang="en-US" sz="1700">
                <a:solidFill>
                  <a:schemeClr val="dk1"/>
                </a:solidFill>
                <a:latin typeface="Lexend"/>
                <a:ea typeface="Lexend"/>
                <a:cs typeface="Lexend"/>
                <a:sym typeface="Lexend"/>
              </a:rPr>
              <a:t>, but accuracy may decrease in </a:t>
            </a:r>
            <a:r>
              <a:rPr b="1" lang="en-US" sz="1700">
                <a:solidFill>
                  <a:schemeClr val="dk1"/>
                </a:solidFill>
                <a:latin typeface="Lexend"/>
                <a:ea typeface="Lexend"/>
                <a:cs typeface="Lexend"/>
                <a:sym typeface="Lexend"/>
              </a:rPr>
              <a:t>low FPS</a:t>
            </a:r>
            <a:r>
              <a:rPr lang="en-US" sz="1700">
                <a:solidFill>
                  <a:schemeClr val="dk1"/>
                </a:solidFill>
                <a:latin typeface="Lexend"/>
                <a:ea typeface="Lexend"/>
                <a:cs typeface="Lexend"/>
                <a:sym typeface="Lexend"/>
              </a:rPr>
              <a:t> or </a:t>
            </a:r>
            <a:r>
              <a:rPr b="1" lang="en-US" sz="1700">
                <a:solidFill>
                  <a:schemeClr val="dk1"/>
                </a:solidFill>
                <a:latin typeface="Lexend"/>
                <a:ea typeface="Lexend"/>
                <a:cs typeface="Lexend"/>
                <a:sym typeface="Lexend"/>
              </a:rPr>
              <a:t>complex environments</a:t>
            </a:r>
            <a:r>
              <a:rPr lang="en-US" sz="1700">
                <a:solidFill>
                  <a:schemeClr val="dk1"/>
                </a:solidFill>
                <a:latin typeface="Lexend"/>
                <a:ea typeface="Lexend"/>
                <a:cs typeface="Lexend"/>
                <a:sym typeface="Lexend"/>
              </a:rPr>
              <a:t>.</a:t>
            </a:r>
            <a:endParaRPr sz="1700">
              <a:solidFill>
                <a:schemeClr val="dk1"/>
              </a:solidFill>
              <a:latin typeface="Lexend"/>
              <a:ea typeface="Lexend"/>
              <a:cs typeface="Lexend"/>
              <a:sym typeface="Lexend"/>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latin typeface="Lexend"/>
                <a:ea typeface="Lexend"/>
                <a:cs typeface="Lexend"/>
                <a:sym typeface="Lexend"/>
              </a:rPr>
              <a:t>Future Directions:</a:t>
            </a:r>
            <a:endParaRPr b="1" sz="1700">
              <a:solidFill>
                <a:schemeClr val="dk1"/>
              </a:solidFill>
              <a:latin typeface="Lexend"/>
              <a:ea typeface="Lexend"/>
              <a:cs typeface="Lexend"/>
              <a:sym typeface="Lexend"/>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latin typeface="Lexend"/>
                <a:ea typeface="Lexend"/>
                <a:cs typeface="Lexend"/>
                <a:sym typeface="Lexend"/>
              </a:rPr>
              <a:t>Further research needed to </a:t>
            </a:r>
            <a:r>
              <a:rPr b="1" lang="en-US" sz="1700">
                <a:solidFill>
                  <a:schemeClr val="dk1"/>
                </a:solidFill>
                <a:latin typeface="Lexend"/>
                <a:ea typeface="Lexend"/>
                <a:cs typeface="Lexend"/>
                <a:sym typeface="Lexend"/>
              </a:rPr>
              <a:t>optimize AI models</a:t>
            </a:r>
            <a:r>
              <a:rPr lang="en-US" sz="1700">
                <a:solidFill>
                  <a:schemeClr val="dk1"/>
                </a:solidFill>
                <a:latin typeface="Lexend"/>
                <a:ea typeface="Lexend"/>
                <a:cs typeface="Lexend"/>
                <a:sym typeface="Lexend"/>
              </a:rPr>
              <a:t> for </a:t>
            </a:r>
            <a:r>
              <a:rPr b="1" lang="en-US" sz="1700">
                <a:solidFill>
                  <a:schemeClr val="dk1"/>
                </a:solidFill>
                <a:latin typeface="Lexend"/>
                <a:ea typeface="Lexend"/>
                <a:cs typeface="Lexend"/>
                <a:sym typeface="Lexend"/>
              </a:rPr>
              <a:t>low-power devices</a:t>
            </a:r>
            <a:r>
              <a:rPr lang="en-US" sz="1700">
                <a:solidFill>
                  <a:schemeClr val="dk1"/>
                </a:solidFill>
                <a:latin typeface="Lexend"/>
                <a:ea typeface="Lexend"/>
                <a:cs typeface="Lexend"/>
                <a:sym typeface="Lexend"/>
              </a:rPr>
              <a:t>.</a:t>
            </a:r>
            <a:endParaRPr sz="1700">
              <a:solidFill>
                <a:schemeClr val="dk1"/>
              </a:solidFill>
              <a:latin typeface="Lexend"/>
              <a:ea typeface="Lexend"/>
              <a:cs typeface="Lexend"/>
              <a:sym typeface="Lexend"/>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Lexend"/>
                <a:ea typeface="Lexend"/>
                <a:cs typeface="Lexend"/>
                <a:sym typeface="Lexend"/>
              </a:rPr>
              <a:t>Hybrid systems</a:t>
            </a:r>
            <a:r>
              <a:rPr lang="en-US" sz="1700">
                <a:solidFill>
                  <a:schemeClr val="dk1"/>
                </a:solidFill>
                <a:latin typeface="Lexend"/>
                <a:ea typeface="Lexend"/>
                <a:cs typeface="Lexend"/>
                <a:sym typeface="Lexend"/>
              </a:rPr>
              <a:t> combining </a:t>
            </a:r>
            <a:r>
              <a:rPr b="1" lang="en-US" sz="1700">
                <a:solidFill>
                  <a:schemeClr val="dk1"/>
                </a:solidFill>
                <a:latin typeface="Lexend"/>
                <a:ea typeface="Lexend"/>
                <a:cs typeface="Lexend"/>
                <a:sym typeface="Lexend"/>
              </a:rPr>
              <a:t>edge computing</a:t>
            </a:r>
            <a:r>
              <a:rPr lang="en-US" sz="1700">
                <a:solidFill>
                  <a:schemeClr val="dk1"/>
                </a:solidFill>
                <a:latin typeface="Lexend"/>
                <a:ea typeface="Lexend"/>
                <a:cs typeface="Lexend"/>
                <a:sym typeface="Lexend"/>
              </a:rPr>
              <a:t> with cloud could improve </a:t>
            </a:r>
            <a:r>
              <a:rPr b="1" lang="en-US" sz="1700">
                <a:solidFill>
                  <a:schemeClr val="dk1"/>
                </a:solidFill>
                <a:latin typeface="Lexend"/>
                <a:ea typeface="Lexend"/>
                <a:cs typeface="Lexend"/>
                <a:sym typeface="Lexend"/>
              </a:rPr>
              <a:t>accuracy</a:t>
            </a:r>
            <a:r>
              <a:rPr lang="en-US" sz="1700">
                <a:solidFill>
                  <a:schemeClr val="dk1"/>
                </a:solidFill>
                <a:latin typeface="Lexend"/>
                <a:ea typeface="Lexend"/>
                <a:cs typeface="Lexend"/>
                <a:sym typeface="Lexend"/>
              </a:rPr>
              <a:t> in more demanding environments.</a:t>
            </a:r>
            <a:endParaRPr sz="1700">
              <a:solidFill>
                <a:schemeClr val="dk1"/>
              </a:solidFill>
              <a:latin typeface="Lexend"/>
              <a:ea typeface="Lexend"/>
              <a:cs typeface="Lexend"/>
              <a:sym typeface="Lexend"/>
            </a:endParaRPr>
          </a:p>
          <a:p>
            <a:pPr indent="0" lvl="0" marL="0" rtl="0" algn="l">
              <a:spcBef>
                <a:spcPts val="1200"/>
              </a:spcBef>
              <a:spcAft>
                <a:spcPts val="0"/>
              </a:spcAft>
              <a:buNone/>
            </a:pPr>
            <a:r>
              <a:t/>
            </a:r>
            <a:endParaRPr b="1" sz="25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0d64da506f_0_1"/>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0" name="Google Shape;70;g30d64da506f_0_1"/>
          <p:cNvSpPr txBox="1"/>
          <p:nvPr/>
        </p:nvSpPr>
        <p:spPr>
          <a:xfrm>
            <a:off x="4191000" y="1143001"/>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Agenda  </a:t>
            </a:r>
            <a:endParaRPr b="0" i="0" sz="1400" u="none" cap="none" strike="noStrike">
              <a:solidFill>
                <a:srgbClr val="000000"/>
              </a:solidFill>
              <a:latin typeface="Arial"/>
              <a:ea typeface="Arial"/>
              <a:cs typeface="Arial"/>
              <a:sym typeface="Arial"/>
            </a:endParaRPr>
          </a:p>
        </p:txBody>
      </p:sp>
      <p:pic>
        <p:nvPicPr>
          <p:cNvPr id="71" name="Google Shape;71;g30d64da506f_0_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72" name="Google Shape;72;g30d64da506f_0_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73" name="Google Shape;73;g30d64da506f_0_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74" name="Google Shape;74;g30d64da506f_0_1"/>
          <p:cNvSpPr txBox="1"/>
          <p:nvPr/>
        </p:nvSpPr>
        <p:spPr>
          <a:xfrm>
            <a:off x="76201" y="97615"/>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sz="1200">
                <a:solidFill>
                  <a:srgbClr val="888888"/>
                </a:solidFill>
              </a:rPr>
              <a:t>Efficient AI-Driven Edge Surveillance using Edge Computing</a:t>
            </a:r>
            <a:endParaRPr/>
          </a:p>
        </p:txBody>
      </p:sp>
      <p:sp>
        <p:nvSpPr>
          <p:cNvPr id="75" name="Google Shape;75;g30d64da506f_0_1"/>
          <p:cNvSpPr txBox="1"/>
          <p:nvPr/>
        </p:nvSpPr>
        <p:spPr>
          <a:xfrm>
            <a:off x="1923900" y="1836826"/>
            <a:ext cx="8344200" cy="46176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0000FF"/>
              </a:buClr>
              <a:buSzPts val="2400"/>
              <a:buChar char="●"/>
            </a:pPr>
            <a:r>
              <a:rPr lang="en-US" sz="2400">
                <a:solidFill>
                  <a:srgbClr val="0000FF"/>
                </a:solidFill>
              </a:rPr>
              <a:t>Introduction </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Problem statement </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F</a:t>
            </a:r>
            <a:r>
              <a:rPr lang="en-US" sz="2400">
                <a:solidFill>
                  <a:srgbClr val="0000FF"/>
                </a:solidFill>
              </a:rPr>
              <a:t>easibility</a:t>
            </a:r>
            <a:r>
              <a:rPr lang="en-US" sz="2400">
                <a:solidFill>
                  <a:srgbClr val="0000FF"/>
                </a:solidFill>
              </a:rPr>
              <a:t> study </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Use cases</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S</a:t>
            </a:r>
            <a:r>
              <a:rPr lang="en-US" sz="2400">
                <a:solidFill>
                  <a:srgbClr val="0000FF"/>
                </a:solidFill>
              </a:rPr>
              <a:t>uggestions from review 1</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Constraints / Dependencies / Assumptions / Risks</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Functional requirements</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Non functional requirements</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Literature survey</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Summary </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Conclusion </a:t>
            </a:r>
            <a:endParaRPr sz="2400">
              <a:solidFill>
                <a:srgbClr val="0000FF"/>
              </a:solidFill>
            </a:endParaRPr>
          </a:p>
          <a:p>
            <a:pPr indent="-381000" lvl="0" marL="457200" rtl="0" algn="l">
              <a:spcBef>
                <a:spcPts val="0"/>
              </a:spcBef>
              <a:spcAft>
                <a:spcPts val="0"/>
              </a:spcAft>
              <a:buClr>
                <a:srgbClr val="0000FF"/>
              </a:buClr>
              <a:buSzPts val="2400"/>
              <a:buChar char="●"/>
            </a:pPr>
            <a:r>
              <a:rPr lang="en-US" sz="2400">
                <a:solidFill>
                  <a:srgbClr val="0000FF"/>
                </a:solidFill>
              </a:rPr>
              <a:t>References</a:t>
            </a:r>
            <a:endParaRPr sz="24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feea432a9e_2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g2feea432a9e_2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288" name="Google Shape;288;g2feea432a9e_2_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89" name="Google Shape;289;g2feea432a9e_2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290" name="Google Shape;290;g2feea432a9e_2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91" name="Google Shape;291;g2feea432a9e_2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292" name="Google Shape;292;g2feea432a9e_2_0"/>
          <p:cNvSpPr txBox="1"/>
          <p:nvPr/>
        </p:nvSpPr>
        <p:spPr>
          <a:xfrm>
            <a:off x="2378900" y="2600675"/>
            <a:ext cx="10282200" cy="214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800">
                <a:solidFill>
                  <a:srgbClr val="0000FF"/>
                </a:solidFill>
                <a:latin typeface="Trebuchet MS"/>
                <a:ea typeface="Trebuchet MS"/>
                <a:cs typeface="Trebuchet MS"/>
                <a:sym typeface="Trebuchet MS"/>
              </a:rPr>
              <a:t>Title </a:t>
            </a:r>
            <a:endParaRPr b="1" sz="2800">
              <a:solidFill>
                <a:srgbClr val="0000FF"/>
              </a:solidFill>
              <a:latin typeface="Trebuchet MS"/>
              <a:ea typeface="Trebuchet MS"/>
              <a:cs typeface="Trebuchet MS"/>
              <a:sym typeface="Trebuchet MS"/>
            </a:endParaRPr>
          </a:p>
          <a:p>
            <a:pPr indent="0" lvl="0" marL="0" rtl="0" algn="l">
              <a:lnSpc>
                <a:spcPct val="115000"/>
              </a:lnSpc>
              <a:spcBef>
                <a:spcPts val="1400"/>
              </a:spcBef>
              <a:spcAft>
                <a:spcPts val="0"/>
              </a:spcAft>
              <a:buClr>
                <a:schemeClr val="dk1"/>
              </a:buClr>
              <a:buSzPts val="1100"/>
              <a:buFont typeface="Arial"/>
              <a:buNone/>
            </a:pPr>
            <a:r>
              <a:rPr b="1" lang="en-US" sz="2400">
                <a:solidFill>
                  <a:srgbClr val="0000FF"/>
                </a:solidFill>
                <a:latin typeface="Trebuchet MS"/>
                <a:ea typeface="Trebuchet MS"/>
                <a:cs typeface="Trebuchet MS"/>
                <a:sym typeface="Trebuchet MS"/>
              </a:rPr>
              <a:t>Lightweight Low-Resolution Face Recognition for Surveillance Applications</a:t>
            </a:r>
            <a:endParaRPr sz="1700">
              <a:solidFill>
                <a:schemeClr val="dk1"/>
              </a:solidFill>
              <a:latin typeface="Lexend"/>
              <a:ea typeface="Lexend"/>
              <a:cs typeface="Lexend"/>
              <a:sym typeface="Lexend"/>
            </a:endParaRPr>
          </a:p>
          <a:p>
            <a:pPr indent="0" lvl="0" marL="0" rtl="0" algn="l">
              <a:spcBef>
                <a:spcPts val="400"/>
              </a:spcBef>
              <a:spcAft>
                <a:spcPts val="0"/>
              </a:spcAft>
              <a:buNone/>
            </a:pPr>
            <a:r>
              <a:t/>
            </a:r>
            <a:endParaRPr b="1" sz="250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feea432a9e_2_12"/>
          <p:cNvSpPr/>
          <p:nvPr/>
        </p:nvSpPr>
        <p:spPr>
          <a:xfrm flipH="1" rot="10800000">
            <a:off x="3048000" y="1123375"/>
            <a:ext cx="7620000" cy="1218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g2feea432a9e_2_12"/>
          <p:cNvSpPr txBox="1"/>
          <p:nvPr/>
        </p:nvSpPr>
        <p:spPr>
          <a:xfrm>
            <a:off x="3713825" y="550850"/>
            <a:ext cx="7100400" cy="8103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300" name="Google Shape;300;g2feea432a9e_2_1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01" name="Google Shape;301;g2feea432a9e_2_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302" name="Google Shape;302;g2feea432a9e_2_1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03" name="Google Shape;303;g2feea432a9e_2_12"/>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304" name="Google Shape;304;g2feea432a9e_2_12"/>
          <p:cNvSpPr txBox="1"/>
          <p:nvPr/>
        </p:nvSpPr>
        <p:spPr>
          <a:xfrm>
            <a:off x="1197000" y="1123375"/>
            <a:ext cx="102822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Clr>
                <a:schemeClr val="dk1"/>
              </a:buClr>
              <a:buSzPts val="1100"/>
              <a:buFont typeface="Arial"/>
              <a:buNone/>
            </a:pPr>
            <a:r>
              <a:t/>
            </a:r>
            <a:endParaRPr b="1" sz="2500">
              <a:solidFill>
                <a:schemeClr val="dk1"/>
              </a:solidFill>
              <a:latin typeface="Trebuchet MS"/>
              <a:ea typeface="Trebuchet MS"/>
              <a:cs typeface="Trebuchet MS"/>
              <a:sym typeface="Trebuchet MS"/>
            </a:endParaRPr>
          </a:p>
        </p:txBody>
      </p:sp>
      <p:sp>
        <p:nvSpPr>
          <p:cNvPr id="305" name="Google Shape;305;g2feea432a9e_2_12"/>
          <p:cNvSpPr txBox="1"/>
          <p:nvPr/>
        </p:nvSpPr>
        <p:spPr>
          <a:xfrm>
            <a:off x="927125" y="1440650"/>
            <a:ext cx="10369500" cy="404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dk2"/>
                </a:solidFill>
              </a:rPr>
              <a:t>Introduction </a:t>
            </a:r>
            <a:endParaRPr sz="2400">
              <a:solidFill>
                <a:schemeClr val="dk2"/>
              </a:solidFill>
            </a:endParaRPr>
          </a:p>
          <a:p>
            <a:pPr indent="0" lvl="0" marL="0" rtl="0" algn="ctr">
              <a:spcBef>
                <a:spcPts val="0"/>
              </a:spcBef>
              <a:spcAft>
                <a:spcPts val="0"/>
              </a:spcAft>
              <a:buNone/>
            </a:pPr>
            <a:r>
              <a:rPr lang="en-US" sz="2400">
                <a:solidFill>
                  <a:schemeClr val="dk2"/>
                </a:solidFill>
              </a:rPr>
              <a:t>Authors: </a:t>
            </a:r>
            <a:r>
              <a:rPr lang="en-US" sz="1900">
                <a:solidFill>
                  <a:schemeClr val="dk2"/>
                </a:solidFill>
              </a:rPr>
              <a:t>Yoanna Martínez-Díaz, Heydi Méndez-Vázquez, Luis S. Luevano, Leonardo Chang, Miguel Gonzalez-Mendoza</a:t>
            </a:r>
            <a:r>
              <a:rPr lang="en-US" sz="2400">
                <a:solidFill>
                  <a:schemeClr val="dk2"/>
                </a:solidFill>
              </a:rPr>
              <a:t> </a:t>
            </a:r>
            <a:endParaRPr sz="2400">
              <a:solidFill>
                <a:schemeClr val="dk2"/>
              </a:solidFill>
            </a:endParaRPr>
          </a:p>
          <a:p>
            <a:pPr indent="0" lvl="0" marL="0" rtl="0" algn="ctr">
              <a:spcBef>
                <a:spcPts val="0"/>
              </a:spcBef>
              <a:spcAft>
                <a:spcPts val="0"/>
              </a:spcAft>
              <a:buNone/>
            </a:pPr>
            <a:r>
              <a:rPr lang="en-US" sz="2400">
                <a:solidFill>
                  <a:schemeClr val="dk2"/>
                </a:solidFill>
              </a:rPr>
              <a:t>Typ</a:t>
            </a:r>
            <a:r>
              <a:rPr lang="en-US" sz="2400">
                <a:solidFill>
                  <a:schemeClr val="dk2"/>
                </a:solidFill>
              </a:rPr>
              <a:t>e: </a:t>
            </a:r>
            <a:r>
              <a:rPr lang="en-US" sz="1800">
                <a:solidFill>
                  <a:schemeClr val="dk2"/>
                </a:solidFill>
              </a:rPr>
              <a:t>Research Paper, Published in 2020 at the 25th International Conference on Pattern      Recognition (ICPR)</a:t>
            </a:r>
            <a:r>
              <a:rPr lang="en-US" sz="2400">
                <a:solidFill>
                  <a:schemeClr val="dk2"/>
                </a:solidFill>
              </a:rPr>
              <a:t> </a:t>
            </a:r>
            <a:endParaRPr sz="2400">
              <a:solidFill>
                <a:schemeClr val="dk2"/>
              </a:solidFill>
            </a:endParaRPr>
          </a:p>
          <a:p>
            <a:pPr indent="0" lvl="0" marL="0" rtl="0" algn="ctr">
              <a:spcBef>
                <a:spcPts val="0"/>
              </a:spcBef>
              <a:spcAft>
                <a:spcPts val="0"/>
              </a:spcAft>
              <a:buNone/>
            </a:pPr>
            <a:r>
              <a:rPr lang="en-US" sz="2400">
                <a:solidFill>
                  <a:schemeClr val="dk2"/>
                </a:solidFill>
              </a:rPr>
              <a:t>Context: </a:t>
            </a:r>
            <a:r>
              <a:rPr lang="en-US" sz="1900">
                <a:solidFill>
                  <a:schemeClr val="dk2"/>
                </a:solidFill>
              </a:rPr>
              <a:t>The paper discusses low-resolution face recognition in surveillance settings, focusing on lightweight deep learning models to reduce computational costs while maintaining accuracy.</a:t>
            </a:r>
            <a:r>
              <a:rPr lang="en-US" sz="2400">
                <a:solidFill>
                  <a:schemeClr val="dk2"/>
                </a:solidFill>
              </a:rPr>
              <a:t> </a:t>
            </a:r>
            <a:endParaRPr sz="2400">
              <a:solidFill>
                <a:schemeClr val="dk2"/>
              </a:solidFill>
            </a:endParaRPr>
          </a:p>
          <a:p>
            <a:pPr indent="0" lvl="0" marL="0" rtl="0" algn="ctr">
              <a:spcBef>
                <a:spcPts val="0"/>
              </a:spcBef>
              <a:spcAft>
                <a:spcPts val="0"/>
              </a:spcAft>
              <a:buNone/>
            </a:pPr>
            <a:r>
              <a:rPr lang="en-US" sz="2400">
                <a:solidFill>
                  <a:schemeClr val="dk2"/>
                </a:solidFill>
              </a:rPr>
              <a:t>Objective: </a:t>
            </a:r>
            <a:r>
              <a:rPr lang="en-US" sz="2000">
                <a:solidFill>
                  <a:schemeClr val="dk2"/>
                </a:solidFill>
              </a:rPr>
              <a:t>To evaluate and benchmark lightweight face recognition models, MobileFaceNet and ShuffleFaceNet, in low-resolution surveillance scenarios with minimal computational resources.</a:t>
            </a:r>
            <a:endParaRPr sz="20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feea432a9e_2_46"/>
          <p:cNvSpPr/>
          <p:nvPr/>
        </p:nvSpPr>
        <p:spPr>
          <a:xfrm flipH="1" rot="10800000">
            <a:off x="3048000" y="1123375"/>
            <a:ext cx="7620000" cy="1218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g2feea432a9e_2_46"/>
          <p:cNvSpPr txBox="1"/>
          <p:nvPr/>
        </p:nvSpPr>
        <p:spPr>
          <a:xfrm>
            <a:off x="3713825" y="550850"/>
            <a:ext cx="7100400" cy="8103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313" name="Google Shape;313;g2feea432a9e_2_4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14" name="Google Shape;314;g2feea432a9e_2_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315" name="Google Shape;315;g2feea432a9e_2_4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16" name="Google Shape;316;g2feea432a9e_2_4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317" name="Google Shape;317;g2feea432a9e_2_46"/>
          <p:cNvSpPr txBox="1"/>
          <p:nvPr/>
        </p:nvSpPr>
        <p:spPr>
          <a:xfrm>
            <a:off x="1197000" y="1123375"/>
            <a:ext cx="102822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Clr>
                <a:schemeClr val="dk1"/>
              </a:buClr>
              <a:buSzPts val="1100"/>
              <a:buFont typeface="Arial"/>
              <a:buNone/>
            </a:pPr>
            <a:r>
              <a:t/>
            </a:r>
            <a:endParaRPr b="1" sz="2500">
              <a:solidFill>
                <a:schemeClr val="dk1"/>
              </a:solidFill>
              <a:latin typeface="Trebuchet MS"/>
              <a:ea typeface="Trebuchet MS"/>
              <a:cs typeface="Trebuchet MS"/>
              <a:sym typeface="Trebuchet MS"/>
            </a:endParaRPr>
          </a:p>
        </p:txBody>
      </p:sp>
      <p:sp>
        <p:nvSpPr>
          <p:cNvPr id="318" name="Google Shape;318;g2feea432a9e_2_46"/>
          <p:cNvSpPr txBox="1"/>
          <p:nvPr/>
        </p:nvSpPr>
        <p:spPr>
          <a:xfrm>
            <a:off x="1039350" y="1479963"/>
            <a:ext cx="10597500" cy="480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200">
                <a:solidFill>
                  <a:schemeClr val="dk1"/>
                </a:solidFill>
              </a:rPr>
              <a:t>Methodology and Findings</a:t>
            </a:r>
            <a:endParaRPr b="1" sz="2200">
              <a:solidFill>
                <a:schemeClr val="dk1"/>
              </a:solidFill>
            </a:endParaRPr>
          </a:p>
          <a:p>
            <a:pPr indent="-349250" lvl="0" marL="457200" rtl="0" algn="l">
              <a:lnSpc>
                <a:spcPct val="115000"/>
              </a:lnSpc>
              <a:spcBef>
                <a:spcPts val="1200"/>
              </a:spcBef>
              <a:spcAft>
                <a:spcPts val="0"/>
              </a:spcAft>
              <a:buClr>
                <a:schemeClr val="dk1"/>
              </a:buClr>
              <a:buSzPts val="1900"/>
              <a:buChar char="●"/>
            </a:pPr>
            <a:r>
              <a:rPr b="1" lang="en-US" sz="1900">
                <a:solidFill>
                  <a:schemeClr val="dk1"/>
                </a:solidFill>
              </a:rPr>
              <a:t>Techniques Analyzed</a:t>
            </a:r>
            <a:r>
              <a:rPr lang="en-US" sz="1900">
                <a:solidFill>
                  <a:schemeClr val="dk1"/>
                </a:solidFill>
              </a:rPr>
              <a:t>:</a:t>
            </a:r>
            <a:endParaRPr sz="19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Lightweight CNN models: </a:t>
            </a:r>
            <a:r>
              <a:rPr b="1" lang="en-US" sz="1600">
                <a:solidFill>
                  <a:schemeClr val="dk1"/>
                </a:solidFill>
              </a:rPr>
              <a:t>MobileFaceNet</a:t>
            </a:r>
            <a:r>
              <a:rPr lang="en-US" sz="1600">
                <a:solidFill>
                  <a:schemeClr val="dk1"/>
                </a:solidFill>
              </a:rPr>
              <a:t> and </a:t>
            </a:r>
            <a:r>
              <a:rPr b="1" lang="en-US" sz="1600">
                <a:solidFill>
                  <a:schemeClr val="dk1"/>
                </a:solidFill>
              </a:rPr>
              <a:t>ShuffleFaceNet</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Evaluation on </a:t>
            </a:r>
            <a:r>
              <a:rPr b="1" lang="en-US" sz="1600">
                <a:solidFill>
                  <a:schemeClr val="dk1"/>
                </a:solidFill>
              </a:rPr>
              <a:t>LR-to-HR</a:t>
            </a:r>
            <a:r>
              <a:rPr lang="en-US" sz="1600">
                <a:solidFill>
                  <a:schemeClr val="dk1"/>
                </a:solidFill>
              </a:rPr>
              <a:t> and </a:t>
            </a:r>
            <a:r>
              <a:rPr b="1" lang="en-US" sz="1600">
                <a:solidFill>
                  <a:schemeClr val="dk1"/>
                </a:solidFill>
              </a:rPr>
              <a:t>LR-to-LR</a:t>
            </a:r>
            <a:r>
              <a:rPr lang="en-US" sz="1600">
                <a:solidFill>
                  <a:schemeClr val="dk1"/>
                </a:solidFill>
              </a:rPr>
              <a:t> face matching scenarios.</a:t>
            </a:r>
            <a:endParaRPr sz="16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600">
                <a:solidFill>
                  <a:schemeClr val="dk1"/>
                </a:solidFill>
              </a:rPr>
              <a:t>Dataset preprocessing using down-sampling methods to create synthetic low-resolution images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900">
                <a:solidFill>
                  <a:schemeClr val="dk1"/>
                </a:solidFill>
              </a:rPr>
              <a:t>Datasets</a:t>
            </a:r>
            <a:r>
              <a:rPr lang="en-US">
                <a:solidFill>
                  <a:schemeClr val="dk1"/>
                </a:solidFill>
              </a:rPr>
              <a:t>:</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SCface</a:t>
            </a:r>
            <a:r>
              <a:rPr lang="en-US" sz="1600">
                <a:solidFill>
                  <a:schemeClr val="dk1"/>
                </a:solidFill>
              </a:rPr>
              <a:t> (low-resolution images captured via surveillance cameras at various distances)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TinyFace</a:t>
            </a:r>
            <a:r>
              <a:rPr lang="en-US" sz="1600">
                <a:solidFill>
                  <a:schemeClr val="dk1"/>
                </a:solidFill>
              </a:rPr>
              <a:t> (web-sourced low-resolution dataset)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QMUL-SurvFace</a:t>
            </a:r>
            <a:r>
              <a:rPr lang="en-US" sz="1600">
                <a:solidFill>
                  <a:schemeClr val="dk1"/>
                </a:solidFill>
              </a:rPr>
              <a:t> (real-world surveillance data)</a:t>
            </a:r>
            <a:endParaRPr sz="16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900">
                <a:solidFill>
                  <a:schemeClr val="dk1"/>
                </a:solidFill>
              </a:rPr>
              <a:t>Key Metrics</a:t>
            </a:r>
            <a:r>
              <a:rPr lang="en-US">
                <a:solidFill>
                  <a:schemeClr val="dk1"/>
                </a:solidFill>
              </a:rPr>
              <a:t>:</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Recognition rates at </a:t>
            </a:r>
            <a:r>
              <a:rPr b="1" lang="en-US" sz="1600">
                <a:solidFill>
                  <a:schemeClr val="dk1"/>
                </a:solidFill>
              </a:rPr>
              <a:t>Rank-1</a:t>
            </a:r>
            <a:r>
              <a:rPr lang="en-US" sz="1600">
                <a:solidFill>
                  <a:schemeClr val="dk1"/>
                </a:solidFill>
              </a:rPr>
              <a:t> on various datasets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Verification Accuracy</a:t>
            </a:r>
            <a:r>
              <a:rPr lang="en-US" sz="1600">
                <a:solidFill>
                  <a:schemeClr val="dk1"/>
                </a:solidFill>
              </a:rPr>
              <a:t> for low-resolution images</a:t>
            </a:r>
            <a:endParaRPr sz="16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600">
                <a:solidFill>
                  <a:schemeClr val="dk1"/>
                </a:solidFill>
              </a:rPr>
              <a:t>Computational complexity in terms of memory footprint and FLOPs</a:t>
            </a:r>
            <a:r>
              <a:rPr lang="en-US" sz="1300">
                <a:solidFill>
                  <a:schemeClr val="dk1"/>
                </a:solidFill>
              </a:rPr>
              <a:t>.</a:t>
            </a:r>
            <a:endParaRPr sz="1300">
              <a:solidFill>
                <a:schemeClr val="dk1"/>
              </a:solidFill>
            </a:endParaRPr>
          </a:p>
          <a:p>
            <a:pPr indent="0" lvl="0" marL="0" rtl="0" algn="l">
              <a:spcBef>
                <a:spcPts val="1200"/>
              </a:spcBef>
              <a:spcAft>
                <a:spcPts val="0"/>
              </a:spcAft>
              <a:buNone/>
            </a:pPr>
            <a:r>
              <a:t/>
            </a:r>
            <a:endParaRPr sz="24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feea432a9e_2_57"/>
          <p:cNvSpPr/>
          <p:nvPr/>
        </p:nvSpPr>
        <p:spPr>
          <a:xfrm flipH="1" rot="10800000">
            <a:off x="3048000" y="1123375"/>
            <a:ext cx="7620000" cy="1218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rPr>
              <a:t> 		</a:t>
            </a:r>
            <a:endParaRPr sz="1800">
              <a:solidFill>
                <a:schemeClr val="dk1"/>
              </a:solidFill>
              <a:latin typeface="Arial"/>
              <a:ea typeface="Arial"/>
              <a:cs typeface="Arial"/>
              <a:sym typeface="Arial"/>
            </a:endParaRPr>
          </a:p>
        </p:txBody>
      </p:sp>
      <p:sp>
        <p:nvSpPr>
          <p:cNvPr id="325" name="Google Shape;325;g2feea432a9e_2_57"/>
          <p:cNvSpPr txBox="1"/>
          <p:nvPr/>
        </p:nvSpPr>
        <p:spPr>
          <a:xfrm>
            <a:off x="3713825" y="550850"/>
            <a:ext cx="7100400" cy="8103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326" name="Google Shape;326;g2feea432a9e_2_57"/>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27" name="Google Shape;327;g2feea432a9e_2_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328" name="Google Shape;328;g2feea432a9e_2_5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29" name="Google Shape;329;g2feea432a9e_2_57"/>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330" name="Google Shape;330;g2feea432a9e_2_57"/>
          <p:cNvSpPr txBox="1"/>
          <p:nvPr/>
        </p:nvSpPr>
        <p:spPr>
          <a:xfrm>
            <a:off x="1197000" y="1123375"/>
            <a:ext cx="102822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Clr>
                <a:schemeClr val="dk1"/>
              </a:buClr>
              <a:buSzPts val="1100"/>
              <a:buFont typeface="Arial"/>
              <a:buNone/>
            </a:pPr>
            <a:r>
              <a:t/>
            </a:r>
            <a:endParaRPr b="1" sz="2500">
              <a:solidFill>
                <a:schemeClr val="dk1"/>
              </a:solidFill>
              <a:latin typeface="Trebuchet MS"/>
              <a:ea typeface="Trebuchet MS"/>
              <a:cs typeface="Trebuchet MS"/>
              <a:sym typeface="Trebuchet MS"/>
            </a:endParaRPr>
          </a:p>
        </p:txBody>
      </p:sp>
      <p:sp>
        <p:nvSpPr>
          <p:cNvPr id="331" name="Google Shape;331;g2feea432a9e_2_57"/>
          <p:cNvSpPr txBox="1"/>
          <p:nvPr/>
        </p:nvSpPr>
        <p:spPr>
          <a:xfrm>
            <a:off x="2559400" y="2022075"/>
            <a:ext cx="48600" cy="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2"/>
              </a:solidFill>
            </a:endParaRPr>
          </a:p>
        </p:txBody>
      </p:sp>
      <p:sp>
        <p:nvSpPr>
          <p:cNvPr id="332" name="Google Shape;332;g2feea432a9e_2_57"/>
          <p:cNvSpPr txBox="1"/>
          <p:nvPr/>
        </p:nvSpPr>
        <p:spPr>
          <a:xfrm>
            <a:off x="659125" y="1595725"/>
            <a:ext cx="10606200" cy="510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1700">
                <a:solidFill>
                  <a:schemeClr val="dk1"/>
                </a:solidFill>
              </a:rPr>
              <a:t> </a:t>
            </a:r>
            <a:r>
              <a:rPr b="1" lang="en-US" sz="2300">
                <a:solidFill>
                  <a:schemeClr val="dk1"/>
                </a:solidFill>
              </a:rPr>
              <a:t>Analysis of Hypothesis</a:t>
            </a:r>
            <a:endParaRPr b="1" sz="2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800">
                <a:solidFill>
                  <a:schemeClr val="dk1"/>
                </a:solidFill>
              </a:rPr>
              <a:t>Justification of Hypothesis</a:t>
            </a:r>
            <a:r>
              <a:rPr lang="en-US" sz="1800">
                <a:solidFill>
                  <a:schemeClr val="dk1"/>
                </a:solidFill>
              </a:rPr>
              <a:t>:</a:t>
            </a:r>
            <a:r>
              <a:rPr lang="en-US" sz="1600">
                <a:solidFill>
                  <a:schemeClr val="dk1"/>
                </a:solidFill>
              </a:rPr>
              <a:t> The hypothesis suggests that </a:t>
            </a:r>
            <a:r>
              <a:rPr b="1" lang="en-US" sz="1600">
                <a:solidFill>
                  <a:schemeClr val="dk1"/>
                </a:solidFill>
              </a:rPr>
              <a:t>lightweight face models</a:t>
            </a:r>
            <a:r>
              <a:rPr lang="en-US" sz="1600">
                <a:solidFill>
                  <a:schemeClr val="dk1"/>
                </a:solidFill>
              </a:rPr>
              <a:t> can be highly effective for </a:t>
            </a:r>
            <a:r>
              <a:rPr b="1" lang="en-US" sz="1600">
                <a:solidFill>
                  <a:schemeClr val="dk1"/>
                </a:solidFill>
              </a:rPr>
              <a:t>low-resolution face recognition</a:t>
            </a:r>
            <a:r>
              <a:rPr lang="en-US" sz="1600">
                <a:solidFill>
                  <a:schemeClr val="dk1"/>
                </a:solidFill>
              </a:rPr>
              <a:t> in resource-limited environments (such as edge devices in surveillance).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Both </a:t>
            </a:r>
            <a:r>
              <a:rPr b="1" lang="en-US" sz="1600">
                <a:solidFill>
                  <a:schemeClr val="dk1"/>
                </a:solidFill>
              </a:rPr>
              <a:t>MobileFaceNet</a:t>
            </a:r>
            <a:r>
              <a:rPr lang="en-US" sz="1600">
                <a:solidFill>
                  <a:schemeClr val="dk1"/>
                </a:solidFill>
              </a:rPr>
              <a:t> and </a:t>
            </a:r>
            <a:r>
              <a:rPr b="1" lang="en-US" sz="1600">
                <a:solidFill>
                  <a:schemeClr val="dk1"/>
                </a:solidFill>
              </a:rPr>
              <a:t>ShuffleFaceNet</a:t>
            </a:r>
            <a:r>
              <a:rPr lang="en-US" sz="1600">
                <a:solidFill>
                  <a:schemeClr val="dk1"/>
                </a:solidFill>
              </a:rPr>
              <a:t> are evaluated to test their accuracy and computational efficiency on low-power devices.</a:t>
            </a:r>
            <a:endParaRPr sz="16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800">
                <a:solidFill>
                  <a:schemeClr val="dk1"/>
                </a:solidFill>
              </a:rPr>
              <a:t>Supporting Evidence</a:t>
            </a:r>
            <a:r>
              <a:rPr lang="en-US"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MobileFaceNet and ShuffleFaceNet achieved competitive results, outperforming more complex deep models in terms of memory usage and recognition rates at low resolution.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The combination of multiple degradation methods (synthetic LR images) and lightweight models improved accuracy.</a:t>
            </a:r>
            <a:endParaRPr sz="16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800">
                <a:solidFill>
                  <a:schemeClr val="dk1"/>
                </a:solidFill>
              </a:rPr>
              <a:t>Alternative Hypothesis</a:t>
            </a:r>
            <a:r>
              <a:rPr lang="en-US" sz="1600">
                <a:solidFill>
                  <a:schemeClr val="dk1"/>
                </a:solidFill>
              </a:rPr>
              <a:t>: More complex models might yield better results in higher-resolution settings, but the paper demonstrates that they are computationally expensive for resource-constrained surveillance systems.</a:t>
            </a:r>
            <a:endParaRPr sz="1600">
              <a:solidFill>
                <a:schemeClr val="dk1"/>
              </a:solidFill>
            </a:endParaRPr>
          </a:p>
          <a:p>
            <a:pPr indent="0" lvl="0" marL="0" rtl="0" algn="l">
              <a:spcBef>
                <a:spcPts val="1200"/>
              </a:spcBef>
              <a:spcAft>
                <a:spcPts val="0"/>
              </a:spcAft>
              <a:buNone/>
            </a:pPr>
            <a:r>
              <a:t/>
            </a:r>
            <a:endParaRPr sz="27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feea432a9e_2_98"/>
          <p:cNvSpPr/>
          <p:nvPr/>
        </p:nvSpPr>
        <p:spPr>
          <a:xfrm flipH="1" rot="10800000">
            <a:off x="3048000" y="1123375"/>
            <a:ext cx="7620000" cy="1218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g2feea432a9e_2_98"/>
          <p:cNvSpPr txBox="1"/>
          <p:nvPr/>
        </p:nvSpPr>
        <p:spPr>
          <a:xfrm>
            <a:off x="3713825" y="550850"/>
            <a:ext cx="7100400" cy="8103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340" name="Google Shape;340;g2feea432a9e_2_98"/>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41" name="Google Shape;341;g2feea432a9e_2_9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342" name="Google Shape;342;g2feea432a9e_2_9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43" name="Google Shape;343;g2feea432a9e_2_98"/>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344" name="Google Shape;344;g2feea432a9e_2_98"/>
          <p:cNvSpPr txBox="1"/>
          <p:nvPr/>
        </p:nvSpPr>
        <p:spPr>
          <a:xfrm>
            <a:off x="1197000" y="1123375"/>
            <a:ext cx="102822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Clr>
                <a:schemeClr val="dk1"/>
              </a:buClr>
              <a:buSzPts val="1100"/>
              <a:buFont typeface="Arial"/>
              <a:buNone/>
            </a:pPr>
            <a:r>
              <a:t/>
            </a:r>
            <a:endParaRPr b="1" sz="2500">
              <a:solidFill>
                <a:schemeClr val="dk1"/>
              </a:solidFill>
              <a:latin typeface="Trebuchet MS"/>
              <a:ea typeface="Trebuchet MS"/>
              <a:cs typeface="Trebuchet MS"/>
              <a:sym typeface="Trebuchet MS"/>
            </a:endParaRPr>
          </a:p>
        </p:txBody>
      </p:sp>
      <p:sp>
        <p:nvSpPr>
          <p:cNvPr id="345" name="Google Shape;345;g2feea432a9e_2_98"/>
          <p:cNvSpPr txBox="1"/>
          <p:nvPr/>
        </p:nvSpPr>
        <p:spPr>
          <a:xfrm>
            <a:off x="2559400" y="2022075"/>
            <a:ext cx="48600" cy="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2"/>
              </a:solidFill>
            </a:endParaRPr>
          </a:p>
        </p:txBody>
      </p:sp>
      <p:sp>
        <p:nvSpPr>
          <p:cNvPr id="346" name="Google Shape;346;g2feea432a9e_2_98"/>
          <p:cNvSpPr txBox="1"/>
          <p:nvPr/>
        </p:nvSpPr>
        <p:spPr>
          <a:xfrm>
            <a:off x="659125" y="1595725"/>
            <a:ext cx="106062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US" sz="1700">
                <a:solidFill>
                  <a:schemeClr val="dk1"/>
                </a:solidFill>
              </a:rPr>
              <a:t> </a:t>
            </a:r>
            <a:endParaRPr sz="2700">
              <a:solidFill>
                <a:schemeClr val="dk2"/>
              </a:solidFill>
            </a:endParaRPr>
          </a:p>
        </p:txBody>
      </p:sp>
      <p:sp>
        <p:nvSpPr>
          <p:cNvPr id="347" name="Google Shape;347;g2feea432a9e_2_98"/>
          <p:cNvSpPr txBox="1"/>
          <p:nvPr/>
        </p:nvSpPr>
        <p:spPr>
          <a:xfrm>
            <a:off x="1621450" y="1440650"/>
            <a:ext cx="9452700" cy="462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800">
                <a:solidFill>
                  <a:schemeClr val="dk1"/>
                </a:solidFill>
              </a:rPr>
              <a:t>Conclusion</a:t>
            </a:r>
            <a:endParaRPr b="1" sz="28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2100">
                <a:solidFill>
                  <a:schemeClr val="dk1"/>
                </a:solidFill>
              </a:rPr>
              <a:t>Findings</a:t>
            </a:r>
            <a:r>
              <a:rPr lang="en-US" sz="1700">
                <a:solidFill>
                  <a:schemeClr val="dk1"/>
                </a:solidFill>
              </a:rPr>
              <a:t>: The paper concluded that </a:t>
            </a:r>
            <a:r>
              <a:rPr b="1" lang="en-US" sz="1700">
                <a:solidFill>
                  <a:schemeClr val="dk1"/>
                </a:solidFill>
              </a:rPr>
              <a:t>MobileFaceNet</a:t>
            </a:r>
            <a:r>
              <a:rPr lang="en-US" sz="1700">
                <a:solidFill>
                  <a:schemeClr val="dk1"/>
                </a:solidFill>
              </a:rPr>
              <a:t> and </a:t>
            </a:r>
            <a:r>
              <a:rPr b="1" lang="en-US" sz="1700">
                <a:solidFill>
                  <a:schemeClr val="dk1"/>
                </a:solidFill>
              </a:rPr>
              <a:t>ShuffleFaceNet</a:t>
            </a:r>
            <a:r>
              <a:rPr lang="en-US" sz="1700">
                <a:solidFill>
                  <a:schemeClr val="dk1"/>
                </a:solidFill>
              </a:rPr>
              <a:t> perform well in </a:t>
            </a:r>
            <a:r>
              <a:rPr b="1" lang="en-US" sz="1700">
                <a:solidFill>
                  <a:schemeClr val="dk1"/>
                </a:solidFill>
              </a:rPr>
              <a:t>low-resolution face recognition</a:t>
            </a:r>
            <a:r>
              <a:rPr lang="en-US" sz="1700">
                <a:solidFill>
                  <a:schemeClr val="dk1"/>
                </a:solidFill>
              </a:rPr>
              <a:t>, achieving competitive accuracy while using less memory and computational power, making them suitable for </a:t>
            </a:r>
            <a:r>
              <a:rPr b="1" lang="en-US" sz="1700">
                <a:solidFill>
                  <a:schemeClr val="dk1"/>
                </a:solidFill>
              </a:rPr>
              <a:t>real-time surveillance</a:t>
            </a:r>
            <a:r>
              <a:rPr lang="en-US" sz="1700">
                <a:solidFill>
                  <a:schemeClr val="dk1"/>
                </a:solidFill>
              </a:rPr>
              <a:t> on low-power devices.</a:t>
            </a:r>
            <a:endParaRPr sz="17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2200">
                <a:solidFill>
                  <a:schemeClr val="dk1"/>
                </a:solidFill>
              </a:rPr>
              <a:t>Future Work</a:t>
            </a:r>
            <a:r>
              <a:rPr lang="en-US" sz="2200">
                <a:solidFill>
                  <a:schemeClr val="dk1"/>
                </a:solidFill>
              </a:rPr>
              <a:t>:</a:t>
            </a:r>
            <a:r>
              <a:rPr lang="en-US" sz="1700">
                <a:solidFill>
                  <a:schemeClr val="dk1"/>
                </a:solidFill>
              </a:rPr>
              <a:t> The paper suggests incorporating more real-world degradations (such as blur, noise) into the training data to simulate realistic low-resolution face recognition scenarios.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2100">
                <a:solidFill>
                  <a:schemeClr val="dk1"/>
                </a:solidFill>
              </a:rPr>
              <a:t>Impact</a:t>
            </a:r>
            <a:r>
              <a:rPr lang="en-US" sz="2100">
                <a:solidFill>
                  <a:schemeClr val="dk1"/>
                </a:solidFill>
              </a:rPr>
              <a:t>:</a:t>
            </a:r>
            <a:r>
              <a:rPr lang="en-US" sz="1700">
                <a:solidFill>
                  <a:schemeClr val="dk1"/>
                </a:solidFill>
              </a:rPr>
              <a:t> The work demonstrates a viable solution for small-scale, resource-constrained surveillance systems, offering affordable alternatives to large-scale, high-cost CCTV systems.</a:t>
            </a:r>
            <a:endParaRPr sz="1700">
              <a:solidFill>
                <a:schemeClr val="dk1"/>
              </a:solidFill>
            </a:endParaRPr>
          </a:p>
          <a:p>
            <a:pPr indent="0" lvl="0" marL="0" rtl="0" algn="l">
              <a:spcBef>
                <a:spcPts val="1200"/>
              </a:spcBef>
              <a:spcAft>
                <a:spcPts val="0"/>
              </a:spcAft>
              <a:buNone/>
            </a:pPr>
            <a:r>
              <a:t/>
            </a:r>
            <a:endParaRPr sz="26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feea432a9e_1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g2feea432a9e_1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355" name="Google Shape;355;g2feea432a9e_1_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56" name="Google Shape;356;g2feea432a9e_1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357" name="Google Shape;357;g2feea432a9e_1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58" name="Google Shape;358;g2feea432a9e_1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359" name="Google Shape;359;g2feea432a9e_1_0"/>
          <p:cNvSpPr txBox="1"/>
          <p:nvPr/>
        </p:nvSpPr>
        <p:spPr>
          <a:xfrm>
            <a:off x="954900" y="2828675"/>
            <a:ext cx="10282200" cy="168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3000">
                <a:solidFill>
                  <a:srgbClr val="0000FF"/>
                </a:solidFill>
                <a:latin typeface="Trebuchet MS"/>
                <a:ea typeface="Trebuchet MS"/>
                <a:cs typeface="Trebuchet MS"/>
                <a:sym typeface="Trebuchet MS"/>
              </a:rPr>
              <a:t>Title </a:t>
            </a:r>
            <a:endParaRPr b="1" sz="3000">
              <a:solidFill>
                <a:srgbClr val="0000FF"/>
              </a:solidFill>
              <a:latin typeface="Trebuchet MS"/>
              <a:ea typeface="Trebuchet MS"/>
              <a:cs typeface="Trebuchet MS"/>
              <a:sym typeface="Trebuchet MS"/>
            </a:endParaRPr>
          </a:p>
          <a:p>
            <a:pPr indent="0" lvl="0" marL="0" rtl="0" algn="l">
              <a:lnSpc>
                <a:spcPct val="115000"/>
              </a:lnSpc>
              <a:spcBef>
                <a:spcPts val="1400"/>
              </a:spcBef>
              <a:spcAft>
                <a:spcPts val="400"/>
              </a:spcAft>
              <a:buClr>
                <a:schemeClr val="dk1"/>
              </a:buClr>
              <a:buSzPts val="1100"/>
              <a:buFont typeface="Arial"/>
              <a:buNone/>
            </a:pPr>
            <a:r>
              <a:rPr b="1" lang="en-US" sz="2400">
                <a:solidFill>
                  <a:srgbClr val="0000FF"/>
                </a:solidFill>
                <a:latin typeface="Calibri"/>
                <a:ea typeface="Calibri"/>
                <a:cs typeface="Calibri"/>
                <a:sym typeface="Calibri"/>
              </a:rPr>
              <a:t>A Modified Frame Difference Method Using Correlation Coefficient for Background Subtraction</a:t>
            </a:r>
            <a:endParaRPr b="1" sz="2500">
              <a:solidFill>
                <a:srgbClr val="0000F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feea432a9e_1_1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g2feea432a9e_1_12"/>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367" name="Google Shape;367;g2feea432a9e_1_1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68" name="Google Shape;368;g2feea432a9e_1_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369" name="Google Shape;369;g2feea432a9e_1_1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70" name="Google Shape;370;g2feea432a9e_1_12"/>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371" name="Google Shape;371;g2feea432a9e_1_12"/>
          <p:cNvSpPr txBox="1"/>
          <p:nvPr/>
        </p:nvSpPr>
        <p:spPr>
          <a:xfrm>
            <a:off x="770675" y="1747600"/>
            <a:ext cx="10282200" cy="460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200">
                <a:solidFill>
                  <a:srgbClr val="0000FF"/>
                </a:solidFill>
              </a:rPr>
              <a:t>Research Focus:</a:t>
            </a:r>
            <a:endParaRPr sz="2200"/>
          </a:p>
          <a:p>
            <a:pPr indent="0" lvl="0" marL="0" rtl="0" algn="l">
              <a:lnSpc>
                <a:spcPct val="115000"/>
              </a:lnSpc>
              <a:spcBef>
                <a:spcPts val="1400"/>
              </a:spcBef>
              <a:spcAft>
                <a:spcPts val="0"/>
              </a:spcAft>
              <a:buClr>
                <a:schemeClr val="dk1"/>
              </a:buClr>
              <a:buSzPts val="1100"/>
              <a:buFont typeface="Arial"/>
              <a:buNone/>
            </a:pPr>
            <a:r>
              <a:rPr lang="en-US" sz="2000"/>
              <a:t>The paper focuses on improving background subtraction techniques in video surveillance. It proposes a modified frame difference method that utilizes correlation coefficients to differentiate between background and foreground objects in video frames.</a:t>
            </a:r>
            <a:endParaRPr sz="2000"/>
          </a:p>
          <a:p>
            <a:pPr indent="0" lvl="0" marL="0" rtl="0" algn="l">
              <a:lnSpc>
                <a:spcPct val="115000"/>
              </a:lnSpc>
              <a:spcBef>
                <a:spcPts val="1400"/>
              </a:spcBef>
              <a:spcAft>
                <a:spcPts val="0"/>
              </a:spcAft>
              <a:buClr>
                <a:schemeClr val="dk1"/>
              </a:buClr>
              <a:buSzPts val="1100"/>
              <a:buFont typeface="Arial"/>
              <a:buNone/>
            </a:pPr>
            <a:r>
              <a:t/>
            </a:r>
            <a:endParaRPr sz="2000"/>
          </a:p>
          <a:p>
            <a:pPr indent="0" lvl="0" marL="0" rtl="0" algn="l">
              <a:lnSpc>
                <a:spcPct val="115000"/>
              </a:lnSpc>
              <a:spcBef>
                <a:spcPts val="1200"/>
              </a:spcBef>
              <a:spcAft>
                <a:spcPts val="0"/>
              </a:spcAft>
              <a:buClr>
                <a:schemeClr val="dk1"/>
              </a:buClr>
              <a:buSzPts val="1100"/>
              <a:buFont typeface="Arial"/>
              <a:buNone/>
            </a:pPr>
            <a:r>
              <a:rPr b="1" lang="en-US" sz="2200">
                <a:solidFill>
                  <a:srgbClr val="0000FF"/>
                </a:solidFill>
              </a:rPr>
              <a:t>Main Hypothesis:</a:t>
            </a:r>
            <a:endParaRPr sz="22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US" sz="2000"/>
              <a:t>The hypothesis is that by incorporating correlation coefficients between blocks of the current image and the background, the accuracy and efficiency of background subtraction methods can be improved compared to traditional pixel-level difference methods.</a:t>
            </a:r>
            <a:endParaRPr sz="2000"/>
          </a:p>
          <a:p>
            <a:pPr indent="0" lvl="0" marL="0" rtl="0" algn="l">
              <a:spcBef>
                <a:spcPts val="1200"/>
              </a:spcBef>
              <a:spcAft>
                <a:spcPts val="0"/>
              </a:spcAft>
              <a:buNone/>
            </a:pPr>
            <a:r>
              <a:t/>
            </a:r>
            <a:endParaRPr b="1" sz="2200">
              <a:solidFill>
                <a:srgbClr val="0000FF"/>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feea432a9e_1_2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g2feea432a9e_1_2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379" name="Google Shape;379;g2feea432a9e_1_2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80" name="Google Shape;380;g2feea432a9e_1_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381" name="Google Shape;381;g2feea432a9e_1_2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82" name="Google Shape;382;g2feea432a9e_1_24"/>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383" name="Google Shape;383;g2feea432a9e_1_24"/>
          <p:cNvSpPr txBox="1"/>
          <p:nvPr/>
        </p:nvSpPr>
        <p:spPr>
          <a:xfrm>
            <a:off x="770675" y="1747600"/>
            <a:ext cx="10282200" cy="413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2500">
                <a:solidFill>
                  <a:srgbClr val="0000FF"/>
                </a:solidFill>
              </a:rPr>
              <a:t>Key Contributions of the Paper:</a:t>
            </a:r>
            <a:endParaRPr b="1" sz="2500">
              <a:solidFill>
                <a:srgbClr val="0000FF"/>
              </a:solidFill>
            </a:endParaRPr>
          </a:p>
          <a:p>
            <a:pPr indent="-355600" lvl="0" marL="457200" rtl="0" algn="l">
              <a:lnSpc>
                <a:spcPct val="115000"/>
              </a:lnSpc>
              <a:spcBef>
                <a:spcPts val="1200"/>
              </a:spcBef>
              <a:spcAft>
                <a:spcPts val="0"/>
              </a:spcAft>
              <a:buClr>
                <a:srgbClr val="000000"/>
              </a:buClr>
              <a:buSzPts val="2000"/>
              <a:buChar char="●"/>
            </a:pPr>
            <a:r>
              <a:rPr lang="en-US" sz="2000"/>
              <a:t>A novel technique for background subtraction using block-wise correlation coefficient analysis.</a:t>
            </a:r>
            <a:endParaRPr sz="2000"/>
          </a:p>
          <a:p>
            <a:pPr indent="-355600" lvl="0" marL="457200" rtl="0" algn="l">
              <a:lnSpc>
                <a:spcPct val="115000"/>
              </a:lnSpc>
              <a:spcBef>
                <a:spcPts val="0"/>
              </a:spcBef>
              <a:spcAft>
                <a:spcPts val="0"/>
              </a:spcAft>
              <a:buClr>
                <a:srgbClr val="000000"/>
              </a:buClr>
              <a:buSzPts val="2000"/>
              <a:buChar char="●"/>
            </a:pPr>
            <a:r>
              <a:rPr lang="en-US" sz="2000"/>
              <a:t>A proposed method that improves detection accuracy and reduces computational time compared to traditional frame difference methods.</a:t>
            </a:r>
            <a:endParaRPr sz="2000"/>
          </a:p>
          <a:p>
            <a:pPr indent="-355600" lvl="0" marL="457200" rtl="0" algn="l">
              <a:lnSpc>
                <a:spcPct val="115000"/>
              </a:lnSpc>
              <a:spcBef>
                <a:spcPts val="0"/>
              </a:spcBef>
              <a:spcAft>
                <a:spcPts val="0"/>
              </a:spcAft>
              <a:buClr>
                <a:srgbClr val="000000"/>
              </a:buClr>
              <a:buSzPts val="2000"/>
              <a:buChar char="●"/>
            </a:pPr>
            <a:r>
              <a:rPr lang="en-US" sz="2000"/>
              <a:t>Experimental validation on challenging datasets, showing the method's superior performance in precision, recall, and F-measure metrics.</a:t>
            </a:r>
            <a:endParaRPr sz="2000"/>
          </a:p>
          <a:p>
            <a:pPr indent="-355600" lvl="0" marL="457200" rtl="0" algn="l">
              <a:lnSpc>
                <a:spcPct val="115000"/>
              </a:lnSpc>
              <a:spcBef>
                <a:spcPts val="0"/>
              </a:spcBef>
              <a:spcAft>
                <a:spcPts val="0"/>
              </a:spcAft>
              <a:buClr>
                <a:srgbClr val="000000"/>
              </a:buClr>
              <a:buSzPts val="2000"/>
              <a:buChar char="●"/>
            </a:pPr>
            <a:r>
              <a:rPr lang="en-US" sz="2000"/>
              <a:t>Application of the method to real-time video surveillance, with scenarios like object detection and human activity recognition.</a:t>
            </a:r>
            <a:endParaRPr sz="2000"/>
          </a:p>
          <a:p>
            <a:pPr indent="0" lvl="0" marL="0" rtl="0" algn="l">
              <a:spcBef>
                <a:spcPts val="1200"/>
              </a:spcBef>
              <a:spcAft>
                <a:spcPts val="0"/>
              </a:spcAft>
              <a:buNone/>
            </a:pPr>
            <a:r>
              <a:t/>
            </a:r>
            <a:endParaRPr b="1" sz="240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feea432a9e_1_3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g2feea432a9e_1_3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391" name="Google Shape;391;g2feea432a9e_1_3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92" name="Google Shape;392;g2feea432a9e_1_36"/>
          <p:cNvSpPr txBox="1"/>
          <p:nvPr>
            <p:ph idx="11" type="ftr"/>
          </p:nvPr>
        </p:nvSpPr>
        <p:spPr>
          <a:xfrm>
            <a:off x="4038600" y="63772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393" name="Google Shape;393;g2feea432a9e_1_3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394" name="Google Shape;394;g2feea432a9e_1_3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395" name="Google Shape;395;g2feea432a9e_1_36"/>
          <p:cNvSpPr txBox="1"/>
          <p:nvPr/>
        </p:nvSpPr>
        <p:spPr>
          <a:xfrm>
            <a:off x="793325" y="1617750"/>
            <a:ext cx="10282200" cy="421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2100">
                <a:solidFill>
                  <a:srgbClr val="0000FF"/>
                </a:solidFill>
              </a:rPr>
              <a:t>Supporting and Challenging Research:</a:t>
            </a:r>
            <a:endParaRPr b="1" sz="2100">
              <a:solidFill>
                <a:srgbClr val="0000FF"/>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The paper references a variety of traditional background subtraction methods, including mean, median, pixel intensity classification, and MoG models, as well as recent surveys in the field.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It builds upon previous methods, such as robust background subtraction with validation​and it compares its approach with established frame difference methods, demonstrating improved performance under specific conditions like illumination changes and background motion.</a:t>
            </a:r>
            <a:endParaRPr sz="1800">
              <a:solidFill>
                <a:schemeClr val="dk1"/>
              </a:solidFill>
            </a:endParaRPr>
          </a:p>
          <a:p>
            <a:pPr indent="0" lvl="0" marL="0" rtl="0" algn="l">
              <a:lnSpc>
                <a:spcPct val="115000"/>
              </a:lnSpc>
              <a:spcBef>
                <a:spcPts val="1200"/>
              </a:spcBef>
              <a:spcAft>
                <a:spcPts val="0"/>
              </a:spcAft>
              <a:buNone/>
            </a:pPr>
            <a:r>
              <a:rPr b="1" lang="en-US" sz="2100">
                <a:solidFill>
                  <a:srgbClr val="0000FF"/>
                </a:solidFill>
              </a:rPr>
              <a:t>Conclusion and Further Directions:</a:t>
            </a:r>
            <a:endParaRPr sz="2100">
              <a:solidFill>
                <a:srgbClr val="0000FF"/>
              </a:solidFill>
            </a:endParaRPr>
          </a:p>
          <a:p>
            <a:pPr indent="0" lvl="0" marL="0" rtl="0" algn="l">
              <a:lnSpc>
                <a:spcPct val="115000"/>
              </a:lnSpc>
              <a:spcBef>
                <a:spcPts val="1200"/>
              </a:spcBef>
              <a:spcAft>
                <a:spcPts val="1200"/>
              </a:spcAft>
              <a:buNone/>
            </a:pPr>
            <a:r>
              <a:rPr lang="en-US" sz="1800">
                <a:solidFill>
                  <a:schemeClr val="dk1"/>
                </a:solidFill>
              </a:rPr>
              <a:t>The proposed method enhances the efficiency and accuracy of background subtraction by incorporating correlation coefficient analysis. It outperforms traditional frame difference methods in various challenging scenarios. The paper suggests future research could focus on using additional information, such as shape and edge features, to further improve the detection accuracy.</a:t>
            </a:r>
            <a:endParaRPr b="1"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ff0489e351_5_2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g2ff0489e351_5_2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403" name="Google Shape;403;g2ff0489e351_5_2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04" name="Google Shape;404;g2ff0489e351_5_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405" name="Google Shape;405;g2ff0489e351_5_2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06" name="Google Shape;406;g2ff0489e351_5_2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407" name="Google Shape;407;g2ff0489e351_5_26"/>
          <p:cNvSpPr txBox="1"/>
          <p:nvPr/>
        </p:nvSpPr>
        <p:spPr>
          <a:xfrm>
            <a:off x="770675" y="1747600"/>
            <a:ext cx="10282200" cy="179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800">
                <a:solidFill>
                  <a:srgbClr val="0000FF"/>
                </a:solidFill>
                <a:latin typeface="Trebuchet MS"/>
                <a:ea typeface="Trebuchet MS"/>
                <a:cs typeface="Trebuchet MS"/>
                <a:sym typeface="Trebuchet MS"/>
              </a:rPr>
              <a:t>Title </a:t>
            </a:r>
            <a:endParaRPr b="1" sz="2800">
              <a:solidFill>
                <a:srgbClr val="0000FF"/>
              </a:solidFill>
              <a:latin typeface="Trebuchet MS"/>
              <a:ea typeface="Trebuchet MS"/>
              <a:cs typeface="Trebuchet MS"/>
              <a:sym typeface="Trebuchet MS"/>
            </a:endParaRPr>
          </a:p>
          <a:p>
            <a:pPr indent="0" lvl="0" marL="0" rtl="0" algn="l">
              <a:lnSpc>
                <a:spcPct val="115000"/>
              </a:lnSpc>
              <a:spcBef>
                <a:spcPts val="1400"/>
              </a:spcBef>
              <a:spcAft>
                <a:spcPts val="0"/>
              </a:spcAft>
              <a:buClr>
                <a:schemeClr val="dk1"/>
              </a:buClr>
              <a:buSzPts val="1100"/>
              <a:buFont typeface="Arial"/>
              <a:buNone/>
            </a:pPr>
            <a:r>
              <a:rPr b="1" lang="en-US" sz="2800">
                <a:solidFill>
                  <a:srgbClr val="0000FF"/>
                </a:solidFill>
                <a:latin typeface="Calibri"/>
                <a:ea typeface="Calibri"/>
                <a:cs typeface="Calibri"/>
                <a:sym typeface="Calibri"/>
              </a:rPr>
              <a:t>Milvus: A Purpose-Built Vector Data Management System</a:t>
            </a:r>
            <a:endParaRPr b="1" sz="3400">
              <a:solidFill>
                <a:srgbClr val="0000FF"/>
              </a:solidFill>
              <a:latin typeface="Lexend"/>
              <a:ea typeface="Lexend"/>
              <a:cs typeface="Lexend"/>
              <a:sym typeface="Lexend"/>
            </a:endParaRPr>
          </a:p>
          <a:p>
            <a:pPr indent="0" lvl="0" marL="0" rtl="0" algn="l">
              <a:spcBef>
                <a:spcPts val="400"/>
              </a:spcBef>
              <a:spcAft>
                <a:spcPts val="0"/>
              </a:spcAft>
              <a:buNone/>
            </a:pPr>
            <a:r>
              <a:t/>
            </a:r>
            <a:endParaRPr b="1" sz="25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rPr lang="en-US" sz="2400">
                <a:solidFill>
                  <a:srgbClr val="0000FF"/>
                </a:solidFill>
                <a:latin typeface="Trebuchet MS"/>
                <a:ea typeface="Trebuchet MS"/>
                <a:cs typeface="Trebuchet MS"/>
                <a:sym typeface="Trebuchet MS"/>
              </a:rPr>
              <a:t>We wish to develop software for an edge-AI based CCTV </a:t>
            </a:r>
            <a:r>
              <a:rPr lang="en-US" sz="2400">
                <a:solidFill>
                  <a:srgbClr val="0000FF"/>
                </a:solidFill>
                <a:latin typeface="Trebuchet MS"/>
                <a:ea typeface="Trebuchet MS"/>
                <a:cs typeface="Trebuchet MS"/>
                <a:sym typeface="Trebuchet MS"/>
              </a:rPr>
              <a:t>surveillance</a:t>
            </a:r>
            <a:r>
              <a:rPr lang="en-US" sz="2400">
                <a:solidFill>
                  <a:srgbClr val="0000FF"/>
                </a:solidFill>
                <a:latin typeface="Trebuchet MS"/>
                <a:ea typeface="Trebuchet MS"/>
                <a:cs typeface="Trebuchet MS"/>
                <a:sym typeface="Trebuchet MS"/>
              </a:rPr>
              <a:t> system to help </a:t>
            </a:r>
            <a:r>
              <a:rPr lang="en-US" sz="2400">
                <a:solidFill>
                  <a:srgbClr val="0000FF"/>
                </a:solidFill>
                <a:latin typeface="Trebuchet MS"/>
                <a:ea typeface="Trebuchet MS"/>
                <a:cs typeface="Trebuchet MS"/>
                <a:sym typeface="Trebuchet MS"/>
              </a:rPr>
              <a:t>SMEs</a:t>
            </a:r>
            <a:r>
              <a:rPr lang="en-US" sz="2400">
                <a:solidFill>
                  <a:srgbClr val="0000FF"/>
                </a:solidFill>
                <a:latin typeface="Trebuchet MS"/>
                <a:ea typeface="Trebuchet MS"/>
                <a:cs typeface="Trebuchet MS"/>
                <a:sym typeface="Trebuchet MS"/>
              </a:rPr>
              <a:t> with better and cheaper security systems.</a:t>
            </a:r>
            <a:endParaRPr>
              <a:solidFill>
                <a:srgbClr val="0000FF"/>
              </a:solidFill>
            </a:endParaRPr>
          </a:p>
        </p:txBody>
      </p:sp>
      <p:sp>
        <p:nvSpPr>
          <p:cNvPr id="84" name="Google Shape;84;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Introduction</a:t>
            </a:r>
            <a:endParaRPr/>
          </a:p>
        </p:txBody>
      </p:sp>
      <p:pic>
        <p:nvPicPr>
          <p:cNvPr id="85" name="Google Shape;85;p3"/>
          <p:cNvPicPr preferRelativeResize="0"/>
          <p:nvPr/>
        </p:nvPicPr>
        <p:blipFill rotWithShape="1">
          <a:blip r:embed="rId3">
            <a:alphaModFix/>
          </a:blip>
          <a:srcRect b="0" l="0" r="0" t="4970"/>
          <a:stretch/>
        </p:blipFill>
        <p:spPr>
          <a:xfrm>
            <a:off x="10580722" y="1"/>
            <a:ext cx="1281312" cy="1560352"/>
          </a:xfrm>
          <a:prstGeom prst="rect">
            <a:avLst/>
          </a:prstGeom>
          <a:noFill/>
          <a:ln>
            <a:noFill/>
          </a:ln>
        </p:spPr>
      </p:pic>
      <p:sp>
        <p:nvSpPr>
          <p:cNvPr id="86" name="Google Shape;86;p3"/>
          <p:cNvSpPr txBox="1"/>
          <p:nvPr/>
        </p:nvSpPr>
        <p:spPr>
          <a:xfrm>
            <a:off x="162560" y="147428"/>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sz="1200" u="none">
              <a:solidFill>
                <a:srgbClr val="888888"/>
              </a:solidFill>
              <a:latin typeface="Arial"/>
              <a:ea typeface="Arial"/>
              <a:cs typeface="Arial"/>
              <a:sym typeface="Arial"/>
            </a:endParaRPr>
          </a:p>
        </p:txBody>
      </p:sp>
      <p:sp>
        <p:nvSpPr>
          <p:cNvPr id="87" name="Google Shape;87;p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feea432a9e_0_22"/>
          <p:cNvSpPr/>
          <p:nvPr/>
        </p:nvSpPr>
        <p:spPr>
          <a:xfrm>
            <a:off x="3432875" y="9906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g2feea432a9e_0_22"/>
          <p:cNvSpPr txBox="1"/>
          <p:nvPr/>
        </p:nvSpPr>
        <p:spPr>
          <a:xfrm>
            <a:off x="3796209" y="421625"/>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415" name="Google Shape;415;g2feea432a9e_0_2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16" name="Google Shape;416;g2feea432a9e_0_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417" name="Google Shape;417;g2feea432a9e_0_2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18" name="Google Shape;418;g2feea432a9e_0_22"/>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419" name="Google Shape;419;g2feea432a9e_0_22"/>
          <p:cNvSpPr txBox="1"/>
          <p:nvPr/>
        </p:nvSpPr>
        <p:spPr>
          <a:xfrm>
            <a:off x="760500" y="1111975"/>
            <a:ext cx="10953900" cy="562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3000" u="sng">
                <a:solidFill>
                  <a:srgbClr val="0000FF"/>
                </a:solidFill>
                <a:latin typeface="Merriweather"/>
                <a:ea typeface="Merriweather"/>
                <a:cs typeface="Merriweather"/>
                <a:sym typeface="Merriweather"/>
              </a:rPr>
              <a:t>Introduction</a:t>
            </a:r>
            <a:endParaRPr sz="1100">
              <a:solidFill>
                <a:srgbClr val="0000FF"/>
              </a:solidFill>
            </a:endParaRPr>
          </a:p>
          <a:p>
            <a:pPr indent="-323850" lvl="0" marL="457200" rtl="0" algn="l">
              <a:lnSpc>
                <a:spcPct val="115000"/>
              </a:lnSpc>
              <a:spcBef>
                <a:spcPts val="1400"/>
              </a:spcBef>
              <a:spcAft>
                <a:spcPts val="0"/>
              </a:spcAft>
              <a:buClr>
                <a:schemeClr val="dk1"/>
              </a:buClr>
              <a:buSzPts val="1500"/>
              <a:buChar char="●"/>
            </a:pPr>
            <a:r>
              <a:rPr b="1" lang="en-US" sz="2000">
                <a:solidFill>
                  <a:schemeClr val="dk1"/>
                </a:solidFill>
              </a:rPr>
              <a:t>Authors</a:t>
            </a:r>
            <a:r>
              <a:rPr b="1" lang="en-US" sz="1500">
                <a:solidFill>
                  <a:schemeClr val="dk1"/>
                </a:solidFill>
              </a:rPr>
              <a:t>: </a:t>
            </a:r>
            <a:r>
              <a:rPr lang="en-US" sz="1500">
                <a:solidFill>
                  <a:schemeClr val="dk1"/>
                </a:solidFill>
              </a:rPr>
              <a:t>Jianguo Wang, Xiaomeng Yi, Rentong Guo, Hai Jin, Peng Xu</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2000">
                <a:solidFill>
                  <a:schemeClr val="dk1"/>
                </a:solidFill>
              </a:rPr>
              <a:t>Type:</a:t>
            </a:r>
            <a:r>
              <a:rPr b="1" lang="en-US" sz="1500">
                <a:solidFill>
                  <a:schemeClr val="dk1"/>
                </a:solidFill>
              </a:rPr>
              <a:t> </a:t>
            </a:r>
            <a:r>
              <a:rPr lang="en-US" sz="1500">
                <a:solidFill>
                  <a:schemeClr val="dk1"/>
                </a:solidFill>
              </a:rPr>
              <a:t>Research paper presented at the 2021 International Conference on Management of Data (SIGMOD ’21) by researchers from Purdue University</a:t>
            </a:r>
            <a:br>
              <a:rPr lang="en-US" sz="1500">
                <a:solidFill>
                  <a:schemeClr val="dk1"/>
                </a:solidFill>
              </a:rPr>
            </a:br>
            <a:endParaRPr b="1"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2000">
                <a:solidFill>
                  <a:schemeClr val="dk1"/>
                </a:solidFill>
              </a:rPr>
              <a:t>Context</a:t>
            </a:r>
            <a:r>
              <a:rPr lang="en-US" sz="2000">
                <a:solidFill>
                  <a:schemeClr val="dk1"/>
                </a:solidFill>
              </a:rPr>
              <a:t>:</a:t>
            </a:r>
            <a:r>
              <a:rPr lang="en-US" sz="1500">
                <a:solidFill>
                  <a:schemeClr val="dk1"/>
                </a:solidFill>
              </a:rPr>
              <a:t> This paper introduces </a:t>
            </a:r>
            <a:r>
              <a:rPr b="1" lang="en-US" sz="1500">
                <a:solidFill>
                  <a:schemeClr val="dk1"/>
                </a:solidFill>
              </a:rPr>
              <a:t>Milvus</a:t>
            </a:r>
            <a:r>
              <a:rPr lang="en-US" sz="1500">
                <a:solidFill>
                  <a:schemeClr val="dk1"/>
                </a:solidFill>
              </a:rPr>
              <a:t>, a specialized vector database system, which is superior to existing systems like </a:t>
            </a:r>
            <a:r>
              <a:rPr b="1" lang="en-US" sz="1500">
                <a:solidFill>
                  <a:schemeClr val="dk1"/>
                </a:solidFill>
              </a:rPr>
              <a:t>Faiss</a:t>
            </a:r>
            <a:r>
              <a:rPr lang="en-US" sz="1500">
                <a:solidFill>
                  <a:schemeClr val="dk1"/>
                </a:solidFill>
              </a:rPr>
              <a:t> and </a:t>
            </a:r>
            <a:r>
              <a:rPr b="1" lang="en-US" sz="1500">
                <a:solidFill>
                  <a:schemeClr val="dk1"/>
                </a:solidFill>
              </a:rPr>
              <a:t>SPTAG, which</a:t>
            </a:r>
            <a:r>
              <a:rPr lang="en-US" sz="1500">
                <a:solidFill>
                  <a:schemeClr val="dk1"/>
                </a:solidFill>
              </a:rPr>
              <a:t> primarily focus on static vector similarity search. Milvus addresses the needs of AI and machine learning (ML) applications to process different forms of unstructured data, by introducing Milvus, a specialized vector database system, designed to manage </a:t>
            </a:r>
            <a:r>
              <a:rPr b="1" lang="en-US" sz="1500">
                <a:solidFill>
                  <a:schemeClr val="dk1"/>
                </a:solidFill>
              </a:rPr>
              <a:t>large-scale, dynamic vector data with fast query processing</a:t>
            </a:r>
            <a:br>
              <a:rPr lang="en-US" sz="1500">
                <a:solidFill>
                  <a:schemeClr val="dk1"/>
                </a:solidFill>
              </a:rPr>
            </a:br>
            <a:endParaRPr sz="19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2000">
                <a:solidFill>
                  <a:schemeClr val="dk1"/>
                </a:solidFill>
              </a:rPr>
              <a:t>Objective</a:t>
            </a:r>
            <a:r>
              <a:rPr lang="en-US" sz="2000">
                <a:solidFill>
                  <a:schemeClr val="dk1"/>
                </a:solidFill>
              </a:rPr>
              <a:t>:</a:t>
            </a:r>
            <a:r>
              <a:rPr lang="en-US" sz="1500">
                <a:solidFill>
                  <a:schemeClr val="dk1"/>
                </a:solidFill>
              </a:rPr>
              <a:t> The authors propose Milvus as a solution to overcome the challenges faced by other existing systems like </a:t>
            </a:r>
            <a:r>
              <a:rPr b="1" lang="en-US" sz="1500">
                <a:solidFill>
                  <a:schemeClr val="dk1"/>
                </a:solidFill>
              </a:rPr>
              <a:t>Faiss, SPTAG, AliBaba PASE etc.</a:t>
            </a:r>
            <a:r>
              <a:rPr lang="en-US" sz="1500">
                <a:solidFill>
                  <a:schemeClr val="dk1"/>
                </a:solidFill>
              </a:rPr>
              <a:t> by offering a </a:t>
            </a:r>
            <a:r>
              <a:rPr b="1" lang="en-US" sz="1500">
                <a:solidFill>
                  <a:schemeClr val="dk1"/>
                </a:solidFill>
              </a:rPr>
              <a:t>scalable, high-performance, distributed vector data management system</a:t>
            </a:r>
            <a:r>
              <a:rPr lang="en-US" sz="1500">
                <a:solidFill>
                  <a:schemeClr val="dk1"/>
                </a:solidFill>
              </a:rPr>
              <a:t> capable of handling </a:t>
            </a:r>
            <a:r>
              <a:rPr b="1" lang="en-US" sz="1500">
                <a:solidFill>
                  <a:schemeClr val="dk1"/>
                </a:solidFill>
              </a:rPr>
              <a:t>dynamic data updates</a:t>
            </a:r>
            <a:r>
              <a:rPr lang="en-US" sz="1500">
                <a:solidFill>
                  <a:schemeClr val="dk1"/>
                </a:solidFill>
              </a:rPr>
              <a:t> and supporting advanced queries like </a:t>
            </a:r>
            <a:r>
              <a:rPr b="1" lang="en-US" sz="1500">
                <a:solidFill>
                  <a:schemeClr val="dk1"/>
                </a:solidFill>
              </a:rPr>
              <a:t>multi-vector processing</a:t>
            </a:r>
            <a:r>
              <a:rPr lang="en-US" sz="1500">
                <a:solidFill>
                  <a:schemeClr val="dk1"/>
                </a:solidFill>
              </a:rPr>
              <a:t> and </a:t>
            </a:r>
            <a:r>
              <a:rPr b="1" lang="en-US" sz="1500">
                <a:solidFill>
                  <a:schemeClr val="dk1"/>
                </a:solidFill>
              </a:rPr>
              <a:t>attribute filtering</a:t>
            </a:r>
            <a:r>
              <a:rPr lang="en-US" sz="1500">
                <a:solidFill>
                  <a:schemeClr val="dk1"/>
                </a:solidFill>
              </a:rPr>
              <a:t>.</a:t>
            </a:r>
            <a:endParaRPr sz="1500">
              <a:solidFill>
                <a:schemeClr val="dk1"/>
              </a:solidFill>
            </a:endParaRPr>
          </a:p>
          <a:p>
            <a:pPr indent="0" lvl="0" marL="0" rtl="0" algn="l">
              <a:spcBef>
                <a:spcPts val="12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feea432a9e_0_40"/>
          <p:cNvSpPr/>
          <p:nvPr/>
        </p:nvSpPr>
        <p:spPr>
          <a:xfrm>
            <a:off x="3432875" y="9906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g2feea432a9e_0_40"/>
          <p:cNvSpPr txBox="1"/>
          <p:nvPr/>
        </p:nvSpPr>
        <p:spPr>
          <a:xfrm>
            <a:off x="3796209" y="421625"/>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427" name="Google Shape;427;g2feea432a9e_0_40"/>
          <p:cNvPicPr preferRelativeResize="0"/>
          <p:nvPr/>
        </p:nvPicPr>
        <p:blipFill rotWithShape="1">
          <a:blip r:embed="rId3">
            <a:alphaModFix/>
          </a:blip>
          <a:srcRect b="0" l="0" r="0" t="0"/>
          <a:stretch/>
        </p:blipFill>
        <p:spPr>
          <a:xfrm>
            <a:off x="10896600" y="-34501"/>
            <a:ext cx="1295400" cy="917825"/>
          </a:xfrm>
          <a:prstGeom prst="rect">
            <a:avLst/>
          </a:prstGeom>
          <a:noFill/>
          <a:ln>
            <a:noFill/>
          </a:ln>
        </p:spPr>
      </p:pic>
      <p:sp>
        <p:nvSpPr>
          <p:cNvPr id="428" name="Google Shape;428;g2feea432a9e_0_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429" name="Google Shape;429;g2feea432a9e_0_4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30" name="Google Shape;430;g2feea432a9e_0_4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431" name="Google Shape;431;g2feea432a9e_0_40"/>
          <p:cNvSpPr txBox="1"/>
          <p:nvPr/>
        </p:nvSpPr>
        <p:spPr>
          <a:xfrm>
            <a:off x="477525" y="1111975"/>
            <a:ext cx="11369100" cy="62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3000" u="sng">
                <a:solidFill>
                  <a:srgbClr val="0000FF"/>
                </a:solidFill>
                <a:latin typeface="Merriweather"/>
                <a:ea typeface="Merriweather"/>
                <a:cs typeface="Merriweather"/>
                <a:sym typeface="Merriweather"/>
              </a:rPr>
              <a:t>Key Contributions</a:t>
            </a:r>
            <a:endParaRPr b="1" sz="1300">
              <a:solidFill>
                <a:srgbClr val="0000FF"/>
              </a:solidFill>
            </a:endParaRPr>
          </a:p>
          <a:p>
            <a:pPr indent="-355600" lvl="0" marL="457200" rtl="0" algn="l">
              <a:lnSpc>
                <a:spcPct val="115000"/>
              </a:lnSpc>
              <a:spcBef>
                <a:spcPts val="1200"/>
              </a:spcBef>
              <a:spcAft>
                <a:spcPts val="0"/>
              </a:spcAft>
              <a:buClr>
                <a:schemeClr val="dk1"/>
              </a:buClr>
              <a:buSzPts val="2000"/>
              <a:buAutoNum type="arabicPeriod"/>
            </a:pPr>
            <a:r>
              <a:rPr b="1" lang="en-US" sz="2000">
                <a:solidFill>
                  <a:schemeClr val="dk1"/>
                </a:solidFill>
              </a:rPr>
              <a:t>Efficient Dynamic Data Handling</a:t>
            </a:r>
            <a:r>
              <a:rPr lang="en-US" sz="2000">
                <a:solidFill>
                  <a:schemeClr val="dk1"/>
                </a:solidFill>
              </a:rPr>
              <a:t>:</a:t>
            </a:r>
            <a:endParaRPr sz="20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Milvus uses a </a:t>
            </a:r>
            <a:r>
              <a:rPr b="1" lang="en-US" sz="1500">
                <a:solidFill>
                  <a:schemeClr val="dk1"/>
                </a:solidFill>
              </a:rPr>
              <a:t>log-structured merge-tree (LSM-based)</a:t>
            </a:r>
            <a:r>
              <a:rPr lang="en-US" sz="1500">
                <a:solidFill>
                  <a:schemeClr val="dk1"/>
                </a:solidFill>
              </a:rPr>
              <a:t> architecture, which allows for efficient insertion, deletion, and real-time querying of dynamic vector data, solving a critical limitation in existing systems.</a:t>
            </a:r>
            <a:br>
              <a:rPr lang="en-US" sz="1500">
                <a:solidFill>
                  <a:schemeClr val="dk1"/>
                </a:solidFill>
              </a:rPr>
            </a:br>
            <a:endParaRPr sz="15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US" sz="2000">
                <a:solidFill>
                  <a:schemeClr val="dk1"/>
                </a:solidFill>
              </a:rPr>
              <a:t>Advanced Query Processing</a:t>
            </a:r>
            <a:r>
              <a:rPr lang="en-US" sz="2000">
                <a:solidFill>
                  <a:schemeClr val="dk1"/>
                </a:solidFill>
              </a:rPr>
              <a:t>:</a:t>
            </a:r>
            <a:endParaRPr sz="20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Unlike traditional vector search systems, Milvus supports </a:t>
            </a:r>
            <a:r>
              <a:rPr b="1" lang="en-US" sz="1500">
                <a:solidFill>
                  <a:schemeClr val="dk1"/>
                </a:solidFill>
              </a:rPr>
              <a:t>attribute filtering</a:t>
            </a:r>
            <a:r>
              <a:rPr lang="en-US" sz="1500">
                <a:solidFill>
                  <a:schemeClr val="dk1"/>
                </a:solidFill>
              </a:rPr>
              <a:t> and </a:t>
            </a:r>
            <a:r>
              <a:rPr b="1" lang="en-US" sz="1500">
                <a:solidFill>
                  <a:schemeClr val="dk1"/>
                </a:solidFill>
              </a:rPr>
              <a:t>multi-vector queries</a:t>
            </a:r>
            <a:r>
              <a:rPr lang="en-US" sz="1500">
                <a:solidFill>
                  <a:schemeClr val="dk1"/>
                </a:solidFill>
              </a:rPr>
              <a:t> to enable more complex applications, such as finding entities based on multiple features.</a:t>
            </a:r>
            <a:br>
              <a:rPr lang="en-US" sz="1500">
                <a:solidFill>
                  <a:schemeClr val="dk1"/>
                </a:solidFill>
              </a:rPr>
            </a:br>
            <a:endParaRPr sz="15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US" sz="2000">
                <a:solidFill>
                  <a:schemeClr val="dk1"/>
                </a:solidFill>
              </a:rPr>
              <a:t>Optimized for Heterogeneous Computing</a:t>
            </a:r>
            <a:r>
              <a:rPr lang="en-US" sz="2000">
                <a:solidFill>
                  <a:schemeClr val="dk1"/>
                </a:solidFill>
              </a:rPr>
              <a:t>:</a:t>
            </a:r>
            <a:endParaRPr sz="20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Milvus is designed to leverage </a:t>
            </a:r>
            <a:r>
              <a:rPr b="1" lang="en-US" sz="1500">
                <a:solidFill>
                  <a:schemeClr val="dk1"/>
                </a:solidFill>
              </a:rPr>
              <a:t>both CPUs and GPUs</a:t>
            </a:r>
            <a:r>
              <a:rPr lang="en-US" sz="1500">
                <a:solidFill>
                  <a:schemeClr val="dk1"/>
                </a:solidFill>
              </a:rPr>
              <a:t>, incorporating </a:t>
            </a:r>
            <a:r>
              <a:rPr b="1" lang="en-US" sz="1500">
                <a:solidFill>
                  <a:schemeClr val="dk1"/>
                </a:solidFill>
              </a:rPr>
              <a:t>SIMD-aware</a:t>
            </a:r>
            <a:r>
              <a:rPr lang="en-US" sz="1500">
                <a:solidFill>
                  <a:schemeClr val="dk1"/>
                </a:solidFill>
              </a:rPr>
              <a:t> optimizations and </a:t>
            </a:r>
            <a:r>
              <a:rPr b="1" lang="en-US" sz="1500">
                <a:solidFill>
                  <a:schemeClr val="dk1"/>
                </a:solidFill>
              </a:rPr>
              <a:t>multi-GPU support</a:t>
            </a:r>
            <a:r>
              <a:rPr lang="en-US" sz="1500">
                <a:solidFill>
                  <a:schemeClr val="dk1"/>
                </a:solidFill>
              </a:rPr>
              <a:t>, ensuring scalability and performance in modern computing environments.</a:t>
            </a:r>
            <a:br>
              <a:rPr lang="en-US" sz="1500">
                <a:solidFill>
                  <a:schemeClr val="dk1"/>
                </a:solidFill>
              </a:rPr>
            </a:br>
            <a:endParaRPr sz="15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b="1" lang="en-US" sz="2000">
                <a:solidFill>
                  <a:schemeClr val="dk1"/>
                </a:solidFill>
              </a:rPr>
              <a:t>Open Source and Distributed Architecture</a:t>
            </a:r>
            <a:r>
              <a:rPr lang="en-US" sz="2000">
                <a:solidFill>
                  <a:schemeClr val="dk1"/>
                </a:solidFill>
              </a:rPr>
              <a:t>:</a:t>
            </a:r>
            <a:endParaRPr sz="20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The system is fully open-source and built with a </a:t>
            </a:r>
            <a:r>
              <a:rPr b="1" lang="en-US" sz="1500">
                <a:solidFill>
                  <a:schemeClr val="dk1"/>
                </a:solidFill>
              </a:rPr>
              <a:t>distributed shared-storage architecture</a:t>
            </a:r>
            <a:r>
              <a:rPr lang="en-US" sz="1500">
                <a:solidFill>
                  <a:schemeClr val="dk1"/>
                </a:solidFill>
              </a:rPr>
              <a:t>, allowing data to be shared and distributed across multiple nodes, facilitating billion-scale vector management.</a:t>
            </a:r>
            <a:endParaRPr sz="1500">
              <a:solidFill>
                <a:schemeClr val="dk1"/>
              </a:solidFill>
            </a:endParaRPr>
          </a:p>
          <a:p>
            <a:pPr indent="0" lvl="0" marL="457200" rtl="0" algn="l">
              <a:lnSpc>
                <a:spcPct val="115000"/>
              </a:lnSpc>
              <a:spcBef>
                <a:spcPts val="1200"/>
              </a:spcBef>
              <a:spcAft>
                <a:spcPts val="0"/>
              </a:spcAft>
              <a:buNone/>
            </a:pPr>
            <a:r>
              <a:t/>
            </a:r>
            <a:endParaRPr b="1" sz="2000">
              <a:solidFill>
                <a:schemeClr val="dk1"/>
              </a:solidFill>
            </a:endParaRPr>
          </a:p>
          <a:p>
            <a:pPr indent="0" lvl="0" marL="0" rtl="0" algn="l">
              <a:spcBef>
                <a:spcPts val="12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30da6788fd3_0_0"/>
          <p:cNvSpPr/>
          <p:nvPr/>
        </p:nvSpPr>
        <p:spPr>
          <a:xfrm>
            <a:off x="3422400" y="7891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g30da6788fd3_0_0"/>
          <p:cNvSpPr txBox="1"/>
          <p:nvPr/>
        </p:nvSpPr>
        <p:spPr>
          <a:xfrm>
            <a:off x="3796209" y="3274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439" name="Google Shape;439;g30da6788fd3_0_0"/>
          <p:cNvPicPr preferRelativeResize="0"/>
          <p:nvPr/>
        </p:nvPicPr>
        <p:blipFill rotWithShape="1">
          <a:blip r:embed="rId3">
            <a:alphaModFix/>
          </a:blip>
          <a:srcRect b="0" l="0" r="0" t="0"/>
          <a:stretch/>
        </p:blipFill>
        <p:spPr>
          <a:xfrm>
            <a:off x="10896600" y="-34501"/>
            <a:ext cx="1295400" cy="837700"/>
          </a:xfrm>
          <a:prstGeom prst="rect">
            <a:avLst/>
          </a:prstGeom>
          <a:noFill/>
          <a:ln>
            <a:noFill/>
          </a:ln>
        </p:spPr>
      </p:pic>
      <p:sp>
        <p:nvSpPr>
          <p:cNvPr id="440" name="Google Shape;440;g30da6788fd3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441" name="Google Shape;441;g30da6788fd3_0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42" name="Google Shape;442;g30da6788fd3_0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443" name="Google Shape;443;g30da6788fd3_0_0"/>
          <p:cNvSpPr txBox="1"/>
          <p:nvPr/>
        </p:nvSpPr>
        <p:spPr>
          <a:xfrm>
            <a:off x="209400" y="910900"/>
            <a:ext cx="11658300" cy="656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3000" u="sng">
                <a:solidFill>
                  <a:srgbClr val="0000FF"/>
                </a:solidFill>
                <a:latin typeface="Merriweather"/>
                <a:ea typeface="Merriweather"/>
                <a:cs typeface="Merriweather"/>
                <a:sym typeface="Merriweather"/>
              </a:rPr>
              <a:t>Research Focus</a:t>
            </a:r>
            <a:endParaRPr b="1" sz="1300">
              <a:solidFill>
                <a:srgbClr val="0000FF"/>
              </a:solidFill>
            </a:endParaRPr>
          </a:p>
          <a:p>
            <a:pPr indent="-323850" lvl="0" marL="457200" rtl="0" algn="l">
              <a:lnSpc>
                <a:spcPct val="115000"/>
              </a:lnSpc>
              <a:spcBef>
                <a:spcPts val="1200"/>
              </a:spcBef>
              <a:spcAft>
                <a:spcPts val="0"/>
              </a:spcAft>
              <a:buClr>
                <a:schemeClr val="dk1"/>
              </a:buClr>
              <a:buSzPts val="1500"/>
              <a:buChar char="●"/>
            </a:pPr>
            <a:r>
              <a:rPr b="1" lang="en-US" sz="2000" u="sng">
                <a:solidFill>
                  <a:schemeClr val="dk1"/>
                </a:solidFill>
              </a:rPr>
              <a:t>Main Focus</a:t>
            </a:r>
            <a:r>
              <a:rPr lang="en-US" sz="2000" u="sng">
                <a:solidFill>
                  <a:schemeClr val="dk1"/>
                </a:solidFill>
              </a:rPr>
              <a:t>:</a:t>
            </a:r>
            <a:r>
              <a:rPr lang="en-US" sz="1500">
                <a:solidFill>
                  <a:schemeClr val="dk1"/>
                </a:solidFill>
              </a:rPr>
              <a:t> Efficient management of </a:t>
            </a:r>
            <a:r>
              <a:rPr b="1" lang="en-US" sz="1500">
                <a:solidFill>
                  <a:schemeClr val="dk1"/>
                </a:solidFill>
              </a:rPr>
              <a:t>high-dimensional large scale vector data</a:t>
            </a:r>
            <a:r>
              <a:rPr lang="en-US" sz="1500">
                <a:solidFill>
                  <a:schemeClr val="dk1"/>
                </a:solidFill>
              </a:rPr>
              <a:t> for AI/ML applications, with a focus on </a:t>
            </a:r>
            <a:r>
              <a:rPr b="1" lang="en-US" sz="1500">
                <a:solidFill>
                  <a:schemeClr val="dk1"/>
                </a:solidFill>
              </a:rPr>
              <a:t>dynamic data handling</a:t>
            </a:r>
            <a:r>
              <a:rPr lang="en-US" sz="1500">
                <a:solidFill>
                  <a:schemeClr val="dk1"/>
                </a:solidFill>
              </a:rPr>
              <a:t>, </a:t>
            </a:r>
            <a:r>
              <a:rPr b="1" lang="en-US" sz="1500">
                <a:solidFill>
                  <a:schemeClr val="dk1"/>
                </a:solidFill>
              </a:rPr>
              <a:t>scalable performance</a:t>
            </a:r>
            <a:r>
              <a:rPr lang="en-US" sz="1500">
                <a:solidFill>
                  <a:schemeClr val="dk1"/>
                </a:solidFill>
              </a:rPr>
              <a:t>, </a:t>
            </a:r>
            <a:r>
              <a:rPr b="1" lang="en-US" sz="1500">
                <a:solidFill>
                  <a:schemeClr val="dk1"/>
                </a:solidFill>
              </a:rPr>
              <a:t>advanced query processing</a:t>
            </a:r>
            <a:r>
              <a:rPr lang="en-US" sz="1500">
                <a:solidFill>
                  <a:schemeClr val="dk1"/>
                </a:solidFill>
              </a:rPr>
              <a:t> and other features. </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Supporting the Hypothesis</a:t>
            </a:r>
            <a:r>
              <a:rPr lang="en-US"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Performance</a:t>
            </a:r>
            <a:r>
              <a:rPr lang="en-US" sz="1500">
                <a:solidFill>
                  <a:schemeClr val="dk1"/>
                </a:solidFill>
              </a:rPr>
              <a:t>: Experiments show that Milvus significantly outperforms existing systems like Faiss and SPTAG in terms of </a:t>
            </a:r>
            <a:r>
              <a:rPr b="1" lang="en-US" sz="1500">
                <a:solidFill>
                  <a:schemeClr val="dk1"/>
                </a:solidFill>
              </a:rPr>
              <a:t>query throughput</a:t>
            </a:r>
            <a:r>
              <a:rPr lang="en-US" sz="1500">
                <a:solidFill>
                  <a:schemeClr val="dk1"/>
                </a:solidFill>
              </a:rPr>
              <a:t> and </a:t>
            </a:r>
            <a:r>
              <a:rPr b="1" lang="en-US" sz="1500">
                <a:solidFill>
                  <a:schemeClr val="dk1"/>
                </a:solidFill>
              </a:rPr>
              <a:t>handling of dynamic data</a:t>
            </a:r>
            <a:r>
              <a:rPr lang="en-US" sz="1500">
                <a:solidFill>
                  <a:schemeClr val="dk1"/>
                </a:solidFill>
              </a:rPr>
              <a:t>, with </a:t>
            </a:r>
            <a:r>
              <a:rPr b="1" lang="en-US" sz="1500">
                <a:solidFill>
                  <a:schemeClr val="dk1"/>
                </a:solidFill>
              </a:rPr>
              <a:t>up to two orders of magnitude faster</a:t>
            </a:r>
            <a:r>
              <a:rPr lang="en-US" sz="1500">
                <a:solidFill>
                  <a:schemeClr val="dk1"/>
                </a:solidFill>
              </a:rPr>
              <a:t> performance​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Scalability</a:t>
            </a:r>
            <a:r>
              <a:rPr lang="en-US" sz="1500">
                <a:solidFill>
                  <a:schemeClr val="dk1"/>
                </a:solidFill>
              </a:rPr>
              <a:t>: Milvus scales efficiently across multiple nodes, handling </a:t>
            </a:r>
            <a:r>
              <a:rPr b="1" lang="en-US" sz="1500">
                <a:solidFill>
                  <a:schemeClr val="dk1"/>
                </a:solidFill>
              </a:rPr>
              <a:t>billion-scale datasets</a:t>
            </a:r>
            <a:r>
              <a:rPr lang="en-US" sz="1500">
                <a:solidFill>
                  <a:schemeClr val="dk1"/>
                </a:solidFill>
              </a:rPr>
              <a:t> with ease, demonstrating its potential for large-scale AI-driven applications​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Advanced Query Support</a:t>
            </a:r>
            <a:r>
              <a:rPr lang="en-US" sz="1500">
                <a:solidFill>
                  <a:schemeClr val="dk1"/>
                </a:solidFill>
              </a:rPr>
              <a:t>: The system's ability to handle </a:t>
            </a:r>
            <a:r>
              <a:rPr b="1" lang="en-US" sz="1500">
                <a:solidFill>
                  <a:schemeClr val="dk1"/>
                </a:solidFill>
              </a:rPr>
              <a:t>multi-vector queries</a:t>
            </a:r>
            <a:r>
              <a:rPr lang="en-US" sz="1500">
                <a:solidFill>
                  <a:schemeClr val="dk1"/>
                </a:solidFill>
              </a:rPr>
              <a:t> and </a:t>
            </a:r>
            <a:r>
              <a:rPr b="1" lang="en-US" sz="1500">
                <a:solidFill>
                  <a:schemeClr val="dk1"/>
                </a:solidFill>
              </a:rPr>
              <a:t>attribute filtering</a:t>
            </a:r>
            <a:r>
              <a:rPr lang="en-US" sz="1500">
                <a:solidFill>
                  <a:schemeClr val="dk1"/>
                </a:solidFill>
              </a:rPr>
              <a:t> allows it to support a broader range of applications compared to other vector search systems​.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Challenging the Hypothesis</a:t>
            </a:r>
            <a:r>
              <a:rPr lang="en-US"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General-Purpose Limitations</a:t>
            </a:r>
            <a:r>
              <a:rPr lang="en-US" sz="1500">
                <a:solidFill>
                  <a:schemeClr val="dk1"/>
                </a:solidFill>
              </a:rPr>
              <a:t>: While Milvus excels in vector data management, it is less effective as a </a:t>
            </a:r>
            <a:r>
              <a:rPr b="1" lang="en-US" sz="1500">
                <a:solidFill>
                  <a:schemeClr val="dk1"/>
                </a:solidFill>
              </a:rPr>
              <a:t>general-purpose DBMS</a:t>
            </a:r>
            <a:r>
              <a:rPr lang="en-US" sz="1500">
                <a:solidFill>
                  <a:schemeClr val="dk1"/>
                </a:solidFill>
              </a:rPr>
              <a:t>, as it lacks the flexibility offered by systems like </a:t>
            </a:r>
            <a:r>
              <a:rPr b="1" lang="en-US" sz="1500">
                <a:solidFill>
                  <a:schemeClr val="dk1"/>
                </a:solidFill>
              </a:rPr>
              <a:t>PostgreSQL</a:t>
            </a:r>
            <a:r>
              <a:rPr lang="en-US" sz="1500">
                <a:solidFill>
                  <a:schemeClr val="dk1"/>
                </a:solidFill>
              </a:rPr>
              <a:t> or </a:t>
            </a:r>
            <a:r>
              <a:rPr b="1" lang="en-US" sz="1500">
                <a:solidFill>
                  <a:schemeClr val="dk1"/>
                </a:solidFill>
              </a:rPr>
              <a:t>ElasticSearch</a:t>
            </a:r>
            <a:r>
              <a:rPr lang="en-US" sz="1500">
                <a:solidFill>
                  <a:schemeClr val="dk1"/>
                </a:solidFill>
              </a:rPr>
              <a:t> that integrate vector data into a relational structure​. </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Hardware Dependence</a:t>
            </a:r>
            <a:r>
              <a:rPr lang="en-US" sz="1500">
                <a:solidFill>
                  <a:schemeClr val="dk1"/>
                </a:solidFill>
              </a:rPr>
              <a:t>: The reliance on </a:t>
            </a:r>
            <a:r>
              <a:rPr b="1" lang="en-US" sz="1500">
                <a:solidFill>
                  <a:schemeClr val="dk1"/>
                </a:solidFill>
              </a:rPr>
              <a:t>GPU optimizations</a:t>
            </a:r>
            <a:r>
              <a:rPr lang="en-US" sz="1500">
                <a:solidFill>
                  <a:schemeClr val="dk1"/>
                </a:solidFill>
              </a:rPr>
              <a:t> makes the system less accessible to organizations with limited infrastructure, whereas a CPU-centric system like SPTAG might be more cost-effective​.</a:t>
            </a:r>
            <a:endParaRPr b="1" sz="2400">
              <a:solidFill>
                <a:schemeClr val="dk1"/>
              </a:solidFill>
            </a:endParaRPr>
          </a:p>
          <a:p>
            <a:pPr indent="0" lvl="0" marL="457200" rtl="0" algn="l">
              <a:lnSpc>
                <a:spcPct val="115000"/>
              </a:lnSpc>
              <a:spcBef>
                <a:spcPts val="1200"/>
              </a:spcBef>
              <a:spcAft>
                <a:spcPts val="0"/>
              </a:spcAft>
              <a:buNone/>
            </a:pPr>
            <a:r>
              <a:t/>
            </a:r>
            <a:endParaRPr b="1" sz="2000">
              <a:solidFill>
                <a:schemeClr val="dk1"/>
              </a:solidFill>
            </a:endParaRPr>
          </a:p>
          <a:p>
            <a:pPr indent="0" lvl="0" marL="0" rtl="0" algn="l">
              <a:spcBef>
                <a:spcPts val="12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30da6788fd3_0_12"/>
          <p:cNvSpPr/>
          <p:nvPr/>
        </p:nvSpPr>
        <p:spPr>
          <a:xfrm>
            <a:off x="3422400" y="7891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g30da6788fd3_0_12"/>
          <p:cNvSpPr txBox="1"/>
          <p:nvPr/>
        </p:nvSpPr>
        <p:spPr>
          <a:xfrm>
            <a:off x="3796209" y="3274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451" name="Google Shape;451;g30da6788fd3_0_12"/>
          <p:cNvPicPr preferRelativeResize="0"/>
          <p:nvPr/>
        </p:nvPicPr>
        <p:blipFill rotWithShape="1">
          <a:blip r:embed="rId3">
            <a:alphaModFix/>
          </a:blip>
          <a:srcRect b="0" l="0" r="0" t="0"/>
          <a:stretch/>
        </p:blipFill>
        <p:spPr>
          <a:xfrm>
            <a:off x="10896600" y="-34501"/>
            <a:ext cx="1295400" cy="837700"/>
          </a:xfrm>
          <a:prstGeom prst="rect">
            <a:avLst/>
          </a:prstGeom>
          <a:noFill/>
          <a:ln>
            <a:noFill/>
          </a:ln>
        </p:spPr>
      </p:pic>
      <p:sp>
        <p:nvSpPr>
          <p:cNvPr id="452" name="Google Shape;452;g30da6788fd3_0_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453" name="Google Shape;453;g30da6788fd3_0_1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54" name="Google Shape;454;g30da6788fd3_0_12"/>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455" name="Google Shape;455;g30da6788fd3_0_12"/>
          <p:cNvSpPr txBox="1"/>
          <p:nvPr/>
        </p:nvSpPr>
        <p:spPr>
          <a:xfrm>
            <a:off x="492100" y="1120950"/>
            <a:ext cx="10481100" cy="667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3000" u="sng">
                <a:solidFill>
                  <a:srgbClr val="0000FF"/>
                </a:solidFill>
                <a:latin typeface="Merriweather"/>
                <a:ea typeface="Merriweather"/>
                <a:cs typeface="Merriweather"/>
                <a:sym typeface="Merriweather"/>
              </a:rPr>
              <a:t>Concluding Points and Future Work</a:t>
            </a:r>
            <a:endParaRPr sz="1500">
              <a:solidFill>
                <a:srgbClr val="0000FF"/>
              </a:solidFill>
            </a:endParaRPr>
          </a:p>
          <a:p>
            <a:pPr indent="0" lvl="0" marL="457200" rtl="0" algn="l">
              <a:lnSpc>
                <a:spcPct val="115000"/>
              </a:lnSpc>
              <a:spcBef>
                <a:spcPts val="1200"/>
              </a:spcBef>
              <a:spcAft>
                <a:spcPts val="0"/>
              </a:spcAft>
              <a:buClr>
                <a:schemeClr val="dk1"/>
              </a:buClr>
              <a:buSzPts val="1100"/>
              <a:buFont typeface="Arial"/>
              <a:buNone/>
            </a:pPr>
            <a:r>
              <a:rPr lang="en-US" sz="1500">
                <a:solidFill>
                  <a:schemeClr val="dk1"/>
                </a:solidFill>
              </a:rPr>
              <a:t>Milvus represents a significant leap forward in </a:t>
            </a:r>
            <a:r>
              <a:rPr b="1" lang="en-US" sz="1500">
                <a:solidFill>
                  <a:schemeClr val="dk1"/>
                </a:solidFill>
              </a:rPr>
              <a:t>vector data management</a:t>
            </a:r>
            <a:r>
              <a:rPr lang="en-US" sz="1500">
                <a:solidFill>
                  <a:schemeClr val="dk1"/>
                </a:solidFill>
              </a:rPr>
              <a:t>, offering high performance, scalability, and advanced query capabilities tailored for AI/ML applications. Its ability to handle </a:t>
            </a:r>
            <a:r>
              <a:rPr b="1" lang="en-US" sz="1500">
                <a:solidFill>
                  <a:schemeClr val="dk1"/>
                </a:solidFill>
              </a:rPr>
              <a:t>dynamic, large-scale multi-vector data </a:t>
            </a:r>
            <a:r>
              <a:rPr lang="en-US" sz="1500">
                <a:solidFill>
                  <a:schemeClr val="dk1"/>
                </a:solidFill>
              </a:rPr>
              <a:t>while leveraging </a:t>
            </a:r>
            <a:r>
              <a:rPr b="1" lang="en-US" sz="1500">
                <a:solidFill>
                  <a:schemeClr val="dk1"/>
                </a:solidFill>
              </a:rPr>
              <a:t>heterogeneous computing environments</a:t>
            </a:r>
            <a:r>
              <a:rPr lang="en-US" sz="1500">
                <a:solidFill>
                  <a:schemeClr val="dk1"/>
                </a:solidFill>
              </a:rPr>
              <a:t> such as CPUs and GPUs, sets it apart from existing systems. The paper suggests that the following improvements could be worked on for future scope:</a:t>
            </a:r>
            <a:endParaRPr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b="1" lang="en-US" sz="1500" u="sng">
                <a:solidFill>
                  <a:schemeClr val="dk1"/>
                </a:solidFill>
              </a:rPr>
              <a:t>Support for Categorical Attributes</a:t>
            </a:r>
            <a:r>
              <a:rPr lang="en-US" sz="1500" u="sng">
                <a:solidFill>
                  <a:schemeClr val="dk1"/>
                </a:solidFill>
              </a:rPr>
              <a:t>:</a:t>
            </a:r>
            <a:r>
              <a:rPr lang="en-US" sz="1500">
                <a:solidFill>
                  <a:schemeClr val="dk1"/>
                </a:solidFill>
              </a:rPr>
              <a:t> Could include supporting </a:t>
            </a:r>
            <a:r>
              <a:rPr b="1" lang="en-US" sz="1500">
                <a:solidFill>
                  <a:schemeClr val="dk1"/>
                </a:solidFill>
              </a:rPr>
              <a:t>categorical attributes</a:t>
            </a:r>
            <a:r>
              <a:rPr lang="en-US" sz="1500">
                <a:solidFill>
                  <a:schemeClr val="dk1"/>
                </a:solidFill>
              </a:rPr>
              <a:t> with advanced indexing techniques like </a:t>
            </a:r>
            <a:r>
              <a:rPr b="1" lang="en-US" sz="1500">
                <a:solidFill>
                  <a:schemeClr val="dk1"/>
                </a:solidFill>
              </a:rPr>
              <a:t>inverted lists</a:t>
            </a:r>
            <a:r>
              <a:rPr lang="en-US" sz="1500">
                <a:solidFill>
                  <a:schemeClr val="dk1"/>
                </a:solidFill>
              </a:rPr>
              <a:t> or </a:t>
            </a:r>
            <a:r>
              <a:rPr b="1" lang="en-US" sz="1500">
                <a:solidFill>
                  <a:schemeClr val="dk1"/>
                </a:solidFill>
              </a:rPr>
              <a:t>bitmaps</a:t>
            </a:r>
            <a:r>
              <a:rPr lang="en-US" sz="1500">
                <a:solidFill>
                  <a:schemeClr val="dk1"/>
                </a:solidFill>
              </a:rPr>
              <a:t>, and thus enhancing the flexibility of the system in handling more complex queries.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1500" u="sng">
                <a:solidFill>
                  <a:schemeClr val="dk1"/>
                </a:solidFill>
              </a:rPr>
              <a:t>Optimizing Multi-Vector Query Processing</a:t>
            </a:r>
            <a:r>
              <a:rPr lang="en-US" sz="1500" u="sng">
                <a:solidFill>
                  <a:schemeClr val="dk1"/>
                </a:solidFill>
              </a:rPr>
              <a:t>:</a:t>
            </a:r>
            <a:r>
              <a:rPr lang="en-US" sz="1500">
                <a:solidFill>
                  <a:schemeClr val="dk1"/>
                </a:solidFill>
              </a:rPr>
              <a:t> Research into optimizing </a:t>
            </a:r>
            <a:r>
              <a:rPr b="1" lang="en-US" sz="1500">
                <a:solidFill>
                  <a:schemeClr val="dk1"/>
                </a:solidFill>
              </a:rPr>
              <a:t>multi-vector query processing</a:t>
            </a:r>
            <a:r>
              <a:rPr lang="en-US" sz="1500">
                <a:solidFill>
                  <a:schemeClr val="dk1"/>
                </a:solidFill>
              </a:rPr>
              <a:t> remains an open area, hence could try focusing on achieving </a:t>
            </a:r>
            <a:r>
              <a:rPr b="1" lang="en-US" sz="1500">
                <a:solidFill>
                  <a:schemeClr val="dk1"/>
                </a:solidFill>
              </a:rPr>
              <a:t>optimal performance</a:t>
            </a:r>
            <a:r>
              <a:rPr lang="en-US" sz="1500">
                <a:solidFill>
                  <a:schemeClr val="dk1"/>
                </a:solidFill>
              </a:rPr>
              <a:t> for more diverse and complex datasets.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1500" u="sng">
                <a:solidFill>
                  <a:schemeClr val="dk1"/>
                </a:solidFill>
              </a:rPr>
              <a:t>Dynamic Partitioning with Machine Learning</a:t>
            </a:r>
            <a:r>
              <a:rPr lang="en-US" sz="1500">
                <a:solidFill>
                  <a:schemeClr val="dk1"/>
                </a:solidFill>
              </a:rPr>
              <a:t>: Investigating the use of </a:t>
            </a:r>
            <a:r>
              <a:rPr b="1" lang="en-US" sz="1500">
                <a:solidFill>
                  <a:schemeClr val="dk1"/>
                </a:solidFill>
              </a:rPr>
              <a:t>machine learning and statistics</a:t>
            </a:r>
            <a:r>
              <a:rPr lang="en-US" sz="1500">
                <a:solidFill>
                  <a:schemeClr val="dk1"/>
                </a:solidFill>
              </a:rPr>
              <a:t> to dynamically partition data and determine the </a:t>
            </a:r>
            <a:r>
              <a:rPr b="1" lang="en-US" sz="1500">
                <a:solidFill>
                  <a:schemeClr val="dk1"/>
                </a:solidFill>
              </a:rPr>
              <a:t>optimal number of partitions</a:t>
            </a:r>
            <a:r>
              <a:rPr lang="en-US" sz="1500">
                <a:solidFill>
                  <a:schemeClr val="dk1"/>
                </a:solidFill>
              </a:rPr>
              <a:t> for the attribute search feature could further enhance query performance and scalability.</a:t>
            </a:r>
            <a:endParaRPr sz="15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endParaRPr>
          </a:p>
          <a:p>
            <a:pPr indent="0" lvl="0" marL="457200" rtl="0" algn="l">
              <a:lnSpc>
                <a:spcPct val="115000"/>
              </a:lnSpc>
              <a:spcBef>
                <a:spcPts val="1200"/>
              </a:spcBef>
              <a:spcAft>
                <a:spcPts val="0"/>
              </a:spcAft>
              <a:buNone/>
            </a:pPr>
            <a:r>
              <a:t/>
            </a:r>
            <a:endParaRPr b="1" sz="2000" u="sng">
              <a:solidFill>
                <a:schemeClr val="dk1"/>
              </a:solidFill>
            </a:endParaRPr>
          </a:p>
          <a:p>
            <a:pPr indent="0" lvl="0" marL="0" rtl="0" algn="l">
              <a:spcBef>
                <a:spcPts val="12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ff0489e351_5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g2ff0489e351_5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463" name="Google Shape;463;g2ff0489e351_5_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64" name="Google Shape;464;g2ff0489e351_5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465" name="Google Shape;465;g2ff0489e351_5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66" name="Google Shape;466;g2ff0489e351_5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467" name="Google Shape;467;g2ff0489e351_5_0"/>
          <p:cNvSpPr txBox="1"/>
          <p:nvPr/>
        </p:nvSpPr>
        <p:spPr>
          <a:xfrm>
            <a:off x="770675" y="1747600"/>
            <a:ext cx="10282200" cy="228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800">
                <a:solidFill>
                  <a:srgbClr val="0000FF"/>
                </a:solidFill>
                <a:latin typeface="Trebuchet MS"/>
                <a:ea typeface="Trebuchet MS"/>
                <a:cs typeface="Trebuchet MS"/>
                <a:sym typeface="Trebuchet MS"/>
              </a:rPr>
              <a:t>Title </a:t>
            </a:r>
            <a:endParaRPr b="1" sz="2800">
              <a:solidFill>
                <a:srgbClr val="0000FF"/>
              </a:solidFill>
              <a:latin typeface="Trebuchet MS"/>
              <a:ea typeface="Trebuchet MS"/>
              <a:cs typeface="Trebuchet MS"/>
              <a:sym typeface="Trebuchet MS"/>
            </a:endParaRPr>
          </a:p>
          <a:p>
            <a:pPr indent="0" lvl="0" marL="0" rtl="0" algn="l">
              <a:lnSpc>
                <a:spcPct val="115000"/>
              </a:lnSpc>
              <a:spcBef>
                <a:spcPts val="1400"/>
              </a:spcBef>
              <a:spcAft>
                <a:spcPts val="0"/>
              </a:spcAft>
              <a:buClr>
                <a:schemeClr val="dk1"/>
              </a:buClr>
              <a:buSzPts val="1100"/>
              <a:buFont typeface="Arial"/>
              <a:buNone/>
            </a:pPr>
            <a:r>
              <a:rPr b="1" lang="en-US" sz="2800">
                <a:solidFill>
                  <a:srgbClr val="0000FF"/>
                </a:solidFill>
                <a:latin typeface="Calibri"/>
                <a:ea typeface="Calibri"/>
                <a:cs typeface="Calibri"/>
                <a:sym typeface="Calibri"/>
              </a:rPr>
              <a:t>MobileFaceNets: Efficient CNNs for Accurate RealTime Face Verification on Mobile Devices</a:t>
            </a:r>
            <a:endParaRPr b="1" sz="3400">
              <a:solidFill>
                <a:srgbClr val="0000FF"/>
              </a:solidFill>
              <a:latin typeface="Lexend"/>
              <a:ea typeface="Lexend"/>
              <a:cs typeface="Lexend"/>
              <a:sym typeface="Lexend"/>
            </a:endParaRPr>
          </a:p>
          <a:p>
            <a:pPr indent="0" lvl="0" marL="0" rtl="0" algn="l">
              <a:spcBef>
                <a:spcPts val="400"/>
              </a:spcBef>
              <a:spcAft>
                <a:spcPts val="0"/>
              </a:spcAft>
              <a:buNone/>
            </a:pPr>
            <a:r>
              <a:t/>
            </a:r>
            <a:endParaRPr b="1" sz="2500">
              <a:solidFill>
                <a:schemeClr val="dk1"/>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ff0489e351_5_12"/>
          <p:cNvSpPr/>
          <p:nvPr/>
        </p:nvSpPr>
        <p:spPr>
          <a:xfrm>
            <a:off x="3370050" y="7089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g2ff0489e351_5_12"/>
          <p:cNvSpPr txBox="1"/>
          <p:nvPr/>
        </p:nvSpPr>
        <p:spPr>
          <a:xfrm>
            <a:off x="3796209" y="2472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475" name="Google Shape;475;g2ff0489e351_5_1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76" name="Google Shape;476;g2ff0489e351_5_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477" name="Google Shape;477;g2ff0489e351_5_1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78" name="Google Shape;478;g2ff0489e351_5_12"/>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479" name="Google Shape;479;g2ff0489e351_5_12"/>
          <p:cNvSpPr txBox="1"/>
          <p:nvPr/>
        </p:nvSpPr>
        <p:spPr>
          <a:xfrm>
            <a:off x="167525" y="1111975"/>
            <a:ext cx="11860800" cy="62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3000" u="sng">
                <a:solidFill>
                  <a:srgbClr val="0000FF"/>
                </a:solidFill>
                <a:latin typeface="Merriweather"/>
                <a:ea typeface="Merriweather"/>
                <a:cs typeface="Merriweather"/>
                <a:sym typeface="Merriweather"/>
              </a:rPr>
              <a:t>Introduction</a:t>
            </a:r>
            <a:endParaRPr sz="1100">
              <a:solidFill>
                <a:srgbClr val="0000FF"/>
              </a:solidFill>
            </a:endParaRPr>
          </a:p>
          <a:p>
            <a:pPr indent="-349250" lvl="0" marL="457200" rtl="0" algn="l">
              <a:lnSpc>
                <a:spcPct val="115000"/>
              </a:lnSpc>
              <a:spcBef>
                <a:spcPts val="1200"/>
              </a:spcBef>
              <a:spcAft>
                <a:spcPts val="0"/>
              </a:spcAft>
              <a:buClr>
                <a:schemeClr val="dk1"/>
              </a:buClr>
              <a:buSzPts val="1900"/>
              <a:buChar char="●"/>
            </a:pPr>
            <a:r>
              <a:rPr b="1" lang="en-US" sz="2000">
                <a:solidFill>
                  <a:schemeClr val="dk1"/>
                </a:solidFill>
              </a:rPr>
              <a:t>Authors</a:t>
            </a:r>
            <a:r>
              <a:rPr lang="en-US" sz="1500">
                <a:solidFill>
                  <a:schemeClr val="dk1"/>
                </a:solidFill>
              </a:rPr>
              <a:t>: Sheng Chen, Yang Liu, Xiang Gao, Zhen Han</a:t>
            </a:r>
            <a:br>
              <a:rPr lang="en-US" sz="1500">
                <a:solidFill>
                  <a:schemeClr val="dk1"/>
                </a:solidFill>
              </a:rPr>
            </a:br>
            <a:endParaRPr sz="15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2000">
                <a:solidFill>
                  <a:schemeClr val="dk1"/>
                </a:solidFill>
              </a:rPr>
              <a:t>Type</a:t>
            </a:r>
            <a:r>
              <a:rPr lang="en-US" sz="1500">
                <a:solidFill>
                  <a:schemeClr val="dk1"/>
                </a:solidFill>
              </a:rPr>
              <a:t>: Research paper titled </a:t>
            </a:r>
            <a:r>
              <a:rPr i="1" lang="en-US" sz="1500">
                <a:solidFill>
                  <a:schemeClr val="dk1"/>
                </a:solidFill>
              </a:rPr>
              <a:t>"MobileFaceNets: Efficient CNNs for Accurate Real-Time Face Verification on Mobile Devices"</a:t>
            </a:r>
            <a:r>
              <a:rPr lang="en-US" sz="1500">
                <a:solidFill>
                  <a:schemeClr val="dk1"/>
                </a:solidFill>
              </a:rPr>
              <a:t>, published by researchers from </a:t>
            </a:r>
            <a:r>
              <a:rPr b="1" lang="en-US" sz="1500">
                <a:solidFill>
                  <a:schemeClr val="dk1"/>
                </a:solidFill>
              </a:rPr>
              <a:t>Beijing Jiaotong University</a:t>
            </a:r>
            <a:r>
              <a:rPr lang="en-US" sz="1500">
                <a:solidFill>
                  <a:schemeClr val="dk1"/>
                </a:solidFill>
              </a:rPr>
              <a:t> and </a:t>
            </a:r>
            <a:r>
              <a:rPr b="1" lang="en-US" sz="1500">
                <a:solidFill>
                  <a:schemeClr val="dk1"/>
                </a:solidFill>
              </a:rPr>
              <a:t>Watchdata Inc.</a:t>
            </a:r>
            <a:r>
              <a:rPr lang="en-US" sz="1500">
                <a:solidFill>
                  <a:schemeClr val="dk1"/>
                </a:solidFill>
              </a:rPr>
              <a:t>.</a:t>
            </a:r>
            <a:br>
              <a:rPr lang="en-US" sz="1500">
                <a:solidFill>
                  <a:schemeClr val="dk1"/>
                </a:solidFill>
              </a:rPr>
            </a:br>
            <a:endParaRPr sz="15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2000">
                <a:solidFill>
                  <a:schemeClr val="dk1"/>
                </a:solidFill>
              </a:rPr>
              <a:t>Context</a:t>
            </a:r>
            <a:r>
              <a:rPr lang="en-US" sz="2000">
                <a:solidFill>
                  <a:schemeClr val="dk1"/>
                </a:solidFill>
              </a:rPr>
              <a:t>:</a:t>
            </a:r>
            <a:r>
              <a:rPr lang="en-US" sz="1500">
                <a:solidFill>
                  <a:schemeClr val="dk1"/>
                </a:solidFill>
              </a:rPr>
              <a:t> This paper addresses the challenge of real-time face verification on </a:t>
            </a:r>
            <a:r>
              <a:rPr b="1" lang="en-US" sz="1500">
                <a:solidFill>
                  <a:schemeClr val="dk1"/>
                </a:solidFill>
              </a:rPr>
              <a:t>mobile and embedded devices</a:t>
            </a:r>
            <a:r>
              <a:rPr lang="en-US" sz="1500">
                <a:solidFill>
                  <a:schemeClr val="dk1"/>
                </a:solidFill>
              </a:rPr>
              <a:t>. With face verification becoming integral to mobile applications like </a:t>
            </a:r>
            <a:r>
              <a:rPr b="1" lang="en-US" sz="1500">
                <a:solidFill>
                  <a:schemeClr val="dk1"/>
                </a:solidFill>
              </a:rPr>
              <a:t>smartphone unlock</a:t>
            </a:r>
            <a:r>
              <a:rPr lang="en-US" sz="1500">
                <a:solidFill>
                  <a:schemeClr val="dk1"/>
                </a:solidFill>
              </a:rPr>
              <a:t>, </a:t>
            </a:r>
            <a:r>
              <a:rPr b="1" lang="en-US" sz="1500">
                <a:solidFill>
                  <a:schemeClr val="dk1"/>
                </a:solidFill>
              </a:rPr>
              <a:t>mobile payments</a:t>
            </a:r>
            <a:r>
              <a:rPr lang="en-US" sz="1500">
                <a:solidFill>
                  <a:schemeClr val="dk1"/>
                </a:solidFill>
              </a:rPr>
              <a:t>, and </a:t>
            </a:r>
            <a:r>
              <a:rPr b="1" lang="en-US" sz="1500">
                <a:solidFill>
                  <a:schemeClr val="dk1"/>
                </a:solidFill>
              </a:rPr>
              <a:t>application login</a:t>
            </a:r>
            <a:r>
              <a:rPr lang="en-US" sz="1500">
                <a:solidFill>
                  <a:schemeClr val="dk1"/>
                </a:solidFill>
              </a:rPr>
              <a:t>, there is a need for </a:t>
            </a:r>
            <a:r>
              <a:rPr b="1" lang="en-US" sz="1500">
                <a:solidFill>
                  <a:schemeClr val="dk1"/>
                </a:solidFill>
              </a:rPr>
              <a:t>highly efficient</a:t>
            </a:r>
            <a:r>
              <a:rPr lang="en-US" sz="1500">
                <a:solidFill>
                  <a:schemeClr val="dk1"/>
                </a:solidFill>
              </a:rPr>
              <a:t> models that can run in real-time on devices with limited computational resources. Traditional models like </a:t>
            </a:r>
            <a:r>
              <a:rPr b="1" lang="en-US" sz="1500">
                <a:solidFill>
                  <a:schemeClr val="dk1"/>
                </a:solidFill>
              </a:rPr>
              <a:t>MobileNetV1</a:t>
            </a:r>
            <a:r>
              <a:rPr lang="en-US" sz="1500">
                <a:solidFill>
                  <a:schemeClr val="dk1"/>
                </a:solidFill>
              </a:rPr>
              <a:t>, </a:t>
            </a:r>
            <a:r>
              <a:rPr b="1" lang="en-US" sz="1500">
                <a:solidFill>
                  <a:schemeClr val="dk1"/>
                </a:solidFill>
              </a:rPr>
              <a:t>ShuffleNet</a:t>
            </a:r>
            <a:r>
              <a:rPr lang="en-US" sz="1500">
                <a:solidFill>
                  <a:schemeClr val="dk1"/>
                </a:solidFill>
              </a:rPr>
              <a:t>, and </a:t>
            </a:r>
            <a:r>
              <a:rPr b="1" lang="en-US" sz="1500">
                <a:solidFill>
                  <a:schemeClr val="dk1"/>
                </a:solidFill>
              </a:rPr>
              <a:t>MobileNetV2</a:t>
            </a:r>
            <a:r>
              <a:rPr lang="en-US" sz="1500">
                <a:solidFill>
                  <a:schemeClr val="dk1"/>
                </a:solidFill>
              </a:rPr>
              <a:t> are either too large or lack the required accuracy for face verification, leading to performance issues in mobile applications.</a:t>
            </a:r>
            <a:br>
              <a:rPr lang="en-US" sz="1500">
                <a:solidFill>
                  <a:schemeClr val="dk1"/>
                </a:solidFill>
              </a:rPr>
            </a:br>
            <a:endParaRPr sz="15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2000">
                <a:solidFill>
                  <a:schemeClr val="dk1"/>
                </a:solidFill>
              </a:rPr>
              <a:t>Objective</a:t>
            </a:r>
            <a:r>
              <a:rPr lang="en-US" sz="2000">
                <a:solidFill>
                  <a:schemeClr val="dk1"/>
                </a:solidFill>
              </a:rPr>
              <a:t>:</a:t>
            </a:r>
            <a:r>
              <a:rPr lang="en-US" sz="1500">
                <a:solidFill>
                  <a:schemeClr val="dk1"/>
                </a:solidFill>
              </a:rPr>
              <a:t> The authors propose </a:t>
            </a:r>
            <a:r>
              <a:rPr b="1" lang="en-US" sz="1500">
                <a:solidFill>
                  <a:schemeClr val="dk1"/>
                </a:solidFill>
              </a:rPr>
              <a:t>MobileFaceNets</a:t>
            </a:r>
            <a:r>
              <a:rPr lang="en-US" sz="1500">
                <a:solidFill>
                  <a:schemeClr val="dk1"/>
                </a:solidFill>
              </a:rPr>
              <a:t>, a class of </a:t>
            </a:r>
            <a:r>
              <a:rPr b="1" lang="en-US" sz="1500">
                <a:solidFill>
                  <a:schemeClr val="dk1"/>
                </a:solidFill>
              </a:rPr>
              <a:t>extremely lightweight CNN</a:t>
            </a:r>
            <a:r>
              <a:rPr lang="en-US" sz="1500">
                <a:solidFill>
                  <a:schemeClr val="dk1"/>
                </a:solidFill>
              </a:rPr>
              <a:t> designed to offer superior face verification accuracy while maintaining a </a:t>
            </a:r>
            <a:r>
              <a:rPr b="1" lang="en-US" sz="1500">
                <a:solidFill>
                  <a:schemeClr val="dk1"/>
                </a:solidFill>
              </a:rPr>
              <a:t>small model size</a:t>
            </a:r>
            <a:r>
              <a:rPr lang="en-US" sz="1500">
                <a:solidFill>
                  <a:schemeClr val="dk1"/>
                </a:solidFill>
              </a:rPr>
              <a:t> (less than 1 million parameters) and </a:t>
            </a:r>
            <a:r>
              <a:rPr b="1" lang="en-US" sz="1500">
                <a:solidFill>
                  <a:schemeClr val="dk1"/>
                </a:solidFill>
              </a:rPr>
              <a:t>fast inference speed</a:t>
            </a:r>
            <a:r>
              <a:rPr lang="en-US" sz="1500">
                <a:solidFill>
                  <a:schemeClr val="dk1"/>
                </a:solidFill>
              </a:rPr>
              <a:t>. The objective is to build a </a:t>
            </a:r>
            <a:r>
              <a:rPr b="1" lang="en-US" sz="1500">
                <a:solidFill>
                  <a:schemeClr val="dk1"/>
                </a:solidFill>
              </a:rPr>
              <a:t>real-time face verification model</a:t>
            </a:r>
            <a:r>
              <a:rPr lang="en-US" sz="1500">
                <a:solidFill>
                  <a:schemeClr val="dk1"/>
                </a:solidFill>
              </a:rPr>
              <a:t> for mobile platforms that outperforms existing models in terms of both </a:t>
            </a:r>
            <a:r>
              <a:rPr b="1" lang="en-US" sz="1500">
                <a:solidFill>
                  <a:schemeClr val="dk1"/>
                </a:solidFill>
              </a:rPr>
              <a:t>accuracy</a:t>
            </a:r>
            <a:r>
              <a:rPr lang="en-US" sz="1500">
                <a:solidFill>
                  <a:schemeClr val="dk1"/>
                </a:solidFill>
              </a:rPr>
              <a:t> and </a:t>
            </a:r>
            <a:r>
              <a:rPr b="1" lang="en-US" sz="1500">
                <a:solidFill>
                  <a:schemeClr val="dk1"/>
                </a:solidFill>
              </a:rPr>
              <a:t>efficiency</a:t>
            </a:r>
            <a:r>
              <a:rPr lang="en-US" sz="1500">
                <a:solidFill>
                  <a:schemeClr val="dk1"/>
                </a:solidFill>
              </a:rPr>
              <a:t>, overcoming the limitations of previous mobile networks.</a:t>
            </a:r>
            <a:endParaRPr sz="1500">
              <a:solidFill>
                <a:schemeClr val="dk1"/>
              </a:solidFill>
            </a:endParaRPr>
          </a:p>
          <a:p>
            <a:pPr indent="0" lvl="0" marL="457200" rtl="0" algn="l">
              <a:lnSpc>
                <a:spcPct val="115000"/>
              </a:lnSpc>
              <a:spcBef>
                <a:spcPts val="1200"/>
              </a:spcBef>
              <a:spcAft>
                <a:spcPts val="0"/>
              </a:spcAft>
              <a:buNone/>
            </a:pPr>
            <a:r>
              <a:t/>
            </a:r>
            <a:endParaRPr b="1" sz="2000">
              <a:solidFill>
                <a:schemeClr val="dk1"/>
              </a:solidFill>
            </a:endParaRPr>
          </a:p>
          <a:p>
            <a:pPr indent="0" lvl="0" marL="0" rtl="0" algn="l">
              <a:spcBef>
                <a:spcPts val="12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ff0489e351_5_38"/>
          <p:cNvSpPr/>
          <p:nvPr/>
        </p:nvSpPr>
        <p:spPr>
          <a:xfrm>
            <a:off x="3370050" y="7089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g2ff0489e351_5_38"/>
          <p:cNvSpPr txBox="1"/>
          <p:nvPr/>
        </p:nvSpPr>
        <p:spPr>
          <a:xfrm>
            <a:off x="3796209" y="2472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487" name="Google Shape;487;g2ff0489e351_5_38"/>
          <p:cNvPicPr preferRelativeResize="0"/>
          <p:nvPr/>
        </p:nvPicPr>
        <p:blipFill rotWithShape="1">
          <a:blip r:embed="rId3">
            <a:alphaModFix/>
          </a:blip>
          <a:srcRect b="0" l="0" r="0" t="0"/>
          <a:stretch/>
        </p:blipFill>
        <p:spPr>
          <a:xfrm>
            <a:off x="10896600" y="-34501"/>
            <a:ext cx="1295400" cy="861650"/>
          </a:xfrm>
          <a:prstGeom prst="rect">
            <a:avLst/>
          </a:prstGeom>
          <a:noFill/>
          <a:ln>
            <a:noFill/>
          </a:ln>
        </p:spPr>
      </p:pic>
      <p:sp>
        <p:nvSpPr>
          <p:cNvPr id="488" name="Google Shape;488;g2ff0489e351_5_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489" name="Google Shape;489;g2ff0489e351_5_3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490" name="Google Shape;490;g2ff0489e351_5_38"/>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491" name="Google Shape;491;g2ff0489e351_5_38"/>
          <p:cNvSpPr txBox="1"/>
          <p:nvPr/>
        </p:nvSpPr>
        <p:spPr>
          <a:xfrm>
            <a:off x="165600" y="892100"/>
            <a:ext cx="11860800" cy="627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3000" u="sng">
                <a:solidFill>
                  <a:srgbClr val="0000FF"/>
                </a:solidFill>
                <a:latin typeface="Merriweather"/>
                <a:ea typeface="Merriweather"/>
                <a:cs typeface="Merriweather"/>
                <a:sym typeface="Merriweather"/>
              </a:rPr>
              <a:t>Key Contributions</a:t>
            </a:r>
            <a:endParaRPr sz="1100">
              <a:solidFill>
                <a:srgbClr val="0000FF"/>
              </a:solidFill>
            </a:endParaRPr>
          </a:p>
          <a:p>
            <a:pPr indent="-323850" lvl="0" marL="457200" rtl="0" algn="l">
              <a:lnSpc>
                <a:spcPct val="115000"/>
              </a:lnSpc>
              <a:spcBef>
                <a:spcPts val="1200"/>
              </a:spcBef>
              <a:spcAft>
                <a:spcPts val="0"/>
              </a:spcAft>
              <a:buClr>
                <a:schemeClr val="dk1"/>
              </a:buClr>
              <a:buSzPts val="1500"/>
              <a:buAutoNum type="arabicPeriod"/>
            </a:pPr>
            <a:r>
              <a:rPr b="1" lang="en-US" sz="2000">
                <a:solidFill>
                  <a:schemeClr val="dk1"/>
                </a:solidFill>
              </a:rPr>
              <a:t>Efficient CNN Model for Face Verification</a:t>
            </a:r>
            <a:r>
              <a:rPr lang="en-US" sz="2000">
                <a:solidFill>
                  <a:schemeClr val="dk1"/>
                </a:solidFill>
              </a:rPr>
              <a:t>:</a:t>
            </a:r>
            <a:r>
              <a:rPr lang="en-US" sz="1500">
                <a:solidFill>
                  <a:schemeClr val="dk1"/>
                </a:solidFill>
              </a:rPr>
              <a:t> The paper introduces MobileFaceNets, which use </a:t>
            </a:r>
            <a:r>
              <a:rPr b="1" lang="en-US" sz="1500">
                <a:solidFill>
                  <a:schemeClr val="dk1"/>
                </a:solidFill>
              </a:rPr>
              <a:t>less than 1 million parameters</a:t>
            </a:r>
            <a:r>
              <a:rPr lang="en-US" sz="1500">
                <a:solidFill>
                  <a:schemeClr val="dk1"/>
                </a:solidFill>
              </a:rPr>
              <a:t>, yet delivers </a:t>
            </a:r>
            <a:r>
              <a:rPr b="1" lang="en-US" sz="1500">
                <a:solidFill>
                  <a:schemeClr val="dk1"/>
                </a:solidFill>
              </a:rPr>
              <a:t>greater accuracy</a:t>
            </a:r>
            <a:r>
              <a:rPr lang="en-US" sz="1500">
                <a:solidFill>
                  <a:schemeClr val="dk1"/>
                </a:solidFill>
              </a:rPr>
              <a:t> and more than </a:t>
            </a:r>
            <a:r>
              <a:rPr b="1" lang="en-US" sz="1500">
                <a:solidFill>
                  <a:schemeClr val="dk1"/>
                </a:solidFill>
              </a:rPr>
              <a:t>twice the speedup</a:t>
            </a:r>
            <a:r>
              <a:rPr lang="en-US" sz="1500">
                <a:solidFill>
                  <a:schemeClr val="dk1"/>
                </a:solidFill>
              </a:rPr>
              <a:t> over MobileNetV2 under the same conditions​.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2000">
                <a:solidFill>
                  <a:schemeClr val="dk1"/>
                </a:solidFill>
              </a:rPr>
              <a:t>Global Depthwise Convolution (GDConv) Layer</a:t>
            </a:r>
            <a:r>
              <a:rPr lang="en-US" sz="2000">
                <a:solidFill>
                  <a:schemeClr val="dk1"/>
                </a:solidFill>
              </a:rPr>
              <a:t>:</a:t>
            </a:r>
            <a:r>
              <a:rPr lang="en-US" sz="1500">
                <a:solidFill>
                  <a:schemeClr val="dk1"/>
                </a:solidFill>
              </a:rPr>
              <a:t> Instead of using a </a:t>
            </a:r>
            <a:r>
              <a:rPr b="1" lang="en-US" sz="1500">
                <a:solidFill>
                  <a:schemeClr val="dk1"/>
                </a:solidFill>
              </a:rPr>
              <a:t>global average pooling layer</a:t>
            </a:r>
            <a:r>
              <a:rPr lang="en-US" sz="1500">
                <a:solidFill>
                  <a:schemeClr val="dk1"/>
                </a:solidFill>
              </a:rPr>
              <a:t> (common in mobile networks), the authors implement a </a:t>
            </a:r>
            <a:r>
              <a:rPr b="1" lang="en-US" sz="1500">
                <a:solidFill>
                  <a:schemeClr val="dk1"/>
                </a:solidFill>
              </a:rPr>
              <a:t>global depthwise convolution (GDConv) layer </a:t>
            </a:r>
            <a:r>
              <a:rPr lang="en-US" sz="1500">
                <a:solidFill>
                  <a:schemeClr val="dk1"/>
                </a:solidFill>
              </a:rPr>
              <a:t>to treat different units of FMap-end with different importance. This innovation improves face verification accuracy by treating different spatial units of the input feature map with varying importance​.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2000">
                <a:solidFill>
                  <a:schemeClr val="dk1"/>
                </a:solidFill>
              </a:rPr>
              <a:t>Significant Performance Boost</a:t>
            </a:r>
            <a:r>
              <a:rPr lang="en-US" sz="2000">
                <a:solidFill>
                  <a:schemeClr val="dk1"/>
                </a:solidFill>
              </a:rPr>
              <a:t>:</a:t>
            </a:r>
            <a:r>
              <a:rPr lang="en-US" sz="1500">
                <a:solidFill>
                  <a:schemeClr val="dk1"/>
                </a:solidFill>
              </a:rPr>
              <a:t> On benchmark datasets like </a:t>
            </a:r>
            <a:r>
              <a:rPr b="1" lang="en-US" sz="1500">
                <a:solidFill>
                  <a:schemeClr val="dk1"/>
                </a:solidFill>
              </a:rPr>
              <a:t>LFW</a:t>
            </a:r>
            <a:r>
              <a:rPr lang="en-US" sz="1500">
                <a:solidFill>
                  <a:schemeClr val="dk1"/>
                </a:solidFill>
              </a:rPr>
              <a:t> (Labeled Faces in the Wild) and </a:t>
            </a:r>
            <a:r>
              <a:rPr b="1" lang="en-US" sz="1500">
                <a:solidFill>
                  <a:schemeClr val="dk1"/>
                </a:solidFill>
              </a:rPr>
              <a:t>MegaFace</a:t>
            </a:r>
            <a:r>
              <a:rPr lang="en-US" sz="1500">
                <a:solidFill>
                  <a:schemeClr val="dk1"/>
                </a:solidFill>
              </a:rPr>
              <a:t>, MobileFaceNets outperform previous mobile CNNs, achieving </a:t>
            </a:r>
            <a:r>
              <a:rPr b="1" lang="en-US" sz="1500">
                <a:solidFill>
                  <a:schemeClr val="dk1"/>
                </a:solidFill>
              </a:rPr>
              <a:t>99.55% accuracy</a:t>
            </a:r>
            <a:r>
              <a:rPr lang="en-US" sz="1500">
                <a:solidFill>
                  <a:schemeClr val="dk1"/>
                </a:solidFill>
              </a:rPr>
              <a:t> on LFW and </a:t>
            </a:r>
            <a:r>
              <a:rPr b="1" lang="en-US" sz="1500">
                <a:solidFill>
                  <a:schemeClr val="dk1"/>
                </a:solidFill>
              </a:rPr>
              <a:t>92.59% TAR@FAR10⁻⁶</a:t>
            </a:r>
            <a:r>
              <a:rPr lang="en-US" sz="1500">
                <a:solidFill>
                  <a:schemeClr val="dk1"/>
                </a:solidFill>
              </a:rPr>
              <a:t> on MegaFace​.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2000">
                <a:solidFill>
                  <a:schemeClr val="dk1"/>
                </a:solidFill>
              </a:rPr>
              <a:t>Real-Time Efficiency</a:t>
            </a:r>
            <a:r>
              <a:rPr lang="en-US" sz="2000">
                <a:solidFill>
                  <a:schemeClr val="dk1"/>
                </a:solidFill>
              </a:rPr>
              <a:t>:</a:t>
            </a:r>
            <a:r>
              <a:rPr lang="en-US" sz="1500">
                <a:solidFill>
                  <a:schemeClr val="dk1"/>
                </a:solidFill>
              </a:rPr>
              <a:t> The smallest version of MobileFaceNets has a model size of just </a:t>
            </a:r>
            <a:r>
              <a:rPr b="1" lang="en-US" sz="1500">
                <a:solidFill>
                  <a:schemeClr val="dk1"/>
                </a:solidFill>
              </a:rPr>
              <a:t>4MB</a:t>
            </a:r>
            <a:r>
              <a:rPr lang="en-US" sz="1500">
                <a:solidFill>
                  <a:schemeClr val="dk1"/>
                </a:solidFill>
              </a:rPr>
              <a:t>, with an inference time of </a:t>
            </a:r>
            <a:r>
              <a:rPr b="1" lang="en-US" sz="1500">
                <a:solidFill>
                  <a:schemeClr val="dk1"/>
                </a:solidFill>
              </a:rPr>
              <a:t>18 milliseconds</a:t>
            </a:r>
            <a:r>
              <a:rPr lang="en-US" sz="1500">
                <a:solidFill>
                  <a:schemeClr val="dk1"/>
                </a:solidFill>
              </a:rPr>
              <a:t> on mobile devices, making it ideal for real-time applications​</a:t>
            </a:r>
            <a:endParaRPr sz="1500">
              <a:solidFill>
                <a:schemeClr val="dk1"/>
              </a:solidFill>
            </a:endParaRPr>
          </a:p>
          <a:p>
            <a:pPr indent="0" lvl="0" marL="457200" rtl="0" algn="l">
              <a:lnSpc>
                <a:spcPct val="115000"/>
              </a:lnSpc>
              <a:spcBef>
                <a:spcPts val="1200"/>
              </a:spcBef>
              <a:spcAft>
                <a:spcPts val="0"/>
              </a:spcAft>
              <a:buNone/>
            </a:pPr>
            <a:r>
              <a:t/>
            </a:r>
            <a:endParaRPr b="1" sz="2000">
              <a:solidFill>
                <a:schemeClr val="dk1"/>
              </a:solidFill>
            </a:endParaRPr>
          </a:p>
          <a:p>
            <a:pPr indent="0" lvl="0" marL="457200" rtl="0" algn="l">
              <a:lnSpc>
                <a:spcPct val="115000"/>
              </a:lnSpc>
              <a:spcBef>
                <a:spcPts val="1200"/>
              </a:spcBef>
              <a:spcAft>
                <a:spcPts val="0"/>
              </a:spcAft>
              <a:buNone/>
            </a:pPr>
            <a:r>
              <a:t/>
            </a:r>
            <a:endParaRPr b="1" sz="2000">
              <a:solidFill>
                <a:schemeClr val="dk1"/>
              </a:solidFill>
            </a:endParaRPr>
          </a:p>
          <a:p>
            <a:pPr indent="0" lvl="0" marL="0" rtl="0" algn="l">
              <a:spcBef>
                <a:spcPts val="12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2ff0489e351_5_51"/>
          <p:cNvSpPr/>
          <p:nvPr/>
        </p:nvSpPr>
        <p:spPr>
          <a:xfrm>
            <a:off x="3370050" y="7089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8" name="Google Shape;498;g2ff0489e351_5_51"/>
          <p:cNvSpPr txBox="1"/>
          <p:nvPr/>
        </p:nvSpPr>
        <p:spPr>
          <a:xfrm>
            <a:off x="3796209" y="2472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499" name="Google Shape;499;g2ff0489e351_5_51"/>
          <p:cNvPicPr preferRelativeResize="0"/>
          <p:nvPr/>
        </p:nvPicPr>
        <p:blipFill rotWithShape="1">
          <a:blip r:embed="rId3">
            <a:alphaModFix/>
          </a:blip>
          <a:srcRect b="0" l="0" r="0" t="0"/>
          <a:stretch/>
        </p:blipFill>
        <p:spPr>
          <a:xfrm>
            <a:off x="10896600" y="-34501"/>
            <a:ext cx="1295400" cy="861650"/>
          </a:xfrm>
          <a:prstGeom prst="rect">
            <a:avLst/>
          </a:prstGeom>
          <a:noFill/>
          <a:ln>
            <a:noFill/>
          </a:ln>
        </p:spPr>
      </p:pic>
      <p:sp>
        <p:nvSpPr>
          <p:cNvPr id="500" name="Google Shape;500;g2ff0489e351_5_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501" name="Google Shape;501;g2ff0489e351_5_5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02" name="Google Shape;502;g2ff0489e351_5_51"/>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503" name="Google Shape;503;g2ff0489e351_5_51"/>
          <p:cNvSpPr txBox="1"/>
          <p:nvPr/>
        </p:nvSpPr>
        <p:spPr>
          <a:xfrm>
            <a:off x="165600" y="892100"/>
            <a:ext cx="11860800" cy="696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3000" u="sng">
                <a:solidFill>
                  <a:srgbClr val="0000FF"/>
                </a:solidFill>
                <a:latin typeface="Merriweather"/>
                <a:ea typeface="Merriweather"/>
                <a:cs typeface="Merriweather"/>
                <a:sym typeface="Merriweather"/>
              </a:rPr>
              <a:t>Research Focus</a:t>
            </a:r>
            <a:endParaRPr b="1" sz="1300">
              <a:solidFill>
                <a:schemeClr val="dk1"/>
              </a:solidFill>
            </a:endParaRPr>
          </a:p>
          <a:p>
            <a:pPr indent="0" lvl="0" marL="457200" rtl="0" algn="l">
              <a:lnSpc>
                <a:spcPct val="115000"/>
              </a:lnSpc>
              <a:spcBef>
                <a:spcPts val="1200"/>
              </a:spcBef>
              <a:spcAft>
                <a:spcPts val="0"/>
              </a:spcAft>
              <a:buNone/>
            </a:pPr>
            <a:r>
              <a:rPr b="1" lang="en-US" sz="2000" u="sng">
                <a:solidFill>
                  <a:schemeClr val="dk1"/>
                </a:solidFill>
              </a:rPr>
              <a:t>Main Focus</a:t>
            </a:r>
            <a:r>
              <a:rPr lang="en-US" sz="2000" u="sng">
                <a:solidFill>
                  <a:schemeClr val="dk1"/>
                </a:solidFill>
              </a:rPr>
              <a:t>:</a:t>
            </a:r>
            <a:r>
              <a:rPr lang="en-US" sz="1500" u="sng">
                <a:solidFill>
                  <a:schemeClr val="dk1"/>
                </a:solidFill>
              </a:rPr>
              <a:t> </a:t>
            </a:r>
            <a:r>
              <a:rPr lang="en-US" sz="1500">
                <a:solidFill>
                  <a:schemeClr val="dk1"/>
                </a:solidFill>
              </a:rPr>
              <a:t>The primary focus is the development of a </a:t>
            </a:r>
            <a:r>
              <a:rPr b="1" lang="en-US" sz="1500">
                <a:solidFill>
                  <a:schemeClr val="dk1"/>
                </a:solidFill>
              </a:rPr>
              <a:t>lightweight</a:t>
            </a:r>
            <a:r>
              <a:rPr lang="en-US" sz="1500">
                <a:solidFill>
                  <a:schemeClr val="dk1"/>
                </a:solidFill>
              </a:rPr>
              <a:t> and </a:t>
            </a:r>
            <a:r>
              <a:rPr b="1" lang="en-US" sz="1500">
                <a:solidFill>
                  <a:schemeClr val="dk1"/>
                </a:solidFill>
              </a:rPr>
              <a:t>efficient CNN model</a:t>
            </a:r>
            <a:r>
              <a:rPr lang="en-US" sz="1500">
                <a:solidFill>
                  <a:schemeClr val="dk1"/>
                </a:solidFill>
              </a:rPr>
              <a:t> for face verification that operates in </a:t>
            </a:r>
            <a:r>
              <a:rPr b="1" lang="en-US" sz="1500">
                <a:solidFill>
                  <a:schemeClr val="dk1"/>
                </a:solidFill>
              </a:rPr>
              <a:t>real-time</a:t>
            </a:r>
            <a:r>
              <a:rPr lang="en-US" sz="1500">
                <a:solidFill>
                  <a:schemeClr val="dk1"/>
                </a:solidFill>
              </a:rPr>
              <a:t> on mobile devices, without sacrificing accuracy.</a:t>
            </a:r>
            <a:br>
              <a:rPr lang="en-US" sz="1500">
                <a:solidFill>
                  <a:schemeClr val="dk1"/>
                </a:solidFill>
              </a:rPr>
            </a:b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Supporting the Hypothesis</a:t>
            </a:r>
            <a:r>
              <a:rPr lang="en-US"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Small Model Size</a:t>
            </a:r>
            <a:r>
              <a:rPr lang="en-US" sz="1500">
                <a:solidFill>
                  <a:schemeClr val="dk1"/>
                </a:solidFill>
              </a:rPr>
              <a:t>: With less than 1 million parameters, MobileFaceNets are significantly smaller than other models, yet achieve </a:t>
            </a:r>
            <a:r>
              <a:rPr b="1" lang="en-US" sz="1500">
                <a:solidFill>
                  <a:schemeClr val="dk1"/>
                </a:solidFill>
              </a:rPr>
              <a:t>comparable accuracy</a:t>
            </a:r>
            <a:r>
              <a:rPr lang="en-US" sz="1500">
                <a:solidFill>
                  <a:schemeClr val="dk1"/>
                </a:solidFill>
              </a:rPr>
              <a:t> to much larger models like </a:t>
            </a:r>
            <a:r>
              <a:rPr b="1" lang="en-US" sz="1500">
                <a:solidFill>
                  <a:schemeClr val="dk1"/>
                </a:solidFill>
              </a:rPr>
              <a:t>FaceNet</a:t>
            </a:r>
            <a:r>
              <a:rPr lang="en-US" sz="1500">
                <a:solidFill>
                  <a:schemeClr val="dk1"/>
                </a:solidFill>
              </a:rPr>
              <a:t> and </a:t>
            </a:r>
            <a:r>
              <a:rPr b="1" lang="en-US" sz="1500">
                <a:solidFill>
                  <a:schemeClr val="dk1"/>
                </a:solidFill>
              </a:rPr>
              <a:t>ArcFace</a:t>
            </a:r>
            <a:r>
              <a:rPr lang="en-US"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Speed</a:t>
            </a:r>
            <a:r>
              <a:rPr lang="en-US" sz="1500">
                <a:solidFill>
                  <a:schemeClr val="dk1"/>
                </a:solidFill>
              </a:rPr>
              <a:t>: MobileFaceNets deliver </a:t>
            </a:r>
            <a:r>
              <a:rPr b="1" lang="en-US" sz="1500">
                <a:solidFill>
                  <a:schemeClr val="dk1"/>
                </a:solidFill>
              </a:rPr>
              <a:t>more than 2× speedup</a:t>
            </a:r>
            <a:r>
              <a:rPr lang="en-US" sz="1500">
                <a:solidFill>
                  <a:schemeClr val="dk1"/>
                </a:solidFill>
              </a:rPr>
              <a:t> over </a:t>
            </a:r>
            <a:r>
              <a:rPr b="1" lang="en-US" sz="1500">
                <a:solidFill>
                  <a:schemeClr val="dk1"/>
                </a:solidFill>
              </a:rPr>
              <a:t>MobileNetV2</a:t>
            </a:r>
            <a:r>
              <a:rPr lang="en-US" sz="1500">
                <a:solidFill>
                  <a:schemeClr val="dk1"/>
                </a:solidFill>
              </a:rPr>
              <a:t> on mobile devices, crucial for real-time applications like smartphone unlock​.</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Performance</a:t>
            </a:r>
            <a:r>
              <a:rPr lang="en-US" sz="1500">
                <a:solidFill>
                  <a:schemeClr val="dk1"/>
                </a:solidFill>
              </a:rPr>
              <a:t>: On challenging datasets like </a:t>
            </a:r>
            <a:r>
              <a:rPr b="1" lang="en-US" sz="1500">
                <a:solidFill>
                  <a:schemeClr val="dk1"/>
                </a:solidFill>
              </a:rPr>
              <a:t>MegaFace</a:t>
            </a:r>
            <a:r>
              <a:rPr lang="en-US" sz="1500">
                <a:solidFill>
                  <a:schemeClr val="dk1"/>
                </a:solidFill>
              </a:rPr>
              <a:t> and </a:t>
            </a:r>
            <a:r>
              <a:rPr b="1" lang="en-US" sz="1500">
                <a:solidFill>
                  <a:schemeClr val="dk1"/>
                </a:solidFill>
              </a:rPr>
              <a:t>LFW</a:t>
            </a:r>
            <a:r>
              <a:rPr lang="en-US" sz="1500">
                <a:solidFill>
                  <a:schemeClr val="dk1"/>
                </a:solidFill>
              </a:rPr>
              <a:t>, MobileFaceNets show competitive performance, outperforming other mobile-focused networks such as </a:t>
            </a:r>
            <a:r>
              <a:rPr b="1" lang="en-US" sz="1500">
                <a:solidFill>
                  <a:schemeClr val="dk1"/>
                </a:solidFill>
              </a:rPr>
              <a:t>ShuffleNet</a:t>
            </a:r>
            <a:r>
              <a:rPr lang="en-US" sz="1500">
                <a:solidFill>
                  <a:schemeClr val="dk1"/>
                </a:solidFill>
              </a:rPr>
              <a:t> and </a:t>
            </a:r>
            <a:r>
              <a:rPr b="1" lang="en-US" sz="1500">
                <a:solidFill>
                  <a:schemeClr val="dk1"/>
                </a:solidFill>
              </a:rPr>
              <a:t>MobileNetV1</a:t>
            </a:r>
            <a:r>
              <a:rPr lang="en-US" sz="1500">
                <a:solidFill>
                  <a:schemeClr val="dk1"/>
                </a:solidFill>
              </a:rPr>
              <a:t>​.</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Challenging the Hypothesis</a:t>
            </a:r>
            <a:r>
              <a:rPr lang="en-US"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Accuracy vs. Size Trade-off</a:t>
            </a:r>
            <a:r>
              <a:rPr lang="en-US" sz="1500">
                <a:solidFill>
                  <a:schemeClr val="dk1"/>
                </a:solidFill>
              </a:rPr>
              <a:t>: While MobileFaceNets are efficient, there is still the problem of </a:t>
            </a:r>
            <a:r>
              <a:rPr b="1" lang="en-US" sz="1500">
                <a:solidFill>
                  <a:schemeClr val="dk1"/>
                </a:solidFill>
              </a:rPr>
              <a:t>trade-off between size and accuracy</a:t>
            </a:r>
            <a:r>
              <a:rPr lang="en-US" sz="1500">
                <a:solidFill>
                  <a:schemeClr val="dk1"/>
                </a:solidFill>
              </a:rPr>
              <a:t>. Some larger models, though not as efficient, achieve slightly better accuracy​.</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Limited Task Focus</a:t>
            </a:r>
            <a:r>
              <a:rPr lang="en-US" sz="1500">
                <a:solidFill>
                  <a:schemeClr val="dk1"/>
                </a:solidFill>
              </a:rPr>
              <a:t>: The model is specifically designed for </a:t>
            </a:r>
            <a:r>
              <a:rPr b="1" lang="en-US" sz="1500">
                <a:solidFill>
                  <a:schemeClr val="dk1"/>
                </a:solidFill>
              </a:rPr>
              <a:t>face verification</a:t>
            </a:r>
            <a:r>
              <a:rPr lang="en-US" sz="1500">
                <a:solidFill>
                  <a:schemeClr val="dk1"/>
                </a:solidFill>
              </a:rPr>
              <a:t>, meaning it may not generalize well to other visual recognition tasks. For applications requiring broader visual tasks, other models like </a:t>
            </a:r>
            <a:r>
              <a:rPr b="1" lang="en-US" sz="1500">
                <a:solidFill>
                  <a:schemeClr val="dk1"/>
                </a:solidFill>
              </a:rPr>
              <a:t>MobileNet</a:t>
            </a:r>
            <a:r>
              <a:rPr lang="en-US" sz="1500">
                <a:solidFill>
                  <a:schemeClr val="dk1"/>
                </a:solidFill>
              </a:rPr>
              <a:t> might be preferred</a:t>
            </a:r>
            <a:endParaRPr sz="1500">
              <a:solidFill>
                <a:schemeClr val="dk1"/>
              </a:solidFill>
            </a:endParaRPr>
          </a:p>
          <a:p>
            <a:pPr indent="0" lvl="0" marL="457200" rtl="0" algn="l">
              <a:lnSpc>
                <a:spcPct val="115000"/>
              </a:lnSpc>
              <a:spcBef>
                <a:spcPts val="1200"/>
              </a:spcBef>
              <a:spcAft>
                <a:spcPts val="0"/>
              </a:spcAft>
              <a:buNone/>
            </a:pPr>
            <a:r>
              <a:t/>
            </a:r>
            <a:endParaRPr b="1" sz="2000">
              <a:solidFill>
                <a:schemeClr val="dk1"/>
              </a:solidFill>
            </a:endParaRPr>
          </a:p>
          <a:p>
            <a:pPr indent="0" lvl="0" marL="457200" rtl="0" algn="l">
              <a:lnSpc>
                <a:spcPct val="115000"/>
              </a:lnSpc>
              <a:spcBef>
                <a:spcPts val="1200"/>
              </a:spcBef>
              <a:spcAft>
                <a:spcPts val="0"/>
              </a:spcAft>
              <a:buNone/>
            </a:pPr>
            <a:r>
              <a:t/>
            </a:r>
            <a:endParaRPr b="1" sz="2000">
              <a:solidFill>
                <a:schemeClr val="dk1"/>
              </a:solidFill>
            </a:endParaRPr>
          </a:p>
          <a:p>
            <a:pPr indent="0" lvl="0" marL="0" rtl="0" algn="l">
              <a:spcBef>
                <a:spcPts val="12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2ff0489e351_5_63"/>
          <p:cNvSpPr/>
          <p:nvPr/>
        </p:nvSpPr>
        <p:spPr>
          <a:xfrm>
            <a:off x="3370050" y="7089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g2ff0489e351_5_63"/>
          <p:cNvSpPr txBox="1"/>
          <p:nvPr/>
        </p:nvSpPr>
        <p:spPr>
          <a:xfrm>
            <a:off x="3796209" y="2472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511" name="Google Shape;511;g2ff0489e351_5_63"/>
          <p:cNvPicPr preferRelativeResize="0"/>
          <p:nvPr/>
        </p:nvPicPr>
        <p:blipFill rotWithShape="1">
          <a:blip r:embed="rId3">
            <a:alphaModFix/>
          </a:blip>
          <a:srcRect b="0" l="0" r="0" t="0"/>
          <a:stretch/>
        </p:blipFill>
        <p:spPr>
          <a:xfrm>
            <a:off x="10896600" y="-34501"/>
            <a:ext cx="1295400" cy="861650"/>
          </a:xfrm>
          <a:prstGeom prst="rect">
            <a:avLst/>
          </a:prstGeom>
          <a:noFill/>
          <a:ln>
            <a:noFill/>
          </a:ln>
        </p:spPr>
      </p:pic>
      <p:sp>
        <p:nvSpPr>
          <p:cNvPr id="512" name="Google Shape;512;g2ff0489e351_5_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513" name="Google Shape;513;g2ff0489e351_5_6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14" name="Google Shape;514;g2ff0489e351_5_63"/>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515" name="Google Shape;515;g2ff0489e351_5_63"/>
          <p:cNvSpPr txBox="1"/>
          <p:nvPr/>
        </p:nvSpPr>
        <p:spPr>
          <a:xfrm>
            <a:off x="165600" y="892100"/>
            <a:ext cx="11860800" cy="490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3000" u="sng">
                <a:solidFill>
                  <a:srgbClr val="0000FF"/>
                </a:solidFill>
                <a:latin typeface="Merriweather"/>
                <a:ea typeface="Merriweather"/>
                <a:cs typeface="Merriweather"/>
                <a:sym typeface="Merriweather"/>
              </a:rPr>
              <a:t>Conclusion</a:t>
            </a:r>
            <a:endParaRPr b="1" sz="1300">
              <a:solidFill>
                <a:schemeClr val="dk1"/>
              </a:solidFill>
            </a:endParaRPr>
          </a:p>
          <a:p>
            <a:pPr indent="0" lvl="0" marL="0" rtl="0" algn="l">
              <a:lnSpc>
                <a:spcPct val="115000"/>
              </a:lnSpc>
              <a:spcBef>
                <a:spcPts val="1200"/>
              </a:spcBef>
              <a:spcAft>
                <a:spcPts val="0"/>
              </a:spcAft>
              <a:buNone/>
            </a:pPr>
            <a:r>
              <a:rPr b="1" lang="en-US" sz="2000">
                <a:solidFill>
                  <a:schemeClr val="dk1"/>
                </a:solidFill>
              </a:rPr>
              <a:t>MobileFaceNets</a:t>
            </a:r>
            <a:r>
              <a:rPr lang="en-US" sz="2000">
                <a:solidFill>
                  <a:schemeClr val="dk1"/>
                </a:solidFill>
              </a:rPr>
              <a:t> deliver a significant contribution to mobile deep learning by achieving </a:t>
            </a:r>
            <a:r>
              <a:rPr b="1" lang="en-US" sz="2000">
                <a:solidFill>
                  <a:schemeClr val="dk1"/>
                </a:solidFill>
              </a:rPr>
              <a:t>high-accuracy face verification</a:t>
            </a:r>
            <a:r>
              <a:rPr lang="en-US" sz="2000">
                <a:solidFill>
                  <a:schemeClr val="dk1"/>
                </a:solidFill>
              </a:rPr>
              <a:t> in real-time on mobile devices with an extremely compact model. The integration of the </a:t>
            </a:r>
            <a:r>
              <a:rPr b="1" lang="en-US" sz="2000">
                <a:solidFill>
                  <a:schemeClr val="dk1"/>
                </a:solidFill>
              </a:rPr>
              <a:t>GDConv layer</a:t>
            </a:r>
            <a:r>
              <a:rPr lang="en-US" sz="2000">
                <a:solidFill>
                  <a:schemeClr val="dk1"/>
                </a:solidFill>
              </a:rPr>
              <a:t> further enhances its efficiency, making it a superior alternative to existing state-of-art mobile CNN architectures.</a:t>
            </a:r>
            <a:endParaRPr sz="2000">
              <a:solidFill>
                <a:schemeClr val="dk1"/>
              </a:solidFill>
            </a:endParaRPr>
          </a:p>
          <a:p>
            <a:pPr indent="0" lvl="0" marL="0" rtl="0" algn="l">
              <a:lnSpc>
                <a:spcPct val="115000"/>
              </a:lnSpc>
              <a:spcBef>
                <a:spcPts val="1200"/>
              </a:spcBef>
              <a:spcAft>
                <a:spcPts val="0"/>
              </a:spcAft>
              <a:buNone/>
            </a:pPr>
            <a:r>
              <a:t/>
            </a:r>
            <a:endParaRPr b="1" sz="2000" u="sng">
              <a:solidFill>
                <a:schemeClr val="dk1"/>
              </a:solidFill>
            </a:endParaRPr>
          </a:p>
          <a:p>
            <a:pPr indent="0" lvl="0" marL="0" rtl="0" algn="l">
              <a:lnSpc>
                <a:spcPct val="115000"/>
              </a:lnSpc>
              <a:spcBef>
                <a:spcPts val="1200"/>
              </a:spcBef>
              <a:spcAft>
                <a:spcPts val="0"/>
              </a:spcAft>
              <a:buNone/>
            </a:pPr>
            <a:r>
              <a:t/>
            </a:r>
            <a:endParaRPr b="1" sz="2000" u="sng">
              <a:solidFill>
                <a:schemeClr val="dk1"/>
              </a:solidFill>
            </a:endParaRPr>
          </a:p>
          <a:p>
            <a:pPr indent="0" lvl="0" marL="457200" rtl="0" algn="l">
              <a:lnSpc>
                <a:spcPct val="115000"/>
              </a:lnSpc>
              <a:spcBef>
                <a:spcPts val="1200"/>
              </a:spcBef>
              <a:spcAft>
                <a:spcPts val="0"/>
              </a:spcAft>
              <a:buNone/>
            </a:pPr>
            <a:r>
              <a:t/>
            </a:r>
            <a:endParaRPr b="1" sz="2000">
              <a:solidFill>
                <a:schemeClr val="dk1"/>
              </a:solidFill>
            </a:endParaRPr>
          </a:p>
          <a:p>
            <a:pPr indent="0" lvl="0" marL="457200" rtl="0" algn="l">
              <a:lnSpc>
                <a:spcPct val="115000"/>
              </a:lnSpc>
              <a:spcBef>
                <a:spcPts val="1200"/>
              </a:spcBef>
              <a:spcAft>
                <a:spcPts val="0"/>
              </a:spcAft>
              <a:buNone/>
            </a:pPr>
            <a:r>
              <a:t/>
            </a:r>
            <a:endParaRPr b="1" sz="2000">
              <a:solidFill>
                <a:schemeClr val="dk1"/>
              </a:solidFill>
            </a:endParaRPr>
          </a:p>
          <a:p>
            <a:pPr indent="0" lvl="0" marL="0" rtl="0" algn="l">
              <a:spcBef>
                <a:spcPts val="12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2feea432a9e_0_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g2feea432a9e_0_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523" name="Google Shape;523;g2feea432a9e_0_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24" name="Google Shape;524;g2feea432a9e_0_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525" name="Google Shape;525;g2feea432a9e_0_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26" name="Google Shape;526;g2feea432a9e_0_5"/>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527" name="Google Shape;527;g2feea432a9e_0_5"/>
          <p:cNvSpPr txBox="1"/>
          <p:nvPr/>
        </p:nvSpPr>
        <p:spPr>
          <a:xfrm>
            <a:off x="770675" y="1747600"/>
            <a:ext cx="10282200" cy="232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800">
                <a:solidFill>
                  <a:srgbClr val="0000FF"/>
                </a:solidFill>
                <a:latin typeface="Trebuchet MS"/>
                <a:ea typeface="Trebuchet MS"/>
                <a:cs typeface="Trebuchet MS"/>
                <a:sym typeface="Trebuchet MS"/>
              </a:rPr>
              <a:t>Title </a:t>
            </a:r>
            <a:endParaRPr b="1" sz="2800">
              <a:solidFill>
                <a:srgbClr val="0000FF"/>
              </a:solidFill>
              <a:latin typeface="Trebuchet MS"/>
              <a:ea typeface="Trebuchet MS"/>
              <a:cs typeface="Trebuchet MS"/>
              <a:sym typeface="Trebuchet MS"/>
            </a:endParaRPr>
          </a:p>
          <a:p>
            <a:pPr indent="0" lvl="0" marL="0" rtl="0" algn="l">
              <a:lnSpc>
                <a:spcPct val="115000"/>
              </a:lnSpc>
              <a:spcBef>
                <a:spcPts val="1400"/>
              </a:spcBef>
              <a:spcAft>
                <a:spcPts val="0"/>
              </a:spcAft>
              <a:buClr>
                <a:schemeClr val="dk1"/>
              </a:buClr>
              <a:buSzPts val="1100"/>
              <a:buFont typeface="Arial"/>
              <a:buNone/>
            </a:pPr>
            <a:r>
              <a:rPr b="1" lang="en-US" sz="2400">
                <a:solidFill>
                  <a:srgbClr val="0000FF"/>
                </a:solidFill>
                <a:latin typeface="Trebuchet MS"/>
                <a:ea typeface="Trebuchet MS"/>
                <a:cs typeface="Trebuchet MS"/>
                <a:sym typeface="Trebuchet MS"/>
              </a:rPr>
              <a:t>You Only Look Once: Unified, Real-Time Object Detection</a:t>
            </a:r>
            <a:endParaRPr b="1" sz="2400">
              <a:solidFill>
                <a:srgbClr val="0000FF"/>
              </a:solidFill>
              <a:latin typeface="Trebuchet MS"/>
              <a:ea typeface="Trebuchet MS"/>
              <a:cs typeface="Trebuchet MS"/>
              <a:sym typeface="Trebuchet MS"/>
            </a:endParaRPr>
          </a:p>
          <a:p>
            <a:pPr indent="0" lvl="0" marL="0" rtl="0" algn="l">
              <a:lnSpc>
                <a:spcPct val="115000"/>
              </a:lnSpc>
              <a:spcBef>
                <a:spcPts val="1400"/>
              </a:spcBef>
              <a:spcAft>
                <a:spcPts val="0"/>
              </a:spcAft>
              <a:buClr>
                <a:schemeClr val="dk1"/>
              </a:buClr>
              <a:buSzPts val="1100"/>
              <a:buFont typeface="Arial"/>
              <a:buNone/>
            </a:pPr>
            <a:r>
              <a:t/>
            </a:r>
            <a:endParaRPr b="1" sz="2400">
              <a:solidFill>
                <a:srgbClr val="0000FF"/>
              </a:solidFill>
              <a:latin typeface="Trebuchet MS"/>
              <a:ea typeface="Trebuchet MS"/>
              <a:cs typeface="Trebuchet MS"/>
              <a:sym typeface="Trebuchet MS"/>
            </a:endParaRPr>
          </a:p>
          <a:p>
            <a:pPr indent="0" lvl="0" marL="0" rtl="0" algn="l">
              <a:spcBef>
                <a:spcPts val="400"/>
              </a:spcBef>
              <a:spcAft>
                <a:spcPts val="0"/>
              </a:spcAft>
              <a:buNone/>
            </a:pPr>
            <a:r>
              <a:t/>
            </a:r>
            <a:endParaRPr b="1" sz="25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4"/>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pic>
        <p:nvPicPr>
          <p:cNvPr id="96" name="Google Shape;96;p4"/>
          <p:cNvPicPr preferRelativeResize="0"/>
          <p:nvPr/>
        </p:nvPicPr>
        <p:blipFill rotWithShape="1">
          <a:blip r:embed="rId3">
            <a:alphaModFix/>
          </a:blip>
          <a:srcRect b="0" l="0" r="0" t="4970"/>
          <a:stretch/>
        </p:blipFill>
        <p:spPr>
          <a:xfrm>
            <a:off x="10580722" y="1"/>
            <a:ext cx="1281312" cy="1560352"/>
          </a:xfrm>
          <a:prstGeom prst="rect">
            <a:avLst/>
          </a:prstGeom>
          <a:noFill/>
          <a:ln>
            <a:noFill/>
          </a:ln>
        </p:spPr>
      </p:pic>
      <p:sp>
        <p:nvSpPr>
          <p:cNvPr id="97" name="Google Shape;97;p4"/>
          <p:cNvSpPr txBox="1"/>
          <p:nvPr/>
        </p:nvSpPr>
        <p:spPr>
          <a:xfrm>
            <a:off x="162560" y="147428"/>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sz="1200" u="none">
              <a:solidFill>
                <a:srgbClr val="888888"/>
              </a:solidFill>
              <a:latin typeface="Arial"/>
              <a:ea typeface="Arial"/>
              <a:cs typeface="Arial"/>
              <a:sym typeface="Arial"/>
            </a:endParaRPr>
          </a:p>
        </p:txBody>
      </p:sp>
      <p:sp>
        <p:nvSpPr>
          <p:cNvPr id="98" name="Google Shape;98;p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99" name="Google Shape;99;p4"/>
          <p:cNvSpPr txBox="1"/>
          <p:nvPr/>
        </p:nvSpPr>
        <p:spPr>
          <a:xfrm>
            <a:off x="505200" y="2621650"/>
            <a:ext cx="11181600" cy="2339700"/>
          </a:xfrm>
          <a:prstGeom prst="rect">
            <a:avLst/>
          </a:prstGeom>
          <a:noFill/>
          <a:ln>
            <a:noFill/>
          </a:ln>
        </p:spPr>
        <p:txBody>
          <a:bodyPr anchorCtr="0" anchor="t" bIns="91425" lIns="91425" spcFirstLastPara="1" rIns="91425" wrap="square" tIns="91425">
            <a:spAutoFit/>
          </a:bodyPr>
          <a:lstStyle/>
          <a:p>
            <a:pPr indent="-406400" lvl="0" marL="457200" rtl="0" algn="just">
              <a:spcBef>
                <a:spcPts val="480"/>
              </a:spcBef>
              <a:spcAft>
                <a:spcPts val="0"/>
              </a:spcAft>
              <a:buClr>
                <a:srgbClr val="0000FF"/>
              </a:buClr>
              <a:buSzPts val="2800"/>
              <a:buFont typeface="Trebuchet MS"/>
              <a:buChar char="●"/>
            </a:pPr>
            <a:r>
              <a:rPr lang="en-US" sz="2800">
                <a:solidFill>
                  <a:srgbClr val="0000FF"/>
                </a:solidFill>
                <a:latin typeface="Trebuchet MS"/>
                <a:ea typeface="Trebuchet MS"/>
                <a:cs typeface="Trebuchet MS"/>
                <a:sym typeface="Trebuchet MS"/>
              </a:rPr>
              <a:t>Small companies/ businesses cannot afford to have a server/cloud platform to perform analytics . </a:t>
            </a:r>
            <a:endParaRPr sz="2800">
              <a:solidFill>
                <a:srgbClr val="0000FF"/>
              </a:solidFill>
              <a:latin typeface="Trebuchet MS"/>
              <a:ea typeface="Trebuchet MS"/>
              <a:cs typeface="Trebuchet MS"/>
              <a:sym typeface="Trebuchet MS"/>
            </a:endParaRPr>
          </a:p>
          <a:p>
            <a:pPr indent="-406400" lvl="0" marL="457200" rtl="0" algn="just">
              <a:spcBef>
                <a:spcPts val="0"/>
              </a:spcBef>
              <a:spcAft>
                <a:spcPts val="0"/>
              </a:spcAft>
              <a:buClr>
                <a:srgbClr val="0000FF"/>
              </a:buClr>
              <a:buSzPts val="2800"/>
              <a:buFont typeface="Trebuchet MS"/>
              <a:buChar char="●"/>
            </a:pPr>
            <a:r>
              <a:rPr lang="en-US" sz="2800">
                <a:solidFill>
                  <a:srgbClr val="0000FF"/>
                </a:solidFill>
                <a:latin typeface="Trebuchet MS"/>
                <a:ea typeface="Trebuchet MS"/>
                <a:cs typeface="Trebuchet MS"/>
                <a:sym typeface="Trebuchet MS"/>
              </a:rPr>
              <a:t>Tracing actions of a person within the company premises, requires the user to watch multiple footages from different cameras.</a:t>
            </a:r>
            <a:endParaRPr>
              <a:solidFill>
                <a:srgbClr val="00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30dac53e344_0_0"/>
          <p:cNvSpPr/>
          <p:nvPr/>
        </p:nvSpPr>
        <p:spPr>
          <a:xfrm>
            <a:off x="3432875" y="9906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g30dac53e344_0_0"/>
          <p:cNvSpPr txBox="1"/>
          <p:nvPr/>
        </p:nvSpPr>
        <p:spPr>
          <a:xfrm>
            <a:off x="3796209" y="421625"/>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535" name="Google Shape;535;g30dac53e344_0_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36" name="Google Shape;536;g30dac53e344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537" name="Google Shape;537;g30dac53e344_0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38" name="Google Shape;538;g30dac53e344_0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539" name="Google Shape;539;g30dac53e344_0_0"/>
          <p:cNvSpPr txBox="1"/>
          <p:nvPr/>
        </p:nvSpPr>
        <p:spPr>
          <a:xfrm>
            <a:off x="619050" y="2054763"/>
            <a:ext cx="10953900" cy="309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3300" u="sng">
                <a:solidFill>
                  <a:srgbClr val="0033CC"/>
                </a:solidFill>
                <a:latin typeface="Merriweather"/>
                <a:ea typeface="Merriweather"/>
                <a:cs typeface="Merriweather"/>
                <a:sym typeface="Merriweather"/>
              </a:rPr>
              <a:t>Introduction</a:t>
            </a:r>
            <a:endParaRPr>
              <a:solidFill>
                <a:schemeClr val="dk1"/>
              </a:solidFill>
            </a:endParaRPr>
          </a:p>
          <a:p>
            <a:pPr indent="-323850" lvl="0" marL="457200" rtl="0" algn="l">
              <a:lnSpc>
                <a:spcPct val="115000"/>
              </a:lnSpc>
              <a:spcBef>
                <a:spcPts val="1400"/>
              </a:spcBef>
              <a:spcAft>
                <a:spcPts val="0"/>
              </a:spcAft>
              <a:buClr>
                <a:srgbClr val="0000FF"/>
              </a:buClr>
              <a:buSzPts val="1500"/>
              <a:buChar char="●"/>
            </a:pPr>
            <a:r>
              <a:rPr b="1" lang="en-US" sz="2600">
                <a:solidFill>
                  <a:srgbClr val="0000FF"/>
                </a:solidFill>
              </a:rPr>
              <a:t>Authors</a:t>
            </a:r>
            <a:r>
              <a:rPr b="1" lang="en-US" sz="2100">
                <a:solidFill>
                  <a:srgbClr val="0000FF"/>
                </a:solidFill>
              </a:rPr>
              <a:t>: </a:t>
            </a:r>
            <a:r>
              <a:rPr lang="en-US" sz="2100">
                <a:solidFill>
                  <a:srgbClr val="0000FF"/>
                </a:solidFill>
              </a:rPr>
              <a:t>Joseph Redmon, Santosh Divvala, Ross Girshick, Ali Farhadi</a:t>
            </a:r>
            <a:br>
              <a:rPr lang="en-US" sz="2100">
                <a:solidFill>
                  <a:srgbClr val="0000FF"/>
                </a:solidFill>
              </a:rPr>
            </a:br>
            <a:endParaRPr sz="2100">
              <a:solidFill>
                <a:srgbClr val="0000FF"/>
              </a:solidFill>
            </a:endParaRPr>
          </a:p>
          <a:p>
            <a:pPr indent="0" lvl="0" marL="0" rtl="0" algn="l">
              <a:lnSpc>
                <a:spcPct val="115000"/>
              </a:lnSpc>
              <a:spcBef>
                <a:spcPts val="1200"/>
              </a:spcBef>
              <a:spcAft>
                <a:spcPts val="1200"/>
              </a:spcAft>
              <a:buNone/>
            </a:pPr>
            <a:r>
              <a:rPr b="1" lang="en-US" sz="1700">
                <a:solidFill>
                  <a:srgbClr val="0000FF"/>
                </a:solidFill>
              </a:rPr>
              <a:t>Overview:</a:t>
            </a:r>
            <a:r>
              <a:rPr lang="en-US" sz="1700">
                <a:solidFill>
                  <a:srgbClr val="0000FF"/>
                </a:solidFill>
              </a:rPr>
              <a:t> The paper introduces YOLO (You Only Look Once), a novel approach to real-time object detection that diverges from traditional methods that use region proposal networks. YOLO's unique selling point is its unified architecture, which processes an image in a single pass, making it significantly faster than its predecessors while maintaining competitive accuracy.</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30dac53e344_0_11"/>
          <p:cNvSpPr/>
          <p:nvPr/>
        </p:nvSpPr>
        <p:spPr>
          <a:xfrm>
            <a:off x="3432875" y="9906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g30dac53e344_0_11"/>
          <p:cNvSpPr txBox="1"/>
          <p:nvPr/>
        </p:nvSpPr>
        <p:spPr>
          <a:xfrm>
            <a:off x="3796209" y="421625"/>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547" name="Google Shape;547;g30dac53e344_0_11"/>
          <p:cNvPicPr preferRelativeResize="0"/>
          <p:nvPr/>
        </p:nvPicPr>
        <p:blipFill rotWithShape="1">
          <a:blip r:embed="rId3">
            <a:alphaModFix/>
          </a:blip>
          <a:srcRect b="0" l="0" r="0" t="0"/>
          <a:stretch/>
        </p:blipFill>
        <p:spPr>
          <a:xfrm>
            <a:off x="10896600" y="-34501"/>
            <a:ext cx="1295400" cy="917825"/>
          </a:xfrm>
          <a:prstGeom prst="rect">
            <a:avLst/>
          </a:prstGeom>
          <a:noFill/>
          <a:ln>
            <a:noFill/>
          </a:ln>
        </p:spPr>
      </p:pic>
      <p:sp>
        <p:nvSpPr>
          <p:cNvPr id="548" name="Google Shape;548;g30dac53e344_0_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549" name="Google Shape;549;g30dac53e344_0_1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50" name="Google Shape;550;g30dac53e344_0_11"/>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551" name="Google Shape;551;g30dac53e344_0_11"/>
          <p:cNvSpPr txBox="1"/>
          <p:nvPr/>
        </p:nvSpPr>
        <p:spPr>
          <a:xfrm>
            <a:off x="477525" y="1111975"/>
            <a:ext cx="11369100" cy="466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rgbClr val="0000FF"/>
                </a:solidFill>
              </a:rPr>
              <a:t>Key Contributions:</a:t>
            </a:r>
            <a:endParaRPr b="1" sz="1900">
              <a:solidFill>
                <a:srgbClr val="0000FF"/>
              </a:solidFill>
            </a:endParaRPr>
          </a:p>
          <a:p>
            <a:pPr indent="-349250" lvl="0" marL="457200" rtl="0" algn="l">
              <a:lnSpc>
                <a:spcPct val="115000"/>
              </a:lnSpc>
              <a:spcBef>
                <a:spcPts val="1200"/>
              </a:spcBef>
              <a:spcAft>
                <a:spcPts val="0"/>
              </a:spcAft>
              <a:buClr>
                <a:srgbClr val="0000FF"/>
              </a:buClr>
              <a:buSzPts val="1900"/>
              <a:buAutoNum type="arabicPeriod"/>
            </a:pPr>
            <a:r>
              <a:rPr b="1" lang="en-US" sz="1900">
                <a:solidFill>
                  <a:srgbClr val="0000FF"/>
                </a:solidFill>
              </a:rPr>
              <a:t>Unified Detection Framework:</a:t>
            </a:r>
            <a:r>
              <a:rPr lang="en-US" sz="1900">
                <a:solidFill>
                  <a:srgbClr val="0000FF"/>
                </a:solidFill>
              </a:rPr>
              <a:t> Unlike previous detection frameworks that rely on region proposals followed by classification, YOLO treats detection as a regression problem. It divides the image into an S×SS \times SS×S grid and directly predicts bounding boxes and class probabilities for each grid cell.</a:t>
            </a:r>
            <a:endParaRPr sz="1900">
              <a:solidFill>
                <a:srgbClr val="0000FF"/>
              </a:solidFill>
            </a:endParaRPr>
          </a:p>
          <a:p>
            <a:pPr indent="-349250" lvl="0" marL="457200" rtl="0" algn="l">
              <a:lnSpc>
                <a:spcPct val="115000"/>
              </a:lnSpc>
              <a:spcBef>
                <a:spcPts val="0"/>
              </a:spcBef>
              <a:spcAft>
                <a:spcPts val="0"/>
              </a:spcAft>
              <a:buClr>
                <a:srgbClr val="0000FF"/>
              </a:buClr>
              <a:buSzPts val="1900"/>
              <a:buAutoNum type="arabicPeriod"/>
            </a:pPr>
            <a:r>
              <a:rPr b="1" lang="en-US" sz="1900">
                <a:solidFill>
                  <a:srgbClr val="0000FF"/>
                </a:solidFill>
              </a:rPr>
              <a:t>Speed and Efficiency:</a:t>
            </a:r>
            <a:r>
              <a:rPr lang="en-US" sz="1900">
                <a:solidFill>
                  <a:srgbClr val="0000FF"/>
                </a:solidFill>
              </a:rPr>
              <a:t> YOLO achieves real-time performance, processing up to 45 frames per second (FPS) on a standard GPU, making it suitable for applications requiring instant feedback, such as autonomous driving and surveillance.</a:t>
            </a:r>
            <a:endParaRPr sz="1900">
              <a:solidFill>
                <a:srgbClr val="0000FF"/>
              </a:solidFill>
            </a:endParaRPr>
          </a:p>
          <a:p>
            <a:pPr indent="-349250" lvl="0" marL="457200" rtl="0" algn="l">
              <a:lnSpc>
                <a:spcPct val="115000"/>
              </a:lnSpc>
              <a:spcBef>
                <a:spcPts val="0"/>
              </a:spcBef>
              <a:spcAft>
                <a:spcPts val="0"/>
              </a:spcAft>
              <a:buClr>
                <a:srgbClr val="0000FF"/>
              </a:buClr>
              <a:buSzPts val="1900"/>
              <a:buAutoNum type="arabicPeriod"/>
            </a:pPr>
            <a:r>
              <a:rPr b="1" lang="en-US" sz="1900">
                <a:solidFill>
                  <a:srgbClr val="0000FF"/>
                </a:solidFill>
              </a:rPr>
              <a:t>Systematic Error Analysis:</a:t>
            </a:r>
            <a:r>
              <a:rPr lang="en-US" sz="1900">
                <a:solidFill>
                  <a:srgbClr val="0000FF"/>
                </a:solidFill>
              </a:rPr>
              <a:t> The authors conduct extensive experiments to analyze YOLO's performance, comparing it against other state-of-the-art object detection methods. They provide insights into common pitfalls in detection tasks, emphasizing the model's strengths and weaknesses.</a:t>
            </a:r>
            <a:endParaRPr sz="1900">
              <a:solidFill>
                <a:srgbClr val="0000FF"/>
              </a:solidFill>
            </a:endParaRPr>
          </a:p>
          <a:p>
            <a:pPr indent="-349250" lvl="0" marL="457200" rtl="0" algn="l">
              <a:lnSpc>
                <a:spcPct val="115000"/>
              </a:lnSpc>
              <a:spcBef>
                <a:spcPts val="0"/>
              </a:spcBef>
              <a:spcAft>
                <a:spcPts val="0"/>
              </a:spcAft>
              <a:buClr>
                <a:srgbClr val="0000FF"/>
              </a:buClr>
              <a:buSzPts val="1900"/>
              <a:buAutoNum type="arabicPeriod"/>
            </a:pPr>
            <a:r>
              <a:rPr b="1" lang="en-US" sz="1900">
                <a:solidFill>
                  <a:srgbClr val="0000FF"/>
                </a:solidFill>
              </a:rPr>
              <a:t>Architecture:</a:t>
            </a:r>
            <a:r>
              <a:rPr lang="en-US" sz="1900">
                <a:solidFill>
                  <a:srgbClr val="0000FF"/>
                </a:solidFill>
              </a:rPr>
              <a:t> YOLO utilizes a single convolutional neural network (CNN) architecture that outputs bounding boxes and class probabilities simultaneously, which streamlines the detection process.</a:t>
            </a:r>
            <a:endParaRPr b="1" sz="3800" u="sng">
              <a:solidFill>
                <a:srgbClr val="0000FF"/>
              </a:solidFill>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30dac53e344_0_22"/>
          <p:cNvSpPr/>
          <p:nvPr/>
        </p:nvSpPr>
        <p:spPr>
          <a:xfrm>
            <a:off x="3422400" y="789100"/>
            <a:ext cx="7620000" cy="141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g30dac53e344_0_22"/>
          <p:cNvSpPr txBox="1"/>
          <p:nvPr/>
        </p:nvSpPr>
        <p:spPr>
          <a:xfrm>
            <a:off x="3796209" y="3274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pic>
        <p:nvPicPr>
          <p:cNvPr id="559" name="Google Shape;559;g30dac53e344_0_22"/>
          <p:cNvPicPr preferRelativeResize="0"/>
          <p:nvPr/>
        </p:nvPicPr>
        <p:blipFill rotWithShape="1">
          <a:blip r:embed="rId3">
            <a:alphaModFix/>
          </a:blip>
          <a:srcRect b="0" l="0" r="0" t="0"/>
          <a:stretch/>
        </p:blipFill>
        <p:spPr>
          <a:xfrm>
            <a:off x="10896600" y="-34501"/>
            <a:ext cx="1295400" cy="837700"/>
          </a:xfrm>
          <a:prstGeom prst="rect">
            <a:avLst/>
          </a:prstGeom>
          <a:noFill/>
          <a:ln>
            <a:noFill/>
          </a:ln>
        </p:spPr>
      </p:pic>
      <p:sp>
        <p:nvSpPr>
          <p:cNvPr id="560" name="Google Shape;560;g30dac53e344_0_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561" name="Google Shape;561;g30dac53e344_0_2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62" name="Google Shape;562;g30dac53e344_0_22"/>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563" name="Google Shape;563;g30dac53e344_0_22"/>
          <p:cNvSpPr txBox="1"/>
          <p:nvPr/>
        </p:nvSpPr>
        <p:spPr>
          <a:xfrm>
            <a:off x="209400" y="910900"/>
            <a:ext cx="11658300" cy="527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500">
                <a:solidFill>
                  <a:srgbClr val="0000FF"/>
                </a:solidFill>
              </a:rPr>
              <a:t>Strengths:</a:t>
            </a:r>
            <a:endParaRPr b="1" sz="1500">
              <a:solidFill>
                <a:srgbClr val="0000FF"/>
              </a:solidFill>
            </a:endParaRPr>
          </a:p>
          <a:p>
            <a:pPr indent="-323850" lvl="0" marL="457200" rtl="0" algn="l">
              <a:lnSpc>
                <a:spcPct val="115000"/>
              </a:lnSpc>
              <a:spcBef>
                <a:spcPts val="1200"/>
              </a:spcBef>
              <a:spcAft>
                <a:spcPts val="0"/>
              </a:spcAft>
              <a:buClr>
                <a:srgbClr val="0000FF"/>
              </a:buClr>
              <a:buSzPts val="1500"/>
              <a:buChar char="●"/>
            </a:pPr>
            <a:r>
              <a:rPr b="1" lang="en-US" sz="1500">
                <a:solidFill>
                  <a:srgbClr val="0000FF"/>
                </a:solidFill>
              </a:rPr>
              <a:t>Speed:</a:t>
            </a:r>
            <a:r>
              <a:rPr lang="en-US" sz="1500">
                <a:solidFill>
                  <a:srgbClr val="0000FF"/>
                </a:solidFill>
              </a:rPr>
              <a:t> The ability to perform object detection in real-time opens new possibilities for various applications, particularly those requiring immediate response.</a:t>
            </a:r>
            <a:endParaRPr sz="1500">
              <a:solidFill>
                <a:srgbClr val="0000FF"/>
              </a:solidFill>
            </a:endParaRPr>
          </a:p>
          <a:p>
            <a:pPr indent="-323850" lvl="0" marL="457200" rtl="0" algn="l">
              <a:lnSpc>
                <a:spcPct val="115000"/>
              </a:lnSpc>
              <a:spcBef>
                <a:spcPts val="0"/>
              </a:spcBef>
              <a:spcAft>
                <a:spcPts val="0"/>
              </a:spcAft>
              <a:buClr>
                <a:srgbClr val="0000FF"/>
              </a:buClr>
              <a:buSzPts val="1500"/>
              <a:buChar char="●"/>
            </a:pPr>
            <a:r>
              <a:rPr b="1" lang="en-US" sz="1500">
                <a:solidFill>
                  <a:srgbClr val="0000FF"/>
                </a:solidFill>
              </a:rPr>
              <a:t>Simplicity:</a:t>
            </a:r>
            <a:r>
              <a:rPr lang="en-US" sz="1500">
                <a:solidFill>
                  <a:srgbClr val="0000FF"/>
                </a:solidFill>
              </a:rPr>
              <a:t> YOLO’s straightforward approach makes it easy to implement and modify, promoting accessibility for researchers and developers.</a:t>
            </a:r>
            <a:endParaRPr sz="1500">
              <a:solidFill>
                <a:srgbClr val="0000FF"/>
              </a:solidFill>
            </a:endParaRPr>
          </a:p>
          <a:p>
            <a:pPr indent="-323850" lvl="0" marL="457200" rtl="0" algn="l">
              <a:lnSpc>
                <a:spcPct val="115000"/>
              </a:lnSpc>
              <a:spcBef>
                <a:spcPts val="0"/>
              </a:spcBef>
              <a:spcAft>
                <a:spcPts val="0"/>
              </a:spcAft>
              <a:buClr>
                <a:srgbClr val="0000FF"/>
              </a:buClr>
              <a:buSzPts val="1500"/>
              <a:buChar char="●"/>
            </a:pPr>
            <a:r>
              <a:rPr b="1" lang="en-US" sz="1500">
                <a:solidFill>
                  <a:srgbClr val="0000FF"/>
                </a:solidFill>
              </a:rPr>
              <a:t>Generalization:</a:t>
            </a:r>
            <a:r>
              <a:rPr lang="en-US" sz="1500">
                <a:solidFill>
                  <a:srgbClr val="0000FF"/>
                </a:solidFill>
              </a:rPr>
              <a:t> The model exhibits good generalization capabilities across a range of datasets and object classes, reinforcing its utility in diverse environments.</a:t>
            </a:r>
            <a:endParaRPr sz="15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rgbClr val="0000FF"/>
                </a:solidFill>
              </a:rPr>
              <a:t>Weaknesses:</a:t>
            </a:r>
            <a:endParaRPr b="1" sz="1500">
              <a:solidFill>
                <a:srgbClr val="0000FF"/>
              </a:solidFill>
            </a:endParaRPr>
          </a:p>
          <a:p>
            <a:pPr indent="-323850" lvl="0" marL="457200" rtl="0" algn="l">
              <a:lnSpc>
                <a:spcPct val="115000"/>
              </a:lnSpc>
              <a:spcBef>
                <a:spcPts val="1200"/>
              </a:spcBef>
              <a:spcAft>
                <a:spcPts val="0"/>
              </a:spcAft>
              <a:buClr>
                <a:srgbClr val="0000FF"/>
              </a:buClr>
              <a:buSzPts val="1500"/>
              <a:buChar char="●"/>
            </a:pPr>
            <a:r>
              <a:rPr b="1" lang="en-US" sz="1500">
                <a:solidFill>
                  <a:srgbClr val="0000FF"/>
                </a:solidFill>
              </a:rPr>
              <a:t>Localization Accuracy:</a:t>
            </a:r>
            <a:r>
              <a:rPr lang="en-US" sz="1500">
                <a:solidFill>
                  <a:srgbClr val="0000FF"/>
                </a:solidFill>
              </a:rPr>
              <a:t> While YOLO is faster, it may struggle with fine localization compared to more complex methods that incorporate region proposals. The coarse grid approach can lead to inaccuracies in bounding box predictions, especially for smaller objects.</a:t>
            </a:r>
            <a:endParaRPr sz="1500">
              <a:solidFill>
                <a:srgbClr val="0000FF"/>
              </a:solidFill>
            </a:endParaRPr>
          </a:p>
          <a:p>
            <a:pPr indent="-323850" lvl="0" marL="457200" rtl="0" algn="l">
              <a:lnSpc>
                <a:spcPct val="115000"/>
              </a:lnSpc>
              <a:spcBef>
                <a:spcPts val="0"/>
              </a:spcBef>
              <a:spcAft>
                <a:spcPts val="0"/>
              </a:spcAft>
              <a:buClr>
                <a:srgbClr val="0000FF"/>
              </a:buClr>
              <a:buSzPts val="1500"/>
              <a:buChar char="●"/>
            </a:pPr>
            <a:r>
              <a:rPr b="1" lang="en-US" sz="1500">
                <a:solidFill>
                  <a:srgbClr val="0000FF"/>
                </a:solidFill>
              </a:rPr>
              <a:t>Overlapping Objects:</a:t>
            </a:r>
            <a:r>
              <a:rPr lang="en-US" sz="1500">
                <a:solidFill>
                  <a:srgbClr val="0000FF"/>
                </a:solidFill>
              </a:rPr>
              <a:t> YOLO can face challenges in detecting overlapping objects, as the grid system may limit its ability to distinguish between closely situated objects.</a:t>
            </a:r>
            <a:endParaRPr sz="1500">
              <a:solidFill>
                <a:srgbClr val="0000FF"/>
              </a:solidFill>
            </a:endParaRPr>
          </a:p>
          <a:p>
            <a:pPr indent="0" lvl="0" marL="0" rtl="0" algn="l">
              <a:lnSpc>
                <a:spcPct val="115000"/>
              </a:lnSpc>
              <a:spcBef>
                <a:spcPts val="1200"/>
              </a:spcBef>
              <a:spcAft>
                <a:spcPts val="1200"/>
              </a:spcAft>
              <a:buClr>
                <a:schemeClr val="dk1"/>
              </a:buClr>
              <a:buSzPts val="1100"/>
              <a:buFont typeface="Arial"/>
              <a:buNone/>
            </a:pPr>
            <a:r>
              <a:rPr b="1" lang="en-US" sz="1500">
                <a:solidFill>
                  <a:srgbClr val="0000FF"/>
                </a:solidFill>
              </a:rPr>
              <a:t>Conclusion:</a:t>
            </a:r>
            <a:r>
              <a:rPr lang="en-US" sz="1500">
                <a:solidFill>
                  <a:srgbClr val="0000FF"/>
                </a:solidFill>
              </a:rPr>
              <a:t> The YOLO paper has made a significant impact on the field of object detection by presenting a fast and efficient framework that balances speed with accuracy. Its innovative approach has influenced subsequent research, leading to further developments and improvements in real-time object detection systems. While there are areas for enhancement, particularly in localization, YOLO remains a foundational work that paved the way for future advancements in the field.</a:t>
            </a:r>
            <a:endParaRPr b="1" sz="3400" u="sng">
              <a:solidFill>
                <a:srgbClr val="0000FF"/>
              </a:solidFill>
              <a:latin typeface="Merriweather"/>
              <a:ea typeface="Merriweather"/>
              <a:cs typeface="Merriweather"/>
              <a:sym typeface="Merriweathe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p11"/>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Summary of Literature Survey</a:t>
            </a:r>
            <a:endParaRPr/>
          </a:p>
        </p:txBody>
      </p:sp>
      <p:sp>
        <p:nvSpPr>
          <p:cNvPr id="571" name="Google Shape;571;p11"/>
          <p:cNvSpPr txBox="1"/>
          <p:nvPr/>
        </p:nvSpPr>
        <p:spPr>
          <a:xfrm>
            <a:off x="1157950" y="2134399"/>
            <a:ext cx="9649500" cy="4185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rgbClr val="0000FF"/>
                </a:solidFill>
                <a:latin typeface="Trebuchet MS"/>
                <a:ea typeface="Trebuchet MS"/>
                <a:cs typeface="Trebuchet MS"/>
                <a:sym typeface="Trebuchet MS"/>
              </a:rPr>
              <a:t>Using this literature survey we were able to recognize the multiple models, prerequisites that will be required for completion for this project.</a:t>
            </a:r>
            <a:br>
              <a:rPr lang="en-US" sz="2400">
                <a:solidFill>
                  <a:srgbClr val="0000FF"/>
                </a:solidFill>
                <a:latin typeface="Trebuchet MS"/>
                <a:ea typeface="Trebuchet MS"/>
                <a:cs typeface="Trebuchet MS"/>
                <a:sym typeface="Trebuchet MS"/>
              </a:rPr>
            </a:br>
            <a:br>
              <a:rPr lang="en-US" sz="2400">
                <a:solidFill>
                  <a:srgbClr val="0000FF"/>
                </a:solidFill>
                <a:latin typeface="Trebuchet MS"/>
                <a:ea typeface="Trebuchet MS"/>
                <a:cs typeface="Trebuchet MS"/>
                <a:sym typeface="Trebuchet MS"/>
              </a:rPr>
            </a:br>
            <a:r>
              <a:rPr lang="en-US" sz="2400">
                <a:solidFill>
                  <a:srgbClr val="0000FF"/>
                </a:solidFill>
                <a:latin typeface="Trebuchet MS"/>
                <a:ea typeface="Trebuchet MS"/>
                <a:cs typeface="Trebuchet MS"/>
                <a:sym typeface="Trebuchet MS"/>
              </a:rPr>
              <a:t>the models required are:</a:t>
            </a:r>
            <a:endParaRPr sz="2400">
              <a:solidFill>
                <a:srgbClr val="0000FF"/>
              </a:solidFill>
              <a:latin typeface="Trebuchet MS"/>
              <a:ea typeface="Trebuchet MS"/>
              <a:cs typeface="Trebuchet MS"/>
              <a:sym typeface="Trebuchet MS"/>
            </a:endParaRPr>
          </a:p>
          <a:p>
            <a:pPr indent="-381000" lvl="0" marL="457200" marR="0" rtl="0" algn="l">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yolo</a:t>
            </a:r>
            <a:endParaRPr sz="2400">
              <a:solidFill>
                <a:srgbClr val="0000FF"/>
              </a:solidFill>
              <a:latin typeface="Trebuchet MS"/>
              <a:ea typeface="Trebuchet MS"/>
              <a:cs typeface="Trebuchet MS"/>
              <a:sym typeface="Trebuchet MS"/>
            </a:endParaRPr>
          </a:p>
          <a:p>
            <a:pPr indent="-381000" lvl="0" marL="457200" marR="0" rtl="0" algn="l">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facenet</a:t>
            </a:r>
            <a:endParaRPr sz="2400">
              <a:solidFill>
                <a:srgbClr val="0000FF"/>
              </a:solidFill>
              <a:latin typeface="Trebuchet MS"/>
              <a:ea typeface="Trebuchet MS"/>
              <a:cs typeface="Trebuchet MS"/>
              <a:sym typeface="Trebuchet MS"/>
            </a:endParaRPr>
          </a:p>
          <a:p>
            <a:pPr indent="-381000" lvl="0" marL="457200" marR="0" rtl="0" algn="l">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frame subtraction</a:t>
            </a:r>
            <a:endParaRPr sz="2400">
              <a:solidFill>
                <a:srgbClr val="0000FF"/>
              </a:solidFill>
              <a:latin typeface="Trebuchet MS"/>
              <a:ea typeface="Trebuchet MS"/>
              <a:cs typeface="Trebuchet MS"/>
              <a:sym typeface="Trebuchet MS"/>
            </a:endParaRPr>
          </a:p>
          <a:p>
            <a:pPr indent="-381000" lvl="0" marL="457200" marR="0" rtl="0" algn="l">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another custom built algorithm</a:t>
            </a:r>
            <a:r>
              <a:rPr lang="en-US" sz="2400">
                <a:solidFill>
                  <a:srgbClr val="0000FF"/>
                </a:solidFill>
                <a:latin typeface="Trebuchet MS"/>
                <a:ea typeface="Trebuchet MS"/>
                <a:cs typeface="Trebuchet MS"/>
                <a:sym typeface="Trebuchet MS"/>
              </a:rPr>
              <a:t> </a:t>
            </a:r>
            <a:endParaRPr/>
          </a:p>
          <a:p>
            <a:pPr indent="0" lvl="0" marL="0" marR="0" rtl="0" algn="just">
              <a:spcBef>
                <a:spcPts val="0"/>
              </a:spcBef>
              <a:spcAft>
                <a:spcPts val="0"/>
              </a:spcAft>
              <a:buClr>
                <a:schemeClr val="dk1"/>
              </a:buClr>
              <a:buSzPts val="2400"/>
              <a:buFont typeface="Noto Sans Symbols"/>
              <a:buNone/>
            </a:pPr>
            <a:br>
              <a:rPr lang="en-US" sz="2400">
                <a:solidFill>
                  <a:srgbClr val="0000FF"/>
                </a:solidFill>
                <a:latin typeface="Trebuchet MS"/>
                <a:ea typeface="Trebuchet MS"/>
                <a:cs typeface="Trebuchet MS"/>
                <a:sym typeface="Trebuchet MS"/>
              </a:rPr>
            </a:br>
            <a:r>
              <a:rPr lang="en-US" sz="2400">
                <a:solidFill>
                  <a:srgbClr val="0000FF"/>
                </a:solidFill>
                <a:latin typeface="Trebuchet MS"/>
                <a:ea typeface="Trebuchet MS"/>
                <a:cs typeface="Trebuchet MS"/>
                <a:sym typeface="Trebuchet MS"/>
              </a:rPr>
              <a:t>We also identified previously done work and </a:t>
            </a:r>
            <a:r>
              <a:rPr lang="en-US" sz="2400">
                <a:solidFill>
                  <a:srgbClr val="0000FF"/>
                </a:solidFill>
                <a:latin typeface="Trebuchet MS"/>
                <a:ea typeface="Trebuchet MS"/>
                <a:cs typeface="Trebuchet MS"/>
                <a:sym typeface="Trebuchet MS"/>
              </a:rPr>
              <a:t>their</a:t>
            </a:r>
            <a:r>
              <a:rPr lang="en-US" sz="2400">
                <a:solidFill>
                  <a:srgbClr val="0000FF"/>
                </a:solidFill>
                <a:latin typeface="Trebuchet MS"/>
                <a:ea typeface="Trebuchet MS"/>
                <a:cs typeface="Trebuchet MS"/>
                <a:sym typeface="Trebuchet MS"/>
              </a:rPr>
              <a:t> advantages/disadvantages, helping us narrow down our thoughts to the part of the project which has not been explored yet.</a:t>
            </a:r>
            <a:endParaRPr sz="2400">
              <a:solidFill>
                <a:srgbClr val="0000FF"/>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rgbClr val="0000FF"/>
                </a:solidFill>
                <a:latin typeface="Trebuchet MS"/>
                <a:ea typeface="Trebuchet MS"/>
                <a:cs typeface="Trebuchet MS"/>
                <a:sym typeface="Trebuchet MS"/>
              </a:rPr>
              <a:t> </a:t>
            </a:r>
            <a:endParaRPr/>
          </a:p>
        </p:txBody>
      </p:sp>
      <p:pic>
        <p:nvPicPr>
          <p:cNvPr id="572" name="Google Shape;572;p1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73" name="Google Shape;5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574" name="Google Shape;574;p1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75" name="Google Shape;575;p11"/>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30dac53e344_0_4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g30dac53e344_0_48"/>
          <p:cNvSpPr txBox="1"/>
          <p:nvPr/>
        </p:nvSpPr>
        <p:spPr>
          <a:xfrm>
            <a:off x="2223607" y="2184450"/>
            <a:ext cx="7744800" cy="3486000"/>
          </a:xfrm>
          <a:prstGeom prst="rect">
            <a:avLst/>
          </a:prstGeom>
          <a:noFill/>
          <a:ln>
            <a:noFill/>
          </a:ln>
        </p:spPr>
        <p:txBody>
          <a:bodyPr anchorCtr="0" anchor="ctr" bIns="45700" lIns="91425" spcFirstLastPara="1" rIns="91425" wrap="square" tIns="45700">
            <a:noAutofit/>
          </a:bodyPr>
          <a:lstStyle/>
          <a:p>
            <a:pPr indent="12700" lvl="0" marL="342900" marR="0" rtl="0" algn="just">
              <a:spcBef>
                <a:spcPts val="480"/>
              </a:spcBef>
              <a:spcAft>
                <a:spcPts val="0"/>
              </a:spcAft>
              <a:buNone/>
            </a:pPr>
            <a:r>
              <a:rPr lang="en-US" sz="2400">
                <a:solidFill>
                  <a:srgbClr val="0000FF"/>
                </a:solidFill>
                <a:latin typeface="Trebuchet MS"/>
                <a:ea typeface="Trebuchet MS"/>
                <a:cs typeface="Trebuchet MS"/>
                <a:sym typeface="Trebuchet MS"/>
              </a:rPr>
              <a:t>The major issue with using face recognition on all cameras is that it requires good image resolution and lighting to be accurate, but our idea tries to improve these hard to achieve conditions, using motion tracking, and image vectoring.</a:t>
            </a:r>
            <a:endParaRPr sz="2400">
              <a:solidFill>
                <a:srgbClr val="0000FF"/>
              </a:solidFill>
              <a:latin typeface="Trebuchet MS"/>
              <a:ea typeface="Trebuchet MS"/>
              <a:cs typeface="Trebuchet MS"/>
              <a:sym typeface="Trebuchet MS"/>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900" marR="0" rtl="0" algn="just">
              <a:spcBef>
                <a:spcPts val="480"/>
              </a:spcBef>
              <a:spcAft>
                <a:spcPts val="0"/>
              </a:spcAft>
              <a:buNone/>
            </a:pPr>
            <a:r>
              <a:rPr lang="en-US" sz="2400">
                <a:solidFill>
                  <a:srgbClr val="0000FF"/>
                </a:solidFill>
                <a:latin typeface="Trebuchet MS"/>
                <a:ea typeface="Trebuchet MS"/>
                <a:cs typeface="Trebuchet MS"/>
                <a:sym typeface="Trebuchet MS"/>
              </a:rPr>
              <a:t>We are trying to achieve this using edge computing so that the requirement of a high compute server is removed, reducing financial burden and unnecessary devices.</a:t>
            </a:r>
            <a:endParaRPr sz="2400">
              <a:solidFill>
                <a:srgbClr val="0000FF"/>
              </a:solidFill>
              <a:latin typeface="Trebuchet MS"/>
              <a:ea typeface="Trebuchet MS"/>
              <a:cs typeface="Trebuchet MS"/>
              <a:sym typeface="Trebuchet MS"/>
            </a:endParaRPr>
          </a:p>
        </p:txBody>
      </p:sp>
      <p:pic>
        <p:nvPicPr>
          <p:cNvPr id="583" name="Google Shape;583;g30dac53e344_0_48"/>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84" name="Google Shape;584;g30dac53e344_0_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585" name="Google Shape;585;g30dac53e344_0_4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86" name="Google Shape;586;g30dac53e344_0_48"/>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
        <p:nvSpPr>
          <p:cNvPr id="587" name="Google Shape;587;g30dac53e344_0_48"/>
          <p:cNvSpPr txBox="1"/>
          <p:nvPr/>
        </p:nvSpPr>
        <p:spPr>
          <a:xfrm>
            <a:off x="8956300" y="1116400"/>
            <a:ext cx="3072000" cy="6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0000"/>
                </a:solidFill>
              </a:rPr>
              <a:t>Conclusion</a:t>
            </a:r>
            <a:endParaRPr sz="24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14"/>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595" name="Google Shape;595;p14"/>
          <p:cNvSpPr txBox="1"/>
          <p:nvPr/>
        </p:nvSpPr>
        <p:spPr>
          <a:xfrm>
            <a:off x="1524000" y="1617675"/>
            <a:ext cx="9830100" cy="4758900"/>
          </a:xfrm>
          <a:prstGeom prst="rect">
            <a:avLst/>
          </a:prstGeom>
          <a:noFill/>
          <a:ln>
            <a:noFill/>
          </a:ln>
        </p:spPr>
        <p:txBody>
          <a:bodyPr anchorCtr="0" anchor="ctr" bIns="45700" lIns="91425" spcFirstLastPara="1" rIns="91425" wrap="square" tIns="45700">
            <a:noAutofit/>
          </a:bodyPr>
          <a:lstStyle/>
          <a:p>
            <a:pPr indent="12700" lvl="0" marL="342900" marR="0" rtl="0" algn="just">
              <a:spcBef>
                <a:spcPts val="480"/>
              </a:spcBef>
              <a:spcAft>
                <a:spcPts val="0"/>
              </a:spcAft>
              <a:buNone/>
            </a:pPr>
            <a:r>
              <a:rPr lang="en-US" sz="2400">
                <a:solidFill>
                  <a:srgbClr val="0000FF"/>
                </a:solidFill>
                <a:latin typeface="Trebuchet MS"/>
                <a:ea typeface="Trebuchet MS"/>
                <a:cs typeface="Trebuchet MS"/>
                <a:sym typeface="Trebuchet MS"/>
              </a:rPr>
              <a:t>Provide references pertaining to your research according to IEEE format.</a:t>
            </a:r>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900" marR="0" rtl="0" algn="just">
              <a:spcBef>
                <a:spcPts val="480"/>
              </a:spcBef>
              <a:spcAft>
                <a:spcPts val="0"/>
              </a:spcAft>
              <a:buNone/>
            </a:pPr>
            <a:r>
              <a:rPr lang="en-US" sz="1900">
                <a:solidFill>
                  <a:srgbClr val="0000FF"/>
                </a:solidFill>
                <a:latin typeface="Trebuchet MS"/>
                <a:ea typeface="Trebuchet MS"/>
                <a:cs typeface="Trebuchet MS"/>
                <a:sym typeface="Trebuchet MS"/>
              </a:rPr>
              <a:t>1. Á. Carro-Lagoa, V. Barral, M. González-López, C. J. Escudero, and L. Castedo, "CITIC Research Center &amp; Department of Computer Engineering, University of A Coruña, 15071, A Coruña, Spain," received Mar. 8, 2023, revised Jul. 26, 2023, accepted Sept. 8, 2023, available online Sept. 12, 2023, version of record Sept. 18, 2023 </a:t>
            </a:r>
            <a:endParaRPr sz="1900">
              <a:solidFill>
                <a:srgbClr val="0000FF"/>
              </a:solidFill>
              <a:latin typeface="Trebuchet MS"/>
              <a:ea typeface="Trebuchet MS"/>
              <a:cs typeface="Trebuchet MS"/>
              <a:sym typeface="Trebuchet MS"/>
            </a:endParaRPr>
          </a:p>
          <a:p>
            <a:pPr indent="12700" lvl="0" marL="342900" marR="0" rtl="0" algn="just">
              <a:spcBef>
                <a:spcPts val="480"/>
              </a:spcBef>
              <a:spcAft>
                <a:spcPts val="0"/>
              </a:spcAft>
              <a:buNone/>
            </a:pPr>
            <a:r>
              <a:rPr lang="en-US" sz="1900">
                <a:solidFill>
                  <a:srgbClr val="0000FF"/>
                </a:solidFill>
                <a:latin typeface="Trebuchet MS"/>
                <a:ea typeface="Trebuchet MS"/>
                <a:cs typeface="Trebuchet MS"/>
                <a:sym typeface="Trebuchet MS"/>
              </a:rPr>
              <a:t>2.Y. Martínez-Díaz, H. Méndez-Vázquez, L. S. Luevano, L. Chang and M. Gonzalez Mendoza, "Lightweight Low-Resolution Face Recognition for Surveillance Applications," 2020 25th International Conference on Pattern Recognition (ICPR), Milan, Italy, 2021</a:t>
            </a:r>
            <a:endParaRPr sz="1900">
              <a:solidFill>
                <a:srgbClr val="0000FF"/>
              </a:solidFill>
              <a:latin typeface="Trebuchet MS"/>
              <a:ea typeface="Trebuchet MS"/>
              <a:cs typeface="Trebuchet MS"/>
              <a:sym typeface="Trebuchet MS"/>
            </a:endParaRPr>
          </a:p>
        </p:txBody>
      </p:sp>
      <p:pic>
        <p:nvPicPr>
          <p:cNvPr id="596" name="Google Shape;596;p1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97" name="Google Shape;59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598" name="Google Shape;598;p1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599" name="Google Shape;599;p14"/>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2ff0489e351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g2ff0489e351_0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607" name="Google Shape;607;g2ff0489e351_0_0"/>
          <p:cNvSpPr txBox="1"/>
          <p:nvPr/>
        </p:nvSpPr>
        <p:spPr>
          <a:xfrm>
            <a:off x="1287850" y="1617675"/>
            <a:ext cx="10066200" cy="47589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1900">
                <a:solidFill>
                  <a:srgbClr val="0000FF"/>
                </a:solidFill>
                <a:latin typeface="Trebuchet MS"/>
                <a:ea typeface="Trebuchet MS"/>
                <a:cs typeface="Trebuchet MS"/>
                <a:sym typeface="Trebuchet MS"/>
              </a:rPr>
              <a:t>3. P. Ramya, R. Rajeshwari, “A Modified frame difference method using correlation coefficient for background subtraction”, 6th International Conference On Advances In Computing &amp; Communications, ICACC 2016, 6-8 September 2016, Cochin, India.</a:t>
            </a:r>
            <a:endParaRPr sz="19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19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rPr lang="en-US" sz="1900">
                <a:solidFill>
                  <a:srgbClr val="0000FF"/>
                </a:solidFill>
                <a:latin typeface="Trebuchet MS"/>
                <a:ea typeface="Trebuchet MS"/>
                <a:cs typeface="Trebuchet MS"/>
                <a:sym typeface="Trebuchet MS"/>
              </a:rPr>
              <a:t>4. Jianguo Wang, Xiaomeng Yi, Rentong Guo, Hai Jin, Peng Xu, Shengjun Li, Xiangyu Wang, Xiangzhou Guo, Chengming Li, Xiaohai Xu, Kun Yu, Yuxing Yuan, Yinghao Zou, Jiquan Long, Yudong Cai, Zhenxiang Li, Zhifeng Zhang, Yihua Mo, Jun Gu, Ruiyi Jiang, Yi Wei, Charles Xie. 2021. Milvus: A Purpose Built Vector Data Management System. In Proceedings of the 2021 International Conference on Management of Data (SIGMOD ’21), June 20–25, 2021, Virtual Event, China. ACM, New York, NY, USA, 14 pages. https: //</a:t>
            </a:r>
            <a:r>
              <a:rPr lang="en-US" sz="1900" u="sng">
                <a:solidFill>
                  <a:schemeClr val="hlink"/>
                </a:solidFill>
                <a:latin typeface="Trebuchet MS"/>
                <a:ea typeface="Trebuchet MS"/>
                <a:cs typeface="Trebuchet MS"/>
                <a:sym typeface="Trebuchet MS"/>
                <a:hlinkClick r:id="rId3"/>
              </a:rPr>
              <a:t>doi.org/10.1145/3448016.3457550</a:t>
            </a:r>
            <a:br>
              <a:rPr lang="en-US" sz="1900">
                <a:solidFill>
                  <a:srgbClr val="0000FF"/>
                </a:solidFill>
                <a:latin typeface="Trebuchet MS"/>
                <a:ea typeface="Trebuchet MS"/>
                <a:cs typeface="Trebuchet MS"/>
                <a:sym typeface="Trebuchet MS"/>
              </a:rPr>
            </a:br>
            <a:br>
              <a:rPr lang="en-US" sz="1900">
                <a:solidFill>
                  <a:srgbClr val="0000FF"/>
                </a:solidFill>
                <a:latin typeface="Trebuchet MS"/>
                <a:ea typeface="Trebuchet MS"/>
                <a:cs typeface="Trebuchet MS"/>
                <a:sym typeface="Trebuchet MS"/>
              </a:rPr>
            </a:br>
            <a:r>
              <a:rPr lang="en-US" sz="1900">
                <a:solidFill>
                  <a:srgbClr val="0000FF"/>
                </a:solidFill>
                <a:latin typeface="Trebuchet MS"/>
                <a:ea typeface="Trebuchet MS"/>
                <a:cs typeface="Trebuchet MS"/>
                <a:sym typeface="Trebuchet MS"/>
              </a:rPr>
              <a:t>5.Chen, Sheng &amp; Liu, Yang &amp; Gao, Xiang &amp; Han, Zhen. (2018). MobileFaceNets: Efficient CNNs for Accurate Real-Time Face Verification on Mobile Devices. 10.48550/arXiv.1804.07573.</a:t>
            </a:r>
            <a:endParaRPr sz="1900">
              <a:solidFill>
                <a:srgbClr val="0000FF"/>
              </a:solidFill>
              <a:latin typeface="Trebuchet MS"/>
              <a:ea typeface="Trebuchet MS"/>
              <a:cs typeface="Trebuchet MS"/>
              <a:sym typeface="Trebuchet MS"/>
            </a:endParaRPr>
          </a:p>
        </p:txBody>
      </p:sp>
      <p:pic>
        <p:nvPicPr>
          <p:cNvPr id="608" name="Google Shape;608;g2ff0489e351_0_0"/>
          <p:cNvPicPr preferRelativeResize="0"/>
          <p:nvPr/>
        </p:nvPicPr>
        <p:blipFill rotWithShape="1">
          <a:blip r:embed="rId4">
            <a:alphaModFix/>
          </a:blip>
          <a:srcRect b="0" l="0" r="0" t="0"/>
          <a:stretch/>
        </p:blipFill>
        <p:spPr>
          <a:xfrm>
            <a:off x="10896601" y="-34505"/>
            <a:ext cx="1295399" cy="1025106"/>
          </a:xfrm>
          <a:prstGeom prst="rect">
            <a:avLst/>
          </a:prstGeom>
          <a:noFill/>
          <a:ln>
            <a:noFill/>
          </a:ln>
        </p:spPr>
      </p:pic>
      <p:sp>
        <p:nvSpPr>
          <p:cNvPr id="609" name="Google Shape;609;g2ff0489e351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610" name="Google Shape;610;g2ff0489e351_0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611" name="Google Shape;611;g2ff0489e351_0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5"/>
          <p:cNvSpPr/>
          <p:nvPr/>
        </p:nvSpPr>
        <p:spPr>
          <a:xfrm>
            <a:off x="4842710" y="3375475"/>
            <a:ext cx="2506500" cy="708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
        <p:nvSpPr>
          <p:cNvPr id="619" name="Google Shape;6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Herman_Govind_Uday_Akshaj </a:t>
            </a:r>
            <a:endParaRPr/>
          </a:p>
        </p:txBody>
      </p:sp>
      <p:sp>
        <p:nvSpPr>
          <p:cNvPr id="620" name="Google Shape;620;p1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621" name="Google Shape;621;p15"/>
          <p:cNvPicPr preferRelativeResize="0"/>
          <p:nvPr/>
        </p:nvPicPr>
        <p:blipFill rotWithShape="1">
          <a:blip r:embed="rId3">
            <a:alphaModFix/>
          </a:blip>
          <a:srcRect b="0" l="0" r="0" t="0"/>
          <a:stretch/>
        </p:blipFill>
        <p:spPr>
          <a:xfrm>
            <a:off x="10972800" y="-43132"/>
            <a:ext cx="1143000" cy="1012165"/>
          </a:xfrm>
          <a:prstGeom prst="rect">
            <a:avLst/>
          </a:prstGeom>
          <a:noFill/>
          <a:ln>
            <a:noFill/>
          </a:ln>
        </p:spPr>
      </p:pic>
      <p:sp>
        <p:nvSpPr>
          <p:cNvPr id="622" name="Google Shape;622;p15"/>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Efficient AI-Driven Edge Surveillance using Edge Computing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5"/>
          <p:cNvSpPr txBox="1"/>
          <p:nvPr/>
        </p:nvSpPr>
        <p:spPr>
          <a:xfrm>
            <a:off x="1472925" y="2154868"/>
            <a:ext cx="9246000" cy="42120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600">
              <a:solidFill>
                <a:srgbClr val="0000FF"/>
              </a:solidFill>
              <a:latin typeface="Trebuchet MS"/>
              <a:ea typeface="Trebuchet MS"/>
              <a:cs typeface="Trebuchet MS"/>
              <a:sym typeface="Trebuchet MS"/>
            </a:endParaRPr>
          </a:p>
          <a:p>
            <a:pPr indent="-393700" lvl="0" marL="457200" rtl="0" algn="l">
              <a:spcBef>
                <a:spcPts val="0"/>
              </a:spcBef>
              <a:spcAft>
                <a:spcPts val="0"/>
              </a:spcAft>
              <a:buClr>
                <a:srgbClr val="0000FF"/>
              </a:buClr>
              <a:buSzPts val="2600"/>
              <a:buFont typeface="Calibri"/>
              <a:buChar char="•"/>
            </a:pPr>
            <a:r>
              <a:rPr lang="en-US" sz="2600">
                <a:solidFill>
                  <a:srgbClr val="0000FF"/>
                </a:solidFill>
                <a:latin typeface="Calibri"/>
                <a:ea typeface="Calibri"/>
                <a:cs typeface="Calibri"/>
                <a:sym typeface="Calibri"/>
              </a:rPr>
              <a:t>SME with more economical solutions to CCTV servers/ CCTV footage viewers</a:t>
            </a:r>
            <a:endParaRPr sz="2600">
              <a:solidFill>
                <a:srgbClr val="0000FF"/>
              </a:solidFill>
              <a:latin typeface="Calibri"/>
              <a:ea typeface="Calibri"/>
              <a:cs typeface="Calibri"/>
              <a:sym typeface="Calibri"/>
            </a:endParaRPr>
          </a:p>
          <a:p>
            <a:pPr indent="-393700" lvl="0" marL="457200" rtl="0" algn="l">
              <a:spcBef>
                <a:spcPts val="0"/>
              </a:spcBef>
              <a:spcAft>
                <a:spcPts val="0"/>
              </a:spcAft>
              <a:buClr>
                <a:srgbClr val="0000FF"/>
              </a:buClr>
              <a:buSzPts val="2600"/>
              <a:buFont typeface="Calibri"/>
              <a:buChar char="•"/>
            </a:pPr>
            <a:r>
              <a:rPr lang="en-US" sz="2600">
                <a:solidFill>
                  <a:srgbClr val="0000FF"/>
                </a:solidFill>
                <a:latin typeface="Calibri"/>
                <a:ea typeface="Calibri"/>
                <a:cs typeface="Calibri"/>
                <a:sym typeface="Calibri"/>
              </a:rPr>
              <a:t>Quick tracing actions of a person across multiple cameras</a:t>
            </a:r>
            <a:endParaRPr sz="2600">
              <a:solidFill>
                <a:srgbClr val="0000FF"/>
              </a:solidFill>
              <a:latin typeface="Calibri"/>
              <a:ea typeface="Calibri"/>
              <a:cs typeface="Calibri"/>
              <a:sym typeface="Calibri"/>
            </a:endParaRPr>
          </a:p>
          <a:p>
            <a:pPr indent="-393700" lvl="0" marL="457200" rtl="0" algn="l">
              <a:spcBef>
                <a:spcPts val="0"/>
              </a:spcBef>
              <a:spcAft>
                <a:spcPts val="0"/>
              </a:spcAft>
              <a:buClr>
                <a:srgbClr val="0000FF"/>
              </a:buClr>
              <a:buSzPts val="2600"/>
              <a:buFont typeface="Calibri"/>
              <a:buChar char="•"/>
            </a:pPr>
            <a:r>
              <a:rPr lang="en-US" sz="2600">
                <a:solidFill>
                  <a:srgbClr val="0000FF"/>
                </a:solidFill>
                <a:latin typeface="Calibri"/>
                <a:ea typeface="Calibri"/>
                <a:cs typeface="Calibri"/>
                <a:sym typeface="Calibri"/>
              </a:rPr>
              <a:t>Reduce the need of human intervention</a:t>
            </a:r>
            <a:endParaRPr sz="2600">
              <a:solidFill>
                <a:srgbClr val="0000FF"/>
              </a:solidFill>
              <a:latin typeface="Calibri"/>
              <a:ea typeface="Calibri"/>
              <a:cs typeface="Calibri"/>
              <a:sym typeface="Calibri"/>
            </a:endParaRPr>
          </a:p>
          <a:p>
            <a:pPr indent="-393700" lvl="0" marL="457200" rtl="0" algn="l">
              <a:spcBef>
                <a:spcPts val="0"/>
              </a:spcBef>
              <a:spcAft>
                <a:spcPts val="0"/>
              </a:spcAft>
              <a:buClr>
                <a:srgbClr val="0000FF"/>
              </a:buClr>
              <a:buSzPts val="2600"/>
              <a:buFont typeface="Calibri"/>
              <a:buChar char="•"/>
            </a:pPr>
            <a:r>
              <a:rPr lang="en-US" sz="2600">
                <a:solidFill>
                  <a:srgbClr val="0000FF"/>
                </a:solidFill>
                <a:latin typeface="Calibri"/>
                <a:ea typeface="Calibri"/>
                <a:cs typeface="Calibri"/>
                <a:sym typeface="Calibri"/>
              </a:rPr>
              <a:t>Reduces/ eliminates the load on the server</a:t>
            </a:r>
            <a:endParaRPr sz="2600">
              <a:solidFill>
                <a:srgbClr val="0000FF"/>
              </a:solidFill>
              <a:latin typeface="Calibri"/>
              <a:ea typeface="Calibri"/>
              <a:cs typeface="Calibri"/>
              <a:sym typeface="Calibri"/>
            </a:endParaRPr>
          </a:p>
          <a:p>
            <a:pPr indent="-393700" lvl="0" marL="457200" rtl="0" algn="l">
              <a:spcBef>
                <a:spcPts val="0"/>
              </a:spcBef>
              <a:spcAft>
                <a:spcPts val="0"/>
              </a:spcAft>
              <a:buClr>
                <a:srgbClr val="0000FF"/>
              </a:buClr>
              <a:buSzPts val="2600"/>
              <a:buFont typeface="Calibri"/>
              <a:buChar char="•"/>
            </a:pPr>
            <a:r>
              <a:rPr lang="en-US" sz="2600">
                <a:solidFill>
                  <a:srgbClr val="0000FF"/>
                </a:solidFill>
                <a:latin typeface="Calibri"/>
                <a:ea typeface="Calibri"/>
                <a:cs typeface="Calibri"/>
                <a:sym typeface="Calibri"/>
              </a:rPr>
              <a:t>might be able to track the actions of any person in the video and store it in a database for quick retrieval later</a:t>
            </a:r>
            <a:endParaRPr sz="2600">
              <a:solidFill>
                <a:srgbClr val="0000FF"/>
              </a:solidFill>
              <a:latin typeface="Calibri"/>
              <a:ea typeface="Calibri"/>
              <a:cs typeface="Calibri"/>
              <a:sym typeface="Calibri"/>
            </a:endParaRPr>
          </a:p>
        </p:txBody>
      </p:sp>
      <p:sp>
        <p:nvSpPr>
          <p:cNvPr id="108" name="Google Shape;108;p5"/>
          <p:cNvSpPr txBox="1"/>
          <p:nvPr/>
        </p:nvSpPr>
        <p:spPr>
          <a:xfrm>
            <a:off x="2895600" y="990600"/>
            <a:ext cx="7848600" cy="830997"/>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Feasibility study and Applications/Use cases</a:t>
            </a:r>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pic>
        <p:nvPicPr>
          <p:cNvPr id="109" name="Google Shape;109;p5"/>
          <p:cNvPicPr preferRelativeResize="0"/>
          <p:nvPr/>
        </p:nvPicPr>
        <p:blipFill rotWithShape="1">
          <a:blip r:embed="rId3">
            <a:alphaModFix/>
          </a:blip>
          <a:srcRect b="0" l="0" r="0" t="4970"/>
          <a:stretch/>
        </p:blipFill>
        <p:spPr>
          <a:xfrm>
            <a:off x="10901680" y="1"/>
            <a:ext cx="960354" cy="1452264"/>
          </a:xfrm>
          <a:prstGeom prst="rect">
            <a:avLst/>
          </a:prstGeom>
          <a:noFill/>
          <a:ln>
            <a:noFill/>
          </a:ln>
        </p:spPr>
      </p:pic>
      <p:sp>
        <p:nvSpPr>
          <p:cNvPr id="110" name="Google Shape;110;p5"/>
          <p:cNvSpPr txBox="1"/>
          <p:nvPr/>
        </p:nvSpPr>
        <p:spPr>
          <a:xfrm>
            <a:off x="162560" y="147428"/>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sz="1200" u="none">
              <a:solidFill>
                <a:srgbClr val="888888"/>
              </a:solidFill>
              <a:latin typeface="Arial"/>
              <a:ea typeface="Arial"/>
              <a:cs typeface="Arial"/>
              <a:sym typeface="Arial"/>
            </a:endParaRPr>
          </a:p>
        </p:txBody>
      </p:sp>
      <p:sp>
        <p:nvSpPr>
          <p:cNvPr id="111" name="Google Shape;111;p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0d815e4338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g30d815e4338_0_0"/>
          <p:cNvSpPr txBox="1"/>
          <p:nvPr/>
        </p:nvSpPr>
        <p:spPr>
          <a:xfrm>
            <a:off x="1472925" y="2154868"/>
            <a:ext cx="9246000" cy="4212000"/>
          </a:xfrm>
          <a:prstGeom prst="rect">
            <a:avLst/>
          </a:prstGeom>
          <a:noFill/>
          <a:ln>
            <a:noFill/>
          </a:ln>
        </p:spPr>
        <p:txBody>
          <a:bodyPr anchorCtr="0" anchor="t" bIns="45700" lIns="91425" spcFirstLastPara="1" rIns="91425" wrap="square" tIns="45700">
            <a:noAutofit/>
          </a:bodyPr>
          <a:lstStyle/>
          <a:p>
            <a:pPr indent="0" lvl="0" marL="342891"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Calibri"/>
                <a:ea typeface="Calibri"/>
                <a:cs typeface="Calibri"/>
                <a:sym typeface="Calibri"/>
              </a:rPr>
              <a:t>C</a:t>
            </a:r>
            <a:r>
              <a:rPr lang="en-US" sz="2400">
                <a:solidFill>
                  <a:srgbClr val="0000FF"/>
                </a:solidFill>
                <a:latin typeface="Calibri"/>
                <a:ea typeface="Calibri"/>
                <a:cs typeface="Calibri"/>
                <a:sym typeface="Calibri"/>
              </a:rPr>
              <a:t>hallenges</a:t>
            </a:r>
            <a:r>
              <a:rPr lang="en-US" sz="2400">
                <a:solidFill>
                  <a:srgbClr val="0000FF"/>
                </a:solidFill>
                <a:latin typeface="Calibri"/>
                <a:ea typeface="Calibri"/>
                <a:cs typeface="Calibri"/>
                <a:sym typeface="Calibri"/>
              </a:rPr>
              <a:t> :</a:t>
            </a:r>
            <a:endParaRPr sz="2400">
              <a:solidFill>
                <a:srgbClr val="0000FF"/>
              </a:solidFill>
              <a:latin typeface="Calibri"/>
              <a:ea typeface="Calibri"/>
              <a:cs typeface="Calibri"/>
              <a:sym typeface="Calibri"/>
            </a:endParaRPr>
          </a:p>
          <a:p>
            <a:pPr indent="0" lvl="0" marL="0" rtl="0" algn="l">
              <a:spcBef>
                <a:spcPts val="0"/>
              </a:spcBef>
              <a:spcAft>
                <a:spcPts val="0"/>
              </a:spcAft>
              <a:buNone/>
            </a:pPr>
            <a:r>
              <a:rPr b="1" lang="en-US" sz="2400">
                <a:solidFill>
                  <a:srgbClr val="0000FF"/>
                </a:solidFill>
                <a:latin typeface="Calibri"/>
                <a:ea typeface="Calibri"/>
                <a:cs typeface="Calibri"/>
                <a:sym typeface="Calibri"/>
              </a:rPr>
              <a:t>        a)limited processing power </a:t>
            </a:r>
            <a:endParaRPr b="1" sz="2400">
              <a:solidFill>
                <a:srgbClr val="0000FF"/>
              </a:solidFill>
              <a:latin typeface="Calibri"/>
              <a:ea typeface="Calibri"/>
              <a:cs typeface="Calibri"/>
              <a:sym typeface="Calibri"/>
            </a:endParaRPr>
          </a:p>
          <a:p>
            <a:pPr indent="0" lvl="0" marL="0" rtl="0" algn="l">
              <a:spcBef>
                <a:spcPts val="0"/>
              </a:spcBef>
              <a:spcAft>
                <a:spcPts val="0"/>
              </a:spcAft>
              <a:buNone/>
            </a:pPr>
            <a:r>
              <a:rPr lang="en-US" sz="2400">
                <a:solidFill>
                  <a:srgbClr val="0000FF"/>
                </a:solidFill>
                <a:latin typeface="Calibri"/>
                <a:ea typeface="Calibri"/>
                <a:cs typeface="Calibri"/>
                <a:sym typeface="Calibri"/>
              </a:rPr>
              <a:t>				running even lightweight AI models decreases the frame</a:t>
            </a:r>
            <a:endParaRPr sz="2400">
              <a:solidFill>
                <a:srgbClr val="0000FF"/>
              </a:solidFill>
              <a:latin typeface="Calibri"/>
              <a:ea typeface="Calibri"/>
              <a:cs typeface="Calibri"/>
              <a:sym typeface="Calibri"/>
            </a:endParaRPr>
          </a:p>
          <a:p>
            <a:pPr indent="0" lvl="0" marL="0" rtl="0" algn="l">
              <a:spcBef>
                <a:spcPts val="0"/>
              </a:spcBef>
              <a:spcAft>
                <a:spcPts val="0"/>
              </a:spcAft>
              <a:buNone/>
            </a:pPr>
            <a:r>
              <a:rPr lang="en-US" sz="2400">
                <a:solidFill>
                  <a:srgbClr val="0000FF"/>
                </a:solidFill>
                <a:latin typeface="Calibri"/>
                <a:ea typeface="Calibri"/>
                <a:cs typeface="Calibri"/>
                <a:sym typeface="Calibri"/>
              </a:rPr>
              <a:t>                            rates and affecting the real-time functionality of the </a:t>
            </a:r>
            <a:endParaRPr sz="2400">
              <a:solidFill>
                <a:srgbClr val="0000FF"/>
              </a:solidFill>
              <a:latin typeface="Calibri"/>
              <a:ea typeface="Calibri"/>
              <a:cs typeface="Calibri"/>
              <a:sym typeface="Calibri"/>
            </a:endParaRPr>
          </a:p>
          <a:p>
            <a:pPr indent="0" lvl="0" marL="0" rtl="0" algn="l">
              <a:spcBef>
                <a:spcPts val="0"/>
              </a:spcBef>
              <a:spcAft>
                <a:spcPts val="0"/>
              </a:spcAft>
              <a:buNone/>
            </a:pPr>
            <a:r>
              <a:rPr lang="en-US" sz="2400">
                <a:solidFill>
                  <a:srgbClr val="0000FF"/>
                </a:solidFill>
                <a:latin typeface="Calibri"/>
                <a:ea typeface="Calibri"/>
                <a:cs typeface="Calibri"/>
                <a:sym typeface="Calibri"/>
              </a:rPr>
              <a:t>                            system </a:t>
            </a:r>
            <a:endParaRPr sz="2400">
              <a:solidFill>
                <a:srgbClr val="0000FF"/>
              </a:solidFill>
              <a:latin typeface="Calibri"/>
              <a:ea typeface="Calibri"/>
              <a:cs typeface="Calibri"/>
              <a:sym typeface="Calibri"/>
            </a:endParaRPr>
          </a:p>
          <a:p>
            <a:pPr indent="0" lvl="0" marL="0" rtl="0" algn="l">
              <a:spcBef>
                <a:spcPts val="0"/>
              </a:spcBef>
              <a:spcAft>
                <a:spcPts val="0"/>
              </a:spcAft>
              <a:buNone/>
            </a:pPr>
            <a:r>
              <a:rPr b="1" lang="en-US" sz="2400">
                <a:solidFill>
                  <a:srgbClr val="0000FF"/>
                </a:solidFill>
                <a:latin typeface="Calibri"/>
                <a:ea typeface="Calibri"/>
                <a:cs typeface="Calibri"/>
                <a:sym typeface="Calibri"/>
              </a:rPr>
              <a:t>	b)Data Storage Limitations</a:t>
            </a:r>
            <a:endParaRPr b="1" sz="2400">
              <a:solidFill>
                <a:srgbClr val="0000FF"/>
              </a:solidFill>
              <a:latin typeface="Calibri"/>
              <a:ea typeface="Calibri"/>
              <a:cs typeface="Calibri"/>
              <a:sym typeface="Calibri"/>
            </a:endParaRPr>
          </a:p>
          <a:p>
            <a:pPr indent="457200" lvl="0" marL="914400" rtl="0" algn="l">
              <a:lnSpc>
                <a:spcPct val="115000"/>
              </a:lnSpc>
              <a:spcBef>
                <a:spcPts val="1200"/>
              </a:spcBef>
              <a:spcAft>
                <a:spcPts val="0"/>
              </a:spcAft>
              <a:buClr>
                <a:schemeClr val="dk1"/>
              </a:buClr>
              <a:buSzPts val="1100"/>
              <a:buFont typeface="Arial"/>
              <a:buNone/>
            </a:pPr>
            <a:r>
              <a:rPr lang="en-US" sz="2400">
                <a:solidFill>
                  <a:srgbClr val="0000FF"/>
                </a:solidFill>
                <a:latin typeface="Calibri"/>
                <a:ea typeface="Calibri"/>
                <a:cs typeface="Calibri"/>
                <a:sym typeface="Calibri"/>
              </a:rPr>
              <a:t>Edge devices have limited storage capacity, which could lead to frequent data overwrites or loss of important footage</a:t>
            </a:r>
            <a:r>
              <a:rPr lang="en-US" sz="1100">
                <a:solidFill>
                  <a:schemeClr val="dk1"/>
                </a:solidFill>
              </a:rPr>
              <a:t>.</a:t>
            </a:r>
            <a:endParaRPr sz="1100">
              <a:solidFill>
                <a:schemeClr val="dk1"/>
              </a:solidFill>
            </a:endParaRPr>
          </a:p>
          <a:p>
            <a:pPr indent="0" lvl="0" marL="0" rtl="0" algn="l">
              <a:spcBef>
                <a:spcPts val="1200"/>
              </a:spcBef>
              <a:spcAft>
                <a:spcPts val="0"/>
              </a:spcAft>
              <a:buNone/>
            </a:pPr>
            <a:r>
              <a:t/>
            </a:r>
            <a:endParaRPr sz="2400">
              <a:solidFill>
                <a:srgbClr val="0000FF"/>
              </a:solidFill>
              <a:latin typeface="Calibri"/>
              <a:ea typeface="Calibri"/>
              <a:cs typeface="Calibri"/>
              <a:sym typeface="Calibri"/>
            </a:endParaRPr>
          </a:p>
          <a:p>
            <a:pPr indent="0" lvl="0" marL="0" rtl="0" algn="l">
              <a:spcBef>
                <a:spcPts val="0"/>
              </a:spcBef>
              <a:spcAft>
                <a:spcPts val="0"/>
              </a:spcAft>
              <a:buNone/>
            </a:pPr>
            <a:r>
              <a:t/>
            </a:r>
            <a:endParaRPr sz="2400">
              <a:solidFill>
                <a:srgbClr val="0000FF"/>
              </a:solidFill>
              <a:latin typeface="Calibri"/>
              <a:ea typeface="Calibri"/>
              <a:cs typeface="Calibri"/>
              <a:sym typeface="Calibri"/>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560"/>
              </a:spcBef>
              <a:spcAft>
                <a:spcPts val="0"/>
              </a:spcAft>
              <a:buNone/>
            </a:pPr>
            <a:r>
              <a:t/>
            </a:r>
            <a:endParaRPr sz="2800">
              <a:solidFill>
                <a:schemeClr val="dk1"/>
              </a:solidFill>
              <a:latin typeface="Trebuchet MS"/>
              <a:ea typeface="Trebuchet MS"/>
              <a:cs typeface="Trebuchet MS"/>
              <a:sym typeface="Trebuchet MS"/>
            </a:endParaRPr>
          </a:p>
        </p:txBody>
      </p:sp>
      <p:sp>
        <p:nvSpPr>
          <p:cNvPr id="120" name="Google Shape;120;g30d815e4338_0_0"/>
          <p:cNvSpPr txBox="1"/>
          <p:nvPr/>
        </p:nvSpPr>
        <p:spPr>
          <a:xfrm>
            <a:off x="2895600" y="990600"/>
            <a:ext cx="7848600" cy="8310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Feasibility study and Applications/Use cases</a:t>
            </a:r>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pic>
        <p:nvPicPr>
          <p:cNvPr id="121" name="Google Shape;121;g30d815e4338_0_0"/>
          <p:cNvPicPr preferRelativeResize="0"/>
          <p:nvPr/>
        </p:nvPicPr>
        <p:blipFill rotWithShape="1">
          <a:blip r:embed="rId3">
            <a:alphaModFix/>
          </a:blip>
          <a:srcRect b="0" l="0" r="0" t="4970"/>
          <a:stretch/>
        </p:blipFill>
        <p:spPr>
          <a:xfrm>
            <a:off x="10901680" y="1"/>
            <a:ext cx="960354" cy="1452264"/>
          </a:xfrm>
          <a:prstGeom prst="rect">
            <a:avLst/>
          </a:prstGeom>
          <a:noFill/>
          <a:ln>
            <a:noFill/>
          </a:ln>
        </p:spPr>
      </p:pic>
      <p:sp>
        <p:nvSpPr>
          <p:cNvPr id="122" name="Google Shape;122;g30d815e4338_0_0"/>
          <p:cNvSpPr txBox="1"/>
          <p:nvPr/>
        </p:nvSpPr>
        <p:spPr>
          <a:xfrm>
            <a:off x="162560" y="147428"/>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sz="1200" u="none">
              <a:solidFill>
                <a:srgbClr val="888888"/>
              </a:solidFill>
              <a:latin typeface="Arial"/>
              <a:ea typeface="Arial"/>
              <a:cs typeface="Arial"/>
              <a:sym typeface="Arial"/>
            </a:endParaRPr>
          </a:p>
        </p:txBody>
      </p:sp>
      <p:sp>
        <p:nvSpPr>
          <p:cNvPr id="123" name="Google Shape;123;g30d815e4338_0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g30d815e4338_0_1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g30d815e4338_0_12"/>
          <p:cNvSpPr txBox="1"/>
          <p:nvPr/>
        </p:nvSpPr>
        <p:spPr>
          <a:xfrm>
            <a:off x="403325" y="1760700"/>
            <a:ext cx="11255400" cy="5234100"/>
          </a:xfrm>
          <a:prstGeom prst="rect">
            <a:avLst/>
          </a:prstGeom>
          <a:noFill/>
          <a:ln>
            <a:noFill/>
          </a:ln>
        </p:spPr>
        <p:txBody>
          <a:bodyPr anchorCtr="0" anchor="t" bIns="45700" lIns="91425" spcFirstLastPara="1" rIns="91425" wrap="square" tIns="45700">
            <a:noAutofit/>
          </a:bodyPr>
          <a:lstStyle/>
          <a:p>
            <a:pPr indent="0" lvl="0" marL="0" marR="0" rtl="0" algn="just">
              <a:spcBef>
                <a:spcPts val="560"/>
              </a:spcBef>
              <a:spcAft>
                <a:spcPts val="0"/>
              </a:spcAft>
              <a:buNone/>
            </a:pPr>
            <a:r>
              <a:rPr b="1" lang="en-US" sz="2300">
                <a:solidFill>
                  <a:srgbClr val="0000FF"/>
                </a:solidFill>
                <a:latin typeface="Calibri"/>
                <a:ea typeface="Calibri"/>
                <a:cs typeface="Calibri"/>
                <a:sym typeface="Calibri"/>
              </a:rPr>
              <a:t>c)</a:t>
            </a:r>
            <a:r>
              <a:rPr b="1" lang="en-US" sz="2500">
                <a:solidFill>
                  <a:srgbClr val="0000FF"/>
                </a:solidFill>
                <a:latin typeface="Calibri"/>
                <a:ea typeface="Calibri"/>
                <a:cs typeface="Calibri"/>
                <a:sym typeface="Calibri"/>
              </a:rPr>
              <a:t>Model Accuracy vs. Efficiency</a:t>
            </a:r>
            <a:endParaRPr b="1" sz="2500">
              <a:solidFill>
                <a:srgbClr val="0000FF"/>
              </a:solidFill>
              <a:latin typeface="Calibri"/>
              <a:ea typeface="Calibri"/>
              <a:cs typeface="Calibri"/>
              <a:sym typeface="Calibri"/>
            </a:endParaRPr>
          </a:p>
          <a:p>
            <a:pPr indent="457200" lvl="0" marL="0" marR="0" rtl="0" algn="just">
              <a:spcBef>
                <a:spcPts val="560"/>
              </a:spcBef>
              <a:spcAft>
                <a:spcPts val="0"/>
              </a:spcAft>
              <a:buNone/>
            </a:pPr>
            <a:r>
              <a:rPr lang="en-US" sz="2500">
                <a:solidFill>
                  <a:srgbClr val="0000FF"/>
                </a:solidFill>
                <a:latin typeface="Calibri"/>
                <a:ea typeface="Calibri"/>
                <a:cs typeface="Calibri"/>
                <a:sym typeface="Calibri"/>
              </a:rPr>
              <a:t>			There is a trade-off between using lightweight models for efficiency and</a:t>
            </a:r>
            <a:endParaRPr sz="2500">
              <a:solidFill>
                <a:srgbClr val="0000FF"/>
              </a:solidFill>
              <a:latin typeface="Calibri"/>
              <a:ea typeface="Calibri"/>
              <a:cs typeface="Calibri"/>
              <a:sym typeface="Calibri"/>
            </a:endParaRPr>
          </a:p>
          <a:p>
            <a:pPr indent="0" lvl="0" marL="1371600" marR="0" rtl="0" algn="just">
              <a:spcBef>
                <a:spcPts val="560"/>
              </a:spcBef>
              <a:spcAft>
                <a:spcPts val="0"/>
              </a:spcAft>
              <a:buNone/>
            </a:pPr>
            <a:r>
              <a:rPr lang="en-US" sz="2500">
                <a:solidFill>
                  <a:srgbClr val="0000FF"/>
                </a:solidFill>
                <a:latin typeface="Calibri"/>
                <a:ea typeface="Calibri"/>
                <a:cs typeface="Calibri"/>
                <a:sym typeface="Calibri"/>
              </a:rPr>
              <a:t>achieving high accuracy in person detection and behavior analysis.(e.g., poor lighting, occlusion, fast movements).</a:t>
            </a:r>
            <a:endParaRPr sz="2500">
              <a:solidFill>
                <a:srgbClr val="0000FF"/>
              </a:solidFill>
              <a:latin typeface="Calibri"/>
              <a:ea typeface="Calibri"/>
              <a:cs typeface="Calibri"/>
              <a:sym typeface="Calibri"/>
            </a:endParaRPr>
          </a:p>
          <a:p>
            <a:pPr indent="0" lvl="0" marL="0" rtl="0" algn="l">
              <a:lnSpc>
                <a:spcPct val="115000"/>
              </a:lnSpc>
              <a:spcBef>
                <a:spcPts val="1400"/>
              </a:spcBef>
              <a:spcAft>
                <a:spcPts val="0"/>
              </a:spcAft>
              <a:buClr>
                <a:schemeClr val="dk1"/>
              </a:buClr>
              <a:buSzPts val="1100"/>
              <a:buFont typeface="Arial"/>
              <a:buNone/>
            </a:pPr>
            <a:r>
              <a:rPr b="1" lang="en-US" sz="2200">
                <a:solidFill>
                  <a:srgbClr val="0000FF"/>
                </a:solidFill>
                <a:latin typeface="Calibri"/>
                <a:ea typeface="Calibri"/>
                <a:cs typeface="Calibri"/>
                <a:sym typeface="Calibri"/>
              </a:rPr>
              <a:t> </a:t>
            </a:r>
            <a:r>
              <a:rPr b="1" lang="en-US" sz="2400">
                <a:solidFill>
                  <a:srgbClr val="0000FF"/>
                </a:solidFill>
                <a:latin typeface="Calibri"/>
                <a:ea typeface="Calibri"/>
                <a:cs typeface="Calibri"/>
                <a:sym typeface="Calibri"/>
              </a:rPr>
              <a:t>d</a:t>
            </a:r>
            <a:r>
              <a:rPr b="1" lang="en-US" sz="2200">
                <a:solidFill>
                  <a:srgbClr val="0000FF"/>
                </a:solidFill>
                <a:latin typeface="Calibri"/>
                <a:ea typeface="Calibri"/>
                <a:cs typeface="Calibri"/>
                <a:sym typeface="Calibri"/>
              </a:rPr>
              <a:t>) </a:t>
            </a:r>
            <a:r>
              <a:rPr b="1" lang="en-US" sz="2500">
                <a:solidFill>
                  <a:srgbClr val="0000FF"/>
                </a:solidFill>
                <a:latin typeface="Calibri"/>
                <a:ea typeface="Calibri"/>
                <a:cs typeface="Calibri"/>
                <a:sym typeface="Calibri"/>
              </a:rPr>
              <a:t>Scalability Issues</a:t>
            </a:r>
            <a:endParaRPr b="1" sz="2500">
              <a:solidFill>
                <a:srgbClr val="0000FF"/>
              </a:solidFill>
              <a:latin typeface="Calibri"/>
              <a:ea typeface="Calibri"/>
              <a:cs typeface="Calibri"/>
              <a:sym typeface="Calibri"/>
            </a:endParaRPr>
          </a:p>
          <a:p>
            <a:pPr indent="457200" lvl="0" marL="914400" rtl="0" algn="l">
              <a:lnSpc>
                <a:spcPct val="115000"/>
              </a:lnSpc>
              <a:spcBef>
                <a:spcPts val="1200"/>
              </a:spcBef>
              <a:spcAft>
                <a:spcPts val="0"/>
              </a:spcAft>
              <a:buClr>
                <a:schemeClr val="dk1"/>
              </a:buClr>
              <a:buSzPts val="1100"/>
              <a:buFont typeface="Arial"/>
              <a:buNone/>
            </a:pPr>
            <a:r>
              <a:rPr lang="en-US" sz="2300">
                <a:solidFill>
                  <a:srgbClr val="0000FF"/>
                </a:solidFill>
                <a:latin typeface="Calibri"/>
                <a:ea typeface="Calibri"/>
                <a:cs typeface="Calibri"/>
                <a:sym typeface="Calibri"/>
              </a:rPr>
              <a:t>Expanding the system to cover more cameras or larger areas may overwhelm hardware and network capabilities.</a:t>
            </a:r>
            <a:endParaRPr sz="2300">
              <a:solidFill>
                <a:srgbClr val="0000FF"/>
              </a:solidFill>
              <a:latin typeface="Calibri"/>
              <a:ea typeface="Calibri"/>
              <a:cs typeface="Calibri"/>
              <a:sym typeface="Calibri"/>
            </a:endParaRPr>
          </a:p>
          <a:p>
            <a:pPr indent="0" lvl="0" marL="0" rtl="0" algn="l">
              <a:lnSpc>
                <a:spcPct val="115000"/>
              </a:lnSpc>
              <a:spcBef>
                <a:spcPts val="1400"/>
              </a:spcBef>
              <a:spcAft>
                <a:spcPts val="0"/>
              </a:spcAft>
              <a:buClr>
                <a:schemeClr val="dk1"/>
              </a:buClr>
              <a:buSzPts val="1100"/>
              <a:buFont typeface="Arial"/>
              <a:buNone/>
            </a:pPr>
            <a:r>
              <a:rPr b="1" lang="en-US" sz="2500">
                <a:solidFill>
                  <a:srgbClr val="0000FF"/>
                </a:solidFill>
                <a:latin typeface="Calibri"/>
                <a:ea typeface="Calibri"/>
                <a:cs typeface="Calibri"/>
                <a:sym typeface="Calibri"/>
              </a:rPr>
              <a:t>e)Cost of Initial Development</a:t>
            </a:r>
            <a:endParaRPr b="1" sz="2500">
              <a:solidFill>
                <a:srgbClr val="0000FF"/>
              </a:solidFill>
              <a:latin typeface="Calibri"/>
              <a:ea typeface="Calibri"/>
              <a:cs typeface="Calibri"/>
              <a:sym typeface="Calibri"/>
            </a:endParaRPr>
          </a:p>
          <a:p>
            <a:pPr indent="457200" lvl="0" marL="457200" rtl="0" algn="l">
              <a:lnSpc>
                <a:spcPct val="115000"/>
              </a:lnSpc>
              <a:spcBef>
                <a:spcPts val="1200"/>
              </a:spcBef>
              <a:spcAft>
                <a:spcPts val="0"/>
              </a:spcAft>
              <a:buClr>
                <a:schemeClr val="dk1"/>
              </a:buClr>
              <a:buSzPts val="1100"/>
              <a:buFont typeface="Arial"/>
              <a:buNone/>
            </a:pPr>
            <a:r>
              <a:rPr lang="en-US" sz="2300">
                <a:solidFill>
                  <a:srgbClr val="0000FF"/>
                </a:solidFill>
                <a:latin typeface="Calibri"/>
                <a:ea typeface="Calibri"/>
                <a:cs typeface="Calibri"/>
                <a:sym typeface="Calibri"/>
              </a:rPr>
              <a:t>The initial development costs for building custom AI models, system integration, and interfaces might be higher than expected</a:t>
            </a:r>
            <a:endParaRPr sz="2300">
              <a:solidFill>
                <a:srgbClr val="0000FF"/>
              </a:solidFill>
              <a:latin typeface="Calibri"/>
              <a:ea typeface="Calibri"/>
              <a:cs typeface="Calibri"/>
              <a:sym typeface="Calibri"/>
            </a:endParaRPr>
          </a:p>
          <a:p>
            <a:pPr indent="12700" lvl="0" marL="342891" marR="0" rtl="0" algn="just">
              <a:spcBef>
                <a:spcPts val="1200"/>
              </a:spcBef>
              <a:spcAft>
                <a:spcPts val="0"/>
              </a:spcAft>
              <a:buNone/>
            </a:pPr>
            <a:r>
              <a:t/>
            </a:r>
            <a:endParaRPr sz="3400">
              <a:solidFill>
                <a:schemeClr val="dk1"/>
              </a:solidFill>
              <a:latin typeface="Trebuchet MS"/>
              <a:ea typeface="Trebuchet MS"/>
              <a:cs typeface="Trebuchet MS"/>
              <a:sym typeface="Trebuchet MS"/>
            </a:endParaRPr>
          </a:p>
          <a:p>
            <a:pPr indent="12700" lvl="0" marL="342891" marR="0" rtl="0" algn="just">
              <a:spcBef>
                <a:spcPts val="560"/>
              </a:spcBef>
              <a:spcAft>
                <a:spcPts val="0"/>
              </a:spcAft>
              <a:buNone/>
            </a:pPr>
            <a:r>
              <a:t/>
            </a:r>
            <a:endParaRPr sz="3400">
              <a:solidFill>
                <a:schemeClr val="dk1"/>
              </a:solidFill>
              <a:latin typeface="Trebuchet MS"/>
              <a:ea typeface="Trebuchet MS"/>
              <a:cs typeface="Trebuchet MS"/>
              <a:sym typeface="Trebuchet MS"/>
            </a:endParaRPr>
          </a:p>
        </p:txBody>
      </p:sp>
      <p:sp>
        <p:nvSpPr>
          <p:cNvPr id="132" name="Google Shape;132;g30d815e4338_0_12"/>
          <p:cNvSpPr txBox="1"/>
          <p:nvPr/>
        </p:nvSpPr>
        <p:spPr>
          <a:xfrm>
            <a:off x="2895600" y="990600"/>
            <a:ext cx="7848600" cy="8310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Feasibility study and Applications/Use cases</a:t>
            </a:r>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pic>
        <p:nvPicPr>
          <p:cNvPr id="133" name="Google Shape;133;g30d815e4338_0_12"/>
          <p:cNvPicPr preferRelativeResize="0"/>
          <p:nvPr/>
        </p:nvPicPr>
        <p:blipFill rotWithShape="1">
          <a:blip r:embed="rId3">
            <a:alphaModFix/>
          </a:blip>
          <a:srcRect b="0" l="0" r="0" t="4970"/>
          <a:stretch/>
        </p:blipFill>
        <p:spPr>
          <a:xfrm>
            <a:off x="10901680" y="1"/>
            <a:ext cx="960354" cy="1452264"/>
          </a:xfrm>
          <a:prstGeom prst="rect">
            <a:avLst/>
          </a:prstGeom>
          <a:noFill/>
          <a:ln>
            <a:noFill/>
          </a:ln>
        </p:spPr>
      </p:pic>
      <p:sp>
        <p:nvSpPr>
          <p:cNvPr id="134" name="Google Shape;134;g30d815e4338_0_12"/>
          <p:cNvSpPr txBox="1"/>
          <p:nvPr/>
        </p:nvSpPr>
        <p:spPr>
          <a:xfrm>
            <a:off x="162560" y="147428"/>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sz="1200" u="none">
              <a:solidFill>
                <a:srgbClr val="888888"/>
              </a:solidFill>
              <a:latin typeface="Arial"/>
              <a:ea typeface="Arial"/>
              <a:cs typeface="Arial"/>
              <a:sym typeface="Arial"/>
            </a:endParaRPr>
          </a:p>
        </p:txBody>
      </p:sp>
      <p:sp>
        <p:nvSpPr>
          <p:cNvPr id="135" name="Google Shape;135;g30d815e4338_0_1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0d815e4338_0_2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g30d815e4338_0_29"/>
          <p:cNvSpPr txBox="1"/>
          <p:nvPr/>
        </p:nvSpPr>
        <p:spPr>
          <a:xfrm>
            <a:off x="318075" y="1821600"/>
            <a:ext cx="11791200" cy="4920900"/>
          </a:xfrm>
          <a:prstGeom prst="rect">
            <a:avLst/>
          </a:prstGeom>
          <a:noFill/>
          <a:ln>
            <a:noFill/>
          </a:ln>
        </p:spPr>
        <p:txBody>
          <a:bodyPr anchorCtr="0" anchor="t" bIns="45700" lIns="91425" spcFirstLastPara="1" rIns="91425" wrap="square" tIns="45700">
            <a:normAutofit fontScale="62500"/>
          </a:bodyPr>
          <a:lstStyle/>
          <a:p>
            <a:pPr indent="0" lvl="0" marL="342891"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457200" rtl="0" algn="l">
              <a:spcBef>
                <a:spcPts val="0"/>
              </a:spcBef>
              <a:spcAft>
                <a:spcPts val="0"/>
              </a:spcAft>
              <a:buNone/>
            </a:pPr>
            <a:r>
              <a:rPr lang="en-US" sz="4137">
                <a:solidFill>
                  <a:srgbClr val="0000FF"/>
                </a:solidFill>
                <a:latin typeface="Calibri"/>
                <a:ea typeface="Calibri"/>
                <a:cs typeface="Calibri"/>
                <a:sym typeface="Calibri"/>
              </a:rPr>
              <a:t>Feasibility</a:t>
            </a:r>
            <a:r>
              <a:rPr lang="en-US" sz="4137">
                <a:solidFill>
                  <a:srgbClr val="0000FF"/>
                </a:solidFill>
                <a:latin typeface="Calibri"/>
                <a:ea typeface="Calibri"/>
                <a:cs typeface="Calibri"/>
                <a:sym typeface="Calibri"/>
              </a:rPr>
              <a:t> </a:t>
            </a:r>
            <a:endParaRPr sz="4137">
              <a:solidFill>
                <a:srgbClr val="0000FF"/>
              </a:solidFill>
              <a:latin typeface="Calibri"/>
              <a:ea typeface="Calibri"/>
              <a:cs typeface="Calibri"/>
              <a:sym typeface="Calibri"/>
            </a:endParaRPr>
          </a:p>
          <a:p>
            <a:pPr indent="457200" lvl="0" marL="0" rtl="0" algn="l">
              <a:spcBef>
                <a:spcPts val="0"/>
              </a:spcBef>
              <a:spcAft>
                <a:spcPts val="0"/>
              </a:spcAft>
              <a:buNone/>
            </a:pPr>
            <a:r>
              <a:rPr b="1" lang="en-US" sz="4137">
                <a:solidFill>
                  <a:srgbClr val="0000FF"/>
                </a:solidFill>
                <a:latin typeface="Calibri"/>
                <a:ea typeface="Calibri"/>
                <a:cs typeface="Calibri"/>
                <a:sym typeface="Calibri"/>
              </a:rPr>
              <a:t>a)</a:t>
            </a:r>
            <a:r>
              <a:rPr b="1" lang="en-US" sz="4372">
                <a:solidFill>
                  <a:srgbClr val="0000FF"/>
                </a:solidFill>
                <a:latin typeface="Calibri"/>
                <a:ea typeface="Calibri"/>
                <a:cs typeface="Calibri"/>
                <a:sym typeface="Calibri"/>
              </a:rPr>
              <a:t>Limited Processing Power:-</a:t>
            </a:r>
            <a:r>
              <a:rPr lang="en-US" sz="4372">
                <a:solidFill>
                  <a:srgbClr val="0000FF"/>
                </a:solidFill>
                <a:latin typeface="Calibri"/>
                <a:ea typeface="Calibri"/>
                <a:cs typeface="Calibri"/>
                <a:sym typeface="Calibri"/>
              </a:rPr>
              <a:t> </a:t>
            </a:r>
            <a:r>
              <a:rPr lang="en-US" sz="3972">
                <a:solidFill>
                  <a:srgbClr val="0000FF"/>
                </a:solidFill>
                <a:latin typeface="Calibri"/>
                <a:ea typeface="Calibri"/>
                <a:cs typeface="Calibri"/>
                <a:sym typeface="Calibri"/>
              </a:rPr>
              <a:t>Lightweight AI models can operate on low-end</a:t>
            </a:r>
            <a:endParaRPr sz="3972">
              <a:solidFill>
                <a:srgbClr val="0000FF"/>
              </a:solidFill>
              <a:latin typeface="Calibri"/>
              <a:ea typeface="Calibri"/>
              <a:cs typeface="Calibri"/>
              <a:sym typeface="Calibri"/>
            </a:endParaRPr>
          </a:p>
          <a:p>
            <a:pPr indent="457200" lvl="0" marL="914400" rtl="0" algn="l">
              <a:spcBef>
                <a:spcPts val="0"/>
              </a:spcBef>
              <a:spcAft>
                <a:spcPts val="0"/>
              </a:spcAft>
              <a:buNone/>
            </a:pPr>
            <a:r>
              <a:rPr lang="en-US" sz="3972">
                <a:solidFill>
                  <a:srgbClr val="0000FF"/>
                </a:solidFill>
                <a:latin typeface="Calibri"/>
                <a:ea typeface="Calibri"/>
                <a:cs typeface="Calibri"/>
                <a:sym typeface="Calibri"/>
              </a:rPr>
              <a:t> devices like Raspberry Pi, but optimizing the models and distributing tasks</a:t>
            </a:r>
            <a:endParaRPr sz="3972">
              <a:solidFill>
                <a:srgbClr val="0000FF"/>
              </a:solidFill>
              <a:latin typeface="Calibri"/>
              <a:ea typeface="Calibri"/>
              <a:cs typeface="Calibri"/>
              <a:sym typeface="Calibri"/>
            </a:endParaRPr>
          </a:p>
          <a:p>
            <a:pPr indent="0" lvl="0" marL="1371600" rtl="0" algn="l">
              <a:spcBef>
                <a:spcPts val="0"/>
              </a:spcBef>
              <a:spcAft>
                <a:spcPts val="0"/>
              </a:spcAft>
              <a:buNone/>
            </a:pPr>
            <a:r>
              <a:rPr lang="en-US" sz="3972">
                <a:solidFill>
                  <a:srgbClr val="0000FF"/>
                </a:solidFill>
                <a:latin typeface="Calibri"/>
                <a:ea typeface="Calibri"/>
                <a:cs typeface="Calibri"/>
                <a:sym typeface="Calibri"/>
              </a:rPr>
              <a:t> is crucial to maintain performance</a:t>
            </a:r>
            <a:r>
              <a:rPr lang="en-US" sz="2672">
                <a:solidFill>
                  <a:schemeClr val="dk1"/>
                </a:solidFill>
              </a:rPr>
              <a:t>.</a:t>
            </a:r>
            <a:endParaRPr sz="2672">
              <a:solidFill>
                <a:schemeClr val="dk1"/>
              </a:solidFill>
            </a:endParaRPr>
          </a:p>
          <a:p>
            <a:pPr indent="0" lvl="0" marL="0" rtl="0" algn="l">
              <a:spcBef>
                <a:spcPts val="0"/>
              </a:spcBef>
              <a:spcAft>
                <a:spcPts val="0"/>
              </a:spcAft>
              <a:buNone/>
            </a:pPr>
            <a:r>
              <a:rPr lang="en-US" sz="3972">
                <a:solidFill>
                  <a:srgbClr val="0000FF"/>
                </a:solidFill>
                <a:latin typeface="Calibri"/>
                <a:ea typeface="Calibri"/>
                <a:cs typeface="Calibri"/>
                <a:sym typeface="Calibri"/>
              </a:rPr>
              <a:t>	</a:t>
            </a:r>
            <a:r>
              <a:rPr b="1" lang="en-US" sz="3972">
                <a:solidFill>
                  <a:srgbClr val="0000FF"/>
                </a:solidFill>
                <a:latin typeface="Calibri"/>
                <a:ea typeface="Calibri"/>
                <a:cs typeface="Calibri"/>
                <a:sym typeface="Calibri"/>
              </a:rPr>
              <a:t>b)Data Storage Limitations:-</a:t>
            </a:r>
            <a:r>
              <a:rPr lang="en-US" sz="3772">
                <a:solidFill>
                  <a:srgbClr val="0000FF"/>
                </a:solidFill>
                <a:latin typeface="Calibri"/>
                <a:ea typeface="Calibri"/>
                <a:cs typeface="Calibri"/>
                <a:sym typeface="Calibri"/>
              </a:rPr>
              <a:t> Efficient data retention policies and local storage options </a:t>
            </a:r>
            <a:endParaRPr sz="3772">
              <a:solidFill>
                <a:srgbClr val="0000FF"/>
              </a:solidFill>
              <a:latin typeface="Calibri"/>
              <a:ea typeface="Calibri"/>
              <a:cs typeface="Calibri"/>
              <a:sym typeface="Calibri"/>
            </a:endParaRPr>
          </a:p>
          <a:p>
            <a:pPr indent="457200" lvl="0" marL="1828800" rtl="0" algn="l">
              <a:spcBef>
                <a:spcPts val="0"/>
              </a:spcBef>
              <a:spcAft>
                <a:spcPts val="0"/>
              </a:spcAft>
              <a:buNone/>
            </a:pPr>
            <a:r>
              <a:rPr lang="en-US" sz="3772">
                <a:solidFill>
                  <a:srgbClr val="0000FF"/>
                </a:solidFill>
                <a:latin typeface="Calibri"/>
                <a:ea typeface="Calibri"/>
                <a:cs typeface="Calibri"/>
                <a:sym typeface="Calibri"/>
              </a:rPr>
              <a:t>can handle necessary footage, though large-scale storage or cloud </a:t>
            </a:r>
            <a:endParaRPr sz="3772">
              <a:solidFill>
                <a:srgbClr val="0000FF"/>
              </a:solidFill>
              <a:latin typeface="Calibri"/>
              <a:ea typeface="Calibri"/>
              <a:cs typeface="Calibri"/>
              <a:sym typeface="Calibri"/>
            </a:endParaRPr>
          </a:p>
          <a:p>
            <a:pPr indent="0" lvl="0" marL="2286000" rtl="0" algn="l">
              <a:spcBef>
                <a:spcPts val="0"/>
              </a:spcBef>
              <a:spcAft>
                <a:spcPts val="0"/>
              </a:spcAft>
              <a:buNone/>
            </a:pPr>
            <a:r>
              <a:rPr lang="en-US" sz="3772">
                <a:solidFill>
                  <a:srgbClr val="0000FF"/>
                </a:solidFill>
                <a:latin typeface="Calibri"/>
                <a:ea typeface="Calibri"/>
                <a:cs typeface="Calibri"/>
                <a:sym typeface="Calibri"/>
              </a:rPr>
              <a:t>solutions might be needed for extended data retention.</a:t>
            </a:r>
            <a:endParaRPr sz="3772">
              <a:solidFill>
                <a:srgbClr val="0000FF"/>
              </a:solidFill>
              <a:latin typeface="Calibri"/>
              <a:ea typeface="Calibri"/>
              <a:cs typeface="Calibri"/>
              <a:sym typeface="Calibri"/>
            </a:endParaRPr>
          </a:p>
          <a:p>
            <a:pPr indent="0" lvl="0" marL="0" rtl="0" algn="l">
              <a:spcBef>
                <a:spcPts val="0"/>
              </a:spcBef>
              <a:spcAft>
                <a:spcPts val="0"/>
              </a:spcAft>
              <a:buNone/>
            </a:pPr>
            <a:r>
              <a:rPr lang="en-US" sz="3537">
                <a:solidFill>
                  <a:srgbClr val="0000FF"/>
                </a:solidFill>
                <a:latin typeface="Calibri"/>
                <a:ea typeface="Calibri"/>
                <a:cs typeface="Calibri"/>
                <a:sym typeface="Calibri"/>
              </a:rPr>
              <a:t>	</a:t>
            </a:r>
            <a:r>
              <a:rPr b="1" lang="en-US" sz="3900">
                <a:solidFill>
                  <a:srgbClr val="0000FF"/>
                </a:solidFill>
                <a:latin typeface="Calibri"/>
                <a:ea typeface="Calibri"/>
                <a:cs typeface="Calibri"/>
                <a:sym typeface="Calibri"/>
              </a:rPr>
              <a:t>c)</a:t>
            </a:r>
            <a:r>
              <a:rPr b="1" lang="en-US" sz="3853">
                <a:solidFill>
                  <a:srgbClr val="0000FF"/>
                </a:solidFill>
              </a:rPr>
              <a:t>Model Accuracy vs. Efficiency</a:t>
            </a:r>
            <a:r>
              <a:rPr lang="en-US" sz="3653">
                <a:solidFill>
                  <a:srgbClr val="0000FF"/>
                </a:solidFill>
              </a:rPr>
              <a:t>:- Achieving a balance between accuracy and </a:t>
            </a:r>
            <a:endParaRPr sz="3653">
              <a:solidFill>
                <a:srgbClr val="0000FF"/>
              </a:solidFill>
            </a:endParaRPr>
          </a:p>
          <a:p>
            <a:pPr indent="457200" lvl="0" marL="1828800" rtl="0" algn="l">
              <a:spcBef>
                <a:spcPts val="0"/>
              </a:spcBef>
              <a:spcAft>
                <a:spcPts val="0"/>
              </a:spcAft>
              <a:buNone/>
            </a:pPr>
            <a:r>
              <a:rPr lang="en-US" sz="3653">
                <a:solidFill>
                  <a:srgbClr val="0000FF"/>
                </a:solidFill>
              </a:rPr>
              <a:t>efficiency is possible using fine-tuned lightweight models, but high-complexity tasks may need offloading to a more powerful serve</a:t>
            </a:r>
            <a:r>
              <a:rPr lang="en-US" sz="1916">
                <a:solidFill>
                  <a:srgbClr val="0000FF"/>
                </a:solidFill>
              </a:rPr>
              <a:t>r</a:t>
            </a:r>
            <a:endParaRPr sz="2616">
              <a:solidFill>
                <a:srgbClr val="0000FF"/>
              </a:solidFill>
              <a:latin typeface="Calibri"/>
              <a:ea typeface="Calibri"/>
              <a:cs typeface="Calibri"/>
              <a:sym typeface="Calibri"/>
            </a:endParaRPr>
          </a:p>
          <a:p>
            <a:pPr indent="0" lvl="0" marL="0" rtl="0" algn="l">
              <a:spcBef>
                <a:spcPts val="0"/>
              </a:spcBef>
              <a:spcAft>
                <a:spcPts val="0"/>
              </a:spcAft>
              <a:buNone/>
            </a:pPr>
            <a:r>
              <a:t/>
            </a:r>
            <a:endParaRPr sz="2000">
              <a:solidFill>
                <a:srgbClr val="0000FF"/>
              </a:solidFill>
              <a:latin typeface="Calibri"/>
              <a:ea typeface="Calibri"/>
              <a:cs typeface="Calibri"/>
              <a:sym typeface="Calibri"/>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560"/>
              </a:spcBef>
              <a:spcAft>
                <a:spcPts val="0"/>
              </a:spcAft>
              <a:buNone/>
            </a:pPr>
            <a:r>
              <a:t/>
            </a:r>
            <a:endParaRPr sz="2800">
              <a:solidFill>
                <a:schemeClr val="dk1"/>
              </a:solidFill>
              <a:latin typeface="Trebuchet MS"/>
              <a:ea typeface="Trebuchet MS"/>
              <a:cs typeface="Trebuchet MS"/>
              <a:sym typeface="Trebuchet MS"/>
            </a:endParaRPr>
          </a:p>
        </p:txBody>
      </p:sp>
      <p:sp>
        <p:nvSpPr>
          <p:cNvPr id="144" name="Google Shape;144;g30d815e4338_0_29"/>
          <p:cNvSpPr txBox="1"/>
          <p:nvPr/>
        </p:nvSpPr>
        <p:spPr>
          <a:xfrm>
            <a:off x="2895600" y="990600"/>
            <a:ext cx="7848600" cy="8310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Feasibility study and Applications/Use cases</a:t>
            </a:r>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pic>
        <p:nvPicPr>
          <p:cNvPr id="145" name="Google Shape;145;g30d815e4338_0_29"/>
          <p:cNvPicPr preferRelativeResize="0"/>
          <p:nvPr/>
        </p:nvPicPr>
        <p:blipFill rotWithShape="1">
          <a:blip r:embed="rId3">
            <a:alphaModFix/>
          </a:blip>
          <a:srcRect b="0" l="0" r="0" t="4970"/>
          <a:stretch/>
        </p:blipFill>
        <p:spPr>
          <a:xfrm>
            <a:off x="10901680" y="1"/>
            <a:ext cx="960354" cy="1452264"/>
          </a:xfrm>
          <a:prstGeom prst="rect">
            <a:avLst/>
          </a:prstGeom>
          <a:noFill/>
          <a:ln>
            <a:noFill/>
          </a:ln>
        </p:spPr>
      </p:pic>
      <p:sp>
        <p:nvSpPr>
          <p:cNvPr id="146" name="Google Shape;146;g30d815e4338_0_29"/>
          <p:cNvSpPr txBox="1"/>
          <p:nvPr/>
        </p:nvSpPr>
        <p:spPr>
          <a:xfrm>
            <a:off x="162560" y="147428"/>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sz="1200" u="none">
              <a:solidFill>
                <a:srgbClr val="888888"/>
              </a:solidFill>
              <a:latin typeface="Arial"/>
              <a:ea typeface="Arial"/>
              <a:cs typeface="Arial"/>
              <a:sym typeface="Arial"/>
            </a:endParaRPr>
          </a:p>
        </p:txBody>
      </p:sp>
      <p:sp>
        <p:nvSpPr>
          <p:cNvPr id="147" name="Google Shape;147;g30d815e4338_0_2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0d815e4338_0_4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g30d815e4338_0_43"/>
          <p:cNvSpPr txBox="1"/>
          <p:nvPr/>
        </p:nvSpPr>
        <p:spPr>
          <a:xfrm>
            <a:off x="2895600" y="990600"/>
            <a:ext cx="7848600" cy="8310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Feasibility study and Applications/Use cases</a:t>
            </a:r>
            <a:endParaRPr/>
          </a:p>
          <a:p>
            <a:pPr indent="-342891" lvl="0" marL="342891"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pic>
        <p:nvPicPr>
          <p:cNvPr id="156" name="Google Shape;156;g30d815e4338_0_43"/>
          <p:cNvPicPr preferRelativeResize="0"/>
          <p:nvPr/>
        </p:nvPicPr>
        <p:blipFill rotWithShape="1">
          <a:blip r:embed="rId3">
            <a:alphaModFix/>
          </a:blip>
          <a:srcRect b="0" l="0" r="0" t="4970"/>
          <a:stretch/>
        </p:blipFill>
        <p:spPr>
          <a:xfrm>
            <a:off x="10901680" y="1"/>
            <a:ext cx="960354" cy="1452264"/>
          </a:xfrm>
          <a:prstGeom prst="rect">
            <a:avLst/>
          </a:prstGeom>
          <a:noFill/>
          <a:ln>
            <a:noFill/>
          </a:ln>
        </p:spPr>
      </p:pic>
      <p:sp>
        <p:nvSpPr>
          <p:cNvPr id="157" name="Google Shape;157;g30d815e4338_0_43"/>
          <p:cNvSpPr txBox="1"/>
          <p:nvPr/>
        </p:nvSpPr>
        <p:spPr>
          <a:xfrm>
            <a:off x="162560" y="147428"/>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88888"/>
              </a:buClr>
              <a:buSzPts val="1200"/>
              <a:buFont typeface="Arial"/>
              <a:buNone/>
            </a:pPr>
            <a:r>
              <a:rPr lang="en-US" sz="1200">
                <a:solidFill>
                  <a:srgbClr val="888888"/>
                </a:solidFill>
              </a:rPr>
              <a:t>Efficient AI-Driven Edge Surveillance using Edge Computing</a:t>
            </a:r>
            <a:endParaRPr b="0" sz="1200" u="none">
              <a:solidFill>
                <a:srgbClr val="888888"/>
              </a:solidFill>
              <a:latin typeface="Arial"/>
              <a:ea typeface="Arial"/>
              <a:cs typeface="Arial"/>
              <a:sym typeface="Arial"/>
            </a:endParaRPr>
          </a:p>
        </p:txBody>
      </p:sp>
      <p:sp>
        <p:nvSpPr>
          <p:cNvPr id="158" name="Google Shape;158;g30d815e4338_0_4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59" name="Google Shape;159;g30d815e4338_0_43"/>
          <p:cNvSpPr txBox="1"/>
          <p:nvPr/>
        </p:nvSpPr>
        <p:spPr>
          <a:xfrm>
            <a:off x="1061125" y="2158775"/>
            <a:ext cx="10183500" cy="430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500">
                <a:solidFill>
                  <a:srgbClr val="0000FF"/>
                </a:solidFill>
                <a:latin typeface="Calibri"/>
                <a:ea typeface="Calibri"/>
                <a:cs typeface="Calibri"/>
                <a:sym typeface="Calibri"/>
              </a:rPr>
              <a:t>d)Scalability Issues</a:t>
            </a:r>
            <a:endParaRPr b="1" sz="2500">
              <a:solidFill>
                <a:srgbClr val="0000FF"/>
              </a:solidFill>
              <a:latin typeface="Calibri"/>
              <a:ea typeface="Calibri"/>
              <a:cs typeface="Calibri"/>
              <a:sym typeface="Calibri"/>
            </a:endParaRPr>
          </a:p>
          <a:p>
            <a:pPr indent="-374650" lvl="0" marL="457200" rtl="0" algn="l">
              <a:lnSpc>
                <a:spcPct val="115000"/>
              </a:lnSpc>
              <a:spcBef>
                <a:spcPts val="1200"/>
              </a:spcBef>
              <a:spcAft>
                <a:spcPts val="0"/>
              </a:spcAft>
              <a:buClr>
                <a:srgbClr val="0000FF"/>
              </a:buClr>
              <a:buSzPts val="2300"/>
              <a:buChar char="●"/>
            </a:pPr>
            <a:r>
              <a:rPr b="1" lang="en-US" sz="2300">
                <a:solidFill>
                  <a:srgbClr val="0000FF"/>
                </a:solidFill>
                <a:latin typeface="Calibri"/>
                <a:ea typeface="Calibri"/>
                <a:cs typeface="Calibri"/>
                <a:sym typeface="Calibri"/>
              </a:rPr>
              <a:t>Feasibility</a:t>
            </a:r>
            <a:r>
              <a:rPr lang="en-US" sz="2300">
                <a:solidFill>
                  <a:srgbClr val="0000FF"/>
                </a:solidFill>
                <a:latin typeface="Calibri"/>
                <a:ea typeface="Calibri"/>
                <a:cs typeface="Calibri"/>
                <a:sym typeface="Calibri"/>
              </a:rPr>
              <a:t>: The system can scale by adding more cameras and edge devices, though performance will need monitoring to ensure the hardware and network can handle the additional load.</a:t>
            </a:r>
            <a:endParaRPr sz="2300">
              <a:solidFill>
                <a:srgbClr val="0000FF"/>
              </a:solidFill>
              <a:latin typeface="Calibri"/>
              <a:ea typeface="Calibri"/>
              <a:cs typeface="Calibri"/>
              <a:sym typeface="Calibri"/>
            </a:endParaRPr>
          </a:p>
          <a:p>
            <a:pPr indent="0" lvl="0" marL="0" rtl="0" algn="l">
              <a:lnSpc>
                <a:spcPct val="115000"/>
              </a:lnSpc>
              <a:spcBef>
                <a:spcPts val="1400"/>
              </a:spcBef>
              <a:spcAft>
                <a:spcPts val="0"/>
              </a:spcAft>
              <a:buNone/>
            </a:pPr>
            <a:r>
              <a:rPr b="1" lang="en-US" sz="2500">
                <a:solidFill>
                  <a:srgbClr val="0000FF"/>
                </a:solidFill>
                <a:latin typeface="Calibri"/>
                <a:ea typeface="Calibri"/>
                <a:cs typeface="Calibri"/>
                <a:sym typeface="Calibri"/>
              </a:rPr>
              <a:t>e)Cost of Initial Development</a:t>
            </a:r>
            <a:endParaRPr b="1" sz="2500">
              <a:solidFill>
                <a:srgbClr val="0000FF"/>
              </a:solidFill>
              <a:latin typeface="Calibri"/>
              <a:ea typeface="Calibri"/>
              <a:cs typeface="Calibri"/>
              <a:sym typeface="Calibri"/>
            </a:endParaRPr>
          </a:p>
          <a:p>
            <a:pPr indent="-374650" lvl="0" marL="457200" rtl="0" algn="l">
              <a:lnSpc>
                <a:spcPct val="115000"/>
              </a:lnSpc>
              <a:spcBef>
                <a:spcPts val="1200"/>
              </a:spcBef>
              <a:spcAft>
                <a:spcPts val="0"/>
              </a:spcAft>
              <a:buClr>
                <a:srgbClr val="0000FF"/>
              </a:buClr>
              <a:buSzPts val="2300"/>
              <a:buChar char="●"/>
            </a:pPr>
            <a:r>
              <a:rPr b="1" lang="en-US" sz="2300">
                <a:solidFill>
                  <a:srgbClr val="0000FF"/>
                </a:solidFill>
                <a:latin typeface="Calibri"/>
                <a:ea typeface="Calibri"/>
                <a:cs typeface="Calibri"/>
                <a:sym typeface="Calibri"/>
              </a:rPr>
              <a:t>Feasibility</a:t>
            </a:r>
            <a:r>
              <a:rPr lang="en-US" sz="2300">
                <a:solidFill>
                  <a:srgbClr val="0000FF"/>
                </a:solidFill>
                <a:latin typeface="Calibri"/>
                <a:ea typeface="Calibri"/>
                <a:cs typeface="Calibri"/>
                <a:sym typeface="Calibri"/>
              </a:rPr>
              <a:t>: Open-source tools and careful planning can reduce development costs, making the project financially feasible for small businesses.</a:t>
            </a:r>
            <a:endParaRPr sz="2300">
              <a:solidFill>
                <a:srgbClr val="0000FF"/>
              </a:solidFill>
              <a:latin typeface="Calibri"/>
              <a:ea typeface="Calibri"/>
              <a:cs typeface="Calibri"/>
              <a:sym typeface="Calibri"/>
            </a:endParaRPr>
          </a:p>
          <a:p>
            <a:pPr indent="0" lvl="0" marL="0" rtl="0" algn="l">
              <a:spcBef>
                <a:spcPts val="1200"/>
              </a:spcBef>
              <a:spcAft>
                <a:spcPts val="0"/>
              </a:spcAft>
              <a:buNone/>
            </a:pPr>
            <a:r>
              <a:t/>
            </a:r>
            <a:endParaRPr sz="3600">
              <a:solidFill>
                <a:srgbClr val="0000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