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6" roundtripDataSignature="AMtx7mjbvLGK3l1SNFfWzaJ+3ypsNkS9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3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Title of the Project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4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Title of the Project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5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Title of the Project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06da947f8f_0_1:notes"/>
          <p:cNvSpPr/>
          <p:nvPr>
            <p:ph idx="2" type="sldImg"/>
          </p:nvPr>
        </p:nvSpPr>
        <p:spPr>
          <a:xfrm>
            <a:off x="407988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306da947f8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g306da947f8f_0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g306da947f8f_0_1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Title of the Project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6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Title of the Project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004079b4df_0_0:notes"/>
          <p:cNvSpPr/>
          <p:nvPr>
            <p:ph idx="2" type="sldImg"/>
          </p:nvPr>
        </p:nvSpPr>
        <p:spPr>
          <a:xfrm>
            <a:off x="407988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3004079b4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g3004079b4df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g3004079b4df_0_0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Title of the Project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5" name="Google Shape;55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6" name="Google Shape;56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rxiv.org/abs/1503.03832" TargetMode="External"/><Relationship Id="rId4" Type="http://schemas.openxmlformats.org/officeDocument/2006/relationships/hyperlink" Target="https://ieeexplore.ieee.org/document/9412280" TargetMode="External"/><Relationship Id="rId10" Type="http://schemas.openxmlformats.org/officeDocument/2006/relationships/image" Target="../media/image3.png"/><Relationship Id="rId9" Type="http://schemas.openxmlformats.org/officeDocument/2006/relationships/hyperlink" Target="https://arxiv.org/pdf/2309.11322" TargetMode="External"/><Relationship Id="rId5" Type="http://schemas.openxmlformats.org/officeDocument/2006/relationships/hyperlink" Target="https://arxiv.org/abs/1506.02640" TargetMode="External"/><Relationship Id="rId6" Type="http://schemas.openxmlformats.org/officeDocument/2006/relationships/hyperlink" Target="https://ieeexplore.ieee.org/document/1243861" TargetMode="External"/><Relationship Id="rId7" Type="http://schemas.openxmlformats.org/officeDocument/2006/relationships/hyperlink" Target="https://arxiv.org/abs/2312.06037" TargetMode="External"/><Relationship Id="rId8" Type="http://schemas.openxmlformats.org/officeDocument/2006/relationships/hyperlink" Target="https://www.researchgate.net/publication/351252277_Smart_Video_Surveillance_System_Based_on_Edge_Computin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/>
          <p:cNvSpPr/>
          <p:nvPr/>
        </p:nvSpPr>
        <p:spPr>
          <a:xfrm>
            <a:off x="2057400" y="1219200"/>
            <a:ext cx="7924800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UE22CS320A – Capstone Project Approval</a:t>
            </a:r>
            <a:endParaRPr b="1" i="0" sz="2800" u="none" cap="none" strike="noStrik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3" name="Google Shape;83;p2"/>
          <p:cNvSpPr txBox="1"/>
          <p:nvPr/>
        </p:nvSpPr>
        <p:spPr>
          <a:xfrm>
            <a:off x="1828800" y="3312275"/>
            <a:ext cx="8458200" cy="3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   : </a:t>
            </a:r>
            <a:r>
              <a:rPr b="1" lang="en-US" sz="1200">
                <a:solidFill>
                  <a:schemeClr val="dk1"/>
                </a:solidFill>
              </a:rPr>
              <a:t>Efficient AI-Driven Edge Surveillance using  Edge Computing</a:t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ID       : PW25_DS_01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Guide : Dinesh Singh                  </a:t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Team  : Herman S</a:t>
            </a: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ingh Umrao (PES1UG22AM067)</a:t>
            </a:r>
            <a:b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				    Govind Subramanian (PES1UG22CS222)</a:t>
            </a:r>
            <a:b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				    Akshaj B Seerpu (PES1UG22AM018)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				    Uday V (PES1UG22CS662)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					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4" name="Google Shape;84;p2"/>
          <p:cNvPicPr preferRelativeResize="0"/>
          <p:nvPr/>
        </p:nvPicPr>
        <p:blipFill rotWithShape="1">
          <a:blip r:embed="rId3">
            <a:alphaModFix/>
          </a:blip>
          <a:srcRect b="0" l="0" r="0" t="4970"/>
          <a:stretch/>
        </p:blipFill>
        <p:spPr>
          <a:xfrm>
            <a:off x="10580722" y="1"/>
            <a:ext cx="1281312" cy="1560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/>
          <p:nvPr/>
        </p:nvSpPr>
        <p:spPr>
          <a:xfrm>
            <a:off x="4371485" y="3352800"/>
            <a:ext cx="250658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31"/>
          <p:cNvPicPr preferRelativeResize="0"/>
          <p:nvPr/>
        </p:nvPicPr>
        <p:blipFill rotWithShape="1">
          <a:blip r:embed="rId3">
            <a:alphaModFix/>
          </a:blip>
          <a:srcRect b="0" l="0" r="0" t="4970"/>
          <a:stretch/>
        </p:blipFill>
        <p:spPr>
          <a:xfrm>
            <a:off x="10580722" y="1"/>
            <a:ext cx="1281312" cy="1560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"/>
          <p:cNvSpPr txBox="1"/>
          <p:nvPr/>
        </p:nvSpPr>
        <p:spPr>
          <a:xfrm>
            <a:off x="1600200" y="1676400"/>
            <a:ext cx="8534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685791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 Statement:</a:t>
            </a:r>
            <a:endParaRPr sz="28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685791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Scope and Feasibility study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685791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Applications/Use cases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685791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Background Study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685791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Capstone (Phase-I &amp; Phase-II) Project Timeline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685791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Any other information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"/>
          <p:cNvSpPr txBox="1"/>
          <p:nvPr/>
        </p:nvSpPr>
        <p:spPr>
          <a:xfrm>
            <a:off x="4191000" y="1143002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Outline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3"/>
          <p:cNvPicPr preferRelativeResize="0"/>
          <p:nvPr/>
        </p:nvPicPr>
        <p:blipFill rotWithShape="1">
          <a:blip r:embed="rId3">
            <a:alphaModFix/>
          </a:blip>
          <a:srcRect b="0" l="0" r="0" t="4970"/>
          <a:stretch/>
        </p:blipFill>
        <p:spPr>
          <a:xfrm>
            <a:off x="10580722" y="1"/>
            <a:ext cx="1281312" cy="156035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Herman_Givnd_Uday_Akshaj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"/>
          <p:cNvSpPr txBox="1"/>
          <p:nvPr/>
        </p:nvSpPr>
        <p:spPr>
          <a:xfrm>
            <a:off x="2057400" y="2209800"/>
            <a:ext cx="98046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12700" lvl="0" marL="342891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Well defined problem statement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1142991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2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S</a:t>
            </a:r>
            <a:r>
              <a:rPr lang="en-US" sz="2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mall companies/ businesses cannot afford to have a server/cloud platform to perform analytics . </a:t>
            </a:r>
            <a:endParaRPr sz="28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1" marL="1142991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8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 Tracing actions of a person within the company premises, requires the user to watch multiple footages from different cameras</a:t>
            </a:r>
            <a:endParaRPr b="0" i="0" sz="2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" name="Google Shape;104;p4"/>
          <p:cNvSpPr txBox="1"/>
          <p:nvPr/>
        </p:nvSpPr>
        <p:spPr>
          <a:xfrm>
            <a:off x="4191000" y="1143002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 Statement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4"/>
          <p:cNvPicPr preferRelativeResize="0"/>
          <p:nvPr/>
        </p:nvPicPr>
        <p:blipFill rotWithShape="1">
          <a:blip r:embed="rId3">
            <a:alphaModFix/>
          </a:blip>
          <a:srcRect b="0" l="0" r="0" t="4970"/>
          <a:stretch/>
        </p:blipFill>
        <p:spPr>
          <a:xfrm>
            <a:off x="10580722" y="1"/>
            <a:ext cx="1281312" cy="156035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4"/>
          <p:cNvSpPr txBox="1"/>
          <p:nvPr/>
        </p:nvSpPr>
        <p:spPr>
          <a:xfrm>
            <a:off x="162548" y="147425"/>
            <a:ext cx="477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</a:rPr>
              <a:t>Efficient AI-Driven Edge Surveillance using  Edge Computing</a:t>
            </a:r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Herman_Givnd_Uday_Akshaj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/>
          <p:nvPr/>
        </p:nvSpPr>
        <p:spPr>
          <a:xfrm>
            <a:off x="3113725" y="134033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1020825" y="1581200"/>
            <a:ext cx="98046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-"/>
            </a:pPr>
            <a:r>
              <a:rPr b="1"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Edge Computing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: Perform data analytics directly on low-cost edge devices like Raspberry Zero, eliminating the need for a powerful central server.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   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-"/>
            </a:pPr>
            <a:r>
              <a:rPr b="1"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Multi-Camera Integration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: Set up multiple cameras to track and trace individuals across different areas using unique IDs.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-"/>
            </a:pPr>
            <a:r>
              <a:rPr b="1"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Lightweight AI Models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: Implement minimalist AI/ML models for object detection and behavior analysis on low-power devices.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-"/>
            </a:pPr>
            <a:r>
              <a:rPr b="1"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Query-Based Footage Retrieval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: Build a system to query and retrieve specific footage, compiling a person’s actions across different cameras into a seamless video.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2885125" y="816013"/>
            <a:ext cx="784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Scope and Feasibility study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5"/>
          <p:cNvPicPr preferRelativeResize="0"/>
          <p:nvPr/>
        </p:nvPicPr>
        <p:blipFill rotWithShape="1">
          <a:blip r:embed="rId3">
            <a:alphaModFix/>
          </a:blip>
          <a:srcRect b="0" l="0" r="0" t="4970"/>
          <a:stretch/>
        </p:blipFill>
        <p:spPr>
          <a:xfrm>
            <a:off x="10901680" y="1"/>
            <a:ext cx="960354" cy="145226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5"/>
          <p:cNvSpPr txBox="1"/>
          <p:nvPr/>
        </p:nvSpPr>
        <p:spPr>
          <a:xfrm>
            <a:off x="162548" y="662675"/>
            <a:ext cx="477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</a:rPr>
              <a:t>Efficient AI-Driven Edge Surveillance using  Edge Computing</a:t>
            </a:r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06da947f8f_0_1"/>
          <p:cNvSpPr/>
          <p:nvPr/>
        </p:nvSpPr>
        <p:spPr>
          <a:xfrm>
            <a:off x="3048000" y="1581155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306da947f8f_0_1"/>
          <p:cNvSpPr txBox="1"/>
          <p:nvPr/>
        </p:nvSpPr>
        <p:spPr>
          <a:xfrm>
            <a:off x="1041775" y="1798313"/>
            <a:ext cx="9804600" cy="4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-"/>
            </a:pPr>
            <a:r>
              <a:rPr b="1"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Real-Time Behavior Monitoring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: Detect and flag unusual behavior, with real-time alerts for security purposes.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-"/>
            </a:pPr>
            <a:r>
              <a:rPr b="1"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Low-Cost Hardware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: Use affordable, low-power devices and cameras to maintain a cost-effective solution for small businesses.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-"/>
            </a:pPr>
            <a:r>
              <a:rPr b="1"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Browser/App Interface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: Provide a simple GUI for users to manage and retrieve footage.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7" name="Google Shape;127;g306da947f8f_0_1"/>
          <p:cNvSpPr txBox="1"/>
          <p:nvPr/>
        </p:nvSpPr>
        <p:spPr>
          <a:xfrm>
            <a:off x="2895600" y="990600"/>
            <a:ext cx="784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Scope and Feasibility study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g306da947f8f_0_1"/>
          <p:cNvPicPr preferRelativeResize="0"/>
          <p:nvPr/>
        </p:nvPicPr>
        <p:blipFill rotWithShape="1">
          <a:blip r:embed="rId3">
            <a:alphaModFix/>
          </a:blip>
          <a:srcRect b="0" l="0" r="0" t="4970"/>
          <a:stretch/>
        </p:blipFill>
        <p:spPr>
          <a:xfrm>
            <a:off x="10901680" y="1"/>
            <a:ext cx="960354" cy="145226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306da947f8f_0_1"/>
          <p:cNvSpPr txBox="1"/>
          <p:nvPr/>
        </p:nvSpPr>
        <p:spPr>
          <a:xfrm>
            <a:off x="162548" y="496650"/>
            <a:ext cx="477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</a:rPr>
              <a:t>Efficient AI-Driven Edge Surveillance using  Edge Computing</a:t>
            </a:r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306da947f8f_0_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Herman_Givnd_Uday_Akshaj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6"/>
          <p:cNvSpPr txBox="1"/>
          <p:nvPr/>
        </p:nvSpPr>
        <p:spPr>
          <a:xfrm>
            <a:off x="2057400" y="2188868"/>
            <a:ext cx="8077200" cy="4211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Describe the applications and use cases of your project.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6"/>
          <p:cNvSpPr txBox="1"/>
          <p:nvPr/>
        </p:nvSpPr>
        <p:spPr>
          <a:xfrm>
            <a:off x="2895600" y="990600"/>
            <a:ext cx="7848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Applications/Use cases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6"/>
          <p:cNvPicPr preferRelativeResize="0"/>
          <p:nvPr/>
        </p:nvPicPr>
        <p:blipFill rotWithShape="1">
          <a:blip r:embed="rId3">
            <a:alphaModFix/>
          </a:blip>
          <a:srcRect b="0" l="0" r="0" t="4970"/>
          <a:stretch/>
        </p:blipFill>
        <p:spPr>
          <a:xfrm>
            <a:off x="10861040" y="1"/>
            <a:ext cx="1000994" cy="158115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6"/>
          <p:cNvSpPr txBox="1"/>
          <p:nvPr/>
        </p:nvSpPr>
        <p:spPr>
          <a:xfrm>
            <a:off x="1260400" y="3299250"/>
            <a:ext cx="9610500" cy="28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SME with more </a:t>
            </a:r>
            <a:r>
              <a:rPr lang="en-US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economical</a:t>
            </a:r>
            <a:r>
              <a:rPr lang="en-US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solutions to CCTV servers/ CCTV footage viewers</a:t>
            </a:r>
            <a:endParaRPr sz="24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Quick tracing actions of a person </a:t>
            </a:r>
            <a:r>
              <a:rPr lang="en-US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across</a:t>
            </a:r>
            <a:r>
              <a:rPr lang="en-US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multiple </a:t>
            </a:r>
            <a:r>
              <a:rPr lang="en-US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cameras</a:t>
            </a:r>
            <a:endParaRPr sz="24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Reduce the need of human intervention</a:t>
            </a:r>
            <a:endParaRPr sz="24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Reduces/ eliminate the load on the server</a:t>
            </a:r>
            <a:endParaRPr sz="24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Uses </a:t>
            </a:r>
            <a:r>
              <a:rPr lang="en-US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behavior</a:t>
            </a:r>
            <a:r>
              <a:rPr lang="en-US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anomaly</a:t>
            </a:r>
            <a:r>
              <a:rPr lang="en-US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detection to instantly detect anomalies</a:t>
            </a:r>
            <a:endParaRPr sz="24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6"/>
          <p:cNvSpPr txBox="1"/>
          <p:nvPr/>
        </p:nvSpPr>
        <p:spPr>
          <a:xfrm>
            <a:off x="162548" y="569025"/>
            <a:ext cx="477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</a:rPr>
              <a:t>Efficient AI-Driven Edge Surveillance using  Edge Computing</a:t>
            </a:r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Herman_Givnd_Uday_Akshaj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004079b4df_0_0"/>
          <p:cNvSpPr/>
          <p:nvPr/>
        </p:nvSpPr>
        <p:spPr>
          <a:xfrm>
            <a:off x="3113725" y="121148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3004079b4df_0_0"/>
          <p:cNvSpPr txBox="1"/>
          <p:nvPr/>
        </p:nvSpPr>
        <p:spPr>
          <a:xfrm>
            <a:off x="534450" y="1502875"/>
            <a:ext cx="10800000" cy="48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sng" cap="none" strike="noStrik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Background work of the project(Refer Research papers)</a:t>
            </a:r>
            <a:br>
              <a:rPr b="0" i="0" lang="en-US" sz="2400" u="none" cap="none" strike="noStrik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•"/>
            </a:pPr>
            <a:r>
              <a:rPr b="0" i="0" lang="en-US" sz="2400" u="sng" cap="none" strike="noStrik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MobileFaceNets: Efficient CNNs for Accurate RealTime Face Verification on Mobile Devices 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•"/>
            </a:pPr>
            <a:r>
              <a:rPr lang="en-US" sz="24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Lightweight Low-Resolution Face Recognition for Surveillance Applications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•"/>
            </a:pPr>
            <a:r>
              <a:rPr lang="en-US" sz="24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5"/>
              </a:rPr>
              <a:t>You Only Look Once: Unified, Real-Time Object Detection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•"/>
            </a:pPr>
            <a:r>
              <a:rPr lang="en-US" sz="24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6"/>
              </a:rPr>
              <a:t>Active frame subtraction for pedestrian detection from images of moving camera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•"/>
            </a:pPr>
            <a:r>
              <a:rPr lang="en-US" sz="24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7"/>
              </a:rPr>
              <a:t>Multimodality of AI for Education: Towards Artificial General Intelligence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•"/>
            </a:pPr>
            <a:r>
              <a:rPr lang="en-US" sz="24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8"/>
              </a:rPr>
              <a:t>Smart Video Surveillance System Based on Edge Computing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rebuchet MS"/>
              <a:buChar char="•"/>
            </a:pPr>
            <a:r>
              <a:rPr lang="en-US" sz="24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9"/>
              </a:rPr>
              <a:t>Vector database management systems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2" name="Google Shape;152;g3004079b4df_0_0"/>
          <p:cNvSpPr txBox="1"/>
          <p:nvPr/>
        </p:nvSpPr>
        <p:spPr>
          <a:xfrm>
            <a:off x="2885125" y="749775"/>
            <a:ext cx="784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Background Study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g3004079b4df_0_0"/>
          <p:cNvPicPr preferRelativeResize="0"/>
          <p:nvPr/>
        </p:nvPicPr>
        <p:blipFill rotWithShape="1">
          <a:blip r:embed="rId10">
            <a:alphaModFix/>
          </a:blip>
          <a:srcRect b="0" l="0" r="0" t="4970"/>
          <a:stretch/>
        </p:blipFill>
        <p:spPr>
          <a:xfrm>
            <a:off x="10861040" y="1"/>
            <a:ext cx="1000994" cy="158115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3004079b4df_0_0"/>
          <p:cNvSpPr txBox="1"/>
          <p:nvPr/>
        </p:nvSpPr>
        <p:spPr>
          <a:xfrm>
            <a:off x="162548" y="147425"/>
            <a:ext cx="477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</a:rPr>
              <a:t>Efficient AI-Driven Edge Surveillance using  Edge Computing</a:t>
            </a:r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3004079b4df_0_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Herman_Givnd_Uday_Akshaj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/>
          <p:nvPr/>
        </p:nvSpPr>
        <p:spPr>
          <a:xfrm>
            <a:off x="2960725" y="1193755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9"/>
          <p:cNvSpPr txBox="1"/>
          <p:nvPr/>
        </p:nvSpPr>
        <p:spPr>
          <a:xfrm>
            <a:off x="2808325" y="816002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Capstone (Phase-I &amp; Phase-II) Project Timeline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29"/>
          <p:cNvPicPr preferRelativeResize="0"/>
          <p:nvPr/>
        </p:nvPicPr>
        <p:blipFill rotWithShape="1">
          <a:blip r:embed="rId3">
            <a:alphaModFix/>
          </a:blip>
          <a:srcRect b="0" l="0" r="0" t="4970"/>
          <a:stretch/>
        </p:blipFill>
        <p:spPr>
          <a:xfrm>
            <a:off x="10580722" y="1"/>
            <a:ext cx="1281312" cy="1560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9"/>
          <p:cNvSpPr txBox="1"/>
          <p:nvPr/>
        </p:nvSpPr>
        <p:spPr>
          <a:xfrm>
            <a:off x="162548" y="147425"/>
            <a:ext cx="477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</a:rPr>
              <a:t>Efficient AI-Driven Edge Surveillance using  Edge Computing</a:t>
            </a:r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Herman_Givnd_Uday_Akshaj</a:t>
            </a:r>
            <a:endParaRPr/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350" y="2067713"/>
            <a:ext cx="11689723" cy="27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0"/>
          <p:cNvSpPr txBox="1"/>
          <p:nvPr/>
        </p:nvSpPr>
        <p:spPr>
          <a:xfrm>
            <a:off x="2133601" y="1905001"/>
            <a:ext cx="88392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79400" lvl="0" marL="685791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b="0" i="0" lang="en-US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</a:t>
            </a:r>
            <a:r>
              <a:rPr lang="en-US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lan:</a:t>
            </a:r>
            <a:endParaRPr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○"/>
            </a:pPr>
            <a:r>
              <a:rPr lang="en-US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(Herman)</a:t>
            </a:r>
            <a:endParaRPr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2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■"/>
            </a:pPr>
            <a:r>
              <a:rPr lang="en-US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Has some </a:t>
            </a:r>
            <a:r>
              <a:rPr lang="en-US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experience</a:t>
            </a:r>
            <a:r>
              <a:rPr lang="en-US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in </a:t>
            </a:r>
            <a:r>
              <a:rPr lang="en-US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fields</a:t>
            </a:r>
            <a:r>
              <a:rPr lang="en-US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of iot and edge computing, I will </a:t>
            </a:r>
            <a:r>
              <a:rPr lang="en-US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help</a:t>
            </a:r>
            <a:r>
              <a:rPr lang="en-US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move the project into the final cctv camera. Also I will help in creation of the custom multimodal model for behavioural </a:t>
            </a:r>
            <a:r>
              <a:rPr lang="en-US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anomaly</a:t>
            </a:r>
            <a:r>
              <a:rPr lang="en-US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detection and captioning of the same.</a:t>
            </a:r>
            <a:endParaRPr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○"/>
            </a:pPr>
            <a:r>
              <a:rPr lang="en-US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(Uday)</a:t>
            </a:r>
            <a:endParaRPr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2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■"/>
            </a:pPr>
            <a:r>
              <a:rPr lang="en-US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His role is to implement  frame subtraction to detect and isolate individuals by comparing consecutive video frames and Human Vectorization ,Develop a vector representation of detected individuals by analyzing their visual features</a:t>
            </a:r>
            <a:endParaRPr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○"/>
            </a:pPr>
            <a:r>
              <a:rPr lang="en-US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(Akshaj)</a:t>
            </a:r>
            <a:endParaRPr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2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400"/>
              <a:buFont typeface="Trebuchet MS"/>
              <a:buChar char="■"/>
            </a:pPr>
            <a:r>
              <a:rPr lang="en-US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Will work on the facial recognition and vector database </a:t>
            </a:r>
            <a:r>
              <a:rPr lang="en-US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management</a:t>
            </a:r>
            <a:r>
              <a:rPr lang="en-US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for the humans being seen in the camera</a:t>
            </a:r>
            <a:endParaRPr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400"/>
              <a:buFont typeface="Trebuchet MS"/>
              <a:buChar char="○"/>
            </a:pPr>
            <a:r>
              <a:rPr lang="en-US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(Govind)</a:t>
            </a:r>
            <a:endParaRPr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2" marL="1371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400"/>
              <a:buFont typeface="Trebuchet MS"/>
              <a:buChar char="■"/>
            </a:pPr>
            <a:r>
              <a:rPr lang="en-US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Having some experience with Gen Ai, can work on combining the </a:t>
            </a:r>
            <a:r>
              <a:rPr lang="en-US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video clips</a:t>
            </a:r>
            <a:r>
              <a:rPr lang="en-US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from multiple sources for 1 person using the vector databases developed with other’s help.</a:t>
            </a:r>
            <a:endParaRPr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2" name="Google Shape;172;p30"/>
          <p:cNvPicPr preferRelativeResize="0"/>
          <p:nvPr/>
        </p:nvPicPr>
        <p:blipFill rotWithShape="1">
          <a:blip r:embed="rId3">
            <a:alphaModFix/>
          </a:blip>
          <a:srcRect b="0" l="0" r="0" t="4970"/>
          <a:stretch/>
        </p:blipFill>
        <p:spPr>
          <a:xfrm>
            <a:off x="10580722" y="1"/>
            <a:ext cx="1281312" cy="1560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Herman_Givnd_Uday_Akshaj</a:t>
            </a:r>
            <a:endParaRPr/>
          </a:p>
        </p:txBody>
      </p:sp>
      <p:sp>
        <p:nvSpPr>
          <p:cNvPr id="174" name="Google Shape;174;p30"/>
          <p:cNvSpPr txBox="1"/>
          <p:nvPr/>
        </p:nvSpPr>
        <p:spPr>
          <a:xfrm>
            <a:off x="162548" y="147425"/>
            <a:ext cx="477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</a:rPr>
              <a:t>Efficient AI-Driven Edge Surveillance using  Edge Computing</a:t>
            </a:r>
            <a:endParaRPr b="0" i="0" sz="12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2020-06-03T14:19:11Z</dcterms:created>
  <dc:creator>SINDHU</dc:creator>
</cp:coreProperties>
</file>