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6"/>
  </p:notesMasterIdLst>
  <p:sldIdLst>
    <p:sldId id="299" r:id="rId3"/>
    <p:sldId id="407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19" r:id="rId25"/>
  </p:sldIdLst>
  <p:sldSz cx="9144000" cy="5143500" type="screen16x9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0736"/>
    <a:srgbClr val="1F88C8"/>
    <a:srgbClr val="78F8FF"/>
    <a:srgbClr val="8EABDE"/>
    <a:srgbClr val="8FACE1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Stijl, donker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0641" autoAdjust="0"/>
  </p:normalViewPr>
  <p:slideViewPr>
    <p:cSldViewPr snapToGrid="0">
      <p:cViewPr>
        <p:scale>
          <a:sx n="66" d="100"/>
          <a:sy n="66" d="100"/>
        </p:scale>
        <p:origin x="-1786" y="-538"/>
      </p:cViewPr>
      <p:guideLst>
        <p:guide orient="horz" pos="2796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D010-0F92-4879-8073-3AE84C0D0BCB}" type="datetimeFigureOut">
              <a:rPr lang="nl-NL" smtClean="0"/>
              <a:pPr/>
              <a:t>2014-02-23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E3F7B-6F5A-4162-9734-144C1F52FCF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65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BA166EC-68A0-46C1-B588-D765070EB3F3}" type="datetime1">
              <a:rPr lang="da-DK"/>
              <a:pPr>
                <a:defRPr/>
              </a:pPr>
              <a:t>23-02-2014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DEEF509-08E2-4F04-B43F-1BB9E4B6630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11D129-8857-47B5-B5AD-CA158AB7D7D6}" type="datetime1">
              <a:rPr lang="da-DK"/>
              <a:pPr>
                <a:defRPr/>
              </a:pPr>
              <a:t>23-02-2014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B99397C-9C4F-438B-9CFA-9957D0153AE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595244"/>
            <a:ext cx="9144000" cy="883512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5457"/>
            <a:ext cx="8229600" cy="28705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625078"/>
            <a:ext cx="4584700" cy="42267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085851"/>
            <a:ext cx="6489700" cy="2690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9525"/>
            <a:ext cx="9321800" cy="1781175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914526"/>
            <a:ext cx="8229600" cy="26800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386953"/>
            <a:ext cx="4584700" cy="42267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847726"/>
            <a:ext cx="6489700" cy="2690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A1995B2-2054-4552-B9D8-F9A523233DD4}" type="datetime1">
              <a:rPr lang="da-DK"/>
              <a:pPr>
                <a:defRPr/>
              </a:pPr>
              <a:t>23-02-2014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9D6CB09-FE74-489B-8F95-A71BFDFC2947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CF07B0-78E5-4F95-8EA8-7289F126EBA7}" type="datetime1">
              <a:rPr lang="da-DK"/>
              <a:pPr>
                <a:defRPr/>
              </a:pPr>
              <a:t>23-02-2014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F4A9B8F-3AC1-455B-9EE3-3FEF1B60DBEB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158264-7C21-4C71-A444-464158B6EAA3}" type="datetime1">
              <a:rPr lang="da-DK"/>
              <a:pPr>
                <a:defRPr/>
              </a:pPr>
              <a:t>23-02-2014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66C02B6-5F01-4A93-9D71-1A41D83F406D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EC4D59E-D79C-4F87-9229-2102570150DF}" type="datetime1">
              <a:rPr lang="da-DK"/>
              <a:pPr>
                <a:defRPr/>
              </a:pPr>
              <a:t>23-02-2014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C05B8B7-8FEE-4042-A036-DF028CEC9A6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407888B-3C26-497B-AD2B-C3EAE1342FE8}" type="datetime1">
              <a:rPr lang="da-DK"/>
              <a:pPr>
                <a:defRPr/>
              </a:pPr>
              <a:t>23-02-2014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0982392-096A-4A4B-8B76-6CD611A3B48D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FB78533-4D4F-4295-947C-8ED241200F34}" type="datetime1">
              <a:rPr lang="da-DK"/>
              <a:pPr>
                <a:defRPr/>
              </a:pPr>
              <a:t>23-02-2014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D05A01-DB0F-425C-ABDB-A7E8E27B12E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2440781"/>
            <a:ext cx="9182101" cy="257175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8100" y="2600325"/>
            <a:ext cx="9182100" cy="257175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gray">
          <a:xfrm>
            <a:off x="519114" y="4398169"/>
            <a:ext cx="7119937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gray">
          <a:xfrm>
            <a:off x="518162" y="3941179"/>
            <a:ext cx="7992427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tx2"/>
                </a:solidFill>
              </a:rPr>
              <a:t>Sitecore SUGNL Meeting – </a:t>
            </a:r>
            <a:r>
              <a:rPr lang="nl-NL" sz="3200" dirty="0"/>
              <a:t>Data uit externe systemen integreren in Sitecore</a:t>
            </a:r>
            <a:endParaRPr lang="en-US" sz="3000" b="1" dirty="0" smtClean="0">
              <a:solidFill>
                <a:schemeClr val="tx2"/>
              </a:solidFill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518161" y="4622007"/>
            <a:ext cx="7787640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518161" y="4508912"/>
            <a:ext cx="7992427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1200" b="1" dirty="0" smtClean="0">
                <a:solidFill>
                  <a:schemeClr val="tx2"/>
                </a:solidFill>
              </a:rPr>
              <a:t>25 </a:t>
            </a:r>
            <a:r>
              <a:rPr lang="en-US" sz="1200" b="1" dirty="0" err="1" smtClean="0">
                <a:solidFill>
                  <a:schemeClr val="tx2"/>
                </a:solidFill>
              </a:rPr>
              <a:t>februari</a:t>
            </a:r>
            <a:r>
              <a:rPr lang="en-US" sz="1200" b="1" dirty="0" smtClean="0">
                <a:solidFill>
                  <a:schemeClr val="tx2"/>
                </a:solidFill>
              </a:rPr>
              <a:t> 2014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518400" y="1115321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>
                <a:solidFill>
                  <a:srgbClr val="000000"/>
                </a:solidFill>
              </a:rPr>
              <a:t>Robin </a:t>
            </a:r>
            <a:r>
              <a:rPr lang="nl-NL" sz="3200" dirty="0" err="1" smtClean="0">
                <a:solidFill>
                  <a:srgbClr val="000000"/>
                </a:solidFill>
              </a:rPr>
              <a:t>Hermanussen</a:t>
            </a:r>
            <a:r>
              <a:rPr lang="nl-NL" sz="3200" dirty="0" smtClean="0">
                <a:solidFill>
                  <a:srgbClr val="000000"/>
                </a:solidFill>
              </a:rPr>
              <a:t> – Lukkien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518401" y="1953228"/>
            <a:ext cx="6003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00"/>
                </a:solidFill>
              </a:rPr>
              <a:t>http://hermanussen.eu/sitecore/wordpress</a:t>
            </a:r>
            <a:r>
              <a:rPr lang="nl-NL" sz="2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nl-NL" sz="2400" dirty="0">
                <a:solidFill>
                  <a:srgbClr val="000000"/>
                </a:solidFill>
              </a:rPr>
              <a:t>https://twitter.com/knifecore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Importeren</a:t>
            </a:r>
            <a:endParaRPr lang="en-US" sz="3000" b="1" dirty="0" smtClean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B050"/>
                </a:solidFill>
              </a:rPr>
              <a:t>Grote </a:t>
            </a:r>
            <a:r>
              <a:rPr lang="en-US" sz="2800" dirty="0" err="1" smtClean="0">
                <a:solidFill>
                  <a:srgbClr val="00B050"/>
                </a:solidFill>
              </a:rPr>
              <a:t>samenhang</a:t>
            </a:r>
            <a:r>
              <a:rPr lang="en-US" sz="2800" dirty="0" smtClean="0">
                <a:solidFill>
                  <a:srgbClr val="00B050"/>
                </a:solidFill>
              </a:rPr>
              <a:t> van data en Sitecore content </a:t>
            </a:r>
            <a:r>
              <a:rPr lang="en-US" sz="2800" dirty="0" err="1" smtClean="0">
                <a:solidFill>
                  <a:srgbClr val="00B050"/>
                </a:solidFill>
              </a:rPr>
              <a:t>mogelijk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B050"/>
                </a:solidFill>
              </a:rPr>
              <a:t>Geen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afhankelijkheid</a:t>
            </a:r>
            <a:r>
              <a:rPr lang="en-US" sz="2800" dirty="0" smtClean="0">
                <a:solidFill>
                  <a:srgbClr val="00B050"/>
                </a:solidFill>
              </a:rPr>
              <a:t> van </a:t>
            </a:r>
            <a:r>
              <a:rPr lang="en-US" sz="2800" dirty="0" err="1" smtClean="0">
                <a:solidFill>
                  <a:srgbClr val="00B050"/>
                </a:solidFill>
              </a:rPr>
              <a:t>beschikbaarheid</a:t>
            </a:r>
            <a:r>
              <a:rPr lang="en-US" sz="2800" dirty="0" smtClean="0">
                <a:solidFill>
                  <a:srgbClr val="00B050"/>
                </a:solidFill>
              </a:rPr>
              <a:t> van </a:t>
            </a:r>
            <a:r>
              <a:rPr lang="en-US" sz="2800" dirty="0" err="1" smtClean="0">
                <a:solidFill>
                  <a:srgbClr val="00B050"/>
                </a:solidFill>
              </a:rPr>
              <a:t>externe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systeem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Importeren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CRUD </a:t>
            </a:r>
            <a:r>
              <a:rPr lang="en-US" sz="2800" dirty="0" err="1" smtClean="0">
                <a:solidFill>
                  <a:srgbClr val="FF0000"/>
                </a:solidFill>
              </a:rPr>
              <a:t>bij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synchronisatie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kan</a:t>
            </a:r>
            <a:r>
              <a:rPr lang="en-US" sz="2800" dirty="0" smtClean="0">
                <a:solidFill>
                  <a:srgbClr val="FF0000"/>
                </a:solidFill>
              </a:rPr>
              <a:t> complex </a:t>
            </a:r>
            <a:r>
              <a:rPr lang="en-US" sz="2800" dirty="0" err="1" smtClean="0">
                <a:solidFill>
                  <a:srgbClr val="FF0000"/>
                </a:solidFill>
              </a:rPr>
              <a:t>zijn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Zo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actueel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als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laatste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synchronisatie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28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Ontsluit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zelf</a:t>
            </a:r>
            <a:r>
              <a:rPr lang="en-US" sz="2800" dirty="0" smtClean="0">
                <a:solidFill>
                  <a:srgbClr val="000000"/>
                </a:solidFill>
              </a:rPr>
              <a:t> data op ‘native’ Sitecore </a:t>
            </a:r>
            <a:r>
              <a:rPr lang="en-US" sz="2800" dirty="0" err="1" smtClean="0">
                <a:solidFill>
                  <a:srgbClr val="000000"/>
                </a:solidFill>
              </a:rPr>
              <a:t>wijze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36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 smtClean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B050"/>
                </a:solidFill>
              </a:rPr>
              <a:t>Grote </a:t>
            </a:r>
            <a:r>
              <a:rPr lang="en-US" sz="2800" dirty="0" err="1" smtClean="0">
                <a:solidFill>
                  <a:srgbClr val="00B050"/>
                </a:solidFill>
              </a:rPr>
              <a:t>samenhang</a:t>
            </a:r>
            <a:r>
              <a:rPr lang="en-US" sz="2800" dirty="0" smtClean="0">
                <a:solidFill>
                  <a:srgbClr val="00B050"/>
                </a:solidFill>
              </a:rPr>
              <a:t> van data en Sitecore content </a:t>
            </a:r>
            <a:r>
              <a:rPr lang="en-US" sz="2800" dirty="0" err="1" smtClean="0">
                <a:solidFill>
                  <a:srgbClr val="00B050"/>
                </a:solidFill>
              </a:rPr>
              <a:t>mogelijk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B050"/>
                </a:solidFill>
              </a:rPr>
              <a:t>Altijd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actueel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07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>
                <a:solidFill>
                  <a:srgbClr val="FF0000"/>
                </a:solidFill>
              </a:rPr>
              <a:t>Relatief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complex (</a:t>
            </a:r>
            <a:r>
              <a:rPr lang="en-US" sz="2800" dirty="0" err="1" smtClean="0">
                <a:solidFill>
                  <a:srgbClr val="FF0000"/>
                </a:solidFill>
              </a:rPr>
              <a:t>zeker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i.v.m</a:t>
            </a:r>
            <a:r>
              <a:rPr lang="en-US" sz="2800" dirty="0" smtClean="0">
                <a:solidFill>
                  <a:srgbClr val="FF0000"/>
                </a:solidFill>
              </a:rPr>
              <a:t>. performance)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Afhankelijkheid</a:t>
            </a:r>
            <a:r>
              <a:rPr lang="en-US" sz="2800" dirty="0" smtClean="0">
                <a:solidFill>
                  <a:srgbClr val="FF0000"/>
                </a:solidFill>
              </a:rPr>
              <a:t> van </a:t>
            </a:r>
            <a:r>
              <a:rPr lang="en-US" sz="2800" dirty="0" err="1" smtClean="0">
                <a:solidFill>
                  <a:srgbClr val="FF0000"/>
                </a:solidFill>
              </a:rPr>
              <a:t>beschikbaarheid</a:t>
            </a:r>
            <a:r>
              <a:rPr lang="en-US" sz="2800" dirty="0" smtClean="0">
                <a:solidFill>
                  <a:srgbClr val="FF0000"/>
                </a:solidFill>
              </a:rPr>
              <a:t> van </a:t>
            </a:r>
            <a:r>
              <a:rPr lang="en-US" sz="2800" dirty="0" err="1" smtClean="0">
                <a:solidFill>
                  <a:srgbClr val="FF0000"/>
                </a:solidFill>
              </a:rPr>
              <a:t>externe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systeem</a:t>
            </a:r>
            <a:r>
              <a:rPr lang="en-US" sz="2800" dirty="0" smtClean="0">
                <a:solidFill>
                  <a:srgbClr val="FF0000"/>
                </a:solidFill>
              </a:rPr>
              <a:t> (in backend, </a:t>
            </a:r>
            <a:r>
              <a:rPr lang="en-US" sz="2800" dirty="0" err="1" smtClean="0">
                <a:solidFill>
                  <a:srgbClr val="FF0000"/>
                </a:solidFill>
              </a:rPr>
              <a:t>voor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publicatie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14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08180"/>
              </p:ext>
            </p:extLst>
          </p:nvPr>
        </p:nvGraphicFramePr>
        <p:xfrm>
          <a:off x="122257" y="910140"/>
          <a:ext cx="8899485" cy="301891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79897"/>
                <a:gridCol w="1779897"/>
                <a:gridCol w="1779897"/>
                <a:gridCol w="1779897"/>
                <a:gridCol w="1779897"/>
              </a:tblGrid>
              <a:tr h="57958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Zonder link met content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Losse referenties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Importeren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DataProvider</a:t>
                      </a:r>
                      <a:endParaRPr lang="nl-NL" dirty="0"/>
                    </a:p>
                  </a:txBody>
                  <a:tcPr/>
                </a:tc>
              </a:tr>
              <a:tr h="579586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Actueel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Ja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Ja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Nee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Ja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586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Eenvoudig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Ja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Ja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Nee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Nee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586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Relatering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Nee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Beetje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Ja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Ja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586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Beschikbaar wanneer</a:t>
                      </a:r>
                      <a:r>
                        <a:rPr lang="nl-NL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offline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Nee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Nee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Ja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Beetje</a:t>
                      </a:r>
                      <a:endParaRPr lang="nl-NL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BasicDataProvider</a:t>
            </a:r>
            <a:r>
              <a:rPr lang="en-US" sz="2800" dirty="0" smtClean="0">
                <a:solidFill>
                  <a:srgbClr val="000000"/>
                </a:solidFill>
              </a:rPr>
              <a:t> demo 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Methodes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worden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vaak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aangeroepen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Methodes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worden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ook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aangeroepen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voor</a:t>
            </a:r>
            <a:r>
              <a:rPr lang="en-US" sz="2800" dirty="0" smtClean="0">
                <a:solidFill>
                  <a:srgbClr val="000000"/>
                </a:solidFill>
              </a:rPr>
              <a:t> items die </a:t>
            </a:r>
            <a:r>
              <a:rPr lang="en-US" sz="2800" dirty="0" err="1" smtClean="0">
                <a:solidFill>
                  <a:srgbClr val="000000"/>
                </a:solidFill>
              </a:rPr>
              <a:t>niet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uit</a:t>
            </a:r>
            <a:r>
              <a:rPr lang="en-US" sz="2800" dirty="0" smtClean="0">
                <a:solidFill>
                  <a:srgbClr val="000000"/>
                </a:solidFill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</a:rPr>
              <a:t>DataProvider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komen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BasicDataProvider</a:t>
            </a:r>
            <a:r>
              <a:rPr lang="en-US" sz="2800" dirty="0" smtClean="0">
                <a:solidFill>
                  <a:srgbClr val="000000"/>
                </a:solidFill>
              </a:rPr>
              <a:t> demo 2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Alleen</a:t>
            </a:r>
            <a:r>
              <a:rPr lang="en-US" sz="2800" dirty="0" smtClean="0">
                <a:solidFill>
                  <a:srgbClr val="000000"/>
                </a:solidFill>
              </a:rPr>
              <a:t> data </a:t>
            </a:r>
            <a:r>
              <a:rPr lang="en-US" sz="2800" dirty="0" err="1" smtClean="0">
                <a:solidFill>
                  <a:srgbClr val="000000"/>
                </a:solidFill>
              </a:rPr>
              <a:t>geven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wanneer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nodig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Implementatie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hiervan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moet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zeer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snel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zijn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Tip: </a:t>
            </a:r>
            <a:r>
              <a:rPr lang="en-US" sz="2800" dirty="0" err="1" smtClean="0">
                <a:solidFill>
                  <a:srgbClr val="000000"/>
                </a:solidFill>
              </a:rPr>
              <a:t>gebruik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eventueel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IDTable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BasicDataProvider</a:t>
            </a:r>
            <a:r>
              <a:rPr lang="en-US" sz="2800" dirty="0" smtClean="0">
                <a:solidFill>
                  <a:srgbClr val="000000"/>
                </a:solidFill>
              </a:rPr>
              <a:t> demo 3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Implementeer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minstens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GetItemDefinition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GetItemVersions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GetItemFields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GetChildIDs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GetParentID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GetLanguages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BasicDataProvider</a:t>
            </a:r>
            <a:r>
              <a:rPr lang="en-US" sz="2800" dirty="0" smtClean="0">
                <a:solidFill>
                  <a:srgbClr val="000000"/>
                </a:solidFill>
              </a:rPr>
              <a:t> demo 4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Echte</a:t>
            </a:r>
            <a:r>
              <a:rPr lang="en-US" sz="2800" dirty="0" smtClean="0">
                <a:solidFill>
                  <a:srgbClr val="000000"/>
                </a:solidFill>
              </a:rPr>
              <a:t> data (in </a:t>
            </a:r>
            <a:r>
              <a:rPr lang="en-US" sz="2800" dirty="0" err="1" smtClean="0">
                <a:solidFill>
                  <a:srgbClr val="000000"/>
                </a:solidFill>
              </a:rPr>
              <a:t>dit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geval</a:t>
            </a:r>
            <a:r>
              <a:rPr lang="en-US" sz="2800" dirty="0" smtClean="0">
                <a:solidFill>
                  <a:srgbClr val="000000"/>
                </a:solidFill>
              </a:rPr>
              <a:t> RSS)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Caching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Strategieën</a:t>
            </a:r>
            <a:r>
              <a:rPr lang="en-US" sz="3000" b="1" dirty="0" smtClean="0">
                <a:solidFill>
                  <a:srgbClr val="171717"/>
                </a:solidFill>
              </a:rPr>
              <a:t> </a:t>
            </a:r>
            <a:r>
              <a:rPr lang="en-US" sz="3000" b="1" dirty="0" err="1" smtClean="0">
                <a:solidFill>
                  <a:srgbClr val="171717"/>
                </a:solidFill>
              </a:rPr>
              <a:t>voor</a:t>
            </a:r>
            <a:r>
              <a:rPr lang="en-US" sz="3000" b="1" dirty="0" smtClean="0">
                <a:solidFill>
                  <a:srgbClr val="171717"/>
                </a:solidFill>
              </a:rPr>
              <a:t> </a:t>
            </a:r>
            <a:r>
              <a:rPr lang="en-US" sz="3000" b="1" dirty="0" err="1" smtClean="0">
                <a:solidFill>
                  <a:srgbClr val="171717"/>
                </a:solidFill>
              </a:rPr>
              <a:t>integratie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Zonder</a:t>
            </a:r>
            <a:r>
              <a:rPr lang="en-US" sz="2800" dirty="0" smtClean="0">
                <a:solidFill>
                  <a:srgbClr val="000000"/>
                </a:solidFill>
              </a:rPr>
              <a:t> link met content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Losse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referenties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Importeren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DataProvider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Andere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punten</a:t>
            </a:r>
            <a:r>
              <a:rPr lang="en-US" sz="2800" dirty="0" smtClean="0">
                <a:solidFill>
                  <a:srgbClr val="000000"/>
                </a:solidFill>
              </a:rPr>
              <a:t> om </a:t>
            </a:r>
            <a:r>
              <a:rPr lang="en-US" sz="2800" dirty="0" err="1" smtClean="0">
                <a:solidFill>
                  <a:srgbClr val="000000"/>
                </a:solidFill>
              </a:rPr>
              <a:t>rekening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mee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houden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Publicatie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Indexering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Meertaligheid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Error handling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Media library support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Implementeer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BlobStreamExists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GetBlobStream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SetBlobStream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Data </a:t>
            </a:r>
            <a:r>
              <a:rPr lang="en-US" sz="2800" dirty="0" err="1" smtClean="0">
                <a:solidFill>
                  <a:srgbClr val="000000"/>
                </a:solidFill>
              </a:rPr>
              <a:t>schrijven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naar</a:t>
            </a:r>
            <a:r>
              <a:rPr lang="en-US" sz="2800" dirty="0" smtClean="0">
                <a:solidFill>
                  <a:srgbClr val="000000"/>
                </a:solidFill>
              </a:rPr>
              <a:t> het </a:t>
            </a:r>
            <a:r>
              <a:rPr lang="en-US" sz="2800" dirty="0" err="1" smtClean="0">
                <a:solidFill>
                  <a:srgbClr val="000000"/>
                </a:solidFill>
              </a:rPr>
              <a:t>externe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systeem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Implementeer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andere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methodes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Zorg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dat</a:t>
            </a:r>
            <a:r>
              <a:rPr lang="en-US" sz="2800" dirty="0" smtClean="0">
                <a:solidFill>
                  <a:srgbClr val="000000"/>
                </a:solidFill>
              </a:rPr>
              <a:t> het de </a:t>
            </a:r>
            <a:r>
              <a:rPr lang="en-US" sz="2800" dirty="0" err="1" smtClean="0">
                <a:solidFill>
                  <a:srgbClr val="000000"/>
                </a:solidFill>
              </a:rPr>
              <a:t>enige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DataProvider</a:t>
            </a:r>
            <a:r>
              <a:rPr lang="en-US" sz="2800" dirty="0" smtClean="0">
                <a:solidFill>
                  <a:srgbClr val="000000"/>
                </a:solidFill>
              </a:rPr>
              <a:t> is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Hou</a:t>
            </a:r>
            <a:r>
              <a:rPr lang="en-US" sz="2800" dirty="0" smtClean="0">
                <a:solidFill>
                  <a:srgbClr val="000000"/>
                </a:solidFill>
              </a:rPr>
              <a:t> het </a:t>
            </a:r>
            <a:r>
              <a:rPr lang="en-US" sz="2800" dirty="0" err="1" smtClean="0">
                <a:solidFill>
                  <a:srgbClr val="000000"/>
                </a:solidFill>
              </a:rPr>
              <a:t>telnr</a:t>
            </a:r>
            <a:r>
              <a:rPr lang="en-US" sz="2800" dirty="0" smtClean="0">
                <a:solidFill>
                  <a:srgbClr val="000000"/>
                </a:solidFill>
              </a:rPr>
              <a:t>. van je </a:t>
            </a:r>
            <a:r>
              <a:rPr lang="en-US" sz="2800" dirty="0" err="1" smtClean="0">
                <a:solidFill>
                  <a:srgbClr val="000000"/>
                </a:solidFill>
              </a:rPr>
              <a:t>huisarts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bij</a:t>
            </a:r>
            <a:r>
              <a:rPr lang="en-US" sz="2800" smtClean="0">
                <a:solidFill>
                  <a:srgbClr val="000000"/>
                </a:solidFill>
              </a:rPr>
              <a:t> de hand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1048334" y="1036011"/>
            <a:ext cx="8072517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048334" y="2009739"/>
            <a:ext cx="6509935" cy="55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2400" b="1" dirty="0" err="1" smtClean="0">
                <a:solidFill>
                  <a:srgbClr val="171717"/>
                </a:solidFill>
              </a:rPr>
              <a:t>Vragen</a:t>
            </a:r>
            <a:r>
              <a:rPr lang="en-US" sz="2400" b="1" dirty="0" smtClean="0">
                <a:solidFill>
                  <a:srgbClr val="171717"/>
                </a:solidFill>
              </a:rPr>
              <a:t>?</a:t>
            </a:r>
            <a:endParaRPr lang="en-US" sz="2400" b="1" dirty="0">
              <a:solidFill>
                <a:srgbClr val="171717"/>
              </a:solidFill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988446" y="2515518"/>
            <a:ext cx="600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00"/>
                </a:solidFill>
              </a:rPr>
              <a:t>http://hermanussen.eu/sitecore/wordpress</a:t>
            </a:r>
            <a:r>
              <a:rPr lang="nl-NL" sz="2400" dirty="0" smtClean="0">
                <a:solidFill>
                  <a:srgbClr val="000000"/>
                </a:solidFill>
              </a:rPr>
              <a:t>/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Zonder</a:t>
            </a:r>
            <a:r>
              <a:rPr lang="en-US" sz="3000" b="1" dirty="0" smtClean="0">
                <a:solidFill>
                  <a:srgbClr val="171717"/>
                </a:solidFill>
              </a:rPr>
              <a:t> link met content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Niets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opslaan</a:t>
            </a:r>
            <a:r>
              <a:rPr lang="en-US" sz="2800" dirty="0" smtClean="0">
                <a:solidFill>
                  <a:srgbClr val="000000"/>
                </a:solidFill>
              </a:rPr>
              <a:t> in Sitecore </a:t>
            </a:r>
            <a:r>
              <a:rPr lang="en-US" sz="2800" dirty="0" err="1" smtClean="0">
                <a:solidFill>
                  <a:srgbClr val="000000"/>
                </a:solidFill>
              </a:rPr>
              <a:t>zelf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Geen</a:t>
            </a:r>
            <a:r>
              <a:rPr lang="en-US" sz="2800" dirty="0" smtClean="0">
                <a:solidFill>
                  <a:srgbClr val="000000"/>
                </a:solidFill>
              </a:rPr>
              <a:t> link met content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Bijvoorbeeld</a:t>
            </a:r>
            <a:r>
              <a:rPr lang="en-US" sz="2800" dirty="0" smtClean="0">
                <a:solidFill>
                  <a:srgbClr val="000000"/>
                </a:solidFill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</a:rPr>
              <a:t>iframe</a:t>
            </a:r>
            <a:r>
              <a:rPr lang="en-US" sz="2800" dirty="0" smtClean="0">
                <a:solidFill>
                  <a:srgbClr val="000000"/>
                </a:solidFill>
              </a:rPr>
              <a:t>, RSS feed, </a:t>
            </a:r>
            <a:r>
              <a:rPr lang="en-US" sz="2800" dirty="0" err="1" smtClean="0">
                <a:solidFill>
                  <a:srgbClr val="000000"/>
                </a:solidFill>
              </a:rPr>
              <a:t>externe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webservice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13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Zonder</a:t>
            </a:r>
            <a:r>
              <a:rPr lang="en-US" sz="3000" b="1" dirty="0" smtClean="0">
                <a:solidFill>
                  <a:srgbClr val="171717"/>
                </a:solidFill>
              </a:rPr>
              <a:t> link met content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B050"/>
                </a:solidFill>
              </a:rPr>
              <a:t>Eenvoudig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te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implementeren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B050"/>
                </a:solidFill>
              </a:rPr>
              <a:t>Altijd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actueel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71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Zonder</a:t>
            </a:r>
            <a:r>
              <a:rPr lang="en-US" sz="3000" b="1" dirty="0" smtClean="0">
                <a:solidFill>
                  <a:srgbClr val="171717"/>
                </a:solidFill>
              </a:rPr>
              <a:t> link met content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Geen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relatering</a:t>
            </a:r>
            <a:r>
              <a:rPr lang="en-US" sz="2800" dirty="0" smtClean="0">
                <a:solidFill>
                  <a:srgbClr val="FF0000"/>
                </a:solidFill>
              </a:rPr>
              <a:t> tot content </a:t>
            </a:r>
            <a:r>
              <a:rPr lang="en-US" sz="2800" dirty="0" err="1" smtClean="0">
                <a:solidFill>
                  <a:srgbClr val="FF0000"/>
                </a:solidFill>
              </a:rPr>
              <a:t>mogelijk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Afhankelijkheid</a:t>
            </a:r>
            <a:r>
              <a:rPr lang="en-US" sz="2800" dirty="0" smtClean="0">
                <a:solidFill>
                  <a:srgbClr val="FF0000"/>
                </a:solidFill>
              </a:rPr>
              <a:t> van </a:t>
            </a:r>
            <a:r>
              <a:rPr lang="en-US" sz="2800" dirty="0" err="1" smtClean="0">
                <a:solidFill>
                  <a:srgbClr val="FF0000"/>
                </a:solidFill>
              </a:rPr>
              <a:t>beschikbaarheid</a:t>
            </a:r>
            <a:r>
              <a:rPr lang="en-US" sz="2800" dirty="0" smtClean="0">
                <a:solidFill>
                  <a:srgbClr val="FF0000"/>
                </a:solidFill>
              </a:rPr>
              <a:t> van </a:t>
            </a:r>
            <a:r>
              <a:rPr lang="en-US" sz="2800" dirty="0" err="1" smtClean="0">
                <a:solidFill>
                  <a:srgbClr val="FF0000"/>
                </a:solidFill>
              </a:rPr>
              <a:t>externe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systeem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Losse</a:t>
            </a:r>
            <a:r>
              <a:rPr lang="en-US" sz="3000" b="1" dirty="0" smtClean="0">
                <a:solidFill>
                  <a:srgbClr val="171717"/>
                </a:solidFill>
              </a:rPr>
              <a:t> </a:t>
            </a:r>
            <a:r>
              <a:rPr lang="en-US" sz="3000" b="1" dirty="0" err="1" smtClean="0">
                <a:solidFill>
                  <a:srgbClr val="171717"/>
                </a:solidFill>
              </a:rPr>
              <a:t>referenties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Data </a:t>
            </a:r>
            <a:r>
              <a:rPr lang="en-US" sz="2800" dirty="0" err="1" smtClean="0">
                <a:solidFill>
                  <a:srgbClr val="000000"/>
                </a:solidFill>
              </a:rPr>
              <a:t>zelf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niet</a:t>
            </a:r>
            <a:r>
              <a:rPr lang="en-US" sz="2800" dirty="0" smtClean="0">
                <a:solidFill>
                  <a:srgbClr val="000000"/>
                </a:solidFill>
              </a:rPr>
              <a:t> in Sitecore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Verwijs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vanuit</a:t>
            </a:r>
            <a:r>
              <a:rPr lang="en-US" sz="2800" dirty="0" smtClean="0">
                <a:solidFill>
                  <a:srgbClr val="000000"/>
                </a:solidFill>
              </a:rPr>
              <a:t> content </a:t>
            </a:r>
            <a:r>
              <a:rPr lang="en-US" sz="2800" dirty="0" err="1" smtClean="0">
                <a:solidFill>
                  <a:srgbClr val="000000"/>
                </a:solidFill>
              </a:rPr>
              <a:t>naar</a:t>
            </a:r>
            <a:r>
              <a:rPr lang="en-US" sz="2800" dirty="0" smtClean="0">
                <a:solidFill>
                  <a:srgbClr val="000000"/>
                </a:solidFill>
              </a:rPr>
              <a:t> identifiers (</a:t>
            </a:r>
            <a:r>
              <a:rPr lang="en-US" sz="2800" dirty="0" err="1" smtClean="0">
                <a:solidFill>
                  <a:srgbClr val="000000"/>
                </a:solidFill>
              </a:rPr>
              <a:t>bijv</a:t>
            </a:r>
            <a:r>
              <a:rPr lang="en-US" sz="2800" dirty="0" smtClean="0">
                <a:solidFill>
                  <a:srgbClr val="000000"/>
                </a:solidFill>
              </a:rPr>
              <a:t>. </a:t>
            </a:r>
            <a:r>
              <a:rPr lang="en-US" sz="2800" dirty="0" err="1" smtClean="0">
                <a:solidFill>
                  <a:srgbClr val="000000"/>
                </a:solidFill>
              </a:rPr>
              <a:t>productnummer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bericht</a:t>
            </a:r>
            <a:r>
              <a:rPr lang="en-US" sz="2800" dirty="0" smtClean="0">
                <a:solidFill>
                  <a:srgbClr val="000000"/>
                </a:solidFill>
              </a:rPr>
              <a:t> id, twitter username, etc.)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9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Zonder</a:t>
            </a:r>
            <a:r>
              <a:rPr lang="en-US" sz="3000" b="1" dirty="0" smtClean="0">
                <a:solidFill>
                  <a:srgbClr val="171717"/>
                </a:solidFill>
              </a:rPr>
              <a:t> link met Sitecore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B050"/>
                </a:solidFill>
              </a:rPr>
              <a:t>Eenvoudig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te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implementeren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B050"/>
                </a:solidFill>
              </a:rPr>
              <a:t>Altijd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actueel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B050"/>
                </a:solidFill>
              </a:rPr>
              <a:t>Relatie</a:t>
            </a:r>
            <a:r>
              <a:rPr lang="en-US" sz="2800" dirty="0" smtClean="0">
                <a:solidFill>
                  <a:srgbClr val="00B050"/>
                </a:solidFill>
              </a:rPr>
              <a:t> met content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8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Zonder</a:t>
            </a:r>
            <a:r>
              <a:rPr lang="en-US" sz="3000" b="1" dirty="0" smtClean="0">
                <a:solidFill>
                  <a:srgbClr val="171717"/>
                </a:solidFill>
              </a:rPr>
              <a:t> link met Sitecore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Afhankelijkheid</a:t>
            </a:r>
            <a:r>
              <a:rPr lang="en-US" sz="2800" dirty="0" smtClean="0">
                <a:solidFill>
                  <a:srgbClr val="FF0000"/>
                </a:solidFill>
              </a:rPr>
              <a:t> van </a:t>
            </a:r>
            <a:r>
              <a:rPr lang="en-US" sz="2800" dirty="0" err="1" smtClean="0">
                <a:solidFill>
                  <a:srgbClr val="FF0000"/>
                </a:solidFill>
              </a:rPr>
              <a:t>beschikbaarheid</a:t>
            </a:r>
            <a:r>
              <a:rPr lang="en-US" sz="2800" dirty="0" smtClean="0">
                <a:solidFill>
                  <a:srgbClr val="FF0000"/>
                </a:solidFill>
              </a:rPr>
              <a:t> van </a:t>
            </a:r>
            <a:r>
              <a:rPr lang="en-US" sz="2800" dirty="0" err="1" smtClean="0">
                <a:solidFill>
                  <a:srgbClr val="FF0000"/>
                </a:solidFill>
              </a:rPr>
              <a:t>externe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systeem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Handmatig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relaties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leggen</a:t>
            </a:r>
            <a:r>
              <a:rPr lang="en-US" sz="2800" dirty="0" smtClean="0">
                <a:solidFill>
                  <a:srgbClr val="FF0000"/>
                </a:solidFill>
              </a:rPr>
              <a:t> is </a:t>
            </a:r>
            <a:r>
              <a:rPr lang="en-US" sz="2800" dirty="0" err="1" smtClean="0">
                <a:solidFill>
                  <a:srgbClr val="FF0000"/>
                </a:solidFill>
              </a:rPr>
              <a:t>foutgevoelig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0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4096512"/>
            <a:ext cx="9182101" cy="91601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4224528"/>
            <a:ext cx="9182100" cy="947547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4874419"/>
            <a:ext cx="3850342" cy="26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766899"/>
            <a:ext cx="7667404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Importeren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703162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3" y="1401493"/>
            <a:ext cx="762771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Data </a:t>
            </a:r>
            <a:r>
              <a:rPr lang="en-US" sz="2800" dirty="0" err="1" smtClean="0">
                <a:solidFill>
                  <a:srgbClr val="000000"/>
                </a:solidFill>
              </a:rPr>
              <a:t>zelf</a:t>
            </a:r>
            <a:r>
              <a:rPr lang="en-US" sz="2800" dirty="0" smtClean="0">
                <a:solidFill>
                  <a:srgbClr val="000000"/>
                </a:solidFill>
              </a:rPr>
              <a:t> in Sitecore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Synchronisatie</a:t>
            </a:r>
            <a:r>
              <a:rPr lang="en-US" sz="2800" dirty="0" smtClean="0">
                <a:solidFill>
                  <a:srgbClr val="000000"/>
                </a:solidFill>
              </a:rPr>
              <a:t> van data in Sitecore en </a:t>
            </a:r>
            <a:r>
              <a:rPr lang="en-US" sz="2800" dirty="0" err="1" smtClean="0">
                <a:solidFill>
                  <a:srgbClr val="000000"/>
                </a:solidFill>
              </a:rPr>
              <a:t>externe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systeem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rgbClr val="000000"/>
              </a:solidFill>
            </a:endParaRP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176376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089" y="64158"/>
            <a:ext cx="321776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85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braco vs Sitecore CMS Batlle 24 mei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Umbraco vs Sitecore CMS Batlle 24 mei</Template>
  <TotalTime>2423</TotalTime>
  <Words>399</Words>
  <Application>Microsoft Office PowerPoint</Application>
  <PresentationFormat>Diavoorstelling (16:9)</PresentationFormat>
  <Paragraphs>182</Paragraphs>
  <Slides>23</Slides>
  <Notes>23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Umbraco vs Sitecore CMS Batlle 24 mei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r.hermanussen@lukkien.com</dc:creator>
  <cp:lastModifiedBy>Robin Hermanussen</cp:lastModifiedBy>
  <cp:revision>380</cp:revision>
  <dcterms:created xsi:type="dcterms:W3CDTF">2012-04-05T14:12:48Z</dcterms:created>
  <dcterms:modified xsi:type="dcterms:W3CDTF">2014-02-23T23:06:17Z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