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82" r:id="rId4"/>
    <p:sldId id="291" r:id="rId5"/>
    <p:sldId id="292" r:id="rId6"/>
    <p:sldId id="293" r:id="rId7"/>
    <p:sldId id="288" r:id="rId8"/>
    <p:sldId id="294" r:id="rId9"/>
    <p:sldId id="289" r:id="rId10"/>
    <p:sldId id="271" r:id="rId11"/>
    <p:sldId id="264"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3175"/>
    <a:srgbClr val="ADD3E8"/>
    <a:srgbClr val="A2D0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84" d="100"/>
          <a:sy n="84" d="100"/>
        </p:scale>
        <p:origin x="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CEE5A-3833-459A-A50B-868A0E204C6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a:extLst>
              <a:ext uri="{FF2B5EF4-FFF2-40B4-BE49-F238E27FC236}">
                <a16:creationId xmlns:a16="http://schemas.microsoft.com/office/drawing/2014/main" id="{ED2ED42A-B1C6-4217-B38A-601276A03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a:extLst>
              <a:ext uri="{FF2B5EF4-FFF2-40B4-BE49-F238E27FC236}">
                <a16:creationId xmlns:a16="http://schemas.microsoft.com/office/drawing/2014/main" id="{C8F36911-26E2-42D9-9854-A51614E7A1F0}"/>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41ACE1CB-D16E-4315-97A2-0BEC8ABB84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9F579F6-BB3D-4D10-B146-863345B29A3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2066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DC4151-7B45-43A5-9950-15575DF4EB7C}"/>
              </a:ext>
            </a:extLst>
          </p:cNvPr>
          <p:cNvSpPr>
            <a:spLocks noGrp="1"/>
          </p:cNvSpPr>
          <p:nvPr>
            <p:ph type="title"/>
          </p:nvPr>
        </p:nvSpPr>
        <p:spPr/>
        <p:txBody>
          <a:bodyPr/>
          <a:lstStyle/>
          <a:p>
            <a:r>
              <a:rPr lang="nl-NL"/>
              <a:t>Klik om de stijl te bewerken</a:t>
            </a:r>
          </a:p>
        </p:txBody>
      </p:sp>
      <p:sp>
        <p:nvSpPr>
          <p:cNvPr id="3" name="Tijdelijke aanduiding voor verticale tekst 2">
            <a:extLst>
              <a:ext uri="{FF2B5EF4-FFF2-40B4-BE49-F238E27FC236}">
                <a16:creationId xmlns:a16="http://schemas.microsoft.com/office/drawing/2014/main" id="{870033E7-27CE-492B-BC64-4671FB9A91A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B744992-4E0B-4B56-9B3E-3593F7157404}"/>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26899AA7-01B8-4D5D-B917-968279CEBF7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F2B30C-77C8-457B-865F-25B865177E18}"/>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95768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8700357-93A3-43D5-8F6A-A43107226DE4}"/>
              </a:ext>
            </a:extLst>
          </p:cNvPr>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a:extLst>
              <a:ext uri="{FF2B5EF4-FFF2-40B4-BE49-F238E27FC236}">
                <a16:creationId xmlns:a16="http://schemas.microsoft.com/office/drawing/2014/main" id="{0CE2B634-55AC-422F-B6BB-C73ACF1CAB66}"/>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440C53-3F71-4F47-964A-10074D65A44D}"/>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C7667A8A-09C5-4E7A-A13C-21A705BB619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4891397-2027-4EED-910C-643FAAC05287}"/>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83376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5C33A-1F52-4D92-B4C2-5B44BAB353F2}"/>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3A5057CC-0DA2-413C-BC92-085A290AE22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AF7B1F2-6EC0-49FD-ADDB-F86EA66231A7}"/>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2E8E09BD-7C84-496A-BA83-C0577F49578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9595E9B-21E2-404F-919D-EA9CCCFADA9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218612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9C252-2779-40E5-B46D-45C92146D920}"/>
              </a:ext>
            </a:extLst>
          </p:cNvPr>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a:extLst>
              <a:ext uri="{FF2B5EF4-FFF2-40B4-BE49-F238E27FC236}">
                <a16:creationId xmlns:a16="http://schemas.microsoft.com/office/drawing/2014/main" id="{4F948FA8-923A-4DB6-8F3E-9E040BAEC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B33D6AA1-448E-4871-8CC5-856131EC4B41}"/>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CCCBCDDD-A890-4A36-AF18-D4FAA35FBFA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9634E2D-491D-4A35-BD18-501A2BF639B5}"/>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31055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7184FB-049C-44BC-8FF6-834EB0EE991A}"/>
              </a:ext>
            </a:extLst>
          </p:cNvPr>
          <p:cNvSpPr>
            <a:spLocks noGrp="1"/>
          </p:cNvSpPr>
          <p:nvPr>
            <p:ph type="title"/>
          </p:nvPr>
        </p:nvSpPr>
        <p:spPr/>
        <p:txBody>
          <a:bodyPr/>
          <a:lstStyle/>
          <a:p>
            <a:r>
              <a:rPr lang="nl-NL"/>
              <a:t>Klik om de stijl te bewerken</a:t>
            </a:r>
          </a:p>
        </p:txBody>
      </p:sp>
      <p:sp>
        <p:nvSpPr>
          <p:cNvPr id="3" name="Tijdelijke aanduiding voor inhoud 2">
            <a:extLst>
              <a:ext uri="{FF2B5EF4-FFF2-40B4-BE49-F238E27FC236}">
                <a16:creationId xmlns:a16="http://schemas.microsoft.com/office/drawing/2014/main" id="{75A8229E-27D7-431F-8788-F37E5D0F1844}"/>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DC9DF0F-CC26-4AAF-A005-D3E2A14BC0C4}"/>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C4B0E65-D1FF-406C-956C-2AD5057422BD}"/>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6" name="Tijdelijke aanduiding voor voettekst 5">
            <a:extLst>
              <a:ext uri="{FF2B5EF4-FFF2-40B4-BE49-F238E27FC236}">
                <a16:creationId xmlns:a16="http://schemas.microsoft.com/office/drawing/2014/main" id="{74F38E75-7968-480C-927D-E92D5129848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2603764-33A5-43B6-9A2B-CB1F20690F2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1177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82D42-970A-4597-9CDB-50F13ED107A6}"/>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A556588E-A82E-441E-A555-C274A11E3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3D4188D8-E2A5-4AC6-B17E-52CC564C0F16}"/>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22FC11F-986A-4E5F-83DC-BF8B72E3A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242DFE75-007B-493B-BFC3-52A60754E037}"/>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4EE9E917-48C8-4C54-B817-81AE58393A18}"/>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8" name="Tijdelijke aanduiding voor voettekst 7">
            <a:extLst>
              <a:ext uri="{FF2B5EF4-FFF2-40B4-BE49-F238E27FC236}">
                <a16:creationId xmlns:a16="http://schemas.microsoft.com/office/drawing/2014/main" id="{429B3F63-CA99-4F99-BE0A-257B89E533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1C668A92-4795-4E03-9001-6C340F60520C}"/>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39507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599FE-7320-4EB1-9307-EC406B8ECA6D}"/>
              </a:ext>
            </a:extLst>
          </p:cNvPr>
          <p:cNvSpPr>
            <a:spLocks noGrp="1"/>
          </p:cNvSpPr>
          <p:nvPr>
            <p:ph type="title"/>
          </p:nvPr>
        </p:nvSpPr>
        <p:spPr/>
        <p:txBody>
          <a:bodyPr/>
          <a:lstStyle/>
          <a:p>
            <a:r>
              <a:rPr lang="nl-NL"/>
              <a:t>Klik om de stijl te bewerken</a:t>
            </a:r>
          </a:p>
        </p:txBody>
      </p:sp>
      <p:sp>
        <p:nvSpPr>
          <p:cNvPr id="3" name="Tijdelijke aanduiding voor datum 2">
            <a:extLst>
              <a:ext uri="{FF2B5EF4-FFF2-40B4-BE49-F238E27FC236}">
                <a16:creationId xmlns:a16="http://schemas.microsoft.com/office/drawing/2014/main" id="{8A233394-72E6-45F5-97B7-18570D97F91E}"/>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4" name="Tijdelijke aanduiding voor voettekst 3">
            <a:extLst>
              <a:ext uri="{FF2B5EF4-FFF2-40B4-BE49-F238E27FC236}">
                <a16:creationId xmlns:a16="http://schemas.microsoft.com/office/drawing/2014/main" id="{4EEF2CCD-086C-4B68-8E62-D5EA13F5C97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BD5AC5B-553B-4BA2-9102-A47A8ACAE0E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52233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0D0B6FE-519E-4BB9-81D5-6C518E2BF65E}"/>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3" name="Tijdelijke aanduiding voor voettekst 2">
            <a:extLst>
              <a:ext uri="{FF2B5EF4-FFF2-40B4-BE49-F238E27FC236}">
                <a16:creationId xmlns:a16="http://schemas.microsoft.com/office/drawing/2014/main" id="{1D5D5DB6-CE05-4A9E-9F03-146CF1240E9A}"/>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B7A9DE9-1D39-473E-8192-EB58895A1ECD}"/>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59014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5A18E-7AE9-4F60-B047-630C51162487}"/>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a:extLst>
              <a:ext uri="{FF2B5EF4-FFF2-40B4-BE49-F238E27FC236}">
                <a16:creationId xmlns:a16="http://schemas.microsoft.com/office/drawing/2014/main" id="{0B49E453-34CD-41EA-8504-55D3D492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E9F4FBD-B508-4987-B12B-DFD4D75E7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D32E770C-3BF4-44BE-9F0C-65F0329C8D46}"/>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6" name="Tijdelijke aanduiding voor voettekst 5">
            <a:extLst>
              <a:ext uri="{FF2B5EF4-FFF2-40B4-BE49-F238E27FC236}">
                <a16:creationId xmlns:a16="http://schemas.microsoft.com/office/drawing/2014/main" id="{955DF65D-38FE-4B3C-B4BE-5A0838CF080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4C0278A-A957-4BE6-8CD2-55E56B5CB634}"/>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421972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B42E-F274-4B7C-91B1-A2880DF70541}"/>
              </a:ext>
            </a:extLst>
          </p:cNvPr>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a:extLst>
              <a:ext uri="{FF2B5EF4-FFF2-40B4-BE49-F238E27FC236}">
                <a16:creationId xmlns:a16="http://schemas.microsoft.com/office/drawing/2014/main" id="{EB9BFAC0-7706-4CF2-9BD9-76E5C2146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A06FB16-49F8-4534-8F18-F3ED42844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136F4C8-9748-4CC6-B248-A14417B834BD}"/>
              </a:ext>
            </a:extLst>
          </p:cNvPr>
          <p:cNvSpPr>
            <a:spLocks noGrp="1"/>
          </p:cNvSpPr>
          <p:nvPr>
            <p:ph type="dt" sz="half" idx="10"/>
          </p:nvPr>
        </p:nvSpPr>
        <p:spPr/>
        <p:txBody>
          <a:bodyPr/>
          <a:lstStyle/>
          <a:p>
            <a:fld id="{49F24266-7DD0-4B75-85B3-A7D673269ACB}" type="datetimeFigureOut">
              <a:rPr lang="nl-NL" smtClean="0"/>
              <a:t>5-10-2018</a:t>
            </a:fld>
            <a:endParaRPr lang="nl-NL"/>
          </a:p>
        </p:txBody>
      </p:sp>
      <p:sp>
        <p:nvSpPr>
          <p:cNvPr id="6" name="Tijdelijke aanduiding voor voettekst 5">
            <a:extLst>
              <a:ext uri="{FF2B5EF4-FFF2-40B4-BE49-F238E27FC236}">
                <a16:creationId xmlns:a16="http://schemas.microsoft.com/office/drawing/2014/main" id="{91F994D0-3F38-49FB-BC5E-75B5A506479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B7F0E5A-270C-4EE7-9DFB-D4AA43350A03}"/>
              </a:ext>
            </a:extLst>
          </p:cNvPr>
          <p:cNvSpPr>
            <a:spLocks noGrp="1"/>
          </p:cNvSpPr>
          <p:nvPr>
            <p:ph type="sldNum" sz="quarter" idx="12"/>
          </p:nvPr>
        </p:nvSpPr>
        <p:spPr/>
        <p:txBody>
          <a:bodyPr/>
          <a:lstStyle/>
          <a:p>
            <a:fld id="{36F998DC-0904-4620-897E-974A34C2E3B0}" type="slidenum">
              <a:rPr lang="nl-NL" smtClean="0"/>
              <a:t>‹nr.›</a:t>
            </a:fld>
            <a:endParaRPr lang="nl-NL"/>
          </a:p>
        </p:txBody>
      </p:sp>
    </p:spTree>
    <p:extLst>
      <p:ext uri="{BB962C8B-B14F-4D97-AF65-F5344CB8AC3E}">
        <p14:creationId xmlns:p14="http://schemas.microsoft.com/office/powerpoint/2010/main" val="117303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305CE3F-152A-4499-8376-14ABAB377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9149F95D-DABB-43A9-BAA5-DB989A652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C913CBB-C332-4DD4-9CCA-7B14E2F2C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24266-7DD0-4B75-85B3-A7D673269ACB}" type="datetimeFigureOut">
              <a:rPr lang="nl-NL" smtClean="0"/>
              <a:t>5-10-2018</a:t>
            </a:fld>
            <a:endParaRPr lang="nl-NL"/>
          </a:p>
        </p:txBody>
      </p:sp>
      <p:sp>
        <p:nvSpPr>
          <p:cNvPr id="5" name="Tijdelijke aanduiding voor voettekst 4">
            <a:extLst>
              <a:ext uri="{FF2B5EF4-FFF2-40B4-BE49-F238E27FC236}">
                <a16:creationId xmlns:a16="http://schemas.microsoft.com/office/drawing/2014/main" id="{BD1349D3-03E1-4E9F-AC85-D067161B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DF89F0F-776C-4F48-A5D8-5A05E2A80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98DC-0904-4620-897E-974A34C2E3B0}" type="slidenum">
              <a:rPr lang="nl-NL" smtClean="0"/>
              <a:t>‹nr.›</a:t>
            </a:fld>
            <a:endParaRPr lang="nl-NL"/>
          </a:p>
        </p:txBody>
      </p:sp>
    </p:spTree>
    <p:extLst>
      <p:ext uri="{BB962C8B-B14F-4D97-AF65-F5344CB8AC3E}">
        <p14:creationId xmlns:p14="http://schemas.microsoft.com/office/powerpoint/2010/main" val="81887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b="1" dirty="0" err="1">
                <a:solidFill>
                  <a:srgbClr val="CE3175"/>
                </a:solidFill>
                <a:latin typeface="Pacifico" panose="02000000000000000000" pitchFamily="2" charset="0"/>
                <a:ea typeface="Pacifico" panose="02000000000000000000" pitchFamily="2" charset="0"/>
              </a:rPr>
              <a:t>Ssstil</a:t>
            </a:r>
            <a:endParaRPr lang="nl-NL" b="1" dirty="0">
              <a:solidFill>
                <a:srgbClr val="CE3175"/>
              </a:solidFill>
              <a:latin typeface="Pacifico" panose="02000000000000000000" pitchFamily="2" charset="0"/>
              <a:ea typeface="Pacifico" panose="02000000000000000000" pitchFamily="2" charset="0"/>
            </a:endParaRPr>
          </a:p>
        </p:txBody>
      </p:sp>
      <p:sp>
        <p:nvSpPr>
          <p:cNvPr id="3" name="Ondertitel 2"/>
          <p:cNvSpPr>
            <a:spLocks noGrp="1"/>
          </p:cNvSpPr>
          <p:nvPr>
            <p:ph type="subTitle" idx="1"/>
          </p:nvPr>
        </p:nvSpPr>
        <p:spPr/>
        <p:txBody>
          <a:bodyPr/>
          <a:lstStyle/>
          <a:p>
            <a:r>
              <a:rPr lang="nl-NL" dirty="0"/>
              <a:t>Op zoek naar jezelf</a:t>
            </a:r>
          </a:p>
        </p:txBody>
      </p:sp>
    </p:spTree>
    <p:extLst>
      <p:ext uri="{BB962C8B-B14F-4D97-AF65-F5344CB8AC3E}">
        <p14:creationId xmlns:p14="http://schemas.microsoft.com/office/powerpoint/2010/main" val="342535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F28C2B30-6185-4EA3-AFD0-100B7835D36C}"/>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6" name="Tekstvak 5">
            <a:extLst>
              <a:ext uri="{FF2B5EF4-FFF2-40B4-BE49-F238E27FC236}">
                <a16:creationId xmlns:a16="http://schemas.microsoft.com/office/drawing/2014/main" id="{0FB11AE0-23FF-4FCB-BC4E-1E463F127180}"/>
              </a:ext>
            </a:extLst>
          </p:cNvPr>
          <p:cNvSpPr txBox="1"/>
          <p:nvPr/>
        </p:nvSpPr>
        <p:spPr>
          <a:xfrm>
            <a:off x="2783403" y="2136339"/>
            <a:ext cx="6259557" cy="2031325"/>
          </a:xfrm>
          <a:prstGeom prst="rect">
            <a:avLst/>
          </a:prstGeom>
          <a:noFill/>
        </p:spPr>
        <p:txBody>
          <a:bodyPr wrap="square" rtlCol="0">
            <a:spAutoFit/>
          </a:bodyPr>
          <a:lstStyle/>
          <a:p>
            <a:pPr algn="ctr"/>
            <a:r>
              <a:rPr lang="nl-NL" i="1" dirty="0"/>
              <a:t>Wat je ook te doen hebt, blijf je geest waarnemen. Je moet ook ogenblikken van rust en stilte hebben, waarin je geest totaal rimpelloos is. Als je daaraan voorbijgaat, mis je alles. In het andere geval zal de stilte van de geest zich oplossen en al het andere in zich opnemen.</a:t>
            </a:r>
          </a:p>
          <a:p>
            <a:pPr algn="ctr"/>
            <a:endParaRPr lang="nl-NL" i="1" dirty="0"/>
          </a:p>
          <a:p>
            <a:pPr algn="ctr"/>
            <a:r>
              <a:rPr lang="nl-NL" i="1" dirty="0"/>
              <a:t>“</a:t>
            </a:r>
            <a:r>
              <a:rPr lang="nl-NL" i="1" dirty="0" err="1"/>
              <a:t>Shri</a:t>
            </a:r>
            <a:r>
              <a:rPr lang="nl-NL" i="1" dirty="0"/>
              <a:t> </a:t>
            </a:r>
            <a:r>
              <a:rPr lang="nl-NL" i="1" dirty="0" err="1"/>
              <a:t>Nisargadatta</a:t>
            </a:r>
            <a:r>
              <a:rPr lang="nl-NL" i="1" dirty="0"/>
              <a:t> </a:t>
            </a:r>
            <a:r>
              <a:rPr lang="nl-NL" i="1" dirty="0" err="1"/>
              <a:t>Maharai</a:t>
            </a:r>
            <a:r>
              <a:rPr lang="nl-NL" i="1" dirty="0"/>
              <a:t> – ik ben (p 373)”</a:t>
            </a:r>
          </a:p>
        </p:txBody>
      </p:sp>
    </p:spTree>
    <p:extLst>
      <p:ext uri="{BB962C8B-B14F-4D97-AF65-F5344CB8AC3E}">
        <p14:creationId xmlns:p14="http://schemas.microsoft.com/office/powerpoint/2010/main" val="324637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Contact</a:t>
            </a:r>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e: herman@dompseler.nl</a:t>
            </a:r>
          </a:p>
          <a:p>
            <a:r>
              <a:rPr lang="nl-NL" dirty="0"/>
              <a:t>w: www.ssstil.nl</a:t>
            </a:r>
          </a:p>
          <a:p>
            <a:endParaRPr lang="nl-NL" dirty="0"/>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spTree>
    <p:extLst>
      <p:ext uri="{BB962C8B-B14F-4D97-AF65-F5344CB8AC3E}">
        <p14:creationId xmlns:p14="http://schemas.microsoft.com/office/powerpoint/2010/main" val="28847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EBBF14-F78C-4A26-A95B-1C1ADF014F61}"/>
              </a:ext>
            </a:extLst>
          </p:cNvPr>
          <p:cNvSpPr>
            <a:spLocks noGrp="1"/>
          </p:cNvSpPr>
          <p:nvPr>
            <p:ph type="ctrTitle"/>
          </p:nvPr>
        </p:nvSpPr>
        <p:spPr/>
        <p:txBody>
          <a:bodyPr/>
          <a:lstStyle/>
          <a:p>
            <a:r>
              <a:rPr lang="nl-NL" dirty="0"/>
              <a:t>Gedachten</a:t>
            </a:r>
          </a:p>
        </p:txBody>
      </p:sp>
      <p:sp>
        <p:nvSpPr>
          <p:cNvPr id="3" name="Ondertitel 2">
            <a:extLst>
              <a:ext uri="{FF2B5EF4-FFF2-40B4-BE49-F238E27FC236}">
                <a16:creationId xmlns:a16="http://schemas.microsoft.com/office/drawing/2014/main" id="{EDABAC41-CE47-4A69-BCF6-0498673C36A0}"/>
              </a:ext>
            </a:extLst>
          </p:cNvPr>
          <p:cNvSpPr>
            <a:spLocks noGrp="1"/>
          </p:cNvSpPr>
          <p:nvPr>
            <p:ph type="subTitle" idx="1"/>
          </p:nvPr>
        </p:nvSpPr>
        <p:spPr/>
        <p:txBody>
          <a:bodyPr/>
          <a:lstStyle/>
          <a:p>
            <a:r>
              <a:rPr lang="nl-NL" dirty="0"/>
              <a:t>Naar binnen kijken - 4</a:t>
            </a:r>
          </a:p>
        </p:txBody>
      </p:sp>
      <p:sp>
        <p:nvSpPr>
          <p:cNvPr id="4" name="Rechthoek 3">
            <a:extLst>
              <a:ext uri="{FF2B5EF4-FFF2-40B4-BE49-F238E27FC236}">
                <a16:creationId xmlns:a16="http://schemas.microsoft.com/office/drawing/2014/main" id="{2C3B5115-84FE-4E93-B5AF-AD250AD63FB3}"/>
              </a:ext>
            </a:extLst>
          </p:cNvPr>
          <p:cNvSpPr/>
          <p:nvPr/>
        </p:nvSpPr>
        <p:spPr>
          <a:xfrm>
            <a:off x="0" y="0"/>
            <a:ext cx="1219200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Pacifico" panose="02000000000000000000" pitchFamily="2" charset="0"/>
                <a:ea typeface="Pacifico" panose="02000000000000000000" pitchFamily="2" charset="0"/>
              </a:rPr>
              <a:t> </a:t>
            </a:r>
            <a:r>
              <a:rPr lang="nl-NL" b="1" dirty="0">
                <a:solidFill>
                  <a:schemeClr val="bg1"/>
                </a:solidFill>
                <a:latin typeface="Nunito" panose="02000503000000000000" pitchFamily="2" charset="0"/>
              </a:rPr>
              <a:t>- </a:t>
            </a:r>
            <a:r>
              <a:rPr lang="nl-NL" dirty="0">
                <a:solidFill>
                  <a:schemeClr val="bg1"/>
                </a:solidFill>
                <a:latin typeface="Nunito" panose="02000503000000000000" pitchFamily="2" charset="0"/>
              </a:rPr>
              <a:t>op zoek naar jezelf</a:t>
            </a:r>
            <a:endParaRPr lang="nl-NL" dirty="0">
              <a:solidFill>
                <a:schemeClr val="bg1"/>
              </a:solidFill>
            </a:endParaRPr>
          </a:p>
        </p:txBody>
      </p:sp>
      <p:pic>
        <p:nvPicPr>
          <p:cNvPr id="15" name="Afbeelding 14">
            <a:extLst>
              <a:ext uri="{FF2B5EF4-FFF2-40B4-BE49-F238E27FC236}">
                <a16:creationId xmlns:a16="http://schemas.microsoft.com/office/drawing/2014/main" id="{D8D759EB-7731-46B0-8DDF-204B80090FDB}"/>
              </a:ext>
            </a:extLst>
          </p:cNvPr>
          <p:cNvPicPr>
            <a:picLocks noChangeAspect="1"/>
          </p:cNvPicPr>
          <p:nvPr/>
        </p:nvPicPr>
        <p:blipFill>
          <a:blip r:embed="rId2"/>
          <a:stretch>
            <a:fillRect/>
          </a:stretch>
        </p:blipFill>
        <p:spPr>
          <a:xfrm>
            <a:off x="8190370" y="3861464"/>
            <a:ext cx="4001630" cy="2976822"/>
          </a:xfrm>
          <a:prstGeom prst="rect">
            <a:avLst/>
          </a:prstGeom>
        </p:spPr>
      </p:pic>
    </p:spTree>
    <p:extLst>
      <p:ext uri="{BB962C8B-B14F-4D97-AF65-F5344CB8AC3E}">
        <p14:creationId xmlns:p14="http://schemas.microsoft.com/office/powerpoint/2010/main" val="24620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F28C2B30-6185-4EA3-AFD0-100B7835D36C}"/>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30" name="Tekstvak 29">
            <a:extLst>
              <a:ext uri="{FF2B5EF4-FFF2-40B4-BE49-F238E27FC236}">
                <a16:creationId xmlns:a16="http://schemas.microsoft.com/office/drawing/2014/main" id="{574684D8-AFC8-415F-85DB-1754D0E51CA3}"/>
              </a:ext>
            </a:extLst>
          </p:cNvPr>
          <p:cNvSpPr txBox="1"/>
          <p:nvPr/>
        </p:nvSpPr>
        <p:spPr>
          <a:xfrm>
            <a:off x="1164891" y="1674649"/>
            <a:ext cx="9862218" cy="4247317"/>
          </a:xfrm>
          <a:prstGeom prst="rect">
            <a:avLst/>
          </a:prstGeom>
          <a:noFill/>
        </p:spPr>
        <p:txBody>
          <a:bodyPr wrap="square" rtlCol="0">
            <a:spAutoFit/>
          </a:bodyPr>
          <a:lstStyle/>
          <a:p>
            <a:pPr algn="ctr"/>
            <a:r>
              <a:rPr lang="nl-NL" dirty="0"/>
              <a:t>Een gedachte is een wijziging in het denken. Net als al het andere ontstaat en verdwijnt een gedachte (</a:t>
            </a:r>
            <a:r>
              <a:rPr lang="nl-NL" dirty="0" err="1"/>
              <a:t>anicca</a:t>
            </a:r>
            <a:r>
              <a:rPr lang="nl-NL" dirty="0"/>
              <a:t>). Dit is een continu proces.</a:t>
            </a:r>
          </a:p>
          <a:p>
            <a:pPr algn="ctr"/>
            <a:endParaRPr lang="nl-NL" dirty="0"/>
          </a:p>
          <a:p>
            <a:pPr algn="ctr"/>
            <a:r>
              <a:rPr lang="nl-NL" dirty="0"/>
              <a:t>Wij willen de stroom van gedachten stilzetten en dat doen we door gewoonten en denkpatronen te doorbreken, daarom kun je ook zeggen dat je een reactie op een gedachte wilt afleren, </a:t>
            </a:r>
            <a:r>
              <a:rPr lang="nl-NL" b="1" dirty="0"/>
              <a:t>onthechten</a:t>
            </a:r>
            <a:r>
              <a:rPr lang="nl-NL" dirty="0"/>
              <a:t>.</a:t>
            </a:r>
          </a:p>
          <a:p>
            <a:pPr algn="ctr"/>
            <a:endParaRPr lang="nl-NL" dirty="0"/>
          </a:p>
          <a:p>
            <a:pPr algn="ctr"/>
            <a:r>
              <a:rPr lang="nl-NL" dirty="0"/>
              <a:t>Er is niets te bereiken. Je bent al verlicht. Tussen je gedachten is het al stil. Die stille ruimte willen vergroten. Minder gedachten op een dag, betekent meer stilte. </a:t>
            </a:r>
          </a:p>
          <a:p>
            <a:pPr algn="ctr"/>
            <a:endParaRPr lang="nl-NL" dirty="0">
              <a:effectLst/>
            </a:endParaRPr>
          </a:p>
          <a:p>
            <a:pPr algn="ctr"/>
            <a:r>
              <a:rPr lang="nl-NL" dirty="0"/>
              <a:t>Je kunt niet zeggen, nu ga ik even niet denken. Je kunt je wél </a:t>
            </a:r>
            <a:r>
              <a:rPr lang="nl-NL" b="1" dirty="0"/>
              <a:t>concentreren</a:t>
            </a:r>
            <a:r>
              <a:rPr lang="nl-NL" dirty="0"/>
              <a:t>, waardoor je niet gaat denken.</a:t>
            </a:r>
          </a:p>
          <a:p>
            <a:pPr algn="ctr"/>
            <a:endParaRPr lang="nl-NL" dirty="0"/>
          </a:p>
          <a:p>
            <a:pPr algn="ctr"/>
            <a:r>
              <a:rPr lang="nl-NL" dirty="0"/>
              <a:t>Je hoeft dus niet ‘anders’ te leren denken. Als je het kunt bedenken dan is het niet de stilte, niet de waarheid. De waarheid zit boven het denken.</a:t>
            </a:r>
          </a:p>
          <a:p>
            <a:pPr algn="ctr"/>
            <a:endParaRPr lang="nl-NL" dirty="0">
              <a:effectLst/>
            </a:endParaRPr>
          </a:p>
        </p:txBody>
      </p:sp>
    </p:spTree>
    <p:extLst>
      <p:ext uri="{BB962C8B-B14F-4D97-AF65-F5344CB8AC3E}">
        <p14:creationId xmlns:p14="http://schemas.microsoft.com/office/powerpoint/2010/main" val="238808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err="1"/>
              <a:t>Asana’s</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5257800" cy="479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Staand</a:t>
            </a:r>
          </a:p>
          <a:p>
            <a:pPr marL="0" indent="0">
              <a:buNone/>
            </a:pPr>
            <a:endParaRPr lang="nl-NL" dirty="0"/>
          </a:p>
          <a:p>
            <a:r>
              <a:rPr lang="nl-NL" dirty="0" err="1"/>
              <a:t>Vrksasana</a:t>
            </a:r>
            <a:r>
              <a:rPr lang="nl-NL" dirty="0"/>
              <a:t> (boom)</a:t>
            </a:r>
          </a:p>
          <a:p>
            <a:endParaRPr lang="nl-NL" dirty="0"/>
          </a:p>
          <a:p>
            <a:r>
              <a:rPr lang="nl-NL" dirty="0" err="1"/>
              <a:t>Utthita</a:t>
            </a:r>
            <a:r>
              <a:rPr lang="nl-NL" dirty="0"/>
              <a:t> </a:t>
            </a:r>
            <a:r>
              <a:rPr lang="nl-NL" dirty="0" err="1"/>
              <a:t>Parsvakonasana</a:t>
            </a:r>
            <a:r>
              <a:rPr lang="nl-NL" dirty="0"/>
              <a:t> (gestrekte hoek)</a:t>
            </a:r>
          </a:p>
          <a:p>
            <a:endParaRPr lang="nl-NL" dirty="0"/>
          </a:p>
          <a:p>
            <a:r>
              <a:rPr lang="nl-NL" dirty="0" err="1"/>
              <a:t>Parivritta</a:t>
            </a:r>
            <a:r>
              <a:rPr lang="nl-NL" dirty="0"/>
              <a:t> </a:t>
            </a:r>
            <a:r>
              <a:rPr lang="nl-NL" dirty="0" err="1"/>
              <a:t>Parsvakonasana</a:t>
            </a:r>
            <a:r>
              <a:rPr lang="nl-NL" dirty="0"/>
              <a:t>  (gedraaide hoek)</a:t>
            </a:r>
          </a:p>
          <a:p>
            <a:pPr marL="0" indent="0">
              <a:buNone/>
            </a:pPr>
            <a:endParaRPr lang="nl-NL" dirty="0"/>
          </a:p>
          <a:p>
            <a:r>
              <a:rPr lang="nl-NL" dirty="0" err="1"/>
              <a:t>Sirsasana</a:t>
            </a:r>
            <a:r>
              <a:rPr lang="nl-NL" dirty="0"/>
              <a:t> (hoofdstand)</a:t>
            </a:r>
          </a:p>
          <a:p>
            <a:endParaRPr lang="nl-NL" dirty="0"/>
          </a:p>
          <a:p>
            <a:endParaRPr lang="nl-NL" dirty="0"/>
          </a:p>
          <a:p>
            <a:endParaRPr lang="nl-NL" dirty="0"/>
          </a:p>
        </p:txBody>
      </p:sp>
      <p:sp>
        <p:nvSpPr>
          <p:cNvPr id="5" name="Tijdelijke aanduiding voor inhoud 2">
            <a:extLst>
              <a:ext uri="{FF2B5EF4-FFF2-40B4-BE49-F238E27FC236}">
                <a16:creationId xmlns:a16="http://schemas.microsoft.com/office/drawing/2014/main" id="{846E9C9E-C432-4E4F-B603-E0A325A700A3}"/>
              </a:ext>
            </a:extLst>
          </p:cNvPr>
          <p:cNvSpPr txBox="1">
            <a:spLocks/>
          </p:cNvSpPr>
          <p:nvPr/>
        </p:nvSpPr>
        <p:spPr>
          <a:xfrm>
            <a:off x="6096000" y="1825625"/>
            <a:ext cx="5257800" cy="479240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Zittend</a:t>
            </a:r>
          </a:p>
          <a:p>
            <a:pPr marL="0" indent="0">
              <a:buNone/>
            </a:pPr>
            <a:endParaRPr lang="nl-NL" dirty="0"/>
          </a:p>
          <a:p>
            <a:r>
              <a:rPr lang="nl-NL" dirty="0" err="1"/>
              <a:t>Halasana</a:t>
            </a:r>
            <a:r>
              <a:rPr lang="nl-NL" dirty="0"/>
              <a:t> (ploeg)</a:t>
            </a:r>
          </a:p>
          <a:p>
            <a:endParaRPr lang="nl-NL" dirty="0"/>
          </a:p>
          <a:p>
            <a:r>
              <a:rPr lang="nl-NL" dirty="0" err="1"/>
              <a:t>Paschimottanasana</a:t>
            </a:r>
            <a:r>
              <a:rPr lang="nl-NL" dirty="0"/>
              <a:t> (westen uitgestrekt)</a:t>
            </a:r>
          </a:p>
          <a:p>
            <a:endParaRPr lang="nl-NL" dirty="0"/>
          </a:p>
          <a:p>
            <a:r>
              <a:rPr lang="nl-NL" dirty="0" err="1"/>
              <a:t>Triangmukhaikapada</a:t>
            </a:r>
            <a:r>
              <a:rPr lang="nl-NL" dirty="0"/>
              <a:t> </a:t>
            </a:r>
            <a:r>
              <a:rPr lang="nl-NL" dirty="0" err="1"/>
              <a:t>Paschimottanasana</a:t>
            </a:r>
            <a:r>
              <a:rPr lang="nl-NL" dirty="0"/>
              <a:t> (3 ledematen…)</a:t>
            </a:r>
          </a:p>
          <a:p>
            <a:endParaRPr lang="nl-NL" b="1" dirty="0"/>
          </a:p>
          <a:p>
            <a:r>
              <a:rPr lang="nl-NL" dirty="0" err="1"/>
              <a:t>Ardha</a:t>
            </a:r>
            <a:r>
              <a:rPr lang="nl-NL" dirty="0"/>
              <a:t> </a:t>
            </a:r>
            <a:r>
              <a:rPr lang="nl-NL" dirty="0" err="1"/>
              <a:t>Baddha</a:t>
            </a:r>
            <a:r>
              <a:rPr lang="nl-NL" dirty="0"/>
              <a:t> </a:t>
            </a:r>
            <a:r>
              <a:rPr lang="nl-NL" dirty="0" err="1"/>
              <a:t>Padma</a:t>
            </a:r>
            <a:r>
              <a:rPr lang="nl-NL" dirty="0"/>
              <a:t> </a:t>
            </a:r>
            <a:r>
              <a:rPr lang="nl-NL" dirty="0" err="1"/>
              <a:t>Paschimottanasana</a:t>
            </a:r>
            <a:r>
              <a:rPr lang="nl-NL" dirty="0"/>
              <a:t> (halve lotus…)</a:t>
            </a:r>
          </a:p>
          <a:p>
            <a:endParaRPr lang="nl-NL" dirty="0"/>
          </a:p>
          <a:p>
            <a:r>
              <a:rPr lang="nl-NL" dirty="0" err="1"/>
              <a:t>Purvottanasana</a:t>
            </a:r>
            <a:r>
              <a:rPr lang="nl-NL" dirty="0"/>
              <a:t> (oosten uitgestrekt)</a:t>
            </a:r>
          </a:p>
          <a:p>
            <a:endParaRPr lang="nl-NL" b="1" dirty="0"/>
          </a:p>
          <a:p>
            <a:r>
              <a:rPr lang="nl-NL" dirty="0" err="1"/>
              <a:t>Virasana</a:t>
            </a:r>
            <a:r>
              <a:rPr lang="nl-NL" dirty="0"/>
              <a:t> (held)</a:t>
            </a:r>
          </a:p>
          <a:p>
            <a:pPr marL="0" indent="0">
              <a:buNone/>
            </a:pPr>
            <a:endParaRPr lang="nl-NL" dirty="0"/>
          </a:p>
          <a:p>
            <a:r>
              <a:rPr lang="nl-NL" dirty="0" err="1"/>
              <a:t>Ardha</a:t>
            </a:r>
            <a:r>
              <a:rPr lang="nl-NL" dirty="0"/>
              <a:t> </a:t>
            </a:r>
            <a:r>
              <a:rPr lang="nl-NL" dirty="0" err="1"/>
              <a:t>Matsyendra</a:t>
            </a:r>
            <a:r>
              <a:rPr lang="nl-NL" dirty="0"/>
              <a:t> I</a:t>
            </a:r>
          </a:p>
        </p:txBody>
      </p:sp>
    </p:spTree>
    <p:extLst>
      <p:ext uri="{BB962C8B-B14F-4D97-AF65-F5344CB8AC3E}">
        <p14:creationId xmlns:p14="http://schemas.microsoft.com/office/powerpoint/2010/main" val="21798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9DF25-DFBA-4548-8144-2DFB2FAE9BEE}"/>
              </a:ext>
            </a:extLst>
          </p:cNvPr>
          <p:cNvSpPr>
            <a:spLocks noGrp="1"/>
          </p:cNvSpPr>
          <p:nvPr>
            <p:ph type="title"/>
          </p:nvPr>
        </p:nvSpPr>
        <p:spPr/>
        <p:txBody>
          <a:bodyPr/>
          <a:lstStyle/>
          <a:p>
            <a:r>
              <a:rPr lang="nl-NL" dirty="0"/>
              <a:t>Surya </a:t>
            </a:r>
            <a:r>
              <a:rPr lang="nl-NL" dirty="0" err="1"/>
              <a:t>Bhedana</a:t>
            </a:r>
            <a:r>
              <a:rPr lang="nl-NL" dirty="0"/>
              <a:t> </a:t>
            </a:r>
            <a:r>
              <a:rPr lang="nl-NL" dirty="0" err="1"/>
              <a:t>Pranayama</a:t>
            </a:r>
            <a:endParaRPr lang="nl-NL" dirty="0"/>
          </a:p>
        </p:txBody>
      </p:sp>
      <p:sp>
        <p:nvSpPr>
          <p:cNvPr id="4" name="Rechthoek 3">
            <a:extLst>
              <a:ext uri="{FF2B5EF4-FFF2-40B4-BE49-F238E27FC236}">
                <a16:creationId xmlns:a16="http://schemas.microsoft.com/office/drawing/2014/main" id="{787045A0-6B0C-4FB8-9D97-AC8900096266}"/>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8" name="Tijdelijke aanduiding voor inhoud 2">
            <a:extLst>
              <a:ext uri="{FF2B5EF4-FFF2-40B4-BE49-F238E27FC236}">
                <a16:creationId xmlns:a16="http://schemas.microsoft.com/office/drawing/2014/main" id="{83C2D100-7B11-4AAB-8C95-D7492C742E70}"/>
              </a:ext>
            </a:extLst>
          </p:cNvPr>
          <p:cNvSpPr txBox="1">
            <a:spLocks/>
          </p:cNvSpPr>
          <p:nvPr/>
        </p:nvSpPr>
        <p:spPr>
          <a:xfrm>
            <a:off x="838200" y="1825625"/>
            <a:ext cx="102298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Oefening om te verwarmen en te verfrissen (zoals een wandeling)</a:t>
            </a:r>
          </a:p>
          <a:p>
            <a:r>
              <a:rPr lang="nl-NL" dirty="0"/>
              <a:t>Ritme: 12:48:24:48</a:t>
            </a:r>
          </a:p>
          <a:p>
            <a:pPr lvl="1"/>
            <a:r>
              <a:rPr lang="nl-NL" dirty="0"/>
              <a:t>Energie instromen: 12 tellen</a:t>
            </a:r>
          </a:p>
          <a:p>
            <a:pPr lvl="1"/>
            <a:r>
              <a:rPr lang="nl-NL" dirty="0"/>
              <a:t>Energie vasthouden: 48 tellen</a:t>
            </a:r>
          </a:p>
          <a:p>
            <a:pPr lvl="1"/>
            <a:r>
              <a:rPr lang="nl-NL" dirty="0"/>
              <a:t>Energie uitstromen: 24 tellen</a:t>
            </a:r>
          </a:p>
          <a:p>
            <a:pPr lvl="1"/>
            <a:r>
              <a:rPr lang="nl-NL" dirty="0"/>
              <a:t>Energie vasthouden: 48 tellen</a:t>
            </a:r>
          </a:p>
          <a:p>
            <a:r>
              <a:rPr lang="nl-NL" dirty="0"/>
              <a:t>Deze oefening bestaat uit</a:t>
            </a:r>
          </a:p>
          <a:p>
            <a:pPr marL="914400" lvl="1" indent="-457200">
              <a:buFont typeface="+mj-lt"/>
              <a:buAutoNum type="arabicPeriod"/>
            </a:pPr>
            <a:r>
              <a:rPr lang="nl-NL" dirty="0" err="1"/>
              <a:t>Shakti</a:t>
            </a:r>
            <a:r>
              <a:rPr lang="nl-NL" dirty="0"/>
              <a:t> IN : vast : Shiva UIT : vast</a:t>
            </a:r>
          </a:p>
        </p:txBody>
      </p:sp>
      <p:sp>
        <p:nvSpPr>
          <p:cNvPr id="5" name="Tijdelijke aanduiding voor inhoud 2">
            <a:extLst>
              <a:ext uri="{FF2B5EF4-FFF2-40B4-BE49-F238E27FC236}">
                <a16:creationId xmlns:a16="http://schemas.microsoft.com/office/drawing/2014/main" id="{846E9C9E-C432-4E4F-B603-E0A325A700A3}"/>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dirty="0"/>
          </a:p>
        </p:txBody>
      </p:sp>
      <p:pic>
        <p:nvPicPr>
          <p:cNvPr id="6" name="Afbeelding 5">
            <a:extLst>
              <a:ext uri="{FF2B5EF4-FFF2-40B4-BE49-F238E27FC236}">
                <a16:creationId xmlns:a16="http://schemas.microsoft.com/office/drawing/2014/main" id="{A1FDC54D-E398-4FF0-9CAA-B36511413987}"/>
              </a:ext>
            </a:extLst>
          </p:cNvPr>
          <p:cNvPicPr>
            <a:picLocks noChangeAspect="1"/>
          </p:cNvPicPr>
          <p:nvPr/>
        </p:nvPicPr>
        <p:blipFill>
          <a:blip r:embed="rId2"/>
          <a:stretch>
            <a:fillRect/>
          </a:stretch>
        </p:blipFill>
        <p:spPr>
          <a:xfrm>
            <a:off x="9430033" y="4692875"/>
            <a:ext cx="1222050" cy="1800000"/>
          </a:xfrm>
          <a:prstGeom prst="rect">
            <a:avLst/>
          </a:prstGeom>
        </p:spPr>
      </p:pic>
      <p:pic>
        <p:nvPicPr>
          <p:cNvPr id="13" name="Afbeelding 12">
            <a:extLst>
              <a:ext uri="{FF2B5EF4-FFF2-40B4-BE49-F238E27FC236}">
                <a16:creationId xmlns:a16="http://schemas.microsoft.com/office/drawing/2014/main" id="{D5CFA3F5-56C0-47CC-807A-F4FA71439FEE}"/>
              </a:ext>
            </a:extLst>
          </p:cNvPr>
          <p:cNvPicPr>
            <a:picLocks noChangeAspect="1"/>
          </p:cNvPicPr>
          <p:nvPr/>
        </p:nvPicPr>
        <p:blipFill>
          <a:blip r:embed="rId3"/>
          <a:stretch>
            <a:fillRect/>
          </a:stretch>
        </p:blipFill>
        <p:spPr>
          <a:xfrm>
            <a:off x="6965683" y="4696997"/>
            <a:ext cx="1204643" cy="1800000"/>
          </a:xfrm>
          <a:prstGeom prst="rect">
            <a:avLst/>
          </a:prstGeom>
        </p:spPr>
      </p:pic>
      <p:pic>
        <p:nvPicPr>
          <p:cNvPr id="15" name="Afbeelding 14">
            <a:extLst>
              <a:ext uri="{FF2B5EF4-FFF2-40B4-BE49-F238E27FC236}">
                <a16:creationId xmlns:a16="http://schemas.microsoft.com/office/drawing/2014/main" id="{8B5EE3E1-1809-4323-8D3F-398B62A0394C}"/>
              </a:ext>
            </a:extLst>
          </p:cNvPr>
          <p:cNvPicPr>
            <a:picLocks noChangeAspect="1"/>
          </p:cNvPicPr>
          <p:nvPr/>
        </p:nvPicPr>
        <p:blipFill>
          <a:blip r:embed="rId4"/>
          <a:stretch>
            <a:fillRect/>
          </a:stretch>
        </p:blipFill>
        <p:spPr>
          <a:xfrm>
            <a:off x="8337834" y="4692875"/>
            <a:ext cx="1049726" cy="1800000"/>
          </a:xfrm>
          <a:prstGeom prst="rect">
            <a:avLst/>
          </a:prstGeom>
        </p:spPr>
      </p:pic>
      <p:pic>
        <p:nvPicPr>
          <p:cNvPr id="16" name="Afbeelding 15">
            <a:extLst>
              <a:ext uri="{FF2B5EF4-FFF2-40B4-BE49-F238E27FC236}">
                <a16:creationId xmlns:a16="http://schemas.microsoft.com/office/drawing/2014/main" id="{5C45F241-6A5D-4036-BD9E-0DC4B680F8B0}"/>
              </a:ext>
            </a:extLst>
          </p:cNvPr>
          <p:cNvPicPr>
            <a:picLocks noChangeAspect="1"/>
          </p:cNvPicPr>
          <p:nvPr/>
        </p:nvPicPr>
        <p:blipFill>
          <a:blip r:embed="rId4"/>
          <a:stretch>
            <a:fillRect/>
          </a:stretch>
        </p:blipFill>
        <p:spPr>
          <a:xfrm>
            <a:off x="10828937" y="4692875"/>
            <a:ext cx="1049726" cy="1800000"/>
          </a:xfrm>
          <a:prstGeom prst="rect">
            <a:avLst/>
          </a:prstGeom>
        </p:spPr>
      </p:pic>
    </p:spTree>
    <p:extLst>
      <p:ext uri="{BB962C8B-B14F-4D97-AF65-F5344CB8AC3E}">
        <p14:creationId xmlns:p14="http://schemas.microsoft.com/office/powerpoint/2010/main" val="15631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2D8B2E-E595-4A2E-A50A-18CCA95F9627}"/>
              </a:ext>
            </a:extLst>
          </p:cNvPr>
          <p:cNvSpPr>
            <a:spLocks noGrp="1"/>
          </p:cNvSpPr>
          <p:nvPr>
            <p:ph type="title"/>
          </p:nvPr>
        </p:nvSpPr>
        <p:spPr/>
        <p:txBody>
          <a:bodyPr/>
          <a:lstStyle/>
          <a:p>
            <a:r>
              <a:rPr lang="nl-NL" dirty="0"/>
              <a:t>Meditatie</a:t>
            </a:r>
          </a:p>
        </p:txBody>
      </p:sp>
      <p:sp>
        <p:nvSpPr>
          <p:cNvPr id="3" name="Tijdelijke aanduiding voor inhoud 2">
            <a:extLst>
              <a:ext uri="{FF2B5EF4-FFF2-40B4-BE49-F238E27FC236}">
                <a16:creationId xmlns:a16="http://schemas.microsoft.com/office/drawing/2014/main" id="{E2457238-15FE-42AD-B4ED-B1C0B3B8C9DA}"/>
              </a:ext>
            </a:extLst>
          </p:cNvPr>
          <p:cNvSpPr>
            <a:spLocks noGrp="1"/>
          </p:cNvSpPr>
          <p:nvPr>
            <p:ph idx="1"/>
          </p:nvPr>
        </p:nvSpPr>
        <p:spPr>
          <a:xfrm>
            <a:off x="838200" y="1825625"/>
            <a:ext cx="6838217" cy="4351338"/>
          </a:xfrm>
        </p:spPr>
        <p:txBody>
          <a:bodyPr>
            <a:normAutofit lnSpcReduction="10000"/>
          </a:bodyPr>
          <a:lstStyle/>
          <a:p>
            <a:r>
              <a:rPr lang="nl-NL" dirty="0" err="1"/>
              <a:t>Sukhasana</a:t>
            </a:r>
            <a:r>
              <a:rPr lang="nl-NL" dirty="0"/>
              <a:t> (3 min)</a:t>
            </a:r>
          </a:p>
          <a:p>
            <a:pPr lvl="1"/>
            <a:r>
              <a:rPr lang="nl-NL" dirty="0"/>
              <a:t>Sta stil bij een </a:t>
            </a:r>
            <a:r>
              <a:rPr lang="nl-NL" dirty="0" err="1"/>
              <a:t>Yama</a:t>
            </a:r>
            <a:r>
              <a:rPr lang="nl-NL" dirty="0"/>
              <a:t> of </a:t>
            </a:r>
            <a:r>
              <a:rPr lang="nl-NL" dirty="0" err="1"/>
              <a:t>Nyama</a:t>
            </a:r>
            <a:r>
              <a:rPr lang="nl-NL" dirty="0"/>
              <a:t>, doe een wens, kom tot rust en stilte in de houding</a:t>
            </a:r>
          </a:p>
          <a:p>
            <a:r>
              <a:rPr lang="nl-NL" dirty="0" err="1"/>
              <a:t>Pranayama</a:t>
            </a:r>
            <a:r>
              <a:rPr lang="nl-NL" dirty="0"/>
              <a:t> (8 min)</a:t>
            </a:r>
          </a:p>
          <a:p>
            <a:pPr lvl="1"/>
            <a:r>
              <a:rPr lang="nl-NL" dirty="0"/>
              <a:t>Surya </a:t>
            </a:r>
            <a:r>
              <a:rPr lang="nl-NL" dirty="0" err="1"/>
              <a:t>Bhedana</a:t>
            </a:r>
            <a:r>
              <a:rPr lang="nl-NL" dirty="0"/>
              <a:t> </a:t>
            </a:r>
            <a:r>
              <a:rPr lang="nl-NL" dirty="0" err="1"/>
              <a:t>Pranayama</a:t>
            </a:r>
            <a:endParaRPr lang="nl-NL" dirty="0"/>
          </a:p>
          <a:p>
            <a:pPr lvl="2"/>
            <a:r>
              <a:rPr lang="nl-NL" dirty="0"/>
              <a:t>Ritme: 12:48:24:48</a:t>
            </a:r>
          </a:p>
          <a:p>
            <a:r>
              <a:rPr lang="nl-NL" dirty="0"/>
              <a:t>Concentratie (19 min)</a:t>
            </a:r>
          </a:p>
          <a:p>
            <a:pPr lvl="1"/>
            <a:r>
              <a:rPr lang="nl-NL" dirty="0" err="1"/>
              <a:t>Nada</a:t>
            </a:r>
            <a:r>
              <a:rPr lang="nl-NL" dirty="0"/>
              <a:t> </a:t>
            </a:r>
          </a:p>
          <a:p>
            <a:pPr marL="0" indent="0">
              <a:buNone/>
            </a:pPr>
            <a:endParaRPr lang="nl-NL" dirty="0"/>
          </a:p>
          <a:p>
            <a:pPr marL="0" indent="0">
              <a:buNone/>
            </a:pPr>
            <a:r>
              <a:rPr lang="nl-NL" dirty="0"/>
              <a:t>Totaal 30 min</a:t>
            </a:r>
          </a:p>
          <a:p>
            <a:pPr marL="0" indent="0">
              <a:buNone/>
            </a:pPr>
            <a:endParaRPr lang="nl-NL" dirty="0"/>
          </a:p>
        </p:txBody>
      </p:sp>
      <p:sp>
        <p:nvSpPr>
          <p:cNvPr id="4" name="Rechthoek 3">
            <a:extLst>
              <a:ext uri="{FF2B5EF4-FFF2-40B4-BE49-F238E27FC236}">
                <a16:creationId xmlns:a16="http://schemas.microsoft.com/office/drawing/2014/main" id="{A2F123EF-D15C-43D7-BCC8-635F20A57971}"/>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
        <p:nvSpPr>
          <p:cNvPr id="7" name="Tekstvak 6">
            <a:extLst>
              <a:ext uri="{FF2B5EF4-FFF2-40B4-BE49-F238E27FC236}">
                <a16:creationId xmlns:a16="http://schemas.microsoft.com/office/drawing/2014/main" id="{137D6F83-282E-4863-999F-FCE66957B732}"/>
              </a:ext>
            </a:extLst>
          </p:cNvPr>
          <p:cNvSpPr txBox="1"/>
          <p:nvPr/>
        </p:nvSpPr>
        <p:spPr>
          <a:xfrm>
            <a:off x="4258497" y="1855991"/>
            <a:ext cx="1377557" cy="369332"/>
          </a:xfrm>
          <a:prstGeom prst="rect">
            <a:avLst/>
          </a:prstGeom>
          <a:noFill/>
        </p:spPr>
        <p:txBody>
          <a:bodyPr wrap="none" rtlCol="0">
            <a:spAutoFit/>
          </a:bodyPr>
          <a:lstStyle/>
          <a:p>
            <a:r>
              <a:rPr lang="nl-NL" dirty="0">
                <a:solidFill>
                  <a:srgbClr val="7030A0"/>
                </a:solidFill>
              </a:rPr>
              <a:t>niet begeren</a:t>
            </a:r>
          </a:p>
        </p:txBody>
      </p:sp>
      <p:cxnSp>
        <p:nvCxnSpPr>
          <p:cNvPr id="12" name="Rechte verbindingslijn met pijl 11">
            <a:extLst>
              <a:ext uri="{FF2B5EF4-FFF2-40B4-BE49-F238E27FC236}">
                <a16:creationId xmlns:a16="http://schemas.microsoft.com/office/drawing/2014/main" id="{11650673-869A-4DB0-BCDD-A8D4060B0860}"/>
              </a:ext>
            </a:extLst>
          </p:cNvPr>
          <p:cNvCxnSpPr>
            <a:cxnSpLocks/>
          </p:cNvCxnSpPr>
          <p:nvPr/>
        </p:nvCxnSpPr>
        <p:spPr>
          <a:xfrm flipV="1">
            <a:off x="4036962" y="2162227"/>
            <a:ext cx="287961" cy="13135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5" name="Afbeelding 14">
            <a:extLst>
              <a:ext uri="{FF2B5EF4-FFF2-40B4-BE49-F238E27FC236}">
                <a16:creationId xmlns:a16="http://schemas.microsoft.com/office/drawing/2014/main" id="{2796B067-07D9-4FCE-9990-6C5CD7AE8981}"/>
              </a:ext>
            </a:extLst>
          </p:cNvPr>
          <p:cNvPicPr>
            <a:picLocks noChangeAspect="1"/>
          </p:cNvPicPr>
          <p:nvPr/>
        </p:nvPicPr>
        <p:blipFill>
          <a:blip r:embed="rId2"/>
          <a:stretch>
            <a:fillRect/>
          </a:stretch>
        </p:blipFill>
        <p:spPr>
          <a:xfrm>
            <a:off x="9430033" y="4692875"/>
            <a:ext cx="1222050" cy="1800000"/>
          </a:xfrm>
          <a:prstGeom prst="rect">
            <a:avLst/>
          </a:prstGeom>
        </p:spPr>
      </p:pic>
      <p:pic>
        <p:nvPicPr>
          <p:cNvPr id="16" name="Afbeelding 15">
            <a:extLst>
              <a:ext uri="{FF2B5EF4-FFF2-40B4-BE49-F238E27FC236}">
                <a16:creationId xmlns:a16="http://schemas.microsoft.com/office/drawing/2014/main" id="{506AB2A3-E165-4777-BCEF-FD6129334C02}"/>
              </a:ext>
            </a:extLst>
          </p:cNvPr>
          <p:cNvPicPr>
            <a:picLocks noChangeAspect="1"/>
          </p:cNvPicPr>
          <p:nvPr/>
        </p:nvPicPr>
        <p:blipFill>
          <a:blip r:embed="rId3"/>
          <a:stretch>
            <a:fillRect/>
          </a:stretch>
        </p:blipFill>
        <p:spPr>
          <a:xfrm>
            <a:off x="6965683" y="4696997"/>
            <a:ext cx="1204643" cy="1800000"/>
          </a:xfrm>
          <a:prstGeom prst="rect">
            <a:avLst/>
          </a:prstGeom>
        </p:spPr>
      </p:pic>
      <p:pic>
        <p:nvPicPr>
          <p:cNvPr id="17" name="Afbeelding 16">
            <a:extLst>
              <a:ext uri="{FF2B5EF4-FFF2-40B4-BE49-F238E27FC236}">
                <a16:creationId xmlns:a16="http://schemas.microsoft.com/office/drawing/2014/main" id="{6735F40A-90A5-474F-97A3-E40B7B7B8F64}"/>
              </a:ext>
            </a:extLst>
          </p:cNvPr>
          <p:cNvPicPr>
            <a:picLocks noChangeAspect="1"/>
          </p:cNvPicPr>
          <p:nvPr/>
        </p:nvPicPr>
        <p:blipFill>
          <a:blip r:embed="rId4"/>
          <a:stretch>
            <a:fillRect/>
          </a:stretch>
        </p:blipFill>
        <p:spPr>
          <a:xfrm>
            <a:off x="8337834" y="4692875"/>
            <a:ext cx="1049726" cy="1800000"/>
          </a:xfrm>
          <a:prstGeom prst="rect">
            <a:avLst/>
          </a:prstGeom>
        </p:spPr>
      </p:pic>
      <p:pic>
        <p:nvPicPr>
          <p:cNvPr id="18" name="Afbeelding 17">
            <a:extLst>
              <a:ext uri="{FF2B5EF4-FFF2-40B4-BE49-F238E27FC236}">
                <a16:creationId xmlns:a16="http://schemas.microsoft.com/office/drawing/2014/main" id="{DFAD8BF1-69AA-4833-A7EF-C917174C3A68}"/>
              </a:ext>
            </a:extLst>
          </p:cNvPr>
          <p:cNvPicPr>
            <a:picLocks noChangeAspect="1"/>
          </p:cNvPicPr>
          <p:nvPr/>
        </p:nvPicPr>
        <p:blipFill>
          <a:blip r:embed="rId4"/>
          <a:stretch>
            <a:fillRect/>
          </a:stretch>
        </p:blipFill>
        <p:spPr>
          <a:xfrm>
            <a:off x="10828937" y="4692875"/>
            <a:ext cx="1049726" cy="1800000"/>
          </a:xfrm>
          <a:prstGeom prst="rect">
            <a:avLst/>
          </a:prstGeom>
        </p:spPr>
      </p:pic>
    </p:spTree>
    <p:extLst>
      <p:ext uri="{BB962C8B-B14F-4D97-AF65-F5344CB8AC3E}">
        <p14:creationId xmlns:p14="http://schemas.microsoft.com/office/powerpoint/2010/main" val="153250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9A627-1F37-4564-BAD0-6D01859F11D5}"/>
              </a:ext>
            </a:extLst>
          </p:cNvPr>
          <p:cNvSpPr>
            <a:spLocks noGrp="1"/>
          </p:cNvSpPr>
          <p:nvPr>
            <p:ph type="title"/>
          </p:nvPr>
        </p:nvSpPr>
        <p:spPr/>
        <p:txBody>
          <a:bodyPr/>
          <a:lstStyle/>
          <a:p>
            <a:r>
              <a:rPr lang="nl-NL" dirty="0"/>
              <a:t>Soorten gedachten = denken</a:t>
            </a:r>
          </a:p>
        </p:txBody>
      </p:sp>
      <p:sp>
        <p:nvSpPr>
          <p:cNvPr id="3" name="Tijdelijke aanduiding voor inhoud 2">
            <a:extLst>
              <a:ext uri="{FF2B5EF4-FFF2-40B4-BE49-F238E27FC236}">
                <a16:creationId xmlns:a16="http://schemas.microsoft.com/office/drawing/2014/main" id="{60B93A82-018B-4141-B4D4-C8AED8A22A2D}"/>
              </a:ext>
            </a:extLst>
          </p:cNvPr>
          <p:cNvSpPr>
            <a:spLocks noGrp="1"/>
          </p:cNvSpPr>
          <p:nvPr>
            <p:ph idx="1"/>
          </p:nvPr>
        </p:nvSpPr>
        <p:spPr>
          <a:xfrm>
            <a:off x="838200" y="1825626"/>
            <a:ext cx="10229850" cy="4568824"/>
          </a:xfrm>
        </p:spPr>
        <p:txBody>
          <a:bodyPr>
            <a:normAutofit/>
          </a:bodyPr>
          <a:lstStyle/>
          <a:p>
            <a:r>
              <a:rPr lang="nl-NL" dirty="0"/>
              <a:t>wat is de inhoud van het denken</a:t>
            </a:r>
          </a:p>
          <a:p>
            <a:pPr lvl="1"/>
            <a:r>
              <a:rPr lang="nl-NL" dirty="0"/>
              <a:t>gedachten (idee) die te maken hebben met het in contact komen met een object</a:t>
            </a:r>
          </a:p>
          <a:p>
            <a:pPr lvl="2"/>
            <a:r>
              <a:rPr lang="nl-NL" dirty="0"/>
              <a:t>juiste kennis van het object</a:t>
            </a:r>
          </a:p>
          <a:p>
            <a:pPr lvl="2"/>
            <a:r>
              <a:rPr lang="nl-NL" dirty="0"/>
              <a:t>onjuiste kennis van het object</a:t>
            </a:r>
          </a:p>
          <a:p>
            <a:pPr lvl="1"/>
            <a:r>
              <a:rPr lang="nl-NL" dirty="0"/>
              <a:t>gedachten die voortkomen uit eerdere ervaringen</a:t>
            </a:r>
          </a:p>
          <a:p>
            <a:pPr lvl="2"/>
            <a:r>
              <a:rPr lang="nl-NL" dirty="0"/>
              <a:t>herinnering (juist)</a:t>
            </a:r>
          </a:p>
          <a:p>
            <a:pPr lvl="2"/>
            <a:r>
              <a:rPr lang="nl-NL" dirty="0"/>
              <a:t>verbeelding (onjuist)</a:t>
            </a:r>
          </a:p>
          <a:p>
            <a:pPr lvl="1"/>
            <a:r>
              <a:rPr lang="nl-NL" dirty="0"/>
              <a:t>daarnaast zijn er soms ook geen gedachten</a:t>
            </a:r>
          </a:p>
          <a:p>
            <a:pPr lvl="2"/>
            <a:r>
              <a:rPr lang="nl-NL" dirty="0"/>
              <a:t>slaap </a:t>
            </a:r>
          </a:p>
          <a:p>
            <a:pPr lvl="2"/>
            <a:r>
              <a:rPr lang="nl-NL" dirty="0">
                <a:solidFill>
                  <a:schemeClr val="bg1">
                    <a:lumMod val="50000"/>
                  </a:schemeClr>
                </a:solidFill>
              </a:rPr>
              <a:t>niet te verwarren met het hebben van geen gedachten en het bewust daarvan zijn</a:t>
            </a:r>
            <a:endParaRPr lang="nl-NL" dirty="0">
              <a:solidFill>
                <a:schemeClr val="bg1">
                  <a:lumMod val="50000"/>
                </a:schemeClr>
              </a:solidFill>
              <a:effectLst/>
            </a:endParaRPr>
          </a:p>
        </p:txBody>
      </p:sp>
      <p:sp>
        <p:nvSpPr>
          <p:cNvPr id="6" name="Rechthoek 5">
            <a:extLst>
              <a:ext uri="{FF2B5EF4-FFF2-40B4-BE49-F238E27FC236}">
                <a16:creationId xmlns:a16="http://schemas.microsoft.com/office/drawing/2014/main" id="{B4076B6F-9E6E-4FC1-81E3-9B7E9D103CF8}"/>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Tree>
    <p:extLst>
      <p:ext uri="{BB962C8B-B14F-4D97-AF65-F5344CB8AC3E}">
        <p14:creationId xmlns:p14="http://schemas.microsoft.com/office/powerpoint/2010/main" val="93583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90BB8-2C14-4E4C-B297-6300D98CF955}"/>
              </a:ext>
            </a:extLst>
          </p:cNvPr>
          <p:cNvSpPr>
            <a:spLocks noGrp="1"/>
          </p:cNvSpPr>
          <p:nvPr>
            <p:ph type="title"/>
          </p:nvPr>
        </p:nvSpPr>
        <p:spPr/>
        <p:txBody>
          <a:bodyPr/>
          <a:lstStyle/>
          <a:p>
            <a:r>
              <a:rPr lang="nl-NL" dirty="0"/>
              <a:t>Bewust geen gedachten = weten</a:t>
            </a:r>
          </a:p>
        </p:txBody>
      </p:sp>
      <p:sp>
        <p:nvSpPr>
          <p:cNvPr id="3" name="Tijdelijke aanduiding voor inhoud 2">
            <a:extLst>
              <a:ext uri="{FF2B5EF4-FFF2-40B4-BE49-F238E27FC236}">
                <a16:creationId xmlns:a16="http://schemas.microsoft.com/office/drawing/2014/main" id="{6F67C9FA-D42F-43A7-B744-FE494338DB48}"/>
              </a:ext>
            </a:extLst>
          </p:cNvPr>
          <p:cNvSpPr>
            <a:spLocks noGrp="1"/>
          </p:cNvSpPr>
          <p:nvPr>
            <p:ph idx="1"/>
          </p:nvPr>
        </p:nvSpPr>
        <p:spPr/>
        <p:txBody>
          <a:bodyPr/>
          <a:lstStyle/>
          <a:p>
            <a:r>
              <a:rPr lang="nl-NL" dirty="0"/>
              <a:t>Via concentratie en meditatie kom je tot niet-denken</a:t>
            </a:r>
          </a:p>
          <a:p>
            <a:endParaRPr lang="nl-NL" dirty="0"/>
          </a:p>
          <a:p>
            <a:r>
              <a:rPr lang="nl-NL" dirty="0"/>
              <a:t>Dan zijn er vijf toestanden</a:t>
            </a:r>
          </a:p>
          <a:p>
            <a:pPr lvl="1"/>
            <a:r>
              <a:rPr lang="nl-NL" dirty="0" err="1"/>
              <a:t>vitarka</a:t>
            </a:r>
            <a:r>
              <a:rPr lang="nl-NL" dirty="0"/>
              <a:t> </a:t>
            </a:r>
            <a:r>
              <a:rPr lang="nl-NL" dirty="0" err="1"/>
              <a:t>samadhi</a:t>
            </a:r>
            <a:r>
              <a:rPr lang="nl-NL" dirty="0"/>
              <a:t> - beredenering (over een object)</a:t>
            </a:r>
          </a:p>
          <a:p>
            <a:pPr lvl="1"/>
            <a:r>
              <a:rPr lang="nl-NL" dirty="0" err="1"/>
              <a:t>vichara</a:t>
            </a:r>
            <a:r>
              <a:rPr lang="nl-NL" dirty="0"/>
              <a:t> </a:t>
            </a:r>
            <a:r>
              <a:rPr lang="nl-NL" dirty="0" err="1"/>
              <a:t>samadhi</a:t>
            </a:r>
            <a:r>
              <a:rPr lang="nl-NL" dirty="0"/>
              <a:t> - overdenking (over de abstractie van het object)</a:t>
            </a:r>
          </a:p>
          <a:p>
            <a:pPr lvl="1"/>
            <a:r>
              <a:rPr lang="nl-NL" dirty="0" err="1"/>
              <a:t>ananda</a:t>
            </a:r>
            <a:r>
              <a:rPr lang="nl-NL" dirty="0"/>
              <a:t> </a:t>
            </a:r>
            <a:r>
              <a:rPr lang="nl-NL" dirty="0" err="1"/>
              <a:t>samadhi</a:t>
            </a:r>
            <a:r>
              <a:rPr lang="nl-NL" dirty="0"/>
              <a:t> - gelukzaligheid (zie object als onderdeel van één geheel)</a:t>
            </a:r>
          </a:p>
          <a:p>
            <a:pPr lvl="1"/>
            <a:r>
              <a:rPr lang="nl-NL" dirty="0" err="1"/>
              <a:t>asmita</a:t>
            </a:r>
            <a:r>
              <a:rPr lang="nl-NL" dirty="0"/>
              <a:t> </a:t>
            </a:r>
            <a:r>
              <a:rPr lang="nl-NL" dirty="0" err="1"/>
              <a:t>samadhi</a:t>
            </a:r>
            <a:r>
              <a:rPr lang="nl-NL" dirty="0"/>
              <a:t> - besef van één zijn</a:t>
            </a:r>
          </a:p>
          <a:p>
            <a:pPr lvl="1"/>
            <a:r>
              <a:rPr lang="nl-NL" dirty="0" err="1"/>
              <a:t>asamprajata</a:t>
            </a:r>
            <a:r>
              <a:rPr lang="nl-NL" dirty="0"/>
              <a:t> </a:t>
            </a:r>
            <a:r>
              <a:rPr lang="nl-NL" dirty="0" err="1"/>
              <a:t>samadhi</a:t>
            </a:r>
            <a:r>
              <a:rPr lang="nl-NL" dirty="0"/>
              <a:t> - besef van niet-zijn</a:t>
            </a:r>
          </a:p>
          <a:p>
            <a:endParaRPr lang="nl-NL" dirty="0"/>
          </a:p>
        </p:txBody>
      </p:sp>
      <p:sp>
        <p:nvSpPr>
          <p:cNvPr id="5" name="Rechthoek 4">
            <a:extLst>
              <a:ext uri="{FF2B5EF4-FFF2-40B4-BE49-F238E27FC236}">
                <a16:creationId xmlns:a16="http://schemas.microsoft.com/office/drawing/2014/main" id="{9845BDF2-3AAC-4D3A-AF36-798109CD8B30}"/>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Tree>
    <p:extLst>
      <p:ext uri="{BB962C8B-B14F-4D97-AF65-F5344CB8AC3E}">
        <p14:creationId xmlns:p14="http://schemas.microsoft.com/office/powerpoint/2010/main" val="259917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9A627-1F37-4564-BAD0-6D01859F11D5}"/>
              </a:ext>
            </a:extLst>
          </p:cNvPr>
          <p:cNvSpPr>
            <a:spLocks noGrp="1"/>
          </p:cNvSpPr>
          <p:nvPr>
            <p:ph type="title"/>
          </p:nvPr>
        </p:nvSpPr>
        <p:spPr/>
        <p:txBody>
          <a:bodyPr/>
          <a:lstStyle/>
          <a:p>
            <a:r>
              <a:rPr lang="nl-NL" dirty="0"/>
              <a:t>Concentreren en onthechten</a:t>
            </a:r>
          </a:p>
        </p:txBody>
      </p:sp>
      <p:sp>
        <p:nvSpPr>
          <p:cNvPr id="3" name="Tijdelijke aanduiding voor inhoud 2">
            <a:extLst>
              <a:ext uri="{FF2B5EF4-FFF2-40B4-BE49-F238E27FC236}">
                <a16:creationId xmlns:a16="http://schemas.microsoft.com/office/drawing/2014/main" id="{60B93A82-018B-4141-B4D4-C8AED8A22A2D}"/>
              </a:ext>
            </a:extLst>
          </p:cNvPr>
          <p:cNvSpPr>
            <a:spLocks noGrp="1"/>
          </p:cNvSpPr>
          <p:nvPr>
            <p:ph idx="1"/>
          </p:nvPr>
        </p:nvSpPr>
        <p:spPr>
          <a:xfrm>
            <a:off x="838200" y="1825625"/>
            <a:ext cx="10229850" cy="4351338"/>
          </a:xfrm>
        </p:spPr>
        <p:txBody>
          <a:bodyPr>
            <a:normAutofit fontScale="62500" lnSpcReduction="20000"/>
          </a:bodyPr>
          <a:lstStyle/>
          <a:p>
            <a:r>
              <a:rPr lang="nl-NL" dirty="0"/>
              <a:t>Ego zorgt voor afscheiding van de éénheid en creëert je denkbeelden</a:t>
            </a:r>
          </a:p>
          <a:p>
            <a:r>
              <a:rPr lang="nl-NL" dirty="0"/>
              <a:t>Je bent geneigd te reageren op die denkbeelden</a:t>
            </a:r>
          </a:p>
          <a:p>
            <a:endParaRPr lang="nl-NL" dirty="0"/>
          </a:p>
          <a:p>
            <a:r>
              <a:rPr lang="nl-NL" dirty="0"/>
              <a:t>Door concentratie laat je je niet afleiden, dan verminderen gedachten</a:t>
            </a:r>
          </a:p>
          <a:p>
            <a:endParaRPr lang="nl-NL" dirty="0"/>
          </a:p>
          <a:p>
            <a:r>
              <a:rPr lang="nl-NL" b="1" dirty="0"/>
              <a:t>Onthecht</a:t>
            </a:r>
            <a:r>
              <a:rPr lang="nl-NL" dirty="0"/>
              <a:t> je zo van al je denkbeelden en zogenaamde ‘bezittingen’ (mijn gedachten…)</a:t>
            </a:r>
          </a:p>
          <a:p>
            <a:pPr lvl="1"/>
            <a:r>
              <a:rPr lang="nl-NL" dirty="0"/>
              <a:t>Hoe meer onthecht, hoe meer ontwaakt</a:t>
            </a:r>
          </a:p>
          <a:p>
            <a:endParaRPr lang="nl-NL" dirty="0"/>
          </a:p>
          <a:p>
            <a:r>
              <a:rPr lang="nl-NL" dirty="0"/>
              <a:t>Hiervoor hoef je niet op een matje te </a:t>
            </a:r>
            <a:r>
              <a:rPr lang="nl-NL" dirty="0" err="1"/>
              <a:t>ziten</a:t>
            </a:r>
            <a:r>
              <a:rPr lang="nl-NL" dirty="0"/>
              <a:t>, gebruik je yoga en meditatie de hele dag!</a:t>
            </a:r>
          </a:p>
          <a:p>
            <a:r>
              <a:rPr lang="nl-NL" dirty="0"/>
              <a:t>Zo zorg je ervoor dat je niet met ego gaat reageren: </a:t>
            </a:r>
          </a:p>
          <a:p>
            <a:pPr lvl="1"/>
            <a:r>
              <a:rPr lang="nl-NL" dirty="0"/>
              <a:t>Er is een ervaring in een bepaalde situatie</a:t>
            </a:r>
          </a:p>
          <a:p>
            <a:pPr lvl="1"/>
            <a:r>
              <a:rPr lang="nl-NL" dirty="0"/>
              <a:t>Doe een stapje terug, neem even pauze</a:t>
            </a:r>
          </a:p>
          <a:p>
            <a:pPr lvl="1"/>
            <a:r>
              <a:rPr lang="nl-NL" b="1" dirty="0"/>
              <a:t>Concentreer</a:t>
            </a:r>
            <a:r>
              <a:rPr lang="nl-NL" dirty="0"/>
              <a:t> je, stem je af op je hogere zelf</a:t>
            </a:r>
          </a:p>
          <a:p>
            <a:pPr lvl="1"/>
            <a:r>
              <a:rPr lang="nl-NL" dirty="0"/>
              <a:t>Wacht op een liefdevol antwoord (=weten)</a:t>
            </a:r>
          </a:p>
          <a:p>
            <a:pPr lvl="1"/>
            <a:r>
              <a:rPr lang="nl-NL" dirty="0"/>
              <a:t>Reageer zoals aangegeven (=denken)</a:t>
            </a:r>
            <a:endParaRPr lang="nl-NL" dirty="0">
              <a:effectLst/>
            </a:endParaRPr>
          </a:p>
        </p:txBody>
      </p:sp>
      <p:sp>
        <p:nvSpPr>
          <p:cNvPr id="6" name="Rechthoek 5">
            <a:extLst>
              <a:ext uri="{FF2B5EF4-FFF2-40B4-BE49-F238E27FC236}">
                <a16:creationId xmlns:a16="http://schemas.microsoft.com/office/drawing/2014/main" id="{B4076B6F-9E6E-4FC1-81E3-9B7E9D103CF8}"/>
              </a:ext>
            </a:extLst>
          </p:cNvPr>
          <p:cNvSpPr/>
          <p:nvPr/>
        </p:nvSpPr>
        <p:spPr>
          <a:xfrm>
            <a:off x="11068050" y="0"/>
            <a:ext cx="1123950" cy="570216"/>
          </a:xfrm>
          <a:prstGeom prst="rect">
            <a:avLst/>
          </a:prstGeom>
          <a:solidFill>
            <a:srgbClr val="CE3175"/>
          </a:solidFill>
        </p:spPr>
        <p:style>
          <a:lnRef idx="2">
            <a:schemeClr val="dk1"/>
          </a:lnRef>
          <a:fillRef idx="1">
            <a:schemeClr val="lt1"/>
          </a:fillRef>
          <a:effectRef idx="0">
            <a:schemeClr val="dk1"/>
          </a:effectRef>
          <a:fontRef idx="minor">
            <a:schemeClr val="dk1"/>
          </a:fontRef>
        </p:style>
        <p:txBody>
          <a:bodyPr rtlCol="0" anchor="ctr"/>
          <a:lstStyle/>
          <a:p>
            <a:pPr algn="ctr"/>
            <a:r>
              <a:rPr lang="nl-NL" sz="2400" b="1" dirty="0" err="1">
                <a:solidFill>
                  <a:schemeClr val="bg1"/>
                </a:solidFill>
                <a:latin typeface="Pacifico" panose="02000000000000000000" pitchFamily="2" charset="0"/>
                <a:ea typeface="Pacifico" panose="02000000000000000000" pitchFamily="2" charset="0"/>
              </a:rPr>
              <a:t>Ssstil</a:t>
            </a:r>
            <a:r>
              <a:rPr lang="nl-NL" sz="2400" b="1" dirty="0">
                <a:solidFill>
                  <a:schemeClr val="bg1"/>
                </a:solidFill>
                <a:latin typeface="Pacifico" panose="02000000000000000000" pitchFamily="2" charset="0"/>
                <a:ea typeface="Pacifico" panose="02000000000000000000" pitchFamily="2" charset="0"/>
              </a:rPr>
              <a:t> </a:t>
            </a:r>
            <a:endParaRPr lang="nl-NL" dirty="0">
              <a:solidFill>
                <a:schemeClr val="bg1"/>
              </a:solidFill>
            </a:endParaRPr>
          </a:p>
        </p:txBody>
      </p:sp>
    </p:spTree>
    <p:extLst>
      <p:ext uri="{BB962C8B-B14F-4D97-AF65-F5344CB8AC3E}">
        <p14:creationId xmlns:p14="http://schemas.microsoft.com/office/powerpoint/2010/main" val="1910624009"/>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693</Words>
  <Application>Microsoft Office PowerPoint</Application>
  <PresentationFormat>Breedbeeld</PresentationFormat>
  <Paragraphs>111</Paragraphs>
  <Slides>11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Arial</vt:lpstr>
      <vt:lpstr>Calibri</vt:lpstr>
      <vt:lpstr>Calibri Light</vt:lpstr>
      <vt:lpstr>Nunito</vt:lpstr>
      <vt:lpstr>Pacifico</vt:lpstr>
      <vt:lpstr>Kantoorthema</vt:lpstr>
      <vt:lpstr>Ssstil</vt:lpstr>
      <vt:lpstr>Gedachten</vt:lpstr>
      <vt:lpstr>PowerPoint-presentatie</vt:lpstr>
      <vt:lpstr>Asana’s</vt:lpstr>
      <vt:lpstr>Surya Bhedana Pranayama</vt:lpstr>
      <vt:lpstr>Meditatie</vt:lpstr>
      <vt:lpstr>Soorten gedachten = denken</vt:lpstr>
      <vt:lpstr>Bewust geen gedachten = weten</vt:lpstr>
      <vt:lpstr>Concentreren en onthechten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Wakker Worden</dc:title>
  <dc:creator>Herman van Dompseler</dc:creator>
  <cp:lastModifiedBy>Herman van Dompseler</cp:lastModifiedBy>
  <cp:revision>104</cp:revision>
  <dcterms:created xsi:type="dcterms:W3CDTF">2017-06-09T06:17:08Z</dcterms:created>
  <dcterms:modified xsi:type="dcterms:W3CDTF">2018-10-05T08:58:57Z</dcterms:modified>
</cp:coreProperties>
</file>