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72" r:id="rId5"/>
    <p:sldId id="273" r:id="rId6"/>
    <p:sldId id="274" r:id="rId7"/>
    <p:sldId id="270" r:id="rId8"/>
    <p:sldId id="276" r:id="rId9"/>
    <p:sldId id="271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E8"/>
    <a:srgbClr val="CE3175"/>
    <a:srgbClr val="A2D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CEE5A-3833-459A-A50B-868A0E20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2ED42A-B1C6-4217-B38A-601276A03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F36911-26E2-42D9-9854-A51614E7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E1CB-D16E-4315-97A2-0BEC8ABB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579F6-BB3D-4D10-B146-863345B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66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C4151-7B45-43A5-9950-15575DF4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033E7-27CE-492B-BC64-4671FB9A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744992-4E0B-4B56-9B3E-3593F715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899AA7-01B8-4D5D-B917-968279CE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F2B30C-77C8-457B-865F-25B86517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76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8700357-93A3-43D5-8F6A-A4310722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2B634-55AC-422F-B6BB-C73ACF1C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440C53-3F71-4F47-964A-10074D65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667A8A-09C5-4E7A-A13C-21A705B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891397-2027-4EED-910C-643FAAC0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C33A-1F52-4D92-B4C2-5B44BAB3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5057CC-0DA2-413C-BC92-085A290A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F7B1F2-6EC0-49FD-ADDB-F86EA662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8E09BD-7C84-496A-BA83-C0577F4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95E9B-21E2-404F-919D-EA9CCCFA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12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9C252-2779-40E5-B46D-45C92146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48FA8-923A-4DB6-8F3E-9E040BAEC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3D6AA1-448E-4871-8CC5-856131EC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CBCDDD-A890-4A36-AF18-D4FAA35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634E2D-491D-4A35-BD18-501A2BF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8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184FB-049C-44BC-8FF6-834EB0E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A8229E-27D7-431F-8788-F37E5D0F1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C9DF0F-CC26-4AAF-A005-D3E2A14BC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4B0E65-D1FF-406C-956C-2AD50574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4F38E75-7968-480C-927D-E92D512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603764-33A5-43B6-9A2B-CB1F206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2D42-970A-4597-9CDB-50F13ED1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556588E-A82E-441E-A555-C274A11E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4188D8-E2A5-4AC6-B17E-52CC564C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2FC11F-986A-4E5F-83DC-BF8B72E3A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2DFE75-007B-493B-BFC3-52A60754E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EE9E917-48C8-4C54-B817-81AE5839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9B3F63-CA99-4F99-BE0A-257B89E5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668A92-4795-4E03-9001-6C340F6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07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99FE-7320-4EB1-9307-EC406B8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233394-72E6-45F5-97B7-18570D97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EF2CCD-086C-4B68-8E62-D5EA13F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D5AC5B-553B-4BA2-9102-A47A8AC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3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0B6FE-519E-4BB9-81D5-6C518E2B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D5D5DB6-CE05-4A9E-9F03-146CF12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7A9DE9-1D39-473E-8192-EB58895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1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A18E-7AE9-4F60-B047-630C5116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49E453-34CD-41EA-8504-55D3D492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9F4FBD-B508-4987-B12B-DFD4D75E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2E770C-3BF4-44BE-9F0C-65F0329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5DF65D-38FE-4B3C-B4BE-5A0838CF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0278A-A957-4BE6-8CD2-55E56B5C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97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8B42E-F274-4B7C-91B1-A2880DF7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9BFAC0-7706-4CF2-9BD9-76E5C214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06FB16-49F8-4534-8F18-F3ED428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36F4C8-9748-4CC6-B248-A14417B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F994D0-3F38-49FB-BC5E-75B5A50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7F0E5A-270C-4EE7-9DFB-D4AA433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305CE3F-152A-4499-8376-14ABAB37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9F95D-DABB-43A9-BAA5-DB989A652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913CBB-C332-4DD4-9CCA-7B14E2F2C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4266-7DD0-4B75-85B3-A7D673269ACB}" type="datetimeFigureOut">
              <a:rPr lang="nl-NL" smtClean="0"/>
              <a:t>19-1-2018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1349D3-03E1-4E9F-AC85-D067161B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F89F0F-776C-4F48-A5D8-5A05E2A80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98DC-0904-4620-897E-974A34C2E3B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b="1" dirty="0" err="1">
                <a:solidFill>
                  <a:srgbClr val="CE3175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endParaRPr lang="nl-NL" b="1" dirty="0">
              <a:solidFill>
                <a:srgbClr val="CE3175"/>
              </a:solidFill>
              <a:latin typeface="Pacifico" panose="02000000000000000000" pitchFamily="2" charset="0"/>
              <a:ea typeface="Pacifico" panose="02000000000000000000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Op zoek naar jezelf</a:t>
            </a:r>
          </a:p>
        </p:txBody>
      </p:sp>
    </p:spTree>
    <p:extLst>
      <p:ext uri="{BB962C8B-B14F-4D97-AF65-F5344CB8AC3E}">
        <p14:creationId xmlns:p14="http://schemas.microsoft.com/office/powerpoint/2010/main" val="342535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e: herman@dompseler.nl</a:t>
            </a:r>
          </a:p>
          <a:p>
            <a:r>
              <a:rPr lang="nl-NL" dirty="0"/>
              <a:t>w: www.ssstil.nl</a:t>
            </a:r>
          </a:p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BBF14-F78C-4A26-A95B-1C1ADF014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Ether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ABAC41-CE47-4A69-BCF6-0498673C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Reinigen - 4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3B5115-84FE-4E93-B5AF-AD250AD63FB3}"/>
              </a:ext>
            </a:extLst>
          </p:cNvPr>
          <p:cNvSpPr/>
          <p:nvPr/>
        </p:nvSpPr>
        <p:spPr>
          <a:xfrm>
            <a:off x="0" y="0"/>
            <a:ext cx="1219200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r>
              <a:rPr lang="nl-NL" b="1" dirty="0">
                <a:solidFill>
                  <a:schemeClr val="bg1"/>
                </a:solidFill>
                <a:latin typeface="Nunito" panose="02000503000000000000" pitchFamily="2" charset="0"/>
              </a:rPr>
              <a:t>- </a:t>
            </a:r>
            <a:r>
              <a:rPr lang="nl-NL" dirty="0">
                <a:solidFill>
                  <a:schemeClr val="bg1"/>
                </a:solidFill>
                <a:latin typeface="Nunito" panose="02000503000000000000" pitchFamily="2" charset="0"/>
              </a:rPr>
              <a:t>op zoek naar jezelf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BBB0600-B33A-4ACE-BB5C-EA79540B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4360328"/>
            <a:ext cx="4438650" cy="24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A398484-DCF5-46E8-99E3-1092EAD03AD2}"/>
              </a:ext>
            </a:extLst>
          </p:cNvPr>
          <p:cNvCxnSpPr>
            <a:stCxn id="20" idx="2"/>
          </p:cNvCxnSpPr>
          <p:nvPr/>
        </p:nvCxnSpPr>
        <p:spPr>
          <a:xfrm flipH="1">
            <a:off x="5658169" y="3965488"/>
            <a:ext cx="1592327" cy="15432"/>
          </a:xfrm>
          <a:prstGeom prst="straightConnector1">
            <a:avLst/>
          </a:prstGeom>
          <a:ln w="76200">
            <a:solidFill>
              <a:srgbClr val="ADD3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al 2">
            <a:extLst>
              <a:ext uri="{FF2B5EF4-FFF2-40B4-BE49-F238E27FC236}">
                <a16:creationId xmlns:a16="http://schemas.microsoft.com/office/drawing/2014/main" id="{65BED2F2-68D2-4AA8-9DE5-B92AB3ABAFB7}"/>
              </a:ext>
            </a:extLst>
          </p:cNvPr>
          <p:cNvSpPr/>
          <p:nvPr/>
        </p:nvSpPr>
        <p:spPr>
          <a:xfrm>
            <a:off x="4219602" y="3110724"/>
            <a:ext cx="1560722" cy="3432890"/>
          </a:xfrm>
          <a:prstGeom prst="ellipse">
            <a:avLst/>
          </a:prstGeom>
          <a:solidFill>
            <a:srgbClr val="AD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C7449A7-26B0-4A49-B38A-A500AE8ACD63}"/>
              </a:ext>
            </a:extLst>
          </p:cNvPr>
          <p:cNvSpPr txBox="1"/>
          <p:nvPr/>
        </p:nvSpPr>
        <p:spPr>
          <a:xfrm>
            <a:off x="3563571" y="1674649"/>
            <a:ext cx="506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Ether is de ruimte waarin de creatie wordt gemaakt.</a:t>
            </a:r>
          </a:p>
          <a:p>
            <a:pPr algn="ctr"/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A5B2665-74A1-4E67-A353-6C3003F603DB}"/>
              </a:ext>
            </a:extLst>
          </p:cNvPr>
          <p:cNvCxnSpPr/>
          <p:nvPr/>
        </p:nvCxnSpPr>
        <p:spPr>
          <a:xfrm flipH="1">
            <a:off x="4969888" y="4068318"/>
            <a:ext cx="25685" cy="125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C51449F5-9771-4CA8-99FF-C942CB355DB7}"/>
              </a:ext>
            </a:extLst>
          </p:cNvPr>
          <p:cNvCxnSpPr/>
          <p:nvPr/>
        </p:nvCxnSpPr>
        <p:spPr>
          <a:xfrm>
            <a:off x="5005847" y="47258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1B1F87C-5938-4225-81F4-6C315C58E6F1}"/>
              </a:ext>
            </a:extLst>
          </p:cNvPr>
          <p:cNvCxnSpPr/>
          <p:nvPr/>
        </p:nvCxnSpPr>
        <p:spPr>
          <a:xfrm flipH="1" flipV="1">
            <a:off x="4533236" y="4433050"/>
            <a:ext cx="436652" cy="34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E49D8F1-F872-4515-BC78-7B8B46835DD2}"/>
              </a:ext>
            </a:extLst>
          </p:cNvPr>
          <p:cNvCxnSpPr/>
          <p:nvPr/>
        </p:nvCxnSpPr>
        <p:spPr>
          <a:xfrm flipV="1">
            <a:off x="4995573" y="4289212"/>
            <a:ext cx="601038" cy="33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BBCA21C-BDE4-438F-B770-4EF505056646}"/>
              </a:ext>
            </a:extLst>
          </p:cNvPr>
          <p:cNvCxnSpPr/>
          <p:nvPr/>
        </p:nvCxnSpPr>
        <p:spPr>
          <a:xfrm flipH="1">
            <a:off x="4533236" y="5306354"/>
            <a:ext cx="436652" cy="81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34C25756-79C0-4714-B064-8CDFA795C01C}"/>
              </a:ext>
            </a:extLst>
          </p:cNvPr>
          <p:cNvCxnSpPr/>
          <p:nvPr/>
        </p:nvCxnSpPr>
        <p:spPr>
          <a:xfrm>
            <a:off x="4969888" y="5326902"/>
            <a:ext cx="344184" cy="996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DB93C1BF-F178-4AED-AC27-579D5A2AE5B8}"/>
              </a:ext>
            </a:extLst>
          </p:cNvPr>
          <p:cNvSpPr/>
          <p:nvPr/>
        </p:nvSpPr>
        <p:spPr>
          <a:xfrm>
            <a:off x="4587791" y="3255094"/>
            <a:ext cx="842481" cy="810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1BB330EB-FCAD-47E2-9C62-58F20A729E64}"/>
              </a:ext>
            </a:extLst>
          </p:cNvPr>
          <p:cNvSpPr/>
          <p:nvPr/>
        </p:nvSpPr>
        <p:spPr>
          <a:xfrm>
            <a:off x="4738719" y="3442182"/>
            <a:ext cx="143838" cy="13297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FD8CB51F-3828-4D4C-9D41-7E61DB132CAE}"/>
              </a:ext>
            </a:extLst>
          </p:cNvPr>
          <p:cNvSpPr/>
          <p:nvPr/>
        </p:nvSpPr>
        <p:spPr>
          <a:xfrm rot="6632768">
            <a:off x="4384495" y="3033197"/>
            <a:ext cx="914400" cy="914400"/>
          </a:xfrm>
          <a:prstGeom prst="arc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6263701E-3A5C-4DE8-BB26-4869603F1C97}"/>
              </a:ext>
            </a:extLst>
          </p:cNvPr>
          <p:cNvSpPr/>
          <p:nvPr/>
        </p:nvSpPr>
        <p:spPr>
          <a:xfrm>
            <a:off x="7161171" y="2457379"/>
            <a:ext cx="628650" cy="630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DA6A3539-DB27-4DB7-B885-1389E0820F62}"/>
              </a:ext>
            </a:extLst>
          </p:cNvPr>
          <p:cNvSpPr/>
          <p:nvPr/>
        </p:nvSpPr>
        <p:spPr>
          <a:xfrm>
            <a:off x="7205496" y="3142523"/>
            <a:ext cx="540000" cy="540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C49968E6-085E-4619-9FD3-9236A188B011}"/>
              </a:ext>
            </a:extLst>
          </p:cNvPr>
          <p:cNvSpPr/>
          <p:nvPr/>
        </p:nvSpPr>
        <p:spPr>
          <a:xfrm>
            <a:off x="7250496" y="3740488"/>
            <a:ext cx="450000" cy="45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13446E4-1182-437C-B851-50EB0A7C8183}"/>
              </a:ext>
            </a:extLst>
          </p:cNvPr>
          <p:cNvSpPr/>
          <p:nvPr/>
        </p:nvSpPr>
        <p:spPr>
          <a:xfrm>
            <a:off x="7295496" y="425411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C8709150-A819-4604-AC43-7B3E8B1069AB}"/>
              </a:ext>
            </a:extLst>
          </p:cNvPr>
          <p:cNvSpPr/>
          <p:nvPr/>
        </p:nvSpPr>
        <p:spPr>
          <a:xfrm>
            <a:off x="7340496" y="4671710"/>
            <a:ext cx="270000" cy="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8E83DBA2-B65C-4B50-BC1C-7D8E08620D6D}"/>
              </a:ext>
            </a:extLst>
          </p:cNvPr>
          <p:cNvSpPr/>
          <p:nvPr/>
        </p:nvSpPr>
        <p:spPr>
          <a:xfrm>
            <a:off x="7385496" y="499930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5E1B4305-D662-4AEE-B2B9-DD7EB430F4BB}"/>
              </a:ext>
            </a:extLst>
          </p:cNvPr>
          <p:cNvSpPr/>
          <p:nvPr/>
        </p:nvSpPr>
        <p:spPr>
          <a:xfrm>
            <a:off x="7430496" y="5236902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Lachebekje 24">
            <a:extLst>
              <a:ext uri="{FF2B5EF4-FFF2-40B4-BE49-F238E27FC236}">
                <a16:creationId xmlns:a16="http://schemas.microsoft.com/office/drawing/2014/main" id="{DDD4520C-DF52-4B96-8131-0078B677C208}"/>
              </a:ext>
            </a:extLst>
          </p:cNvPr>
          <p:cNvSpPr/>
          <p:nvPr/>
        </p:nvSpPr>
        <p:spPr>
          <a:xfrm>
            <a:off x="4587791" y="3249752"/>
            <a:ext cx="842481" cy="85688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B58EC171-D114-4DEA-82D8-26B6D266BB7B}"/>
              </a:ext>
            </a:extLst>
          </p:cNvPr>
          <p:cNvSpPr txBox="1"/>
          <p:nvPr/>
        </p:nvSpPr>
        <p:spPr>
          <a:xfrm>
            <a:off x="3370692" y="3221360"/>
            <a:ext cx="1132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1.perceptie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6F6A4139-C524-472D-A2E4-95B5DB235143}"/>
              </a:ext>
            </a:extLst>
          </p:cNvPr>
          <p:cNvSpPr txBox="1"/>
          <p:nvPr/>
        </p:nvSpPr>
        <p:spPr>
          <a:xfrm>
            <a:off x="7913816" y="25877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kruin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D0C5720-B753-454F-AF1E-9E09FCCE2B19}"/>
              </a:ext>
            </a:extLst>
          </p:cNvPr>
          <p:cNvSpPr txBox="1"/>
          <p:nvPr/>
        </p:nvSpPr>
        <p:spPr>
          <a:xfrm>
            <a:off x="7913816" y="322807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mind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513BEB9-EEE5-4403-82EA-9C89B0972989}"/>
              </a:ext>
            </a:extLst>
          </p:cNvPr>
          <p:cNvSpPr txBox="1"/>
          <p:nvPr/>
        </p:nvSpPr>
        <p:spPr>
          <a:xfrm>
            <a:off x="7913815" y="3780822"/>
            <a:ext cx="69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ether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7A46EEFC-3BDB-4C59-B625-57C881FE288A}"/>
              </a:ext>
            </a:extLst>
          </p:cNvPr>
          <p:cNvSpPr txBox="1"/>
          <p:nvPr/>
        </p:nvSpPr>
        <p:spPr>
          <a:xfrm>
            <a:off x="7919682" y="4254114"/>
            <a:ext cx="65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lucht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6C978BA-EA4E-44B2-AF1D-6BC9F597AC39}"/>
              </a:ext>
            </a:extLst>
          </p:cNvPr>
          <p:cNvSpPr txBox="1"/>
          <p:nvPr/>
        </p:nvSpPr>
        <p:spPr>
          <a:xfrm>
            <a:off x="7920769" y="45977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vuur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56A3E1B9-E53D-43D1-B821-98B28C76B2D8}"/>
              </a:ext>
            </a:extLst>
          </p:cNvPr>
          <p:cNvSpPr txBox="1"/>
          <p:nvPr/>
        </p:nvSpPr>
        <p:spPr>
          <a:xfrm>
            <a:off x="7913815" y="4904640"/>
            <a:ext cx="72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water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308C00AF-3396-477F-9F89-FFB7514587BD}"/>
              </a:ext>
            </a:extLst>
          </p:cNvPr>
          <p:cNvSpPr txBox="1"/>
          <p:nvPr/>
        </p:nvSpPr>
        <p:spPr>
          <a:xfrm>
            <a:off x="7926866" y="5142236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aarde</a:t>
            </a:r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B8ABBB12-06D8-4A3D-848D-8A5ECF832CB0}"/>
              </a:ext>
            </a:extLst>
          </p:cNvPr>
          <p:cNvCxnSpPr>
            <a:cxnSpLocks/>
          </p:cNvCxnSpPr>
          <p:nvPr/>
        </p:nvCxnSpPr>
        <p:spPr>
          <a:xfrm>
            <a:off x="3452213" y="3551122"/>
            <a:ext cx="13584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7E3EE169-62B2-4F32-92E2-9220671ED635}"/>
              </a:ext>
            </a:extLst>
          </p:cNvPr>
          <p:cNvCxnSpPr>
            <a:cxnSpLocks/>
          </p:cNvCxnSpPr>
          <p:nvPr/>
        </p:nvCxnSpPr>
        <p:spPr>
          <a:xfrm flipV="1">
            <a:off x="4969888" y="3338725"/>
            <a:ext cx="2199625" cy="188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149B78E6-839D-480F-8204-F79E0AD08A69}"/>
              </a:ext>
            </a:extLst>
          </p:cNvPr>
          <p:cNvSpPr txBox="1"/>
          <p:nvPr/>
        </p:nvSpPr>
        <p:spPr>
          <a:xfrm>
            <a:off x="6263944" y="2997602"/>
            <a:ext cx="98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2.oordeel</a:t>
            </a:r>
          </a:p>
        </p:txBody>
      </p: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586EBCD-1817-4B7E-9069-AEDD84ADAF05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7475496" y="3682523"/>
            <a:ext cx="12220" cy="1876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EEFACC1A-DAD3-4B72-86B4-874ABDB317DE}"/>
              </a:ext>
            </a:extLst>
          </p:cNvPr>
          <p:cNvCxnSpPr>
            <a:cxnSpLocks/>
          </p:cNvCxnSpPr>
          <p:nvPr/>
        </p:nvCxnSpPr>
        <p:spPr>
          <a:xfrm flipH="1">
            <a:off x="5050878" y="4759906"/>
            <a:ext cx="1979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Linkeraccolade 38">
            <a:extLst>
              <a:ext uri="{FF2B5EF4-FFF2-40B4-BE49-F238E27FC236}">
                <a16:creationId xmlns:a16="http://schemas.microsoft.com/office/drawing/2014/main" id="{2A6152C7-CA7B-48E7-9722-ADC4C33B68FD}"/>
              </a:ext>
            </a:extLst>
          </p:cNvPr>
          <p:cNvSpPr/>
          <p:nvPr/>
        </p:nvSpPr>
        <p:spPr>
          <a:xfrm>
            <a:off x="7043530" y="3678192"/>
            <a:ext cx="251966" cy="192123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26CC6A62-1C23-47B4-A2DF-BDD0C809D145}"/>
              </a:ext>
            </a:extLst>
          </p:cNvPr>
          <p:cNvSpPr txBox="1"/>
          <p:nvPr/>
        </p:nvSpPr>
        <p:spPr>
          <a:xfrm>
            <a:off x="5935531" y="4406982"/>
            <a:ext cx="102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3.sensatie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625DA682-096B-425F-9FA6-EA4721D27E0B}"/>
              </a:ext>
            </a:extLst>
          </p:cNvPr>
          <p:cNvCxnSpPr>
            <a:cxnSpLocks/>
          </p:cNvCxnSpPr>
          <p:nvPr/>
        </p:nvCxnSpPr>
        <p:spPr>
          <a:xfrm flipV="1">
            <a:off x="5062557" y="3632646"/>
            <a:ext cx="2106956" cy="1004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565F8E93-4FA6-40A8-B860-192D0B354713}"/>
              </a:ext>
            </a:extLst>
          </p:cNvPr>
          <p:cNvSpPr txBox="1"/>
          <p:nvPr/>
        </p:nvSpPr>
        <p:spPr>
          <a:xfrm>
            <a:off x="6258170" y="3410772"/>
            <a:ext cx="914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4.reactie</a:t>
            </a:r>
          </a:p>
        </p:txBody>
      </p:sp>
      <p:sp>
        <p:nvSpPr>
          <p:cNvPr id="46" name="Pijl: links 45">
            <a:extLst>
              <a:ext uri="{FF2B5EF4-FFF2-40B4-BE49-F238E27FC236}">
                <a16:creationId xmlns:a16="http://schemas.microsoft.com/office/drawing/2014/main" id="{3A839FD5-0B8D-4F55-8C44-DBD15BC4C869}"/>
              </a:ext>
            </a:extLst>
          </p:cNvPr>
          <p:cNvSpPr/>
          <p:nvPr/>
        </p:nvSpPr>
        <p:spPr>
          <a:xfrm>
            <a:off x="5131404" y="4863124"/>
            <a:ext cx="1822126" cy="708739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manifestatie</a:t>
            </a:r>
          </a:p>
        </p:txBody>
      </p:sp>
    </p:spTree>
    <p:extLst>
      <p:ext uri="{BB962C8B-B14F-4D97-AF65-F5344CB8AC3E}">
        <p14:creationId xmlns:p14="http://schemas.microsoft.com/office/powerpoint/2010/main" val="3346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9DF25-DFBA-4548-8144-2DFB2FAE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Asana’s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87045A0-6B0C-4FB8-9D97-AC8900096266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C2D100-7B11-4AAB-8C95-D7492C742E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Staand - </a:t>
            </a:r>
            <a:r>
              <a:rPr lang="nl-NL" b="1" dirty="0"/>
              <a:t>aarde</a:t>
            </a:r>
          </a:p>
          <a:p>
            <a:r>
              <a:rPr lang="nl-NL" dirty="0" err="1"/>
              <a:t>Virabhadrasana</a:t>
            </a:r>
            <a:r>
              <a:rPr lang="nl-NL" dirty="0"/>
              <a:t> I (krijger)</a:t>
            </a:r>
          </a:p>
          <a:p>
            <a:endParaRPr lang="nl-NL" dirty="0"/>
          </a:p>
          <a:p>
            <a:r>
              <a:rPr lang="nl-NL" dirty="0" err="1"/>
              <a:t>Uttanasana</a:t>
            </a:r>
            <a:r>
              <a:rPr lang="nl-NL" dirty="0"/>
              <a:t> (intensief uitstrekken)</a:t>
            </a:r>
          </a:p>
          <a:p>
            <a:endParaRPr lang="nl-NL" dirty="0"/>
          </a:p>
          <a:p>
            <a:r>
              <a:rPr lang="nl-NL" b="1" dirty="0">
                <a:solidFill>
                  <a:srgbClr val="CE3175"/>
                </a:solidFill>
              </a:rPr>
              <a:t>Aarde + ether</a:t>
            </a:r>
            <a:r>
              <a:rPr lang="nl-NL" dirty="0">
                <a:solidFill>
                  <a:srgbClr val="CE3175"/>
                </a:solidFill>
              </a:rPr>
              <a:t>: </a:t>
            </a:r>
            <a:r>
              <a:rPr lang="nl-NL" dirty="0" err="1"/>
              <a:t>Vrksasana</a:t>
            </a:r>
            <a:r>
              <a:rPr lang="nl-NL" dirty="0"/>
              <a:t> (boom)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dirty="0"/>
              <a:t>Staand - </a:t>
            </a:r>
            <a:r>
              <a:rPr lang="nl-NL" b="1" dirty="0"/>
              <a:t>water</a:t>
            </a:r>
          </a:p>
          <a:p>
            <a:r>
              <a:rPr lang="nl-NL" dirty="0" err="1"/>
              <a:t>Utthita</a:t>
            </a:r>
            <a:r>
              <a:rPr lang="nl-NL" dirty="0"/>
              <a:t> </a:t>
            </a:r>
            <a:r>
              <a:rPr lang="nl-NL" dirty="0" err="1"/>
              <a:t>trikonasana</a:t>
            </a:r>
            <a:r>
              <a:rPr lang="nl-NL" dirty="0"/>
              <a:t> (gestrekte driehoek)</a:t>
            </a:r>
          </a:p>
          <a:p>
            <a:endParaRPr lang="nl-NL" dirty="0"/>
          </a:p>
          <a:p>
            <a:r>
              <a:rPr lang="nl-NL" dirty="0" err="1"/>
              <a:t>Parsvottanasana</a:t>
            </a:r>
            <a:r>
              <a:rPr lang="nl-NL" dirty="0"/>
              <a:t> (gestrekte flank)</a:t>
            </a:r>
          </a:p>
          <a:p>
            <a:endParaRPr lang="nl-NL" dirty="0"/>
          </a:p>
          <a:p>
            <a:r>
              <a:rPr lang="nl-NL" b="1" dirty="0">
                <a:solidFill>
                  <a:srgbClr val="CE3175"/>
                </a:solidFill>
              </a:rPr>
              <a:t>Water + ether</a:t>
            </a:r>
            <a:r>
              <a:rPr lang="nl-NL" dirty="0">
                <a:solidFill>
                  <a:srgbClr val="CE3175"/>
                </a:solidFill>
              </a:rPr>
              <a:t>: </a:t>
            </a:r>
            <a:r>
              <a:rPr lang="nl-NL" dirty="0" err="1"/>
              <a:t>Ardha</a:t>
            </a:r>
            <a:r>
              <a:rPr lang="nl-NL" dirty="0"/>
              <a:t> </a:t>
            </a:r>
            <a:r>
              <a:rPr lang="nl-NL" dirty="0" err="1"/>
              <a:t>Chandra</a:t>
            </a:r>
            <a:r>
              <a:rPr lang="nl-NL" dirty="0"/>
              <a:t> (halve maan)</a:t>
            </a:r>
          </a:p>
          <a:p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46E9C9E-C432-4E4F-B603-E0A325A700A3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439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Zittend - </a:t>
            </a:r>
            <a:r>
              <a:rPr lang="nl-NL" b="1" dirty="0"/>
              <a:t>vuur</a:t>
            </a:r>
          </a:p>
          <a:p>
            <a:r>
              <a:rPr lang="nl-NL" b="1" dirty="0">
                <a:solidFill>
                  <a:srgbClr val="CE3175"/>
                </a:solidFill>
              </a:rPr>
              <a:t>Ether</a:t>
            </a:r>
            <a:r>
              <a:rPr lang="nl-NL" dirty="0">
                <a:solidFill>
                  <a:srgbClr val="CE3175"/>
                </a:solidFill>
              </a:rPr>
              <a:t>: </a:t>
            </a:r>
            <a:r>
              <a:rPr lang="nl-NL" dirty="0" err="1"/>
              <a:t>Salambha</a:t>
            </a:r>
            <a:r>
              <a:rPr lang="nl-NL" dirty="0"/>
              <a:t> </a:t>
            </a:r>
            <a:r>
              <a:rPr lang="nl-NL" dirty="0" err="1"/>
              <a:t>Sarvangasana</a:t>
            </a:r>
            <a:r>
              <a:rPr lang="nl-NL" dirty="0"/>
              <a:t> I (kaars)</a:t>
            </a:r>
          </a:p>
          <a:p>
            <a:endParaRPr lang="nl-NL" dirty="0"/>
          </a:p>
          <a:p>
            <a:r>
              <a:rPr lang="nl-NL" b="1" dirty="0">
                <a:solidFill>
                  <a:srgbClr val="CE3175"/>
                </a:solidFill>
              </a:rPr>
              <a:t>Vuur + ether</a:t>
            </a:r>
            <a:r>
              <a:rPr lang="nl-NL" dirty="0">
                <a:solidFill>
                  <a:srgbClr val="CE3175"/>
                </a:solidFill>
              </a:rPr>
              <a:t>: </a:t>
            </a:r>
            <a:r>
              <a:rPr lang="nl-NL" dirty="0" err="1"/>
              <a:t>Paripurna</a:t>
            </a:r>
            <a:r>
              <a:rPr lang="nl-NL" dirty="0"/>
              <a:t> </a:t>
            </a:r>
            <a:r>
              <a:rPr lang="nl-NL" dirty="0" err="1"/>
              <a:t>Navasana</a:t>
            </a:r>
            <a:r>
              <a:rPr lang="nl-NL" dirty="0"/>
              <a:t> (boot)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Dhanurasana</a:t>
            </a:r>
            <a:r>
              <a:rPr lang="nl-NL" dirty="0"/>
              <a:t> (boog)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Zittend - </a:t>
            </a:r>
            <a:r>
              <a:rPr lang="nl-NL" b="1" dirty="0"/>
              <a:t>lucht</a:t>
            </a:r>
          </a:p>
          <a:p>
            <a:r>
              <a:rPr lang="nl-NL" dirty="0" err="1"/>
              <a:t>Bhujangasana</a:t>
            </a:r>
            <a:r>
              <a:rPr lang="nl-NL" dirty="0"/>
              <a:t> (cobra)</a:t>
            </a:r>
          </a:p>
          <a:p>
            <a:endParaRPr lang="nl-NL" dirty="0"/>
          </a:p>
          <a:p>
            <a:r>
              <a:rPr lang="nl-NL" b="1" dirty="0">
                <a:solidFill>
                  <a:srgbClr val="CE3175"/>
                </a:solidFill>
              </a:rPr>
              <a:t>Lucht + ether</a:t>
            </a:r>
            <a:r>
              <a:rPr lang="nl-NL" dirty="0">
                <a:solidFill>
                  <a:srgbClr val="CE3175"/>
                </a:solidFill>
              </a:rPr>
              <a:t>: </a:t>
            </a:r>
            <a:r>
              <a:rPr lang="nl-NL" dirty="0" err="1"/>
              <a:t>Ustrasana</a:t>
            </a:r>
            <a:r>
              <a:rPr lang="nl-NL" dirty="0"/>
              <a:t> (kameel)</a:t>
            </a:r>
          </a:p>
          <a:p>
            <a:endParaRPr lang="nl-NL" dirty="0"/>
          </a:p>
          <a:p>
            <a:r>
              <a:rPr lang="nl-NL" dirty="0" err="1"/>
              <a:t>Jatara</a:t>
            </a:r>
            <a:r>
              <a:rPr lang="nl-NL" dirty="0"/>
              <a:t> </a:t>
            </a:r>
            <a:r>
              <a:rPr lang="nl-NL" dirty="0" err="1"/>
              <a:t>Parivartanasana</a:t>
            </a:r>
            <a:r>
              <a:rPr lang="nl-NL" dirty="0"/>
              <a:t> (buik gedraaide houding)</a:t>
            </a:r>
          </a:p>
        </p:txBody>
      </p:sp>
    </p:spTree>
    <p:extLst>
      <p:ext uri="{BB962C8B-B14F-4D97-AF65-F5344CB8AC3E}">
        <p14:creationId xmlns:p14="http://schemas.microsoft.com/office/powerpoint/2010/main" val="68798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Oefening om energiebanen schoon te maken</a:t>
            </a:r>
          </a:p>
          <a:p>
            <a:endParaRPr lang="nl-NL" dirty="0"/>
          </a:p>
          <a:p>
            <a:r>
              <a:rPr lang="nl-NL" dirty="0"/>
              <a:t>Niet fysiek uitvoeren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endParaRPr lang="nl-NL" dirty="0"/>
          </a:p>
          <a:p>
            <a:endParaRPr lang="nl-NL" dirty="0"/>
          </a:p>
          <a:p>
            <a:r>
              <a:rPr lang="nl-NL" dirty="0"/>
              <a:t>Uitgangspunt: energie volgt gedachten</a:t>
            </a:r>
          </a:p>
          <a:p>
            <a:endParaRPr lang="nl-NL" dirty="0"/>
          </a:p>
          <a:p>
            <a:r>
              <a:rPr lang="nl-NL" dirty="0"/>
              <a:t>Bij het oefenen van een </a:t>
            </a:r>
            <a:r>
              <a:rPr lang="nl-NL" dirty="0" err="1"/>
              <a:t>kriya</a:t>
            </a:r>
            <a:r>
              <a:rPr lang="nl-NL" dirty="0"/>
              <a:t> gebruik je een fysiek object in gedachten om het lichaam schoon te maken</a:t>
            </a:r>
          </a:p>
          <a:p>
            <a:pPr lvl="1"/>
            <a:r>
              <a:rPr lang="nl-NL" dirty="0"/>
              <a:t>De energie volgt en maakt schoon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Iedere sensatie die de oefening teweeg brengt observeer je (warmte, koude, prikkeling, gedachte).</a:t>
            </a:r>
          </a:p>
          <a:p>
            <a:pPr lvl="1"/>
            <a:r>
              <a:rPr lang="nl-NL" dirty="0"/>
              <a:t>Je herkent de sensatie, maar je vindt er niets van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96F9928F-DB9E-404A-A3B4-3C43703AA777}"/>
              </a:ext>
            </a:extLst>
          </p:cNvPr>
          <p:cNvSpPr/>
          <p:nvPr/>
        </p:nvSpPr>
        <p:spPr>
          <a:xfrm>
            <a:off x="8997493" y="2946488"/>
            <a:ext cx="3091783" cy="3822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D8B2E-E595-4A2E-A50A-18CCA95F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Meditatie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457238-15FE-42AD-B4ED-B1C0B3B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1847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Sukhasana</a:t>
            </a:r>
            <a:r>
              <a:rPr lang="nl-NL" dirty="0"/>
              <a:t> (3 min)</a:t>
            </a:r>
          </a:p>
          <a:p>
            <a:pPr lvl="1"/>
            <a:r>
              <a:rPr lang="nl-NL" dirty="0"/>
              <a:t>Sta stil bij een </a:t>
            </a:r>
            <a:r>
              <a:rPr lang="nl-NL" dirty="0" err="1"/>
              <a:t>Yama</a:t>
            </a:r>
            <a:r>
              <a:rPr lang="nl-NL" dirty="0"/>
              <a:t>, doe een wens, kom tot rust en stilte in de houding</a:t>
            </a:r>
          </a:p>
          <a:p>
            <a:r>
              <a:rPr lang="nl-NL" dirty="0" err="1"/>
              <a:t>Kriya</a:t>
            </a:r>
            <a:r>
              <a:rPr lang="nl-NL" dirty="0"/>
              <a:t> (5 min)</a:t>
            </a:r>
          </a:p>
          <a:p>
            <a:pPr lvl="1"/>
            <a:r>
              <a:rPr lang="nl-NL" dirty="0" err="1"/>
              <a:t>Nauli</a:t>
            </a:r>
            <a:r>
              <a:rPr lang="nl-NL" dirty="0"/>
              <a:t> </a:t>
            </a:r>
            <a:r>
              <a:rPr lang="nl-NL" dirty="0" err="1"/>
              <a:t>Kriya</a:t>
            </a:r>
            <a:r>
              <a:rPr lang="nl-NL" dirty="0"/>
              <a:t>, breng je aandacht naar het vuurcentrum (net boven je navel) en draai met de energie mee</a:t>
            </a:r>
          </a:p>
          <a:p>
            <a:r>
              <a:rPr lang="nl-NL" dirty="0"/>
              <a:t>Concentratie (12 min)</a:t>
            </a:r>
          </a:p>
          <a:p>
            <a:pPr lvl="1"/>
            <a:r>
              <a:rPr lang="nl-NL" dirty="0" err="1"/>
              <a:t>Annapana</a:t>
            </a:r>
            <a:r>
              <a:rPr lang="nl-NL" dirty="0"/>
              <a:t>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Totaal 20 min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2F123EF-D15C-43D7-BCC8-635F20A57971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9D57B8F-E509-4822-93E5-5BFC43E2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388" y="2946488"/>
            <a:ext cx="1822862" cy="3822523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CAFEBCDD-EA45-417B-A74B-3AEC7E78320A}"/>
              </a:ext>
            </a:extLst>
          </p:cNvPr>
          <p:cNvSpPr txBox="1"/>
          <p:nvPr/>
        </p:nvSpPr>
        <p:spPr>
          <a:xfrm>
            <a:off x="8963486" y="5635439"/>
            <a:ext cx="117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Nauli</a:t>
            </a:r>
            <a:r>
              <a:rPr lang="nl-NL" dirty="0"/>
              <a:t> </a:t>
            </a:r>
            <a:r>
              <a:rPr lang="nl-NL" dirty="0" err="1"/>
              <a:t>kriya</a:t>
            </a:r>
            <a:endParaRPr lang="nl-NL" dirty="0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90C0261B-43FC-42CC-B549-E34B21E37395}"/>
              </a:ext>
            </a:extLst>
          </p:cNvPr>
          <p:cNvSpPr/>
          <p:nvPr/>
        </p:nvSpPr>
        <p:spPr>
          <a:xfrm>
            <a:off x="10273521" y="5694809"/>
            <a:ext cx="461595" cy="282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37D6F83-282E-4863-999F-FCE66957B732}"/>
              </a:ext>
            </a:extLst>
          </p:cNvPr>
          <p:cNvSpPr txBox="1"/>
          <p:nvPr/>
        </p:nvSpPr>
        <p:spPr>
          <a:xfrm>
            <a:off x="4146887" y="1871147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7030A0"/>
                </a:solidFill>
              </a:rPr>
              <a:t>Kuisheid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11650673-869A-4DB0-BCDD-A8D4060B0860}"/>
              </a:ext>
            </a:extLst>
          </p:cNvPr>
          <p:cNvCxnSpPr>
            <a:cxnSpLocks/>
          </p:cNvCxnSpPr>
          <p:nvPr/>
        </p:nvCxnSpPr>
        <p:spPr>
          <a:xfrm flipV="1">
            <a:off x="3925352" y="2177383"/>
            <a:ext cx="287961" cy="1313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 ether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B93A82-018B-4141-B4D4-C8AED8A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0154" cy="43513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Blauwdruk van de creatie</a:t>
            </a:r>
          </a:p>
          <a:p>
            <a:pPr lvl="1"/>
            <a:r>
              <a:rPr lang="nl-NL" dirty="0"/>
              <a:t>De ether bevat alle informatie die nodig is om de creatie te maken</a:t>
            </a:r>
          </a:p>
          <a:p>
            <a:endParaRPr lang="nl-NL" dirty="0"/>
          </a:p>
          <a:p>
            <a:r>
              <a:rPr lang="nl-NL" dirty="0"/>
              <a:t>Je kunt het voelen</a:t>
            </a:r>
          </a:p>
          <a:p>
            <a:pPr lvl="1"/>
            <a:r>
              <a:rPr lang="nl-NL" dirty="0"/>
              <a:t>Ga maar met je hand heel langzaam naar een object/je lichaam. Wanneer voel je weerstand?</a:t>
            </a:r>
          </a:p>
          <a:p>
            <a:endParaRPr lang="nl-NL" dirty="0"/>
          </a:p>
          <a:p>
            <a:r>
              <a:rPr lang="nl-NL" dirty="0"/>
              <a:t>Je kunt het zien</a:t>
            </a:r>
          </a:p>
          <a:p>
            <a:pPr lvl="1"/>
            <a:r>
              <a:rPr lang="nl-NL" dirty="0"/>
              <a:t>het is als een witte rand/gloed om de materie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4487EAD-AB48-41B1-8B54-A970287F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613" y="1328658"/>
            <a:ext cx="4001360" cy="305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9A627-1F37-4564-BAD0-6D01859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 over ether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B93A82-018B-4141-B4D4-C8AED8A2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9850" cy="4351338"/>
          </a:xfrm>
        </p:spPr>
        <p:txBody>
          <a:bodyPr>
            <a:normAutofit/>
          </a:bodyPr>
          <a:lstStyle/>
          <a:p>
            <a:r>
              <a:rPr lang="nl-NL" dirty="0"/>
              <a:t>Eigenlijk is de ether een container vol energie</a:t>
            </a:r>
          </a:p>
          <a:p>
            <a:pPr lvl="1"/>
            <a:r>
              <a:rPr lang="nl-NL" dirty="0"/>
              <a:t>Dit kun je horen (</a:t>
            </a:r>
            <a:r>
              <a:rPr lang="nl-NL" dirty="0" err="1"/>
              <a:t>Nada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Dit is je subtiele lichaam (andere benaming: etherische lichaam)</a:t>
            </a:r>
          </a:p>
          <a:p>
            <a:pPr lvl="1"/>
            <a:endParaRPr lang="nl-NL" dirty="0"/>
          </a:p>
          <a:p>
            <a:r>
              <a:rPr lang="nl-NL" dirty="0"/>
              <a:t>De grenzen van het subtiele lichaam</a:t>
            </a:r>
          </a:p>
          <a:p>
            <a:pPr lvl="1"/>
            <a:r>
              <a:rPr lang="nl-NL" dirty="0"/>
              <a:t>Het ontstaat uit je gedachten/</a:t>
            </a:r>
            <a:r>
              <a:rPr lang="nl-NL" dirty="0" err="1"/>
              <a:t>ideeen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Het is de blauwdruk van het fysieke lichaam</a:t>
            </a:r>
          </a:p>
          <a:p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4076B6F-9E6E-4FC1-81E3-9B7E9D103CF8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E92A3E1-A2E5-4EC8-8320-B9BA56AE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61" y="4634222"/>
            <a:ext cx="3895441" cy="2083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70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3C7449A7-26B0-4A49-B38A-A500AE8ACD63}"/>
              </a:ext>
            </a:extLst>
          </p:cNvPr>
          <p:cNvSpPr txBox="1"/>
          <p:nvPr/>
        </p:nvSpPr>
        <p:spPr>
          <a:xfrm>
            <a:off x="696741" y="2367171"/>
            <a:ext cx="107985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dirty="0">
                <a:latin typeface="Arial" panose="020B0604020202020204" pitchFamily="34" charset="0"/>
              </a:rPr>
              <a:t>“ Daar ether de hoedanigheid heeft, dat hij de ruimte geeft en de grondslag vormt, helpt de ether de andere elementen bij de opbouw van het lichaam. En daar het </a:t>
            </a:r>
            <a:r>
              <a:rPr lang="nl-NL" altLang="nl-NL" dirty="0" err="1">
                <a:latin typeface="Arial" panose="020B0604020202020204" pitchFamily="34" charset="0"/>
              </a:rPr>
              <a:t>het</a:t>
            </a:r>
            <a:r>
              <a:rPr lang="nl-NL" altLang="nl-NL" dirty="0">
                <a:latin typeface="Arial" panose="020B0604020202020204" pitchFamily="34" charset="0"/>
              </a:rPr>
              <a:t> gehele lichaam heeft doordrongen, maakt het dat de ruimte de bewegingen van de diverse ledematen toelaat.</a:t>
            </a:r>
          </a:p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dirty="0">
              <a:latin typeface="Arial" panose="020B0604020202020204" pitchFamily="34" charset="0"/>
            </a:endParaRPr>
          </a:p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dirty="0">
                <a:latin typeface="Arial" panose="020B0604020202020204" pitchFamily="34" charset="0"/>
              </a:rPr>
              <a:t>Ether maakt dat er voortdurend ruimte is in het lichaam, waardoor er beweging kan zijn voor alle elementen. Ook is deze ether oorzaak van weerstandsvermogen en elasticiteit van het lichaam. ”</a:t>
            </a:r>
          </a:p>
          <a:p>
            <a:pPr algn="ctr"/>
            <a:endParaRPr lang="nl-NL" sz="2800" dirty="0"/>
          </a:p>
          <a:p>
            <a:pPr algn="ctr"/>
            <a:r>
              <a:rPr lang="nl-NL" sz="2000" i="1" dirty="0"/>
              <a:t>Uit: wetenschap van de ziel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28C2B30-6185-4EA3-AFD0-100B7835D36C}"/>
              </a:ext>
            </a:extLst>
          </p:cNvPr>
          <p:cNvSpPr/>
          <p:nvPr/>
        </p:nvSpPr>
        <p:spPr>
          <a:xfrm>
            <a:off x="11068050" y="0"/>
            <a:ext cx="1123950" cy="570216"/>
          </a:xfrm>
          <a:prstGeom prst="rect">
            <a:avLst/>
          </a:prstGeom>
          <a:solidFill>
            <a:srgbClr val="CE317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2400" b="1" dirty="0" err="1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Ssstil</a:t>
            </a:r>
            <a:r>
              <a:rPr lang="nl-NL" sz="2400" b="1" dirty="0">
                <a:solidFill>
                  <a:schemeClr val="bg1"/>
                </a:solidFill>
                <a:latin typeface="Pacifico" panose="02000000000000000000" pitchFamily="2" charset="0"/>
                <a:ea typeface="Pacifico" panose="02000000000000000000" pitchFamily="2" charset="0"/>
              </a:rPr>
              <a:t>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729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497</Words>
  <Application>Microsoft Office PowerPoint</Application>
  <PresentationFormat>Breedbeeld</PresentationFormat>
  <Paragraphs>101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Nunito</vt:lpstr>
      <vt:lpstr>Pacifico</vt:lpstr>
      <vt:lpstr>Wingdings</vt:lpstr>
      <vt:lpstr>Kantoorthema</vt:lpstr>
      <vt:lpstr>Ssstil</vt:lpstr>
      <vt:lpstr>Ether</vt:lpstr>
      <vt:lpstr>PowerPoint-presentatie</vt:lpstr>
      <vt:lpstr>Asana’s</vt:lpstr>
      <vt:lpstr>Kriya</vt:lpstr>
      <vt:lpstr>Meditatie</vt:lpstr>
      <vt:lpstr>Over ether</vt:lpstr>
      <vt:lpstr>Meer over ether</vt:lpstr>
      <vt:lpstr>PowerPoint-presentatie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Wakker Worden</dc:title>
  <dc:creator>Herman van Dompseler</dc:creator>
  <cp:lastModifiedBy>Herman van Dompseler</cp:lastModifiedBy>
  <cp:revision>85</cp:revision>
  <dcterms:created xsi:type="dcterms:W3CDTF">2017-06-09T06:17:08Z</dcterms:created>
  <dcterms:modified xsi:type="dcterms:W3CDTF">2018-01-19T10:06:50Z</dcterms:modified>
</cp:coreProperties>
</file>