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345" r:id="rId4"/>
    <p:sldId id="344" r:id="rId5"/>
    <p:sldId id="303" r:id="rId6"/>
    <p:sldId id="291" r:id="rId7"/>
    <p:sldId id="285" r:id="rId8"/>
    <p:sldId id="343" r:id="rId9"/>
    <p:sldId id="271" r:id="rId10"/>
    <p:sldId id="264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D3E8"/>
    <a:srgbClr val="A2D0EA"/>
    <a:srgbClr val="CE31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jl, gemiddeld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CEE5A-3833-459A-A50B-868A0E204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D2ED42A-B1C6-4217-B38A-601276A03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8F36911-26E2-42D9-9854-A51614E7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30-5-2019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1ACE1CB-D16E-4315-97A2-0BEC8ABB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9F579F6-BB3D-4D10-B146-863345B2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066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DC4151-7B45-43A5-9950-15575DF4E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70033E7-27CE-492B-BC64-4671FB9A9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B744992-4E0B-4B56-9B3E-3593F715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30-5-2019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6899AA7-01B8-4D5D-B917-968279CEB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0F2B30C-77C8-457B-865F-25B86517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768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8700357-93A3-43D5-8F6A-A43107226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CE2B634-55AC-422F-B6BB-C73ACF1CA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440C53-3F71-4F47-964A-10074D65A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30-5-2019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7667A8A-09C5-4E7A-A13C-21A705BB6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4891397-2027-4EED-910C-643FAAC0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376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5C33A-1F52-4D92-B4C2-5B44BAB3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5057CC-0DA2-413C-BC92-085A290AE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AF7B1F2-6EC0-49FD-ADDB-F86EA662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30-5-2019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E8E09BD-7C84-496A-BA83-C0577F49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9595E9B-21E2-404F-919D-EA9CCCFA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612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9C252-2779-40E5-B46D-45C92146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F948FA8-923A-4DB6-8F3E-9E040BAEC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3D6AA1-448E-4871-8CC5-856131EC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30-5-2019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CBCDDD-A890-4A36-AF18-D4FAA35F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634E2D-491D-4A35-BD18-501A2BF6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558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184FB-049C-44BC-8FF6-834EB0EE9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A8229E-27D7-431F-8788-F37E5D0F1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DC9DF0F-CC26-4AAF-A005-D3E2A14BC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C4B0E65-D1FF-406C-956C-2AD50574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30-5-2019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4F38E75-7968-480C-927D-E92D5129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2603764-33A5-43B6-9A2B-CB1F2069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177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82D42-970A-4597-9CDB-50F13ED1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556588E-A82E-441E-A555-C274A11E3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D4188D8-E2A5-4AC6-B17E-52CC564C0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22FC11F-986A-4E5F-83DC-BF8B72E3A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42DFE75-007B-493B-BFC3-52A60754E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EE9E917-48C8-4C54-B817-81AE5839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30-5-2019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29B3F63-CA99-4F99-BE0A-257B89E53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668A92-4795-4E03-9001-6C340F60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5071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599FE-7320-4EB1-9307-EC406B8E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A233394-72E6-45F5-97B7-18570D97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30-5-2019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EEF2CCD-086C-4B68-8E62-D5EA13F5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BD5AC5B-553B-4BA2-9102-A47A8ACAE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233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0D0B6FE-519E-4BB9-81D5-6C518E2B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30-5-2019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D5D5DB6-CE05-4A9E-9F03-146CF124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7A9DE9-1D39-473E-8192-EB58895A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014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5A18E-7AE9-4F60-B047-630C51162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49E453-34CD-41EA-8504-55D3D4926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E9F4FBD-B508-4987-B12B-DFD4D75E7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32E770C-3BF4-44BE-9F0C-65F0329C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30-5-2019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55DF65D-38FE-4B3C-B4BE-5A0838CF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4C0278A-A957-4BE6-8CD2-55E56B5C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972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8B42E-F274-4B7C-91B1-A2880DF7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B9BFAC0-7706-4CF2-9BD9-76E5C2146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A06FB16-49F8-4534-8F18-F3ED42844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136F4C8-9748-4CC6-B248-A14417B8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30-5-2019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1F994D0-3F38-49FB-BC5E-75B5A506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B7F0E5A-270C-4EE7-9DFB-D4AA4335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303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305CE3F-152A-4499-8376-14ABAB37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149F95D-DABB-43A9-BAA5-DB989A652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913CBB-C332-4DD4-9CCA-7B14E2F2C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24266-7DD0-4B75-85B3-A7D673269ACB}" type="datetimeFigureOut">
              <a:rPr lang="nl-NL" smtClean="0"/>
              <a:t>30-5-2019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D1349D3-03E1-4E9F-AC85-D067161BF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DF89F0F-776C-4F48-A5D8-5A05E2A80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887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b="1" dirty="0" err="1">
                <a:solidFill>
                  <a:srgbClr val="CE3175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Ssstil</a:t>
            </a:r>
            <a:endParaRPr lang="nl-NL" b="1" dirty="0">
              <a:solidFill>
                <a:srgbClr val="CE3175"/>
              </a:solidFill>
              <a:latin typeface="Pacifico" panose="02000000000000000000" pitchFamily="2" charset="0"/>
              <a:ea typeface="Pacifico" panose="02000000000000000000" pitchFamily="2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Op zoek naar jezelf</a:t>
            </a:r>
          </a:p>
        </p:txBody>
      </p:sp>
    </p:spTree>
    <p:extLst>
      <p:ext uri="{BB962C8B-B14F-4D97-AF65-F5344CB8AC3E}">
        <p14:creationId xmlns:p14="http://schemas.microsoft.com/office/powerpoint/2010/main" val="3425352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EBBF14-F78C-4A26-A95B-1C1ADF014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Contact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DABAC41-CE47-4A69-BCF6-0498673C3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e: herman@dompseler.nl</a:t>
            </a:r>
          </a:p>
          <a:p>
            <a:r>
              <a:rPr lang="nl-NL" dirty="0"/>
              <a:t>w: www.ssstil.nl</a:t>
            </a:r>
          </a:p>
          <a:p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C3B5115-84FE-4E93-B5AF-AD250AD63FB3}"/>
              </a:ext>
            </a:extLst>
          </p:cNvPr>
          <p:cNvSpPr/>
          <p:nvPr/>
        </p:nvSpPr>
        <p:spPr>
          <a:xfrm>
            <a:off x="0" y="0"/>
            <a:ext cx="12192000" cy="570216"/>
          </a:xfrm>
          <a:prstGeom prst="rect">
            <a:avLst/>
          </a:prstGeom>
          <a:solidFill>
            <a:srgbClr val="CE317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b="1" dirty="0" err="1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Ssstil</a:t>
            </a:r>
            <a:r>
              <a:rPr lang="nl-NL" sz="2400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r>
              <a:rPr lang="nl-NL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r>
              <a:rPr lang="nl-NL" b="1" dirty="0">
                <a:solidFill>
                  <a:schemeClr val="bg1"/>
                </a:solidFill>
                <a:latin typeface="Nunito" panose="02000503000000000000" pitchFamily="2" charset="0"/>
              </a:rPr>
              <a:t>- </a:t>
            </a:r>
            <a:r>
              <a:rPr lang="nl-NL" dirty="0">
                <a:solidFill>
                  <a:schemeClr val="bg1"/>
                </a:solidFill>
                <a:latin typeface="Nunito" panose="02000503000000000000" pitchFamily="2" charset="0"/>
              </a:rPr>
              <a:t>op zoek naar jezelf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7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EBBF14-F78C-4A26-A95B-1C1ADF014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Ziel – Creatie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DABAC41-CE47-4A69-BCF6-0498673C3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Inzicht - 8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C3B5115-84FE-4E93-B5AF-AD250AD63FB3}"/>
              </a:ext>
            </a:extLst>
          </p:cNvPr>
          <p:cNvSpPr/>
          <p:nvPr/>
        </p:nvSpPr>
        <p:spPr>
          <a:xfrm>
            <a:off x="0" y="0"/>
            <a:ext cx="12192000" cy="570216"/>
          </a:xfrm>
          <a:prstGeom prst="rect">
            <a:avLst/>
          </a:prstGeom>
          <a:solidFill>
            <a:srgbClr val="CE317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b="1" dirty="0" err="1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Ssstil</a:t>
            </a:r>
            <a:r>
              <a:rPr lang="nl-NL" sz="2400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r>
              <a:rPr lang="nl-NL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r>
              <a:rPr lang="nl-NL" b="1" dirty="0">
                <a:solidFill>
                  <a:schemeClr val="bg1"/>
                </a:solidFill>
                <a:latin typeface="Nunito" panose="02000503000000000000" pitchFamily="2" charset="0"/>
              </a:rPr>
              <a:t>- </a:t>
            </a:r>
            <a:r>
              <a:rPr lang="nl-NL" dirty="0">
                <a:solidFill>
                  <a:schemeClr val="bg1"/>
                </a:solidFill>
                <a:latin typeface="Nunito" panose="02000503000000000000" pitchFamily="2" charset="0"/>
              </a:rPr>
              <a:t>op zoek naar jezelf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DBB1049-5D0A-424C-8A54-2ACB6B08C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713" y="3607119"/>
            <a:ext cx="4381287" cy="32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A5D60-C588-42A3-9B5A-9A6728A2D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Let op!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F29C4F-E6D8-4C9E-9793-2B5B1A759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8643"/>
          </a:xfrm>
        </p:spPr>
        <p:txBody>
          <a:bodyPr>
            <a:normAutofit fontScale="62500" lnSpcReduction="20000"/>
          </a:bodyPr>
          <a:lstStyle/>
          <a:p>
            <a:r>
              <a:rPr lang="nl-NL" dirty="0"/>
              <a:t>We zijn nog in </a:t>
            </a:r>
            <a:r>
              <a:rPr lang="nl-NL" dirty="0" err="1"/>
              <a:t>manomaya</a:t>
            </a:r>
            <a:r>
              <a:rPr lang="nl-NL" dirty="0"/>
              <a:t> </a:t>
            </a:r>
            <a:r>
              <a:rPr lang="nl-NL" dirty="0" err="1"/>
              <a:t>kosha</a:t>
            </a:r>
            <a:r>
              <a:rPr lang="nl-NL" dirty="0"/>
              <a:t> bezig</a:t>
            </a:r>
          </a:p>
          <a:p>
            <a:pPr lvl="1"/>
            <a:r>
              <a:rPr lang="nl-NL" dirty="0"/>
              <a:t>Dat betekent dat we de ziel theoretische proberen te begrijpen, je bent er nog niet!</a:t>
            </a:r>
          </a:p>
          <a:p>
            <a:endParaRPr lang="nl-NL" dirty="0"/>
          </a:p>
          <a:p>
            <a:r>
              <a:rPr lang="nl-NL" dirty="0"/>
              <a:t>Je moet het uiteindelijk ervaren!</a:t>
            </a:r>
          </a:p>
          <a:p>
            <a:endParaRPr lang="nl-NL" dirty="0"/>
          </a:p>
          <a:p>
            <a:r>
              <a:rPr lang="nl-NL" dirty="0"/>
              <a:t>Er is maar één weg</a:t>
            </a:r>
          </a:p>
          <a:p>
            <a:pPr lvl="1"/>
            <a:r>
              <a:rPr lang="nl-NL" b="1" dirty="0"/>
              <a:t>Concentratie, concentratie &amp; concentratie</a:t>
            </a:r>
          </a:p>
          <a:p>
            <a:pPr lvl="1"/>
            <a:r>
              <a:rPr lang="nl-NL" dirty="0"/>
              <a:t>Dat gaat over in meditatie</a:t>
            </a:r>
          </a:p>
          <a:p>
            <a:pPr lvl="2"/>
            <a:r>
              <a:rPr lang="nl-NL" dirty="0"/>
              <a:t>als we niet meer denken en het ego hebben afgeschud</a:t>
            </a:r>
          </a:p>
          <a:p>
            <a:pPr lvl="1"/>
            <a:r>
              <a:rPr lang="nl-NL" dirty="0"/>
              <a:t>Dat gaat over in contemplatie</a:t>
            </a:r>
          </a:p>
          <a:p>
            <a:pPr lvl="2"/>
            <a:r>
              <a:rPr lang="nl-NL" dirty="0"/>
              <a:t>als we niet meer zien, voelen of horen en onze persoon achter ons laten</a:t>
            </a:r>
          </a:p>
          <a:p>
            <a:endParaRPr lang="nl-NL" dirty="0"/>
          </a:p>
          <a:p>
            <a:r>
              <a:rPr lang="nl-NL" dirty="0"/>
              <a:t>Dan kom je op de top van de berg</a:t>
            </a:r>
          </a:p>
          <a:p>
            <a:pPr lvl="1"/>
            <a:r>
              <a:rPr lang="nl-NL" dirty="0"/>
              <a:t>Daar is bewustzijn en energie</a:t>
            </a:r>
          </a:p>
          <a:p>
            <a:endParaRPr lang="nl-NL" dirty="0"/>
          </a:p>
          <a:p>
            <a:r>
              <a:rPr lang="nl-NL" dirty="0"/>
              <a:t>Dan verdwijnt de berg</a:t>
            </a:r>
          </a:p>
          <a:p>
            <a:pPr lvl="1"/>
            <a:r>
              <a:rPr lang="nl-NL" dirty="0"/>
              <a:t>Er is niet-zijn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CFF95AC8-8E3F-4C79-9256-739B60CC18CA}"/>
              </a:ext>
            </a:extLst>
          </p:cNvPr>
          <p:cNvSpPr/>
          <p:nvPr/>
        </p:nvSpPr>
        <p:spPr>
          <a:xfrm>
            <a:off x="11068050" y="0"/>
            <a:ext cx="1123950" cy="570216"/>
          </a:xfrm>
          <a:prstGeom prst="rect">
            <a:avLst/>
          </a:prstGeom>
          <a:solidFill>
            <a:srgbClr val="CE317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b="1" dirty="0" err="1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Ssstil</a:t>
            </a:r>
            <a:r>
              <a:rPr lang="nl-NL" sz="2400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60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A5D60-C588-42A3-9B5A-9A6728A2D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Creatie</a:t>
            </a: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983409FB-DC78-44B5-A07A-0E70BA609DEE}"/>
              </a:ext>
            </a:extLst>
          </p:cNvPr>
          <p:cNvSpPr/>
          <p:nvPr/>
        </p:nvSpPr>
        <p:spPr>
          <a:xfrm>
            <a:off x="1645751" y="2055813"/>
            <a:ext cx="720000" cy="72000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NL" sz="900" b="1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1B59D31D-2BB2-4F2A-AA15-9A0507767854}"/>
              </a:ext>
            </a:extLst>
          </p:cNvPr>
          <p:cNvSpPr txBox="1"/>
          <p:nvPr/>
        </p:nvSpPr>
        <p:spPr>
          <a:xfrm>
            <a:off x="473237" y="2775813"/>
            <a:ext cx="306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1. In het leven, het niet-zijn, zit de potentie van alles besloten </a:t>
            </a: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17BE668D-EF67-4D99-81AF-3F4FA41E87B2}"/>
              </a:ext>
            </a:extLst>
          </p:cNvPr>
          <p:cNvSpPr/>
          <p:nvPr/>
        </p:nvSpPr>
        <p:spPr>
          <a:xfrm>
            <a:off x="5305732" y="2534900"/>
            <a:ext cx="720000" cy="72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bewustzijn</a:t>
            </a: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26575191-D680-4FB9-85E9-2DF685643162}"/>
              </a:ext>
            </a:extLst>
          </p:cNvPr>
          <p:cNvSpPr/>
          <p:nvPr/>
        </p:nvSpPr>
        <p:spPr>
          <a:xfrm>
            <a:off x="5305732" y="3540388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materie</a:t>
            </a:r>
            <a:endParaRPr lang="nl-NL" sz="600" b="1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A7F2CFC6-AC5D-41BD-9E18-8A7F308661C2}"/>
              </a:ext>
            </a:extLst>
          </p:cNvPr>
          <p:cNvSpPr txBox="1"/>
          <p:nvPr/>
        </p:nvSpPr>
        <p:spPr>
          <a:xfrm>
            <a:off x="4041267" y="4311472"/>
            <a:ext cx="32489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2. In de dualiteit, het zijn, creëer je een beeld van een vorm</a:t>
            </a:r>
          </a:p>
          <a:p>
            <a:endParaRPr lang="nl-NL" dirty="0"/>
          </a:p>
          <a:p>
            <a:r>
              <a:rPr lang="nl-NL" dirty="0"/>
              <a:t>Door dit bewustzijn van de vorm, ontstaat de vorm</a:t>
            </a:r>
          </a:p>
          <a:p>
            <a:endParaRPr lang="nl-NL" dirty="0"/>
          </a:p>
          <a:p>
            <a:r>
              <a:rPr lang="nl-NL" dirty="0"/>
              <a:t>De vorm bestaat niet op zichzelf</a:t>
            </a:r>
          </a:p>
        </p:txBody>
      </p:sp>
      <p:sp>
        <p:nvSpPr>
          <p:cNvPr id="12" name="Tekstballon: rechthoek met afgeronde hoeken 11">
            <a:extLst>
              <a:ext uri="{FF2B5EF4-FFF2-40B4-BE49-F238E27FC236}">
                <a16:creationId xmlns:a16="http://schemas.microsoft.com/office/drawing/2014/main" id="{3EB6AFCC-8632-44F5-9160-751C87E34A6E}"/>
              </a:ext>
            </a:extLst>
          </p:cNvPr>
          <p:cNvSpPr/>
          <p:nvPr/>
        </p:nvSpPr>
        <p:spPr>
          <a:xfrm>
            <a:off x="7828676" y="167299"/>
            <a:ext cx="4178655" cy="6523401"/>
          </a:xfrm>
          <a:prstGeom prst="wedgeRoundRectCallout">
            <a:avLst>
              <a:gd name="adj1" fmla="val -50323"/>
              <a:gd name="adj2" fmla="val 208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/>
              <a:t>Creëer je eigen wereld!</a:t>
            </a:r>
          </a:p>
          <a:p>
            <a:endParaRPr lang="nl-NL" sz="1400" dirty="0"/>
          </a:p>
          <a:p>
            <a:r>
              <a:rPr lang="nl-NL" sz="1400" dirty="0"/>
              <a:t>1. Dat begint met een zuivere wens (vanuit leven)</a:t>
            </a:r>
          </a:p>
          <a:p>
            <a:endParaRPr lang="nl-NL" sz="1400" dirty="0"/>
          </a:p>
          <a:p>
            <a:r>
              <a:rPr lang="nl-NL" sz="1400" dirty="0"/>
              <a:t>2. Dan volgt de intentie (de stem van je ziel)</a:t>
            </a:r>
          </a:p>
          <a:p>
            <a:endParaRPr lang="nl-NL" sz="1400" dirty="0"/>
          </a:p>
          <a:p>
            <a:r>
              <a:rPr lang="nl-NL" sz="1400" dirty="0"/>
              <a:t>3. De bedoeling wordt intuïtief aangevoeld (zien, voelen, horen: het begrip van je persoon)</a:t>
            </a:r>
          </a:p>
          <a:p>
            <a:endParaRPr lang="nl-NL" sz="1400" dirty="0"/>
          </a:p>
          <a:p>
            <a:r>
              <a:rPr lang="nl-NL" sz="1400" dirty="0"/>
              <a:t>4. Dat creëert een gedachte (oordelen en reageren: je ego doet mee)</a:t>
            </a:r>
          </a:p>
          <a:p>
            <a:endParaRPr lang="nl-NL" sz="1400" dirty="0"/>
          </a:p>
          <a:p>
            <a:r>
              <a:rPr lang="nl-NL" sz="1400" dirty="0"/>
              <a:t>5. Via de energie</a:t>
            </a:r>
          </a:p>
          <a:p>
            <a:pPr marL="285750" indent="-285750">
              <a:buFontTx/>
              <a:buChar char="-"/>
            </a:pPr>
            <a:r>
              <a:rPr lang="nl-NL" sz="1400" dirty="0"/>
              <a:t>Ether</a:t>
            </a:r>
          </a:p>
          <a:p>
            <a:pPr marL="285750" indent="-285750">
              <a:buFontTx/>
              <a:buChar char="-"/>
            </a:pPr>
            <a:r>
              <a:rPr lang="nl-NL" sz="1400" dirty="0"/>
              <a:t>Lucht</a:t>
            </a:r>
          </a:p>
          <a:p>
            <a:pPr marL="285750" indent="-285750">
              <a:buFontTx/>
              <a:buChar char="-"/>
            </a:pPr>
            <a:r>
              <a:rPr lang="nl-NL" sz="1400" dirty="0"/>
              <a:t>Vuur</a:t>
            </a:r>
          </a:p>
          <a:p>
            <a:pPr marL="285750" indent="-285750">
              <a:buFontTx/>
              <a:buChar char="-"/>
            </a:pPr>
            <a:r>
              <a:rPr lang="nl-NL" sz="1400" dirty="0"/>
              <a:t>Water</a:t>
            </a:r>
          </a:p>
          <a:p>
            <a:pPr marL="285750" indent="-285750">
              <a:buFontTx/>
              <a:buChar char="-"/>
            </a:pPr>
            <a:r>
              <a:rPr lang="nl-NL" sz="1400" dirty="0"/>
              <a:t>Aarde</a:t>
            </a:r>
          </a:p>
          <a:p>
            <a:endParaRPr lang="nl-NL" sz="1400" dirty="0"/>
          </a:p>
          <a:p>
            <a:r>
              <a:rPr lang="nl-NL" sz="1400" dirty="0"/>
              <a:t>6. Wordt dit in de ‘stof’ gebracht</a:t>
            </a:r>
          </a:p>
          <a:p>
            <a:pPr marL="285750" indent="-285750">
              <a:buFontTx/>
              <a:buChar char="-"/>
            </a:pPr>
            <a:r>
              <a:rPr lang="nl-NL" sz="1400" dirty="0"/>
              <a:t>Plasma</a:t>
            </a:r>
          </a:p>
          <a:p>
            <a:pPr marL="285750" indent="-285750">
              <a:buFontTx/>
              <a:buChar char="-"/>
            </a:pPr>
            <a:r>
              <a:rPr lang="nl-NL" sz="1400" dirty="0"/>
              <a:t>Bloed</a:t>
            </a:r>
          </a:p>
          <a:p>
            <a:pPr marL="285750" indent="-285750">
              <a:buFontTx/>
              <a:buChar char="-"/>
            </a:pPr>
            <a:r>
              <a:rPr lang="nl-NL" sz="1400" dirty="0"/>
              <a:t>Spieren</a:t>
            </a:r>
          </a:p>
          <a:p>
            <a:pPr marL="285750" indent="-285750">
              <a:buFontTx/>
              <a:buChar char="-"/>
            </a:pPr>
            <a:r>
              <a:rPr lang="nl-NL" sz="1400" dirty="0"/>
              <a:t>Vet</a:t>
            </a:r>
          </a:p>
          <a:p>
            <a:pPr marL="285750" indent="-285750">
              <a:buFontTx/>
              <a:buChar char="-"/>
            </a:pPr>
            <a:r>
              <a:rPr lang="nl-NL" sz="1400" dirty="0"/>
              <a:t>Bot</a:t>
            </a:r>
          </a:p>
          <a:p>
            <a:pPr marL="285750" indent="-285750">
              <a:buFontTx/>
              <a:buChar char="-"/>
            </a:pPr>
            <a:r>
              <a:rPr lang="nl-NL" sz="1400" dirty="0"/>
              <a:t>Hersenen</a:t>
            </a:r>
          </a:p>
          <a:p>
            <a:pPr marL="285750" indent="-285750">
              <a:buFontTx/>
              <a:buChar char="-"/>
            </a:pPr>
            <a:r>
              <a:rPr lang="nl-NL" sz="1400" dirty="0"/>
              <a:t>Zaad- en eicel</a:t>
            </a:r>
          </a:p>
          <a:p>
            <a:pPr marL="285750" indent="-285750">
              <a:buFontTx/>
              <a:buChar char="-"/>
            </a:pPr>
            <a:endParaRPr lang="nl-NL" sz="1400" dirty="0"/>
          </a:p>
          <a:p>
            <a:r>
              <a:rPr lang="nl-NL" sz="1400" dirty="0"/>
              <a:t>Geniet ervan!</a:t>
            </a:r>
          </a:p>
        </p:txBody>
      </p:sp>
      <p:sp>
        <p:nvSpPr>
          <p:cNvPr id="13" name="Tekstballon: rechthoek met afgeronde hoeken 12">
            <a:extLst>
              <a:ext uri="{FF2B5EF4-FFF2-40B4-BE49-F238E27FC236}">
                <a16:creationId xmlns:a16="http://schemas.microsoft.com/office/drawing/2014/main" id="{69B9FEB7-ED6D-461B-9F71-EE38878E4B91}"/>
              </a:ext>
            </a:extLst>
          </p:cNvPr>
          <p:cNvSpPr/>
          <p:nvPr/>
        </p:nvSpPr>
        <p:spPr>
          <a:xfrm>
            <a:off x="838200" y="4868285"/>
            <a:ext cx="2763633" cy="1680658"/>
          </a:xfrm>
          <a:prstGeom prst="wedgeRoundRectCallout">
            <a:avLst>
              <a:gd name="adj1" fmla="val 60278"/>
              <a:gd name="adj2" fmla="val 2241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400" dirty="0"/>
              <a:t>Zelfs ruimte en tijd bestaan niet!</a:t>
            </a:r>
          </a:p>
          <a:p>
            <a:endParaRPr lang="nl-NL" sz="1400" dirty="0"/>
          </a:p>
          <a:p>
            <a:r>
              <a:rPr lang="nl-NL" sz="1400" dirty="0"/>
              <a:t>Als er vorm ontstaat gaat hij ruimte in nemen.</a:t>
            </a:r>
          </a:p>
          <a:p>
            <a:endParaRPr lang="nl-NL" sz="1400" dirty="0"/>
          </a:p>
          <a:p>
            <a:r>
              <a:rPr lang="nl-NL" sz="1400" dirty="0"/>
              <a:t>Als de vorm waargenomen wordt ontstaat er tijd.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CFF95AC8-8E3F-4C79-9256-739B60CC18CA}"/>
              </a:ext>
            </a:extLst>
          </p:cNvPr>
          <p:cNvSpPr/>
          <p:nvPr/>
        </p:nvSpPr>
        <p:spPr>
          <a:xfrm>
            <a:off x="11068050" y="0"/>
            <a:ext cx="1123950" cy="570216"/>
          </a:xfrm>
          <a:prstGeom prst="rect">
            <a:avLst/>
          </a:prstGeom>
          <a:solidFill>
            <a:srgbClr val="CE317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b="1" dirty="0" err="1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Ssstil</a:t>
            </a:r>
            <a:r>
              <a:rPr lang="nl-NL" sz="2400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36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9DF25-DFBA-4548-8144-2DFB2FAE9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Asana’s</a:t>
            </a:r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787045A0-6B0C-4FB8-9D97-AC8900096266}"/>
              </a:ext>
            </a:extLst>
          </p:cNvPr>
          <p:cNvSpPr/>
          <p:nvPr/>
        </p:nvSpPr>
        <p:spPr>
          <a:xfrm>
            <a:off x="11068050" y="0"/>
            <a:ext cx="1123950" cy="570216"/>
          </a:xfrm>
          <a:prstGeom prst="rect">
            <a:avLst/>
          </a:prstGeom>
          <a:solidFill>
            <a:srgbClr val="CE317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b="1" dirty="0" err="1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Ssstil</a:t>
            </a:r>
            <a:r>
              <a:rPr lang="nl-NL" sz="2400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83C2D100-7B11-4AAB-8C95-D7492C742E7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79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/>
              <a:t>Staand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Virabhadrasana</a:t>
            </a:r>
            <a:r>
              <a:rPr lang="nl-NL" dirty="0"/>
              <a:t> I (krijger)</a:t>
            </a:r>
          </a:p>
          <a:p>
            <a:endParaRPr lang="nl-NL" dirty="0"/>
          </a:p>
          <a:p>
            <a:r>
              <a:rPr lang="nl-NL" dirty="0" err="1"/>
              <a:t>Garuda</a:t>
            </a:r>
            <a:r>
              <a:rPr lang="nl-NL" dirty="0"/>
              <a:t> (adelaar)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Ekapada</a:t>
            </a:r>
            <a:r>
              <a:rPr lang="nl-NL" dirty="0"/>
              <a:t> </a:t>
            </a:r>
            <a:r>
              <a:rPr lang="nl-NL" dirty="0" err="1"/>
              <a:t>Sirsasana</a:t>
            </a:r>
            <a:r>
              <a:rPr lang="nl-NL" dirty="0"/>
              <a:t> (één been hoofdstand)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846E9C9E-C432-4E4F-B603-E0A325A700A3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79240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/>
              <a:t>Zittend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Supta</a:t>
            </a:r>
            <a:r>
              <a:rPr lang="nl-NL" dirty="0"/>
              <a:t> </a:t>
            </a:r>
            <a:r>
              <a:rPr lang="nl-NL" dirty="0" err="1"/>
              <a:t>konasana</a:t>
            </a:r>
            <a:r>
              <a:rPr lang="nl-NL" dirty="0"/>
              <a:t> (liggende hoek)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Upavistha</a:t>
            </a:r>
            <a:r>
              <a:rPr lang="nl-NL" dirty="0"/>
              <a:t> </a:t>
            </a:r>
            <a:r>
              <a:rPr lang="nl-NL" dirty="0" err="1"/>
              <a:t>Konasana</a:t>
            </a:r>
            <a:r>
              <a:rPr lang="nl-NL" dirty="0"/>
              <a:t> (zittende hoekhouding)</a:t>
            </a:r>
          </a:p>
          <a:p>
            <a:endParaRPr lang="nl-NL" dirty="0"/>
          </a:p>
          <a:p>
            <a:r>
              <a:rPr lang="nl-NL" dirty="0" err="1"/>
              <a:t>Supta</a:t>
            </a:r>
            <a:r>
              <a:rPr lang="nl-NL" dirty="0"/>
              <a:t> </a:t>
            </a:r>
            <a:r>
              <a:rPr lang="nl-NL" dirty="0" err="1"/>
              <a:t>padangustha</a:t>
            </a:r>
            <a:r>
              <a:rPr lang="nl-NL" dirty="0"/>
              <a:t> (liggende grote teen/voet houding)</a:t>
            </a:r>
          </a:p>
          <a:p>
            <a:endParaRPr lang="nl-NL" dirty="0"/>
          </a:p>
          <a:p>
            <a:r>
              <a:rPr lang="nl-NL" dirty="0" err="1"/>
              <a:t>Baddha</a:t>
            </a:r>
            <a:r>
              <a:rPr lang="nl-NL" dirty="0"/>
              <a:t> </a:t>
            </a:r>
            <a:r>
              <a:rPr lang="nl-NL" dirty="0" err="1"/>
              <a:t>Padmasana</a:t>
            </a:r>
            <a:r>
              <a:rPr lang="nl-NL" dirty="0"/>
              <a:t> (gevangen lotus)</a:t>
            </a:r>
          </a:p>
          <a:p>
            <a:endParaRPr lang="nl-NL" dirty="0"/>
          </a:p>
          <a:p>
            <a:r>
              <a:rPr lang="nl-NL" dirty="0" err="1"/>
              <a:t>Matsyasana</a:t>
            </a:r>
            <a:r>
              <a:rPr lang="nl-NL" dirty="0"/>
              <a:t> (vis)</a:t>
            </a:r>
          </a:p>
          <a:p>
            <a:endParaRPr lang="nl-NL" b="1" dirty="0"/>
          </a:p>
          <a:p>
            <a:r>
              <a:rPr lang="nl-NL" dirty="0" err="1"/>
              <a:t>Ardha</a:t>
            </a:r>
            <a:r>
              <a:rPr lang="nl-NL" dirty="0"/>
              <a:t> </a:t>
            </a:r>
            <a:r>
              <a:rPr lang="nl-NL" dirty="0" err="1"/>
              <a:t>Matsyendra</a:t>
            </a:r>
            <a:r>
              <a:rPr lang="nl-NL" dirty="0"/>
              <a:t> I</a:t>
            </a:r>
          </a:p>
        </p:txBody>
      </p:sp>
    </p:spTree>
    <p:extLst>
      <p:ext uri="{BB962C8B-B14F-4D97-AF65-F5344CB8AC3E}">
        <p14:creationId xmlns:p14="http://schemas.microsoft.com/office/powerpoint/2010/main" val="418808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9DF25-DFBA-4548-8144-2DFB2FAE9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Bhastrika</a:t>
            </a:r>
            <a:r>
              <a:rPr lang="nl-NL" dirty="0"/>
              <a:t> </a:t>
            </a:r>
            <a:r>
              <a:rPr lang="nl-NL" dirty="0" err="1"/>
              <a:t>Pranayama</a:t>
            </a:r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787045A0-6B0C-4FB8-9D97-AC8900096266}"/>
              </a:ext>
            </a:extLst>
          </p:cNvPr>
          <p:cNvSpPr/>
          <p:nvPr/>
        </p:nvSpPr>
        <p:spPr>
          <a:xfrm>
            <a:off x="11068050" y="0"/>
            <a:ext cx="1123950" cy="570216"/>
          </a:xfrm>
          <a:prstGeom prst="rect">
            <a:avLst/>
          </a:prstGeom>
          <a:solidFill>
            <a:srgbClr val="CE317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b="1" dirty="0" err="1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Ssstil</a:t>
            </a:r>
            <a:r>
              <a:rPr lang="nl-NL" sz="2400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83C2D100-7B11-4AAB-8C95-D7492C742E7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2298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Grote schoonmaak oefening</a:t>
            </a:r>
          </a:p>
          <a:p>
            <a:r>
              <a:rPr lang="nl-NL" dirty="0"/>
              <a:t>Ritme: </a:t>
            </a:r>
            <a:r>
              <a:rPr lang="nl-NL" b="1" dirty="0"/>
              <a:t>32</a:t>
            </a:r>
            <a:r>
              <a:rPr lang="nl-NL" dirty="0"/>
              <a:t>:64:</a:t>
            </a:r>
            <a:r>
              <a:rPr lang="nl-NL" b="1" dirty="0"/>
              <a:t>16</a:t>
            </a:r>
            <a:r>
              <a:rPr lang="nl-NL" dirty="0"/>
              <a:t>:64</a:t>
            </a:r>
            <a:endParaRPr lang="nl-NL" b="1" dirty="0"/>
          </a:p>
          <a:p>
            <a:pPr lvl="1"/>
            <a:r>
              <a:rPr lang="nl-NL" dirty="0"/>
              <a:t>Energie </a:t>
            </a:r>
            <a:r>
              <a:rPr lang="nl-NL" b="1" dirty="0"/>
              <a:t>uit</a:t>
            </a:r>
            <a:r>
              <a:rPr lang="nl-NL" dirty="0"/>
              <a:t>stromen: 32 tellen</a:t>
            </a:r>
          </a:p>
          <a:p>
            <a:pPr lvl="1"/>
            <a:r>
              <a:rPr lang="nl-NL" dirty="0"/>
              <a:t>Energie vasthouden: 64 tellen</a:t>
            </a:r>
          </a:p>
          <a:p>
            <a:pPr lvl="1"/>
            <a:r>
              <a:rPr lang="nl-NL" dirty="0"/>
              <a:t>Energie </a:t>
            </a:r>
            <a:r>
              <a:rPr lang="nl-NL" b="1" dirty="0"/>
              <a:t>in</a:t>
            </a:r>
            <a:r>
              <a:rPr lang="nl-NL" dirty="0"/>
              <a:t>stromen: 16 tellen</a:t>
            </a:r>
          </a:p>
          <a:p>
            <a:pPr lvl="1"/>
            <a:r>
              <a:rPr lang="nl-NL" dirty="0"/>
              <a:t>Energie vasthouden: 64 tellen</a:t>
            </a:r>
          </a:p>
          <a:p>
            <a:r>
              <a:rPr lang="nl-NL" dirty="0"/>
              <a:t>Deze oefening bestaat 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Shiva UIT &amp; </a:t>
            </a:r>
            <a:r>
              <a:rPr lang="nl-NL" dirty="0" err="1"/>
              <a:t>Shakti</a:t>
            </a:r>
            <a:r>
              <a:rPr lang="nl-NL" dirty="0"/>
              <a:t> UIT : vast :</a:t>
            </a:r>
          </a:p>
          <a:p>
            <a:pPr marL="457200" lvl="1" indent="0">
              <a:buNone/>
            </a:pPr>
            <a:r>
              <a:rPr lang="nl-NL" dirty="0"/>
              <a:t>		Shiva IN : vast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nl-NL" dirty="0" err="1"/>
              <a:t>Shakti</a:t>
            </a:r>
            <a:r>
              <a:rPr lang="nl-NL" dirty="0"/>
              <a:t> IN : vast : </a:t>
            </a:r>
            <a:r>
              <a:rPr lang="nl-NL" dirty="0" err="1"/>
              <a:t>Shati</a:t>
            </a:r>
            <a:r>
              <a:rPr lang="nl-NL" dirty="0"/>
              <a:t> UIT: vast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2072F5C4-3D6C-4A11-B7A3-88A2C8274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083" y="4979012"/>
            <a:ext cx="1049726" cy="1800000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9C0446A0-7E4C-4D21-BB5D-313F17CD2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1186" y="4979012"/>
            <a:ext cx="1049726" cy="1800000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AD882879-BC5E-4875-9526-3B71B6625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006" y="4789875"/>
            <a:ext cx="1241966" cy="1799999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BF72B170-1958-4AA8-BD59-9D5A1968E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069" y="4979011"/>
            <a:ext cx="1204643" cy="1800000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5EDE8B1A-5B27-4794-A840-D0C37C299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1049" y="2674941"/>
            <a:ext cx="1222050" cy="1800000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DBF408CF-5322-426A-9D0D-A675F6154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577" y="2674941"/>
            <a:ext cx="1049726" cy="1800000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D2CDA268-8E63-4391-BA8B-92A35D6DC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680" y="2674941"/>
            <a:ext cx="1049726" cy="1800000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FBE6BCEB-397B-4CA8-855E-DA88101A45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268" y="2559276"/>
            <a:ext cx="1152693" cy="1800000"/>
          </a:xfrm>
          <a:prstGeom prst="rect">
            <a:avLst/>
          </a:prstGeom>
        </p:spPr>
      </p:pic>
      <p:sp>
        <p:nvSpPr>
          <p:cNvPr id="21" name="Vierkante haak links 20">
            <a:extLst>
              <a:ext uri="{FF2B5EF4-FFF2-40B4-BE49-F238E27FC236}">
                <a16:creationId xmlns:a16="http://schemas.microsoft.com/office/drawing/2014/main" id="{206966C0-E058-43D4-A1CC-9B5B919DF543}"/>
              </a:ext>
            </a:extLst>
          </p:cNvPr>
          <p:cNvSpPr/>
          <p:nvPr/>
        </p:nvSpPr>
        <p:spPr>
          <a:xfrm>
            <a:off x="5717521" y="2559277"/>
            <a:ext cx="283625" cy="203132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Vierkante haak links 21">
            <a:extLst>
              <a:ext uri="{FF2B5EF4-FFF2-40B4-BE49-F238E27FC236}">
                <a16:creationId xmlns:a16="http://schemas.microsoft.com/office/drawing/2014/main" id="{42E8C52D-F709-4894-80EC-EBF20D99A9C6}"/>
              </a:ext>
            </a:extLst>
          </p:cNvPr>
          <p:cNvSpPr/>
          <p:nvPr/>
        </p:nvSpPr>
        <p:spPr>
          <a:xfrm flipH="1">
            <a:off x="8181871" y="2559277"/>
            <a:ext cx="283625" cy="203132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B539B212-79A2-4D59-BBC6-C896DB8E4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225" y="2559277"/>
            <a:ext cx="1241966" cy="179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09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D8B2E-E595-4A2E-A50A-18CCA95F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Meditatie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457238-15FE-42AD-B4ED-B1C0B3B8C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46705" cy="4351338"/>
          </a:xfrm>
        </p:spPr>
        <p:txBody>
          <a:bodyPr>
            <a:normAutofit fontScale="70000" lnSpcReduction="20000"/>
          </a:bodyPr>
          <a:lstStyle/>
          <a:p>
            <a:r>
              <a:rPr lang="nl-NL" dirty="0" err="1"/>
              <a:t>Sukhasana</a:t>
            </a:r>
            <a:r>
              <a:rPr lang="nl-NL" dirty="0"/>
              <a:t> (3 min)</a:t>
            </a:r>
          </a:p>
          <a:p>
            <a:pPr lvl="1"/>
            <a:r>
              <a:rPr lang="nl-NL" dirty="0"/>
              <a:t>Sta stil bij een </a:t>
            </a:r>
            <a:r>
              <a:rPr lang="nl-NL" dirty="0" err="1"/>
              <a:t>Yama</a:t>
            </a:r>
            <a:r>
              <a:rPr lang="nl-NL" dirty="0"/>
              <a:t> of </a:t>
            </a:r>
            <a:r>
              <a:rPr lang="nl-NL" dirty="0" err="1"/>
              <a:t>Nyama</a:t>
            </a:r>
            <a:r>
              <a:rPr lang="nl-NL" dirty="0"/>
              <a:t>, doe een wens, kom tot rust en stilte in de houding</a:t>
            </a:r>
          </a:p>
          <a:p>
            <a:r>
              <a:rPr lang="nl-NL" dirty="0" err="1"/>
              <a:t>Pranayama</a:t>
            </a:r>
            <a:r>
              <a:rPr lang="nl-NL" dirty="0"/>
              <a:t> (12 min)</a:t>
            </a:r>
          </a:p>
          <a:p>
            <a:pPr lvl="1"/>
            <a:r>
              <a:rPr lang="nl-NL" dirty="0" err="1"/>
              <a:t>Bhastrika</a:t>
            </a:r>
            <a:r>
              <a:rPr lang="nl-NL" dirty="0"/>
              <a:t> </a:t>
            </a:r>
            <a:r>
              <a:rPr lang="nl-NL" dirty="0" err="1"/>
              <a:t>Pranayama</a:t>
            </a:r>
            <a:endParaRPr lang="nl-NL" dirty="0"/>
          </a:p>
          <a:p>
            <a:pPr lvl="2"/>
            <a:r>
              <a:rPr lang="nl-NL" dirty="0"/>
              <a:t>Ritme: 32:64:16:64</a:t>
            </a:r>
          </a:p>
          <a:p>
            <a:r>
              <a:rPr lang="nl-NL" dirty="0" err="1"/>
              <a:t>Pratyahara</a:t>
            </a:r>
            <a:r>
              <a:rPr lang="nl-NL" dirty="0"/>
              <a:t> (3 min)</a:t>
            </a:r>
          </a:p>
          <a:p>
            <a:pPr lvl="1"/>
            <a:r>
              <a:rPr lang="nl-NL" dirty="0"/>
              <a:t>Onttrek de energie van een ‘probleem’, gedachte of gevoel</a:t>
            </a:r>
          </a:p>
          <a:p>
            <a:r>
              <a:rPr lang="nl-NL" dirty="0"/>
              <a:t>Concentratie (27 min)</a:t>
            </a:r>
          </a:p>
          <a:p>
            <a:pPr lvl="1"/>
            <a:r>
              <a:rPr lang="nl-NL" dirty="0" err="1"/>
              <a:t>Nada</a:t>
            </a:r>
            <a:endParaRPr lang="nl-NL" dirty="0"/>
          </a:p>
          <a:p>
            <a:pPr lvl="2"/>
            <a:r>
              <a:rPr lang="nl-NL" dirty="0"/>
              <a:t>Stadia: standvastig, pot, groei, versmelting</a:t>
            </a:r>
          </a:p>
          <a:p>
            <a:pPr lvl="1"/>
            <a:r>
              <a:rPr lang="nl-NL" dirty="0" err="1"/>
              <a:t>Sambhavi</a:t>
            </a:r>
            <a:r>
              <a:rPr lang="nl-NL" dirty="0"/>
              <a:t> </a:t>
            </a:r>
            <a:r>
              <a:rPr lang="nl-NL" dirty="0" err="1"/>
              <a:t>Mudra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Totaal 45 min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A2F123EF-D15C-43D7-BCC8-635F20A57971}"/>
              </a:ext>
            </a:extLst>
          </p:cNvPr>
          <p:cNvSpPr/>
          <p:nvPr/>
        </p:nvSpPr>
        <p:spPr>
          <a:xfrm>
            <a:off x="11068050" y="0"/>
            <a:ext cx="1123950" cy="570216"/>
          </a:xfrm>
          <a:prstGeom prst="rect">
            <a:avLst/>
          </a:prstGeom>
          <a:solidFill>
            <a:srgbClr val="CE317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b="1" dirty="0" err="1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Ssstil</a:t>
            </a:r>
            <a:r>
              <a:rPr lang="nl-NL" sz="2400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137D6F83-282E-4863-999F-FCE66957B732}"/>
              </a:ext>
            </a:extLst>
          </p:cNvPr>
          <p:cNvSpPr txBox="1"/>
          <p:nvPr/>
        </p:nvSpPr>
        <p:spPr>
          <a:xfrm>
            <a:off x="4487754" y="1678273"/>
            <a:ext cx="1082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7030A0"/>
                </a:solidFill>
              </a:rPr>
              <a:t>zelfstudie</a:t>
            </a:r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11650673-869A-4DB0-BCDD-A8D4060B0860}"/>
              </a:ext>
            </a:extLst>
          </p:cNvPr>
          <p:cNvCxnSpPr>
            <a:cxnSpLocks/>
          </p:cNvCxnSpPr>
          <p:nvPr/>
        </p:nvCxnSpPr>
        <p:spPr>
          <a:xfrm flipV="1">
            <a:off x="4266219" y="1984509"/>
            <a:ext cx="287961" cy="13135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5657C892-6692-459D-86E6-03D4C699E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083" y="4979012"/>
            <a:ext cx="1049726" cy="1800000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44FCD2B7-E218-401A-9ADE-8425A81E2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1186" y="4979012"/>
            <a:ext cx="1049726" cy="1800000"/>
          </a:xfrm>
          <a:prstGeom prst="rect">
            <a:avLst/>
          </a:prstGeom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B6F057DD-289E-4F56-9F5A-573B5C683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006" y="4789875"/>
            <a:ext cx="1241966" cy="1799999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F340A943-30D2-45B9-9EC1-EC10E5122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069" y="4979011"/>
            <a:ext cx="1204643" cy="1800000"/>
          </a:xfrm>
          <a:prstGeom prst="rect">
            <a:avLst/>
          </a:prstGeom>
        </p:spPr>
      </p:pic>
      <p:pic>
        <p:nvPicPr>
          <p:cNvPr id="25" name="Afbeelding 24">
            <a:extLst>
              <a:ext uri="{FF2B5EF4-FFF2-40B4-BE49-F238E27FC236}">
                <a16:creationId xmlns:a16="http://schemas.microsoft.com/office/drawing/2014/main" id="{866B6010-F436-41D2-BF24-229F1477A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1049" y="2674941"/>
            <a:ext cx="1222050" cy="1800000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CA295DD4-0427-4C5A-971B-7CCD36463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577" y="2674941"/>
            <a:ext cx="1049726" cy="1800000"/>
          </a:xfrm>
          <a:prstGeom prst="rect">
            <a:avLst/>
          </a:prstGeom>
        </p:spPr>
      </p:pic>
      <p:pic>
        <p:nvPicPr>
          <p:cNvPr id="27" name="Afbeelding 26">
            <a:extLst>
              <a:ext uri="{FF2B5EF4-FFF2-40B4-BE49-F238E27FC236}">
                <a16:creationId xmlns:a16="http://schemas.microsoft.com/office/drawing/2014/main" id="{A529C788-307F-4A8B-9DFB-513DE1E22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680" y="2674941"/>
            <a:ext cx="1049726" cy="1800000"/>
          </a:xfrm>
          <a:prstGeom prst="rect">
            <a:avLst/>
          </a:prstGeom>
        </p:spPr>
      </p:pic>
      <p:pic>
        <p:nvPicPr>
          <p:cNvPr id="28" name="Afbeelding 27">
            <a:extLst>
              <a:ext uri="{FF2B5EF4-FFF2-40B4-BE49-F238E27FC236}">
                <a16:creationId xmlns:a16="http://schemas.microsoft.com/office/drawing/2014/main" id="{74078E31-769B-41E1-BBA0-63D0A46F36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268" y="2559276"/>
            <a:ext cx="1152693" cy="1800000"/>
          </a:xfrm>
          <a:prstGeom prst="rect">
            <a:avLst/>
          </a:prstGeom>
        </p:spPr>
      </p:pic>
      <p:sp>
        <p:nvSpPr>
          <p:cNvPr id="29" name="Vierkante haak links 28">
            <a:extLst>
              <a:ext uri="{FF2B5EF4-FFF2-40B4-BE49-F238E27FC236}">
                <a16:creationId xmlns:a16="http://schemas.microsoft.com/office/drawing/2014/main" id="{1A7767FA-8AB8-4CD7-8ECF-820713ECB94A}"/>
              </a:ext>
            </a:extLst>
          </p:cNvPr>
          <p:cNvSpPr/>
          <p:nvPr/>
        </p:nvSpPr>
        <p:spPr>
          <a:xfrm>
            <a:off x="5717521" y="2559277"/>
            <a:ext cx="283625" cy="203132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Vierkante haak links 29">
            <a:extLst>
              <a:ext uri="{FF2B5EF4-FFF2-40B4-BE49-F238E27FC236}">
                <a16:creationId xmlns:a16="http://schemas.microsoft.com/office/drawing/2014/main" id="{2D0895BA-E26B-4BDA-85C4-A5B90A1C2B12}"/>
              </a:ext>
            </a:extLst>
          </p:cNvPr>
          <p:cNvSpPr/>
          <p:nvPr/>
        </p:nvSpPr>
        <p:spPr>
          <a:xfrm flipH="1">
            <a:off x="8181871" y="2559277"/>
            <a:ext cx="283625" cy="203132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1" name="Afbeelding 30">
            <a:extLst>
              <a:ext uri="{FF2B5EF4-FFF2-40B4-BE49-F238E27FC236}">
                <a16:creationId xmlns:a16="http://schemas.microsoft.com/office/drawing/2014/main" id="{DE8684E4-3639-46C4-85E9-A367CCEBF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225" y="2559277"/>
            <a:ext cx="1241966" cy="179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3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al 35">
            <a:extLst>
              <a:ext uri="{FF2B5EF4-FFF2-40B4-BE49-F238E27FC236}">
                <a16:creationId xmlns:a16="http://schemas.microsoft.com/office/drawing/2014/main" id="{922EB63F-5C0A-4673-ABAA-EE2AE59DCD38}"/>
              </a:ext>
            </a:extLst>
          </p:cNvPr>
          <p:cNvSpPr/>
          <p:nvPr/>
        </p:nvSpPr>
        <p:spPr>
          <a:xfrm>
            <a:off x="5948204" y="6009508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materie</a:t>
            </a:r>
            <a:endParaRPr lang="nl-NL" sz="600" b="1" dirty="0"/>
          </a:p>
        </p:txBody>
      </p:sp>
      <p:sp>
        <p:nvSpPr>
          <p:cNvPr id="35" name="Ovaal 34">
            <a:extLst>
              <a:ext uri="{FF2B5EF4-FFF2-40B4-BE49-F238E27FC236}">
                <a16:creationId xmlns:a16="http://schemas.microsoft.com/office/drawing/2014/main" id="{F666E7BC-5A64-4332-BBDB-925D3064BC87}"/>
              </a:ext>
            </a:extLst>
          </p:cNvPr>
          <p:cNvSpPr/>
          <p:nvPr/>
        </p:nvSpPr>
        <p:spPr>
          <a:xfrm>
            <a:off x="5859545" y="5970318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materie</a:t>
            </a:r>
            <a:endParaRPr lang="nl-NL" sz="600" b="1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ECEB34-EF2A-44C8-9054-CE9BDDBC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Levensboom</a:t>
            </a: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C226FF41-9CC1-486F-8545-413C23492AC1}"/>
              </a:ext>
            </a:extLst>
          </p:cNvPr>
          <p:cNvSpPr/>
          <p:nvPr/>
        </p:nvSpPr>
        <p:spPr>
          <a:xfrm>
            <a:off x="5788937" y="1550606"/>
            <a:ext cx="720000" cy="72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 dirty="0"/>
          </a:p>
          <a:p>
            <a:pPr algn="ctr"/>
            <a:r>
              <a:rPr lang="nl-NL" sz="1400" dirty="0"/>
              <a:t>1</a:t>
            </a:r>
            <a:endParaRPr lang="nl-NL" sz="1000" dirty="0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7265762A-4556-4E4D-A61E-846DB3CFE09D}"/>
              </a:ext>
            </a:extLst>
          </p:cNvPr>
          <p:cNvSpPr/>
          <p:nvPr/>
        </p:nvSpPr>
        <p:spPr>
          <a:xfrm>
            <a:off x="5782055" y="102516"/>
            <a:ext cx="720000" cy="72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bewustzijn</a:t>
            </a:r>
          </a:p>
        </p:txBody>
      </p:sp>
      <p:sp>
        <p:nvSpPr>
          <p:cNvPr id="6" name="Gedeeltelijke cirkel 5">
            <a:extLst>
              <a:ext uri="{FF2B5EF4-FFF2-40B4-BE49-F238E27FC236}">
                <a16:creationId xmlns:a16="http://schemas.microsoft.com/office/drawing/2014/main" id="{625A0705-FDD2-441F-8EA3-0E9A0C3CF302}"/>
              </a:ext>
            </a:extLst>
          </p:cNvPr>
          <p:cNvSpPr/>
          <p:nvPr/>
        </p:nvSpPr>
        <p:spPr>
          <a:xfrm flipV="1">
            <a:off x="5782055" y="1539257"/>
            <a:ext cx="720000" cy="720000"/>
          </a:xfrm>
          <a:prstGeom prst="pie">
            <a:avLst>
              <a:gd name="adj1" fmla="val 0"/>
              <a:gd name="adj2" fmla="val 1079392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9ACD170A-B20D-4C47-92C5-AD0D22898B0D}"/>
              </a:ext>
            </a:extLst>
          </p:cNvPr>
          <p:cNvCxnSpPr>
            <a:cxnSpLocks/>
            <a:stCxn id="5" idx="4"/>
            <a:endCxn id="6" idx="1"/>
          </p:cNvCxnSpPr>
          <p:nvPr/>
        </p:nvCxnSpPr>
        <p:spPr>
          <a:xfrm>
            <a:off x="6142055" y="822516"/>
            <a:ext cx="0" cy="7167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Ovaal 7">
            <a:extLst>
              <a:ext uri="{FF2B5EF4-FFF2-40B4-BE49-F238E27FC236}">
                <a16:creationId xmlns:a16="http://schemas.microsoft.com/office/drawing/2014/main" id="{1644DE6F-9D37-41D4-8CB8-FD9EE7005617}"/>
              </a:ext>
            </a:extLst>
          </p:cNvPr>
          <p:cNvSpPr/>
          <p:nvPr/>
        </p:nvSpPr>
        <p:spPr>
          <a:xfrm>
            <a:off x="5788937" y="3001431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900" dirty="0"/>
          </a:p>
          <a:p>
            <a:pPr algn="ctr"/>
            <a:r>
              <a:rPr lang="nl-NL" sz="1400" b="1" dirty="0"/>
              <a:t>4</a:t>
            </a: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0B18F044-3685-4B57-B20E-6978A038C58C}"/>
              </a:ext>
            </a:extLst>
          </p:cNvPr>
          <p:cNvSpPr/>
          <p:nvPr/>
        </p:nvSpPr>
        <p:spPr>
          <a:xfrm>
            <a:off x="5061216" y="2271813"/>
            <a:ext cx="720000" cy="72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2</a:t>
            </a: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52D87BCA-F0FE-4064-AA85-6191FBC13368}"/>
              </a:ext>
            </a:extLst>
          </p:cNvPr>
          <p:cNvSpPr/>
          <p:nvPr/>
        </p:nvSpPr>
        <p:spPr>
          <a:xfrm>
            <a:off x="6496107" y="2305726"/>
            <a:ext cx="720000" cy="72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3</a:t>
            </a:r>
          </a:p>
        </p:txBody>
      </p:sp>
      <p:sp>
        <p:nvSpPr>
          <p:cNvPr id="11" name="Gedeeltelijke cirkel 10">
            <a:extLst>
              <a:ext uri="{FF2B5EF4-FFF2-40B4-BE49-F238E27FC236}">
                <a16:creationId xmlns:a16="http://schemas.microsoft.com/office/drawing/2014/main" id="{6D98CD14-1164-48FB-929B-1C555948F276}"/>
              </a:ext>
            </a:extLst>
          </p:cNvPr>
          <p:cNvSpPr/>
          <p:nvPr/>
        </p:nvSpPr>
        <p:spPr>
          <a:xfrm flipV="1">
            <a:off x="5782055" y="2990082"/>
            <a:ext cx="720000" cy="720000"/>
          </a:xfrm>
          <a:prstGeom prst="pie">
            <a:avLst>
              <a:gd name="adj1" fmla="val 0"/>
              <a:gd name="adj2" fmla="val 1079392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AD90F6A6-7C6C-4FD0-9FE0-C9F22CE26161}"/>
              </a:ext>
            </a:extLst>
          </p:cNvPr>
          <p:cNvCxnSpPr>
            <a:cxnSpLocks/>
            <a:stCxn id="9" idx="5"/>
            <a:endCxn id="8" idx="1"/>
          </p:cNvCxnSpPr>
          <p:nvPr/>
        </p:nvCxnSpPr>
        <p:spPr>
          <a:xfrm>
            <a:off x="5675774" y="2886371"/>
            <a:ext cx="218605" cy="2205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A59602BA-380D-4332-889D-EC0D802A5938}"/>
              </a:ext>
            </a:extLst>
          </p:cNvPr>
          <p:cNvCxnSpPr>
            <a:cxnSpLocks/>
            <a:stCxn id="10" idx="3"/>
            <a:endCxn id="8" idx="7"/>
          </p:cNvCxnSpPr>
          <p:nvPr/>
        </p:nvCxnSpPr>
        <p:spPr>
          <a:xfrm flipH="1">
            <a:off x="6403495" y="2920284"/>
            <a:ext cx="198054" cy="1865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Ovaal 13">
            <a:extLst>
              <a:ext uri="{FF2B5EF4-FFF2-40B4-BE49-F238E27FC236}">
                <a16:creationId xmlns:a16="http://schemas.microsoft.com/office/drawing/2014/main" id="{FE47597F-3F34-405E-BE0F-680D3224A401}"/>
              </a:ext>
            </a:extLst>
          </p:cNvPr>
          <p:cNvSpPr/>
          <p:nvPr/>
        </p:nvSpPr>
        <p:spPr>
          <a:xfrm>
            <a:off x="5776289" y="4483908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 dirty="0"/>
          </a:p>
          <a:p>
            <a:pPr algn="ctr"/>
            <a:r>
              <a:rPr lang="nl-NL" sz="1400" dirty="0"/>
              <a:t>7</a:t>
            </a: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58A7EF47-499E-4BB0-9244-7F5B3C8F61C1}"/>
              </a:ext>
            </a:extLst>
          </p:cNvPr>
          <p:cNvSpPr/>
          <p:nvPr/>
        </p:nvSpPr>
        <p:spPr>
          <a:xfrm>
            <a:off x="5048568" y="3754290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5</a:t>
            </a:r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0A7BBA9B-22E5-4E10-B043-C0C442565D2B}"/>
              </a:ext>
            </a:extLst>
          </p:cNvPr>
          <p:cNvSpPr/>
          <p:nvPr/>
        </p:nvSpPr>
        <p:spPr>
          <a:xfrm>
            <a:off x="6483459" y="3788203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6</a:t>
            </a:r>
          </a:p>
        </p:txBody>
      </p:sp>
      <p:sp>
        <p:nvSpPr>
          <p:cNvPr id="17" name="Gedeeltelijke cirkel 16">
            <a:extLst>
              <a:ext uri="{FF2B5EF4-FFF2-40B4-BE49-F238E27FC236}">
                <a16:creationId xmlns:a16="http://schemas.microsoft.com/office/drawing/2014/main" id="{317A5420-5A40-4C2E-8EB2-429AE830E401}"/>
              </a:ext>
            </a:extLst>
          </p:cNvPr>
          <p:cNvSpPr/>
          <p:nvPr/>
        </p:nvSpPr>
        <p:spPr>
          <a:xfrm flipV="1">
            <a:off x="5769407" y="4472559"/>
            <a:ext cx="720000" cy="720000"/>
          </a:xfrm>
          <a:prstGeom prst="pie">
            <a:avLst>
              <a:gd name="adj1" fmla="val 0"/>
              <a:gd name="adj2" fmla="val 1079392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149D79AE-6749-41FB-BBA0-4C73A957DF12}"/>
              </a:ext>
            </a:extLst>
          </p:cNvPr>
          <p:cNvCxnSpPr>
            <a:cxnSpLocks/>
            <a:stCxn id="15" idx="5"/>
            <a:endCxn id="14" idx="1"/>
          </p:cNvCxnSpPr>
          <p:nvPr/>
        </p:nvCxnSpPr>
        <p:spPr>
          <a:xfrm>
            <a:off x="5663126" y="4368848"/>
            <a:ext cx="218605" cy="2205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18">
            <a:extLst>
              <a:ext uri="{FF2B5EF4-FFF2-40B4-BE49-F238E27FC236}">
                <a16:creationId xmlns:a16="http://schemas.microsoft.com/office/drawing/2014/main" id="{79783016-EE41-4B55-9172-42DBE68405C4}"/>
              </a:ext>
            </a:extLst>
          </p:cNvPr>
          <p:cNvCxnSpPr>
            <a:cxnSpLocks/>
            <a:stCxn id="16" idx="3"/>
            <a:endCxn id="14" idx="7"/>
          </p:cNvCxnSpPr>
          <p:nvPr/>
        </p:nvCxnSpPr>
        <p:spPr>
          <a:xfrm flipH="1">
            <a:off x="6390847" y="4402761"/>
            <a:ext cx="198054" cy="1865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Ovaal 19">
            <a:extLst>
              <a:ext uri="{FF2B5EF4-FFF2-40B4-BE49-F238E27FC236}">
                <a16:creationId xmlns:a16="http://schemas.microsoft.com/office/drawing/2014/main" id="{BE4FB4E5-9A38-49FE-B14D-69ECD270BF14}"/>
              </a:ext>
            </a:extLst>
          </p:cNvPr>
          <p:cNvSpPr/>
          <p:nvPr/>
        </p:nvSpPr>
        <p:spPr>
          <a:xfrm>
            <a:off x="5769977" y="5936577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materie</a:t>
            </a:r>
            <a:endParaRPr lang="nl-NL" sz="600" b="1" dirty="0"/>
          </a:p>
        </p:txBody>
      </p: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3785895E-227D-4506-9159-09B3DA432065}"/>
              </a:ext>
            </a:extLst>
          </p:cNvPr>
          <p:cNvCxnSpPr>
            <a:cxnSpLocks/>
            <a:stCxn id="9" idx="7"/>
            <a:endCxn id="4" idx="3"/>
          </p:cNvCxnSpPr>
          <p:nvPr/>
        </p:nvCxnSpPr>
        <p:spPr>
          <a:xfrm flipV="1">
            <a:off x="5675774" y="2165164"/>
            <a:ext cx="218605" cy="2120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5E9AFBCA-8361-4BD8-A01D-CC60D9594B71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6403495" y="2165164"/>
            <a:ext cx="198054" cy="246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272B560F-CF2D-4829-AC3D-9038C9C55BA7}"/>
              </a:ext>
            </a:extLst>
          </p:cNvPr>
          <p:cNvCxnSpPr>
            <a:cxnSpLocks/>
            <a:stCxn id="15" idx="7"/>
            <a:endCxn id="8" idx="3"/>
          </p:cNvCxnSpPr>
          <p:nvPr/>
        </p:nvCxnSpPr>
        <p:spPr>
          <a:xfrm flipV="1">
            <a:off x="5663126" y="3615989"/>
            <a:ext cx="231253" cy="243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0E61EAF5-2B69-4FED-BEBE-02C55EC67F4B}"/>
              </a:ext>
            </a:extLst>
          </p:cNvPr>
          <p:cNvCxnSpPr>
            <a:cxnSpLocks/>
            <a:stCxn id="8" idx="5"/>
            <a:endCxn id="16" idx="1"/>
          </p:cNvCxnSpPr>
          <p:nvPr/>
        </p:nvCxnSpPr>
        <p:spPr>
          <a:xfrm>
            <a:off x="6403495" y="3615989"/>
            <a:ext cx="185406" cy="2776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8AE27811-2D3C-4633-A7AB-2C64B72FE040}"/>
              </a:ext>
            </a:extLst>
          </p:cNvPr>
          <p:cNvCxnSpPr/>
          <p:nvPr/>
        </p:nvCxnSpPr>
        <p:spPr>
          <a:xfrm>
            <a:off x="4577052" y="4799337"/>
            <a:ext cx="3288809" cy="55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830946BB-0DDF-4840-9451-4BE6A819141B}"/>
              </a:ext>
            </a:extLst>
          </p:cNvPr>
          <p:cNvCxnSpPr/>
          <p:nvPr/>
        </p:nvCxnSpPr>
        <p:spPr>
          <a:xfrm>
            <a:off x="4628602" y="3323608"/>
            <a:ext cx="3288809" cy="55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0F902E0B-04E3-49F7-B3F9-664A181AB7A0}"/>
              </a:ext>
            </a:extLst>
          </p:cNvPr>
          <p:cNvCxnSpPr/>
          <p:nvPr/>
        </p:nvCxnSpPr>
        <p:spPr>
          <a:xfrm>
            <a:off x="4678710" y="1875577"/>
            <a:ext cx="3288809" cy="55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218D480C-27EC-433A-AD87-E1F795AE9446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 flipH="1">
            <a:off x="6129977" y="5203908"/>
            <a:ext cx="6312" cy="7326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hthoek 28">
            <a:extLst>
              <a:ext uri="{FF2B5EF4-FFF2-40B4-BE49-F238E27FC236}">
                <a16:creationId xmlns:a16="http://schemas.microsoft.com/office/drawing/2014/main" id="{00EA2ECC-68FA-46B7-9F8D-31CD03DF0BB8}"/>
              </a:ext>
            </a:extLst>
          </p:cNvPr>
          <p:cNvSpPr/>
          <p:nvPr/>
        </p:nvSpPr>
        <p:spPr>
          <a:xfrm>
            <a:off x="11068050" y="0"/>
            <a:ext cx="1123950" cy="570216"/>
          </a:xfrm>
          <a:prstGeom prst="rect">
            <a:avLst/>
          </a:prstGeom>
          <a:solidFill>
            <a:srgbClr val="CE317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b="1" dirty="0" err="1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Ssstil</a:t>
            </a:r>
            <a:r>
              <a:rPr lang="nl-NL" sz="2400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E0E595DD-30DA-49F5-9790-349BD72D382D}"/>
              </a:ext>
            </a:extLst>
          </p:cNvPr>
          <p:cNvSpPr txBox="1"/>
          <p:nvPr/>
        </p:nvSpPr>
        <p:spPr>
          <a:xfrm>
            <a:off x="7963064" y="212644"/>
            <a:ext cx="159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Eén bewustzijn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6A4DCCFC-7DA1-437E-9098-0B3EA05F96D0}"/>
              </a:ext>
            </a:extLst>
          </p:cNvPr>
          <p:cNvSpPr txBox="1"/>
          <p:nvPr/>
        </p:nvSpPr>
        <p:spPr>
          <a:xfrm>
            <a:off x="7963064" y="6111911"/>
            <a:ext cx="1924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Oneindige vormen</a:t>
            </a:r>
          </a:p>
        </p:txBody>
      </p:sp>
      <p:sp>
        <p:nvSpPr>
          <p:cNvPr id="38" name="Tijdelijke aanduiding voor inhoud 2">
            <a:extLst>
              <a:ext uri="{FF2B5EF4-FFF2-40B4-BE49-F238E27FC236}">
                <a16:creationId xmlns:a16="http://schemas.microsoft.com/office/drawing/2014/main" id="{88250D91-0D2E-4E30-B7A1-24ADD0790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50193" cy="4351338"/>
          </a:xfrm>
        </p:spPr>
        <p:txBody>
          <a:bodyPr>
            <a:normAutofit/>
          </a:bodyPr>
          <a:lstStyle/>
          <a:p>
            <a:r>
              <a:rPr lang="nl-NL" dirty="0"/>
              <a:t>Het leven (de ziel) drukt zich uit in bewustzijn en vorm</a:t>
            </a:r>
          </a:p>
          <a:p>
            <a:endParaRPr lang="nl-NL" dirty="0"/>
          </a:p>
          <a:p>
            <a:r>
              <a:rPr lang="nl-NL" dirty="0"/>
              <a:t>Zelfrealisatie is het leven zien achter iedere hoedanigheid van bewustzijn en vorm</a:t>
            </a:r>
          </a:p>
        </p:txBody>
      </p:sp>
      <p:sp>
        <p:nvSpPr>
          <p:cNvPr id="39" name="Tekstballon: rechthoek met afgeronde hoeken 38">
            <a:extLst>
              <a:ext uri="{FF2B5EF4-FFF2-40B4-BE49-F238E27FC236}">
                <a16:creationId xmlns:a16="http://schemas.microsoft.com/office/drawing/2014/main" id="{C3EC0F9E-CF2D-461B-AE2F-B52FAA390A70}"/>
              </a:ext>
            </a:extLst>
          </p:cNvPr>
          <p:cNvSpPr/>
          <p:nvPr/>
        </p:nvSpPr>
        <p:spPr>
          <a:xfrm>
            <a:off x="9738927" y="2165164"/>
            <a:ext cx="2352765" cy="2973712"/>
          </a:xfrm>
          <a:prstGeom prst="wedgeRoundRectCallout">
            <a:avLst>
              <a:gd name="adj1" fmla="val -50064"/>
              <a:gd name="adj2" fmla="val 90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nl-NL" sz="1400" dirty="0"/>
              <a:t>Macht &amp; Wil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Liefde &amp; Wijsheid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Actieve Intelligentie</a:t>
            </a:r>
          </a:p>
          <a:p>
            <a:pPr marL="342900" indent="-342900">
              <a:buFont typeface="+mj-lt"/>
              <a:buAutoNum type="arabicPeriod"/>
            </a:pPr>
            <a:endParaRPr lang="nl-NL" sz="1400" dirty="0"/>
          </a:p>
          <a:p>
            <a:pPr marL="342900" indent="-342900">
              <a:buFont typeface="+mj-lt"/>
              <a:buAutoNum type="arabicPeriod"/>
            </a:pPr>
            <a:endParaRPr lang="nl-NL" sz="1400" dirty="0"/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Harmonie, schoonheid &amp; kunst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Kennis &amp; Wetenschap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Toewijding &amp; Idealisme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Orde &amp; Magie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B282C955-9EE4-46F8-AEBF-7D74043F62CB}"/>
              </a:ext>
            </a:extLst>
          </p:cNvPr>
          <p:cNvSpPr txBox="1"/>
          <p:nvPr/>
        </p:nvSpPr>
        <p:spPr>
          <a:xfrm>
            <a:off x="7963064" y="3165416"/>
            <a:ext cx="1656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Zeven grond-</a:t>
            </a:r>
          </a:p>
          <a:p>
            <a:r>
              <a:rPr lang="nl-NL" dirty="0"/>
              <a:t>hoedanigheden</a:t>
            </a:r>
          </a:p>
        </p:txBody>
      </p:sp>
      <p:sp>
        <p:nvSpPr>
          <p:cNvPr id="3" name="Tekstballon: rechthoek met afgeronde hoeken 2">
            <a:extLst>
              <a:ext uri="{FF2B5EF4-FFF2-40B4-BE49-F238E27FC236}">
                <a16:creationId xmlns:a16="http://schemas.microsoft.com/office/drawing/2014/main" id="{840F67C1-72FA-4356-A2AB-89F432E1E826}"/>
              </a:ext>
            </a:extLst>
          </p:cNvPr>
          <p:cNvSpPr/>
          <p:nvPr/>
        </p:nvSpPr>
        <p:spPr>
          <a:xfrm>
            <a:off x="8828352" y="1097188"/>
            <a:ext cx="3054811" cy="634869"/>
          </a:xfrm>
          <a:prstGeom prst="wedgeRoundRectCallout">
            <a:avLst>
              <a:gd name="adj1" fmla="val -8291"/>
              <a:gd name="adj2" fmla="val 10192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/>
              <a:t>Probeer te achterhalen welke hoedanigheid zich in jou manifesteert</a:t>
            </a:r>
          </a:p>
        </p:txBody>
      </p:sp>
    </p:spTree>
    <p:extLst>
      <p:ext uri="{BB962C8B-B14F-4D97-AF65-F5344CB8AC3E}">
        <p14:creationId xmlns:p14="http://schemas.microsoft.com/office/powerpoint/2010/main" val="546381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F28C2B30-6185-4EA3-AFD0-100B7835D36C}"/>
              </a:ext>
            </a:extLst>
          </p:cNvPr>
          <p:cNvSpPr/>
          <p:nvPr/>
        </p:nvSpPr>
        <p:spPr>
          <a:xfrm>
            <a:off x="11068050" y="0"/>
            <a:ext cx="1123950" cy="570216"/>
          </a:xfrm>
          <a:prstGeom prst="rect">
            <a:avLst/>
          </a:prstGeom>
          <a:solidFill>
            <a:srgbClr val="CE317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b="1" dirty="0" err="1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Ssstil</a:t>
            </a:r>
            <a:r>
              <a:rPr lang="nl-NL" sz="2400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0FB11AE0-23FF-4FCB-BC4E-1E463F127180}"/>
              </a:ext>
            </a:extLst>
          </p:cNvPr>
          <p:cNvSpPr txBox="1"/>
          <p:nvPr/>
        </p:nvSpPr>
        <p:spPr>
          <a:xfrm>
            <a:off x="2419989" y="838800"/>
            <a:ext cx="735202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i="1" dirty="0"/>
              <a:t>De </a:t>
            </a:r>
            <a:r>
              <a:rPr lang="nl-NL" altLang="nl-NL" i="1" dirty="0" err="1"/>
              <a:t>tao</a:t>
            </a:r>
            <a:r>
              <a:rPr lang="nl-NL" altLang="nl-NL" i="1" dirty="0"/>
              <a:t> die kan worden onderricht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i="1" dirty="0"/>
              <a:t>is niet de eeuwige Tao.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i="1" dirty="0"/>
              <a:t>De naam die kan worden genoemd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i="1" dirty="0"/>
              <a:t>is niet de eeuwige Naam.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altLang="nl-NL" i="1" dirty="0"/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b="1" i="1" dirty="0"/>
              <a:t>Het onnoembare is eeuwig wezenlijk.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b="1" i="1" dirty="0"/>
              <a:t>Het noemen is de oorsprong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b="1" i="1" dirty="0"/>
              <a:t>van elk afzonderlijk ding.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altLang="nl-NL" i="1" dirty="0"/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i="1" dirty="0"/>
              <a:t>Van verlangen bevrijd, besef je het geheim.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i="1" dirty="0"/>
              <a:t>Door verlangen geboeid, zie je enkel wat voor ogen is.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altLang="nl-NL" i="1" dirty="0"/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i="1" dirty="0"/>
              <a:t>Toch ontspringen geheim en haar manifestaties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i="1" dirty="0"/>
              <a:t>uit dezelfde bron.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i="1" dirty="0"/>
              <a:t>Deze bron is genaamd duisternis.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altLang="nl-NL" i="1" dirty="0"/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i="1" dirty="0"/>
              <a:t>Duisternis in duisternis.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i="1" dirty="0"/>
              <a:t>De poort tot alle verstaan.</a:t>
            </a:r>
          </a:p>
          <a:p>
            <a:pPr algn="ctr"/>
            <a:endParaRPr lang="nl-NL" i="1" dirty="0"/>
          </a:p>
          <a:p>
            <a:pPr algn="ctr"/>
            <a:endParaRPr lang="nl-NL" i="1" dirty="0"/>
          </a:p>
          <a:p>
            <a:pPr algn="ctr"/>
            <a:r>
              <a:rPr lang="nl-NL" i="1" dirty="0"/>
              <a:t>“</a:t>
            </a:r>
            <a:r>
              <a:rPr lang="nl-NL" i="1" dirty="0" err="1"/>
              <a:t>tao</a:t>
            </a:r>
            <a:r>
              <a:rPr lang="nl-NL" i="1" dirty="0"/>
              <a:t> te </a:t>
            </a:r>
            <a:r>
              <a:rPr lang="nl-NL" i="1" dirty="0" err="1"/>
              <a:t>ching</a:t>
            </a:r>
            <a:r>
              <a:rPr lang="nl-NL" i="1" dirty="0"/>
              <a:t>, vers I”</a:t>
            </a:r>
          </a:p>
        </p:txBody>
      </p:sp>
    </p:spTree>
    <p:extLst>
      <p:ext uri="{BB962C8B-B14F-4D97-AF65-F5344CB8AC3E}">
        <p14:creationId xmlns:p14="http://schemas.microsoft.com/office/powerpoint/2010/main" val="324637298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6241</TotalTime>
  <Words>655</Words>
  <Application>Microsoft Office PowerPoint</Application>
  <PresentationFormat>Breedbeeld</PresentationFormat>
  <Paragraphs>176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Nunito</vt:lpstr>
      <vt:lpstr>Pacifico</vt:lpstr>
      <vt:lpstr>Kantoorthema</vt:lpstr>
      <vt:lpstr>Ssstil</vt:lpstr>
      <vt:lpstr>Ziel – Creatie</vt:lpstr>
      <vt:lpstr>Let op!</vt:lpstr>
      <vt:lpstr>Creatie</vt:lpstr>
      <vt:lpstr>Asana’s</vt:lpstr>
      <vt:lpstr>Bhastrika Pranayama</vt:lpstr>
      <vt:lpstr>Meditatie</vt:lpstr>
      <vt:lpstr>Levensboom</vt:lpstr>
      <vt:lpstr>PowerPoint-presentatie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Wakker Worden</dc:title>
  <dc:creator>Herman van Dompseler</dc:creator>
  <cp:lastModifiedBy>Herman van Dompseler</cp:lastModifiedBy>
  <cp:revision>169</cp:revision>
  <dcterms:created xsi:type="dcterms:W3CDTF">2017-06-09T06:17:08Z</dcterms:created>
  <dcterms:modified xsi:type="dcterms:W3CDTF">2019-05-30T20:52:13Z</dcterms:modified>
</cp:coreProperties>
</file>