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8" r:id="rId4"/>
    <p:sldId id="272" r:id="rId5"/>
    <p:sldId id="273" r:id="rId6"/>
    <p:sldId id="274" r:id="rId7"/>
    <p:sldId id="270" r:id="rId8"/>
    <p:sldId id="269" r:id="rId9"/>
    <p:sldId id="275" r:id="rId10"/>
    <p:sldId id="271" r:id="rId11"/>
    <p:sldId id="264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3E8"/>
    <a:srgbClr val="A2D0EA"/>
    <a:srgbClr val="CE3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CEE5A-3833-459A-A50B-868A0E204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2ED42A-B1C6-4217-B38A-601276A03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F36911-26E2-42D9-9854-A51614E7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12-1-2018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ACE1CB-D16E-4315-97A2-0BEC8ABB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F579F6-BB3D-4D10-B146-863345B2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66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C4151-7B45-43A5-9950-15575DF4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0033E7-27CE-492B-BC64-4671FB9A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744992-4E0B-4B56-9B3E-3593F715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12-1-2018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899AA7-01B8-4D5D-B917-968279CE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F2B30C-77C8-457B-865F-25B86517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768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8700357-93A3-43D5-8F6A-A43107226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E2B634-55AC-422F-B6BB-C73ACF1CA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440C53-3F71-4F47-964A-10074D65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12-1-2018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667A8A-09C5-4E7A-A13C-21A705BB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891397-2027-4EED-910C-643FAAC0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7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5C33A-1F52-4D92-B4C2-5B44BAB3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5057CC-0DA2-413C-BC92-085A290A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F7B1F2-6EC0-49FD-ADDB-F86EA66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12-1-2018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8E09BD-7C84-496A-BA83-C0577F49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595E9B-21E2-404F-919D-EA9CCCFA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12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9C252-2779-40E5-B46D-45C92146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948FA8-923A-4DB6-8F3E-9E040BAE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D6AA1-448E-4871-8CC5-856131EC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12-1-2018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CBCDDD-A890-4A36-AF18-D4FAA35F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634E2D-491D-4A35-BD18-501A2BF6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58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184FB-049C-44BC-8FF6-834EB0EE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A8229E-27D7-431F-8788-F37E5D0F1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C9DF0F-CC26-4AAF-A005-D3E2A14BC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4B0E65-D1FF-406C-956C-2AD50574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12-1-2018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4F38E75-7968-480C-927D-E92D5129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603764-33A5-43B6-9A2B-CB1F2069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77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82D42-970A-4597-9CDB-50F13ED1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56588E-A82E-441E-A555-C274A11E3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4188D8-E2A5-4AC6-B17E-52CC564C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22FC11F-986A-4E5F-83DC-BF8B72E3A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42DFE75-007B-493B-BFC3-52A60754E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EE9E917-48C8-4C54-B817-81AE5839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12-1-2018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9B3F63-CA99-4F99-BE0A-257B89E5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668A92-4795-4E03-9001-6C340F60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07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599FE-7320-4EB1-9307-EC406B8E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233394-72E6-45F5-97B7-18570D97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12-1-2018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EF2CCD-086C-4B68-8E62-D5EA13F5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D5AC5B-553B-4BA2-9102-A47A8ACA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33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0D0B6FE-519E-4BB9-81D5-6C518E2B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12-1-2018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D5D5DB6-CE05-4A9E-9F03-146CF12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7A9DE9-1D39-473E-8192-EB58895A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01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5A18E-7AE9-4F60-B047-630C5116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49E453-34CD-41EA-8504-55D3D492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9F4FBD-B508-4987-B12B-DFD4D75E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2E770C-3BF4-44BE-9F0C-65F0329C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12-1-2018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5DF65D-38FE-4B3C-B4BE-5A0838CF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C0278A-A957-4BE6-8CD2-55E56B5C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72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8B42E-F274-4B7C-91B1-A2880DF7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B9BFAC0-7706-4CF2-9BD9-76E5C2146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A06FB16-49F8-4534-8F18-F3ED4284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36F4C8-9748-4CC6-B248-A14417B8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12-1-2018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F994D0-3F38-49FB-BC5E-75B5A50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7F0E5A-270C-4EE7-9DFB-D4AA433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0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305CE3F-152A-4499-8376-14ABAB37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9F95D-DABB-43A9-BAA5-DB989A652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913CBB-C332-4DD4-9CCA-7B14E2F2C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4266-7DD0-4B75-85B3-A7D673269ACB}" type="datetimeFigureOut">
              <a:rPr lang="nl-NL" smtClean="0"/>
              <a:t>12-1-2018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1349D3-03E1-4E9F-AC85-D067161BF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F89F0F-776C-4F48-A5D8-5A05E2A80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l.wikipedia.org/wiki/Heelal" TargetMode="External"/><Relationship Id="rId2" Type="http://schemas.openxmlformats.org/officeDocument/2006/relationships/hyperlink" Target="https://nl.wikipedia.org/wiki/Donkere_materi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.wikipedia.org/wiki/Plasmakosmologi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b="1" dirty="0" err="1">
                <a:solidFill>
                  <a:srgbClr val="CE3175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endParaRPr lang="nl-NL" b="1" dirty="0">
              <a:solidFill>
                <a:srgbClr val="CE3175"/>
              </a:solidFill>
              <a:latin typeface="Pacifico" panose="02000000000000000000" pitchFamily="2" charset="0"/>
              <a:ea typeface="Pacifico" panose="02000000000000000000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Op zoek naar jezelf</a:t>
            </a:r>
          </a:p>
        </p:txBody>
      </p:sp>
    </p:spTree>
    <p:extLst>
      <p:ext uri="{BB962C8B-B14F-4D97-AF65-F5344CB8AC3E}">
        <p14:creationId xmlns:p14="http://schemas.microsoft.com/office/powerpoint/2010/main" val="342535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C7449A7-26B0-4A49-B38A-A500AE8ACD63}"/>
              </a:ext>
            </a:extLst>
          </p:cNvPr>
          <p:cNvSpPr txBox="1"/>
          <p:nvPr/>
        </p:nvSpPr>
        <p:spPr>
          <a:xfrm>
            <a:off x="696741" y="2367171"/>
            <a:ext cx="1079851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dirty="0">
                <a:latin typeface="Arial" panose="020B0604020202020204" pitchFamily="34" charset="0"/>
              </a:rPr>
              <a:t>“ Hij (de boeddha) ontdekte dat het hele materiële universum uit deeltjes bestond die in het </a:t>
            </a:r>
            <a:r>
              <a:rPr lang="nl-NL" altLang="nl-NL" dirty="0" err="1">
                <a:latin typeface="Arial" panose="020B0604020202020204" pitchFamily="34" charset="0"/>
              </a:rPr>
              <a:t>Pali</a:t>
            </a:r>
            <a:r>
              <a:rPr lang="nl-NL" altLang="nl-NL" dirty="0">
                <a:latin typeface="Arial" panose="020B0604020202020204" pitchFamily="34" charset="0"/>
              </a:rPr>
              <a:t> ‘</a:t>
            </a:r>
            <a:r>
              <a:rPr lang="nl-NL" altLang="nl-NL" dirty="0" err="1">
                <a:latin typeface="Arial" panose="020B0604020202020204" pitchFamily="34" charset="0"/>
              </a:rPr>
              <a:t>kalapa’s</a:t>
            </a:r>
            <a:r>
              <a:rPr lang="nl-NL" altLang="nl-NL" dirty="0">
                <a:latin typeface="Arial" panose="020B0604020202020204" pitchFamily="34" charset="0"/>
              </a:rPr>
              <a:t>’, of ‘ondeelbare deeltjes’ heten. Deze deeltjes vertonen in een oneindige variatie de basiseigenschappen van materie: massa (aarde), cohesie (water), temperatuur (vuur) en beweging </a:t>
            </a:r>
            <a:r>
              <a:rPr lang="nl-NL" altLang="nl-NL">
                <a:latin typeface="Arial" panose="020B0604020202020204" pitchFamily="34" charset="0"/>
              </a:rPr>
              <a:t>(lucht). </a:t>
            </a:r>
            <a:r>
              <a:rPr lang="nl-NL" altLang="nl-NL" dirty="0">
                <a:latin typeface="Arial" panose="020B0604020202020204" pitchFamily="34" charset="0"/>
              </a:rPr>
              <a:t>Samen vormen ze structuren die enige duurzaamheid lijken te hebben. Maar in feite zijn deze allemaal samengesteld uit minuscule </a:t>
            </a:r>
            <a:r>
              <a:rPr lang="nl-NL" altLang="nl-NL" dirty="0" err="1">
                <a:latin typeface="Arial" panose="020B0604020202020204" pitchFamily="34" charset="0"/>
              </a:rPr>
              <a:t>kalapa’s</a:t>
            </a:r>
            <a:r>
              <a:rPr lang="nl-NL" altLang="nl-NL" dirty="0">
                <a:latin typeface="Arial" panose="020B0604020202020204" pitchFamily="34" charset="0"/>
              </a:rPr>
              <a:t>, die in een voortdurende toestand van ontstaan en verdwijnen verkeren. Dit is de uiteindelijke werkelijkheid van materie: een constante stroom van golven of deeltjes. Dit is het lichaam, dat wij allemaal ‘ikzelf’ noemen. ”</a:t>
            </a:r>
          </a:p>
          <a:p>
            <a:pPr algn="ctr"/>
            <a:endParaRPr lang="nl-NL" sz="2800" dirty="0"/>
          </a:p>
          <a:p>
            <a:pPr algn="ctr"/>
            <a:r>
              <a:rPr lang="nl-NL" sz="2000" i="1" dirty="0"/>
              <a:t>Uit: </a:t>
            </a:r>
            <a:r>
              <a:rPr lang="nl-NL" sz="2000" i="1" dirty="0" err="1"/>
              <a:t>Vipassana</a:t>
            </a:r>
            <a:r>
              <a:rPr lang="nl-NL" sz="2000" i="1" dirty="0"/>
              <a:t> Meditatie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28C2B30-6185-4EA3-AFD0-100B7835D36C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37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BBF14-F78C-4A26-A95B-1C1ADF01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Contact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ABAC41-CE47-4A69-BCF6-0498673C3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e: herman@dompseler.nl</a:t>
            </a:r>
          </a:p>
          <a:p>
            <a:r>
              <a:rPr lang="nl-NL" dirty="0"/>
              <a:t>w: www.ssstil.nl</a:t>
            </a:r>
          </a:p>
          <a:p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3B5115-84FE-4E93-B5AF-AD250AD63FB3}"/>
              </a:ext>
            </a:extLst>
          </p:cNvPr>
          <p:cNvSpPr/>
          <p:nvPr/>
        </p:nvSpPr>
        <p:spPr>
          <a:xfrm>
            <a:off x="0" y="0"/>
            <a:ext cx="1219200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Nunito" panose="02000503000000000000" pitchFamily="2" charset="0"/>
              </a:rPr>
              <a:t>- </a:t>
            </a:r>
            <a:r>
              <a:rPr lang="nl-NL" dirty="0">
                <a:solidFill>
                  <a:schemeClr val="bg1"/>
                </a:solidFill>
                <a:latin typeface="Nunito" panose="02000503000000000000" pitchFamily="2" charset="0"/>
              </a:rPr>
              <a:t>op zoek naar jezelf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BBF14-F78C-4A26-A95B-1C1ADF01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Aarde, water, vuur en lucht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ABAC41-CE47-4A69-BCF6-0498673C3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Reinigen - 3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3B5115-84FE-4E93-B5AF-AD250AD63FB3}"/>
              </a:ext>
            </a:extLst>
          </p:cNvPr>
          <p:cNvSpPr/>
          <p:nvPr/>
        </p:nvSpPr>
        <p:spPr>
          <a:xfrm>
            <a:off x="0" y="0"/>
            <a:ext cx="1219200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Nunito" panose="02000503000000000000" pitchFamily="2" charset="0"/>
              </a:rPr>
              <a:t>- </a:t>
            </a:r>
            <a:r>
              <a:rPr lang="nl-NL" dirty="0">
                <a:solidFill>
                  <a:schemeClr val="bg1"/>
                </a:solidFill>
                <a:latin typeface="Nunito" panose="02000503000000000000" pitchFamily="2" charset="0"/>
              </a:rPr>
              <a:t>op zoek naar jezelf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BBB0600-B33A-4ACE-BB5C-EA79540B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4360328"/>
            <a:ext cx="4438650" cy="24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C7449A7-26B0-4A49-B38A-A500AE8ACD63}"/>
              </a:ext>
            </a:extLst>
          </p:cNvPr>
          <p:cNvSpPr txBox="1"/>
          <p:nvPr/>
        </p:nvSpPr>
        <p:spPr>
          <a:xfrm>
            <a:off x="3181243" y="1674649"/>
            <a:ext cx="58295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Aarde, water, vuur en lucht zijn de bouwstenen van materie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Aarde is het vaste element</a:t>
            </a:r>
          </a:p>
          <a:p>
            <a:pPr algn="ctr"/>
            <a:r>
              <a:rPr lang="nl-NL" dirty="0"/>
              <a:t>Water is het vloeibare element</a:t>
            </a:r>
          </a:p>
          <a:p>
            <a:pPr algn="ctr"/>
            <a:r>
              <a:rPr lang="nl-NL" dirty="0"/>
              <a:t>Vuur regelt de temperatuur</a:t>
            </a:r>
          </a:p>
          <a:p>
            <a:pPr algn="ctr"/>
            <a:r>
              <a:rPr lang="nl-NL" dirty="0"/>
              <a:t>Lucht is het gasvormige element</a:t>
            </a:r>
          </a:p>
          <a:p>
            <a:pPr algn="ctr"/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28C2B30-6185-4EA3-AFD0-100B7835D36C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7F79727-91C9-4348-9489-1C36CDF5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444" y="4370606"/>
            <a:ext cx="3252275" cy="2356882"/>
          </a:xfrm>
          <a:prstGeom prst="rect">
            <a:avLst/>
          </a:prstGeom>
        </p:spPr>
      </p:pic>
      <p:pic>
        <p:nvPicPr>
          <p:cNvPr id="41" name="Afbeelding 40">
            <a:extLst>
              <a:ext uri="{FF2B5EF4-FFF2-40B4-BE49-F238E27FC236}">
                <a16:creationId xmlns:a16="http://schemas.microsoft.com/office/drawing/2014/main" id="{CAFA9E1B-7F9D-4162-9D46-C31D00B239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0" r="13429"/>
          <a:stretch/>
        </p:blipFill>
        <p:spPr>
          <a:xfrm>
            <a:off x="2714163" y="4390692"/>
            <a:ext cx="1060526" cy="967016"/>
          </a:xfrm>
          <a:prstGeom prst="rect">
            <a:avLst/>
          </a:prstGeom>
        </p:spPr>
      </p:pic>
      <p:pic>
        <p:nvPicPr>
          <p:cNvPr id="43" name="Afbeelding 42">
            <a:extLst>
              <a:ext uri="{FF2B5EF4-FFF2-40B4-BE49-F238E27FC236}">
                <a16:creationId xmlns:a16="http://schemas.microsoft.com/office/drawing/2014/main" id="{829F25D6-A2A9-45D8-ADC6-D289BE126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540" y="4384484"/>
            <a:ext cx="967016" cy="967016"/>
          </a:xfrm>
          <a:prstGeom prst="rect">
            <a:avLst/>
          </a:prstGeom>
        </p:spPr>
      </p:pic>
      <p:pic>
        <p:nvPicPr>
          <p:cNvPr id="45" name="Afbeelding 44">
            <a:extLst>
              <a:ext uri="{FF2B5EF4-FFF2-40B4-BE49-F238E27FC236}">
                <a16:creationId xmlns:a16="http://schemas.microsoft.com/office/drawing/2014/main" id="{6C77B9F9-3DB0-4160-B82F-4EB60DD7F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407" y="4370606"/>
            <a:ext cx="1068727" cy="973224"/>
          </a:xfrm>
          <a:prstGeom prst="rect">
            <a:avLst/>
          </a:prstGeom>
        </p:spPr>
      </p:pic>
      <p:pic>
        <p:nvPicPr>
          <p:cNvPr id="49" name="Afbeelding 48">
            <a:extLst>
              <a:ext uri="{FF2B5EF4-FFF2-40B4-BE49-F238E27FC236}">
                <a16:creationId xmlns:a16="http://schemas.microsoft.com/office/drawing/2014/main" id="{A6C3BA31-5631-45E5-858F-03B1A58811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 r="13392"/>
          <a:stretch/>
        </p:blipFill>
        <p:spPr>
          <a:xfrm>
            <a:off x="6535985" y="4384484"/>
            <a:ext cx="1017967" cy="9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9DF25-DFBA-4548-8144-2DFB2FAE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Asana’s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87045A0-6B0C-4FB8-9D97-AC8900096266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83C2D100-7B11-4AAB-8C95-D7492C742E7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Staand - </a:t>
            </a:r>
            <a:r>
              <a:rPr lang="nl-NL" b="1" dirty="0"/>
              <a:t>aarde</a:t>
            </a:r>
          </a:p>
          <a:p>
            <a:r>
              <a:rPr lang="nl-NL" dirty="0" err="1"/>
              <a:t>Virabhadrasana</a:t>
            </a:r>
            <a:r>
              <a:rPr lang="nl-NL" dirty="0"/>
              <a:t> I (krijger)</a:t>
            </a:r>
          </a:p>
          <a:p>
            <a:endParaRPr lang="nl-NL" dirty="0"/>
          </a:p>
          <a:p>
            <a:r>
              <a:rPr lang="nl-NL" b="1" dirty="0" err="1"/>
              <a:t>Uttanasana</a:t>
            </a:r>
            <a:r>
              <a:rPr lang="nl-NL" b="1" dirty="0"/>
              <a:t> (intensief uitstrekken)</a:t>
            </a:r>
          </a:p>
          <a:p>
            <a:endParaRPr lang="nl-NL" dirty="0"/>
          </a:p>
          <a:p>
            <a:r>
              <a:rPr lang="nl-NL" dirty="0" err="1"/>
              <a:t>Prasarita</a:t>
            </a:r>
            <a:r>
              <a:rPr lang="nl-NL" dirty="0"/>
              <a:t> </a:t>
            </a:r>
            <a:r>
              <a:rPr lang="nl-NL" dirty="0" err="1"/>
              <a:t>Padottanasana</a:t>
            </a:r>
            <a:r>
              <a:rPr lang="nl-NL" dirty="0"/>
              <a:t> 1 (spreidstand)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/>
              <a:t>Staand - </a:t>
            </a:r>
            <a:r>
              <a:rPr lang="nl-NL" b="1" dirty="0"/>
              <a:t>water</a:t>
            </a:r>
          </a:p>
          <a:p>
            <a:r>
              <a:rPr lang="nl-NL" dirty="0" err="1"/>
              <a:t>Utthita</a:t>
            </a:r>
            <a:r>
              <a:rPr lang="nl-NL" dirty="0"/>
              <a:t> </a:t>
            </a:r>
            <a:r>
              <a:rPr lang="nl-NL" dirty="0" err="1"/>
              <a:t>trikonasana</a:t>
            </a:r>
            <a:r>
              <a:rPr lang="nl-NL" dirty="0"/>
              <a:t> (gestrekte driehoek)</a:t>
            </a:r>
          </a:p>
          <a:p>
            <a:endParaRPr lang="nl-NL" dirty="0"/>
          </a:p>
          <a:p>
            <a:r>
              <a:rPr lang="nl-NL" dirty="0" err="1"/>
              <a:t>Parsvottanasana</a:t>
            </a:r>
            <a:r>
              <a:rPr lang="nl-NL" dirty="0"/>
              <a:t> (gestrekte flank)</a:t>
            </a:r>
          </a:p>
          <a:p>
            <a:endParaRPr lang="nl-NL" dirty="0"/>
          </a:p>
          <a:p>
            <a:r>
              <a:rPr lang="nl-NL" dirty="0" err="1"/>
              <a:t>Padanghusta</a:t>
            </a:r>
            <a:r>
              <a:rPr lang="nl-NL" dirty="0"/>
              <a:t> (voet met grote teen)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46E9C9E-C432-4E4F-B603-E0A325A700A3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4399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Zittend - </a:t>
            </a:r>
            <a:r>
              <a:rPr lang="nl-NL" b="1" dirty="0"/>
              <a:t>vuur</a:t>
            </a:r>
          </a:p>
          <a:p>
            <a:r>
              <a:rPr lang="nl-NL" dirty="0" err="1"/>
              <a:t>Paripurna</a:t>
            </a:r>
            <a:r>
              <a:rPr lang="nl-NL" dirty="0"/>
              <a:t> </a:t>
            </a:r>
            <a:r>
              <a:rPr lang="nl-NL" dirty="0" err="1"/>
              <a:t>Navasana</a:t>
            </a:r>
            <a:r>
              <a:rPr lang="nl-NL" dirty="0"/>
              <a:t> (boot)</a:t>
            </a:r>
          </a:p>
          <a:p>
            <a:endParaRPr lang="nl-NL" dirty="0"/>
          </a:p>
          <a:p>
            <a:r>
              <a:rPr lang="nl-NL" dirty="0" err="1"/>
              <a:t>Urdhhva</a:t>
            </a:r>
            <a:r>
              <a:rPr lang="nl-NL" dirty="0"/>
              <a:t> </a:t>
            </a:r>
            <a:r>
              <a:rPr lang="nl-NL" dirty="0" err="1"/>
              <a:t>Prasarita</a:t>
            </a:r>
            <a:r>
              <a:rPr lang="nl-NL" dirty="0"/>
              <a:t> </a:t>
            </a:r>
            <a:r>
              <a:rPr lang="nl-NL" dirty="0" err="1"/>
              <a:t>Padasana</a:t>
            </a:r>
            <a:r>
              <a:rPr lang="nl-NL" dirty="0"/>
              <a:t> (omhoog gestrekt been)</a:t>
            </a:r>
          </a:p>
          <a:p>
            <a:endParaRPr lang="nl-NL" dirty="0"/>
          </a:p>
          <a:p>
            <a:r>
              <a:rPr lang="nl-NL" b="1" dirty="0" err="1"/>
              <a:t>Dhanurasana</a:t>
            </a:r>
            <a:r>
              <a:rPr lang="nl-NL" b="1" dirty="0"/>
              <a:t> (boog)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Zittend - </a:t>
            </a:r>
            <a:r>
              <a:rPr lang="nl-NL" b="1" dirty="0"/>
              <a:t>lucht</a:t>
            </a:r>
          </a:p>
          <a:p>
            <a:r>
              <a:rPr lang="nl-NL" dirty="0" err="1"/>
              <a:t>Parighasana</a:t>
            </a:r>
            <a:r>
              <a:rPr lang="nl-NL" dirty="0"/>
              <a:t> (balk)</a:t>
            </a:r>
          </a:p>
          <a:p>
            <a:endParaRPr lang="nl-NL" dirty="0"/>
          </a:p>
          <a:p>
            <a:r>
              <a:rPr lang="nl-NL" dirty="0" err="1"/>
              <a:t>Bhujangasana</a:t>
            </a:r>
            <a:r>
              <a:rPr lang="nl-NL" dirty="0"/>
              <a:t> (cobra)</a:t>
            </a:r>
          </a:p>
          <a:p>
            <a:endParaRPr lang="nl-NL" dirty="0"/>
          </a:p>
          <a:p>
            <a:r>
              <a:rPr lang="nl-NL" dirty="0" err="1"/>
              <a:t>Jatara</a:t>
            </a:r>
            <a:r>
              <a:rPr lang="nl-NL" dirty="0"/>
              <a:t> </a:t>
            </a:r>
            <a:r>
              <a:rPr lang="nl-NL" dirty="0" err="1"/>
              <a:t>Parivartanasana</a:t>
            </a:r>
            <a:r>
              <a:rPr lang="nl-NL" dirty="0"/>
              <a:t> (buik gedraaide houding)</a:t>
            </a:r>
          </a:p>
        </p:txBody>
      </p:sp>
    </p:spTree>
    <p:extLst>
      <p:ext uri="{BB962C8B-B14F-4D97-AF65-F5344CB8AC3E}">
        <p14:creationId xmlns:p14="http://schemas.microsoft.com/office/powerpoint/2010/main" val="68798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D8B2E-E595-4A2E-A50A-18CCA95F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Kriya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457238-15FE-42AD-B4ED-B1C0B3B8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Oefening om energiebanen schoon te maken</a:t>
            </a:r>
          </a:p>
          <a:p>
            <a:endParaRPr lang="nl-NL" dirty="0"/>
          </a:p>
          <a:p>
            <a:r>
              <a:rPr lang="nl-NL" dirty="0"/>
              <a:t>Niet fysiek uitvoeren </a:t>
            </a:r>
            <a:r>
              <a:rPr lang="nl-NL" dirty="0">
                <a:sym typeface="Wingdings" panose="05000000000000000000" pitchFamily="2" charset="2"/>
              </a:rPr>
              <a:t></a:t>
            </a:r>
            <a:endParaRPr lang="nl-NL" dirty="0"/>
          </a:p>
          <a:p>
            <a:endParaRPr lang="nl-NL" dirty="0"/>
          </a:p>
          <a:p>
            <a:r>
              <a:rPr lang="nl-NL" dirty="0"/>
              <a:t>Uitgangspunt: energie volgt gedachten</a:t>
            </a:r>
          </a:p>
          <a:p>
            <a:endParaRPr lang="nl-NL" dirty="0"/>
          </a:p>
          <a:p>
            <a:r>
              <a:rPr lang="nl-NL" dirty="0"/>
              <a:t>Bij het oefenen van een </a:t>
            </a:r>
            <a:r>
              <a:rPr lang="nl-NL" dirty="0" err="1"/>
              <a:t>kriya</a:t>
            </a:r>
            <a:r>
              <a:rPr lang="nl-NL" dirty="0"/>
              <a:t> gebruik je een fysiek object in gedachten om het lichaam schoon te maken</a:t>
            </a:r>
          </a:p>
          <a:p>
            <a:pPr lvl="1"/>
            <a:r>
              <a:rPr lang="nl-NL" dirty="0"/>
              <a:t>De energie volgt en maakt schoon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Iedere sensatie die de oefening teweeg brengt observeer je (warmte, koude, prikkeling, gedachte).</a:t>
            </a:r>
          </a:p>
          <a:p>
            <a:pPr lvl="1"/>
            <a:r>
              <a:rPr lang="nl-NL" dirty="0"/>
              <a:t>Je herkent de sensatie, maar je vindt er niets van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2F123EF-D15C-43D7-BCC8-635F20A57971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7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96F9928F-DB9E-404A-A3B4-3C43703AA777}"/>
              </a:ext>
            </a:extLst>
          </p:cNvPr>
          <p:cNvSpPr/>
          <p:nvPr/>
        </p:nvSpPr>
        <p:spPr>
          <a:xfrm>
            <a:off x="8997493" y="2946488"/>
            <a:ext cx="3091783" cy="3822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D8B2E-E595-4A2E-A50A-18CCA95F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Meditatie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457238-15FE-42AD-B4ED-B1C0B3B8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Sukhasana</a:t>
            </a:r>
            <a:r>
              <a:rPr lang="nl-NL" dirty="0"/>
              <a:t> (3 min)</a:t>
            </a:r>
          </a:p>
          <a:p>
            <a:pPr lvl="1"/>
            <a:r>
              <a:rPr lang="nl-NL" dirty="0"/>
              <a:t>Sta stil bij een </a:t>
            </a:r>
            <a:r>
              <a:rPr lang="nl-NL" dirty="0" err="1"/>
              <a:t>Yama</a:t>
            </a:r>
            <a:r>
              <a:rPr lang="nl-NL" dirty="0"/>
              <a:t>, doe een wens, kom tot rust en stilte in de houding</a:t>
            </a:r>
          </a:p>
          <a:p>
            <a:r>
              <a:rPr lang="nl-NL" dirty="0" err="1"/>
              <a:t>Kriya</a:t>
            </a:r>
            <a:r>
              <a:rPr lang="nl-NL" dirty="0"/>
              <a:t> (5 min)</a:t>
            </a:r>
          </a:p>
          <a:p>
            <a:pPr lvl="1"/>
            <a:r>
              <a:rPr lang="nl-NL" dirty="0" err="1"/>
              <a:t>Trataka</a:t>
            </a:r>
            <a:r>
              <a:rPr lang="nl-NL" dirty="0"/>
              <a:t> </a:t>
            </a:r>
            <a:r>
              <a:rPr lang="nl-NL" dirty="0" err="1"/>
              <a:t>Kriya</a:t>
            </a:r>
            <a:r>
              <a:rPr lang="nl-NL" dirty="0"/>
              <a:t>, houd je aandacht met kijken gericht op één punt</a:t>
            </a:r>
          </a:p>
          <a:p>
            <a:r>
              <a:rPr lang="nl-NL" dirty="0"/>
              <a:t>Concentratie (12 min)</a:t>
            </a:r>
          </a:p>
          <a:p>
            <a:pPr lvl="1"/>
            <a:r>
              <a:rPr lang="nl-NL" dirty="0" err="1"/>
              <a:t>Annapana</a:t>
            </a:r>
            <a:r>
              <a:rPr lang="nl-NL" dirty="0"/>
              <a:t>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Totaal 20 min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2F123EF-D15C-43D7-BCC8-635F20A57971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9D57B8F-E509-4822-93E5-5BFC43E2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388" y="2946488"/>
            <a:ext cx="1822862" cy="382252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CAFEBCDD-EA45-417B-A74B-3AEC7E78320A}"/>
              </a:ext>
            </a:extLst>
          </p:cNvPr>
          <p:cNvSpPr txBox="1"/>
          <p:nvPr/>
        </p:nvSpPr>
        <p:spPr>
          <a:xfrm>
            <a:off x="8963486" y="5635439"/>
            <a:ext cx="136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Trataka</a:t>
            </a:r>
            <a:r>
              <a:rPr lang="nl-NL" dirty="0"/>
              <a:t> </a:t>
            </a:r>
            <a:r>
              <a:rPr lang="nl-NL" dirty="0" err="1"/>
              <a:t>kriya</a:t>
            </a:r>
            <a:endParaRPr lang="nl-NL" dirty="0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90C0261B-43FC-42CC-B549-E34B21E37395}"/>
              </a:ext>
            </a:extLst>
          </p:cNvPr>
          <p:cNvSpPr/>
          <p:nvPr/>
        </p:nvSpPr>
        <p:spPr>
          <a:xfrm>
            <a:off x="10273521" y="5694809"/>
            <a:ext cx="461595" cy="282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37D6F83-282E-4863-999F-FCE66957B732}"/>
              </a:ext>
            </a:extLst>
          </p:cNvPr>
          <p:cNvSpPr txBox="1"/>
          <p:nvPr/>
        </p:nvSpPr>
        <p:spPr>
          <a:xfrm>
            <a:off x="4146887" y="1871147"/>
            <a:ext cx="119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7030A0"/>
                </a:solidFill>
              </a:rPr>
              <a:t>Niet stelen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11650673-869A-4DB0-BCDD-A8D4060B0860}"/>
              </a:ext>
            </a:extLst>
          </p:cNvPr>
          <p:cNvCxnSpPr>
            <a:cxnSpLocks/>
          </p:cNvCxnSpPr>
          <p:nvPr/>
        </p:nvCxnSpPr>
        <p:spPr>
          <a:xfrm flipV="1">
            <a:off x="3925352" y="2177383"/>
            <a:ext cx="287961" cy="131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5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9A627-1F37-4564-BAD0-6D01859F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Kopje thee?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B93A82-018B-4141-B4D4-C8AED8A22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9850" cy="4351338"/>
          </a:xfrm>
        </p:spPr>
        <p:txBody>
          <a:bodyPr>
            <a:normAutofit fontScale="62500" lnSpcReduction="20000"/>
          </a:bodyPr>
          <a:lstStyle/>
          <a:p>
            <a:r>
              <a:rPr lang="nl-NL" dirty="0"/>
              <a:t>Voel</a:t>
            </a:r>
          </a:p>
          <a:p>
            <a:pPr lvl="1"/>
            <a:r>
              <a:rPr lang="nl-NL" dirty="0"/>
              <a:t>De aarde van het kopje</a:t>
            </a:r>
          </a:p>
          <a:p>
            <a:pPr lvl="1"/>
            <a:r>
              <a:rPr lang="nl-NL" dirty="0"/>
              <a:t>Het water van de thee</a:t>
            </a:r>
          </a:p>
          <a:p>
            <a:pPr lvl="1"/>
            <a:r>
              <a:rPr lang="nl-NL" dirty="0"/>
              <a:t>De temperatuur van het geheel</a:t>
            </a:r>
          </a:p>
          <a:p>
            <a:pPr lvl="1"/>
            <a:r>
              <a:rPr lang="nl-NL" dirty="0"/>
              <a:t>De lucht boven het kopje</a:t>
            </a:r>
          </a:p>
          <a:p>
            <a:endParaRPr lang="nl-NL" dirty="0"/>
          </a:p>
          <a:p>
            <a:r>
              <a:rPr lang="nl-NL" dirty="0"/>
              <a:t>Alle materie bestaat uit een combinatie van deze 4 elementen</a:t>
            </a:r>
          </a:p>
          <a:p>
            <a:pPr lvl="1"/>
            <a:r>
              <a:rPr lang="nl-NL" dirty="0"/>
              <a:t>In één of andere samenstelling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Energie verdicht tot materie</a:t>
            </a:r>
          </a:p>
          <a:p>
            <a:pPr lvl="1"/>
            <a:r>
              <a:rPr lang="nl-NL" dirty="0"/>
              <a:t>in deze volgorde: lucht -&gt; vuur -&gt; water -&gt; aarde</a:t>
            </a:r>
          </a:p>
          <a:p>
            <a:endParaRPr lang="nl-NL" dirty="0"/>
          </a:p>
          <a:p>
            <a:r>
              <a:rPr lang="nl-NL" dirty="0"/>
              <a:t>Boven de lucht toestand zit dus energie, in de wetenschap noemt men dat plasma. </a:t>
            </a:r>
          </a:p>
          <a:p>
            <a:pPr lvl="1"/>
            <a:r>
              <a:rPr lang="nl-NL" dirty="0"/>
              <a:t>“Deze aggregatietoestand wordt ook wel gasontlading genoemd en komt zeer veel voor in de natuur: afgezien van de mysterieuze </a:t>
            </a:r>
            <a:r>
              <a:rPr lang="nl-NL" dirty="0">
                <a:hlinkClick r:id="rId2" tooltip="Donkere materie"/>
              </a:rPr>
              <a:t>donkere materie</a:t>
            </a:r>
            <a:r>
              <a:rPr lang="nl-NL" dirty="0"/>
              <a:t> bestaat 99% van de ons bekende massa in het </a:t>
            </a:r>
            <a:r>
              <a:rPr lang="nl-NL" dirty="0">
                <a:hlinkClick r:id="rId3" tooltip="Heelal"/>
              </a:rPr>
              <a:t>heelal</a:t>
            </a:r>
            <a:r>
              <a:rPr lang="nl-NL" dirty="0"/>
              <a:t> uit plasma. De niet standaard kosmologie die met de elektrische en magnetische effecten daarvan rekening houdt heet: </a:t>
            </a:r>
            <a:r>
              <a:rPr lang="nl-NL" dirty="0">
                <a:hlinkClick r:id="rId4" tooltip="Plasmakosmologie"/>
              </a:rPr>
              <a:t>plasmakosmologie</a:t>
            </a:r>
            <a:r>
              <a:rPr lang="nl-NL" dirty="0"/>
              <a:t>.”</a:t>
            </a:r>
          </a:p>
          <a:p>
            <a:pPr marL="457200" lvl="1" indent="0">
              <a:buNone/>
            </a:pPr>
            <a:r>
              <a:rPr lang="nl-NL" dirty="0">
                <a:sym typeface="Wingdings" panose="05000000000000000000" pitchFamily="2" charset="2"/>
              </a:rPr>
              <a:t>	 Deze plasmakosmologie stelt ook dat materie uit energie ontstaat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4076B6F-9E6E-4FC1-81E3-9B7E9D103CF8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31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9A627-1F37-4564-BAD0-6D01859F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Vervolg: invloed van energie op lichaam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4076B6F-9E6E-4FC1-81E3-9B7E9D103CF8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5E889A17-18DB-42AC-99B5-3E04C6EE8A7D}"/>
              </a:ext>
            </a:extLst>
          </p:cNvPr>
          <p:cNvSpPr/>
          <p:nvPr/>
        </p:nvSpPr>
        <p:spPr>
          <a:xfrm>
            <a:off x="2196704" y="2183595"/>
            <a:ext cx="628650" cy="630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43E3A7C3-1DF8-4182-B834-7B5EEB463835}"/>
              </a:ext>
            </a:extLst>
          </p:cNvPr>
          <p:cNvSpPr/>
          <p:nvPr/>
        </p:nvSpPr>
        <p:spPr>
          <a:xfrm>
            <a:off x="2241029" y="2868739"/>
            <a:ext cx="540000" cy="54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AAB6E629-830F-4ACB-875D-67A15263267C}"/>
              </a:ext>
            </a:extLst>
          </p:cNvPr>
          <p:cNvSpPr/>
          <p:nvPr/>
        </p:nvSpPr>
        <p:spPr>
          <a:xfrm>
            <a:off x="2286029" y="3466704"/>
            <a:ext cx="450000" cy="45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69F2DC72-550C-4C72-8263-57378BA787E5}"/>
              </a:ext>
            </a:extLst>
          </p:cNvPr>
          <p:cNvSpPr/>
          <p:nvPr/>
        </p:nvSpPr>
        <p:spPr>
          <a:xfrm>
            <a:off x="2331029" y="3980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12CFA9FD-1631-41B0-BE9F-40014DFBB39B}"/>
              </a:ext>
            </a:extLst>
          </p:cNvPr>
          <p:cNvSpPr/>
          <p:nvPr/>
        </p:nvSpPr>
        <p:spPr>
          <a:xfrm>
            <a:off x="2376029" y="4397926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DA07734D-32BB-4EC6-8525-E0F2D0B732AC}"/>
              </a:ext>
            </a:extLst>
          </p:cNvPr>
          <p:cNvSpPr/>
          <p:nvPr/>
        </p:nvSpPr>
        <p:spPr>
          <a:xfrm>
            <a:off x="2421029" y="472552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74EBD5E8-148C-4682-9EDF-A27ECE7641F5}"/>
              </a:ext>
            </a:extLst>
          </p:cNvPr>
          <p:cNvSpPr/>
          <p:nvPr/>
        </p:nvSpPr>
        <p:spPr>
          <a:xfrm>
            <a:off x="2466029" y="4963118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FDF687A-F7B7-4970-ABF1-ADA320C52170}"/>
              </a:ext>
            </a:extLst>
          </p:cNvPr>
          <p:cNvSpPr txBox="1"/>
          <p:nvPr/>
        </p:nvSpPr>
        <p:spPr>
          <a:xfrm>
            <a:off x="3029465" y="231392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kruin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B5075DA9-75EF-4154-8C69-ED1CBA323502}"/>
              </a:ext>
            </a:extLst>
          </p:cNvPr>
          <p:cNvSpPr txBox="1"/>
          <p:nvPr/>
        </p:nvSpPr>
        <p:spPr>
          <a:xfrm>
            <a:off x="3029465" y="295428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mind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22E332B0-6FC0-4E8E-B10A-967D9992A8F4}"/>
              </a:ext>
            </a:extLst>
          </p:cNvPr>
          <p:cNvSpPr txBox="1"/>
          <p:nvPr/>
        </p:nvSpPr>
        <p:spPr>
          <a:xfrm>
            <a:off x="3029464" y="3507038"/>
            <a:ext cx="69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ether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83286F0D-403C-44C1-B515-F15877F98550}"/>
              </a:ext>
            </a:extLst>
          </p:cNvPr>
          <p:cNvSpPr txBox="1"/>
          <p:nvPr/>
        </p:nvSpPr>
        <p:spPr>
          <a:xfrm>
            <a:off x="3035331" y="3980330"/>
            <a:ext cx="65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lucht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97833A94-79A9-4724-A081-A89BF1336859}"/>
              </a:ext>
            </a:extLst>
          </p:cNvPr>
          <p:cNvSpPr txBox="1"/>
          <p:nvPr/>
        </p:nvSpPr>
        <p:spPr>
          <a:xfrm>
            <a:off x="3036418" y="432392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vuur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75E4A28-01BC-4EDB-A042-49CA32EB32BA}"/>
              </a:ext>
            </a:extLst>
          </p:cNvPr>
          <p:cNvSpPr txBox="1"/>
          <p:nvPr/>
        </p:nvSpPr>
        <p:spPr>
          <a:xfrm>
            <a:off x="3029464" y="4630856"/>
            <a:ext cx="7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water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A180F15C-4052-4340-BD3C-A825448A0D99}"/>
              </a:ext>
            </a:extLst>
          </p:cNvPr>
          <p:cNvSpPr txBox="1"/>
          <p:nvPr/>
        </p:nvSpPr>
        <p:spPr>
          <a:xfrm>
            <a:off x="3042515" y="4868452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aarde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4062AA8-AEF6-4412-BE74-A9DE27A6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4" y="2751545"/>
            <a:ext cx="1427642" cy="1939438"/>
          </a:xfrm>
          <a:prstGeom prst="rect">
            <a:avLst/>
          </a:prstGeom>
        </p:spPr>
      </p:pic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59F7C950-BE6B-4F65-B008-79CA812A0C5C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1404138" y="3101274"/>
            <a:ext cx="881891" cy="59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E8641FB9-0C2B-4FB6-B17B-ED5513EED43F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1470566" y="3439269"/>
            <a:ext cx="860463" cy="72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86B8C04D-6F19-48D9-A05F-87F84F536CAD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1412068" y="4137830"/>
            <a:ext cx="963961" cy="39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D6991EBB-5616-443B-8EF9-6FDBE16DE33C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1485967" y="4442926"/>
            <a:ext cx="935062" cy="37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6FEEC055-4BAB-428C-A6CB-796849B061DF}"/>
              </a:ext>
            </a:extLst>
          </p:cNvPr>
          <p:cNvCxnSpPr>
            <a:cxnSpLocks/>
            <a:stCxn id="22" idx="2"/>
          </p:cNvCxnSpPr>
          <p:nvPr/>
        </p:nvCxnSpPr>
        <p:spPr>
          <a:xfrm flipH="1" flipV="1">
            <a:off x="1470566" y="4648937"/>
            <a:ext cx="995463" cy="35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Tijdelijke aanduiding voor inhoud 60">
            <a:extLst>
              <a:ext uri="{FF2B5EF4-FFF2-40B4-BE49-F238E27FC236}">
                <a16:creationId xmlns:a16="http://schemas.microsoft.com/office/drawing/2014/main" id="{1AACD5F0-1CA6-4CDB-92AF-1CB6F2441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12" y="2695272"/>
            <a:ext cx="1614719" cy="2051984"/>
          </a:xfrm>
        </p:spPr>
      </p:pic>
      <p:sp>
        <p:nvSpPr>
          <p:cNvPr id="53" name="Ovaal 52">
            <a:extLst>
              <a:ext uri="{FF2B5EF4-FFF2-40B4-BE49-F238E27FC236}">
                <a16:creationId xmlns:a16="http://schemas.microsoft.com/office/drawing/2014/main" id="{E9310530-08FA-4E60-9EF0-2D845ABA4E33}"/>
              </a:ext>
            </a:extLst>
          </p:cNvPr>
          <p:cNvSpPr/>
          <p:nvPr/>
        </p:nvSpPr>
        <p:spPr>
          <a:xfrm>
            <a:off x="9368638" y="2164606"/>
            <a:ext cx="628650" cy="630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Ovaal 53">
            <a:extLst>
              <a:ext uri="{FF2B5EF4-FFF2-40B4-BE49-F238E27FC236}">
                <a16:creationId xmlns:a16="http://schemas.microsoft.com/office/drawing/2014/main" id="{53923D5B-3E5B-4AAA-AE21-B13E3825437C}"/>
              </a:ext>
            </a:extLst>
          </p:cNvPr>
          <p:cNvSpPr/>
          <p:nvPr/>
        </p:nvSpPr>
        <p:spPr>
          <a:xfrm>
            <a:off x="9412963" y="2849750"/>
            <a:ext cx="540000" cy="54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Ovaal 54">
            <a:extLst>
              <a:ext uri="{FF2B5EF4-FFF2-40B4-BE49-F238E27FC236}">
                <a16:creationId xmlns:a16="http://schemas.microsoft.com/office/drawing/2014/main" id="{0327CB2F-2169-477B-A2B5-47EE42970A99}"/>
              </a:ext>
            </a:extLst>
          </p:cNvPr>
          <p:cNvSpPr/>
          <p:nvPr/>
        </p:nvSpPr>
        <p:spPr>
          <a:xfrm>
            <a:off x="9457963" y="3447715"/>
            <a:ext cx="450000" cy="45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al 56">
            <a:extLst>
              <a:ext uri="{FF2B5EF4-FFF2-40B4-BE49-F238E27FC236}">
                <a16:creationId xmlns:a16="http://schemas.microsoft.com/office/drawing/2014/main" id="{8785F8DC-9271-48A3-B95C-EFD39D98F707}"/>
              </a:ext>
            </a:extLst>
          </p:cNvPr>
          <p:cNvSpPr/>
          <p:nvPr/>
        </p:nvSpPr>
        <p:spPr>
          <a:xfrm>
            <a:off x="9502963" y="39613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Ovaal 57">
            <a:extLst>
              <a:ext uri="{FF2B5EF4-FFF2-40B4-BE49-F238E27FC236}">
                <a16:creationId xmlns:a16="http://schemas.microsoft.com/office/drawing/2014/main" id="{6CD8377E-EA8E-4164-8DB4-7065551F1A6E}"/>
              </a:ext>
            </a:extLst>
          </p:cNvPr>
          <p:cNvSpPr/>
          <p:nvPr/>
        </p:nvSpPr>
        <p:spPr>
          <a:xfrm>
            <a:off x="9547963" y="4378937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D71A4B3B-83A3-4CF9-84D4-02A6AED5D1F5}"/>
              </a:ext>
            </a:extLst>
          </p:cNvPr>
          <p:cNvSpPr/>
          <p:nvPr/>
        </p:nvSpPr>
        <p:spPr>
          <a:xfrm>
            <a:off x="9592963" y="470653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al 59">
            <a:extLst>
              <a:ext uri="{FF2B5EF4-FFF2-40B4-BE49-F238E27FC236}">
                <a16:creationId xmlns:a16="http://schemas.microsoft.com/office/drawing/2014/main" id="{2B34E1CD-4198-458D-AC44-153E812233A7}"/>
              </a:ext>
            </a:extLst>
          </p:cNvPr>
          <p:cNvSpPr/>
          <p:nvPr/>
        </p:nvSpPr>
        <p:spPr>
          <a:xfrm>
            <a:off x="9637963" y="4944129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303BE821-2EBC-43F3-836A-17ED9F60AAD8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9772963" y="4637687"/>
            <a:ext cx="684480" cy="1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2A3430D6-0964-4ED5-B8FA-823FC3F5528B}"/>
              </a:ext>
            </a:extLst>
          </p:cNvPr>
          <p:cNvCxnSpPr>
            <a:cxnSpLocks/>
          </p:cNvCxnSpPr>
          <p:nvPr/>
        </p:nvCxnSpPr>
        <p:spPr>
          <a:xfrm>
            <a:off x="9595491" y="4068737"/>
            <a:ext cx="918961" cy="21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3BE8AA90-C007-4ED6-B130-EA3A0FC1B05D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9817963" y="4005111"/>
            <a:ext cx="668949" cy="50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6AE0CE39-725E-4C00-A97F-23C80940F9C0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9862963" y="3524278"/>
            <a:ext cx="594480" cy="61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8137BC8C-D040-462E-872F-35A1B393F83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9907963" y="3282405"/>
            <a:ext cx="668949" cy="39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>
            <a:extLst>
              <a:ext uri="{FF2B5EF4-FFF2-40B4-BE49-F238E27FC236}">
                <a16:creationId xmlns:a16="http://schemas.microsoft.com/office/drawing/2014/main" id="{C8861624-1B9F-4B59-9815-7C9275771E47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9727963" y="3799799"/>
            <a:ext cx="934465" cy="118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met pijl 74">
            <a:extLst>
              <a:ext uri="{FF2B5EF4-FFF2-40B4-BE49-F238E27FC236}">
                <a16:creationId xmlns:a16="http://schemas.microsoft.com/office/drawing/2014/main" id="{015F2968-68B6-4836-8E12-7E3564312E93}"/>
              </a:ext>
            </a:extLst>
          </p:cNvPr>
          <p:cNvCxnSpPr>
            <a:cxnSpLocks/>
            <a:stCxn id="54" idx="6"/>
          </p:cNvCxnSpPr>
          <p:nvPr/>
        </p:nvCxnSpPr>
        <p:spPr>
          <a:xfrm flipV="1">
            <a:off x="9952963" y="2791785"/>
            <a:ext cx="758274" cy="32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met pijl 77">
            <a:extLst>
              <a:ext uri="{FF2B5EF4-FFF2-40B4-BE49-F238E27FC236}">
                <a16:creationId xmlns:a16="http://schemas.microsoft.com/office/drawing/2014/main" id="{0DD042C1-C723-476B-B203-879200E2BD42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9997288" y="2479606"/>
            <a:ext cx="788418" cy="48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Afbeelding 78">
            <a:extLst>
              <a:ext uri="{FF2B5EF4-FFF2-40B4-BE49-F238E27FC236}">
                <a16:creationId xmlns:a16="http://schemas.microsoft.com/office/drawing/2014/main" id="{DD2CCA0C-5193-49C2-B5F9-498DADBD37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" r="12403"/>
          <a:stretch/>
        </p:blipFill>
        <p:spPr>
          <a:xfrm>
            <a:off x="4229358" y="2353186"/>
            <a:ext cx="4076699" cy="3752789"/>
          </a:xfrm>
          <a:prstGeom prst="rect">
            <a:avLst/>
          </a:prstGeom>
        </p:spPr>
      </p:pic>
      <p:cxnSp>
        <p:nvCxnSpPr>
          <p:cNvPr id="81" name="Rechte verbindingslijn 80">
            <a:extLst>
              <a:ext uri="{FF2B5EF4-FFF2-40B4-BE49-F238E27FC236}">
                <a16:creationId xmlns:a16="http://schemas.microsoft.com/office/drawing/2014/main" id="{9C91AF7D-B4DB-4A03-A429-C3BF29C9A50F}"/>
              </a:ext>
            </a:extLst>
          </p:cNvPr>
          <p:cNvCxnSpPr/>
          <p:nvPr/>
        </p:nvCxnSpPr>
        <p:spPr>
          <a:xfrm flipV="1">
            <a:off x="4334391" y="2467440"/>
            <a:ext cx="3292217" cy="141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Rechte verbindingslijn 81">
            <a:extLst>
              <a:ext uri="{FF2B5EF4-FFF2-40B4-BE49-F238E27FC236}">
                <a16:creationId xmlns:a16="http://schemas.microsoft.com/office/drawing/2014/main" id="{CCA56415-0B94-4709-8D2D-FDD19076688A}"/>
              </a:ext>
            </a:extLst>
          </p:cNvPr>
          <p:cNvCxnSpPr/>
          <p:nvPr/>
        </p:nvCxnSpPr>
        <p:spPr>
          <a:xfrm flipV="1">
            <a:off x="4334391" y="3763122"/>
            <a:ext cx="3292217" cy="141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81434E27-5032-4919-B52E-75D7E4D09107}"/>
              </a:ext>
            </a:extLst>
          </p:cNvPr>
          <p:cNvCxnSpPr/>
          <p:nvPr/>
        </p:nvCxnSpPr>
        <p:spPr>
          <a:xfrm flipV="1">
            <a:off x="4334391" y="4578874"/>
            <a:ext cx="3292217" cy="141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83">
            <a:extLst>
              <a:ext uri="{FF2B5EF4-FFF2-40B4-BE49-F238E27FC236}">
                <a16:creationId xmlns:a16="http://schemas.microsoft.com/office/drawing/2014/main" id="{4A0EF9D0-1585-47BA-8E4C-B0F85C2CF954}"/>
              </a:ext>
            </a:extLst>
          </p:cNvPr>
          <p:cNvCxnSpPr/>
          <p:nvPr/>
        </p:nvCxnSpPr>
        <p:spPr>
          <a:xfrm flipV="1">
            <a:off x="4334391" y="5635570"/>
            <a:ext cx="3292217" cy="141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kstvak 84">
            <a:extLst>
              <a:ext uri="{FF2B5EF4-FFF2-40B4-BE49-F238E27FC236}">
                <a16:creationId xmlns:a16="http://schemas.microsoft.com/office/drawing/2014/main" id="{596C53E8-99A6-479B-8663-A0F2C970F63E}"/>
              </a:ext>
            </a:extLst>
          </p:cNvPr>
          <p:cNvSpPr txBox="1"/>
          <p:nvPr/>
        </p:nvSpPr>
        <p:spPr>
          <a:xfrm>
            <a:off x="7117552" y="5635570"/>
            <a:ext cx="60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</a:rPr>
              <a:t>aarde</a:t>
            </a:r>
            <a:endParaRPr lang="nl-NL" b="1" dirty="0">
              <a:solidFill>
                <a:schemeClr val="accent1"/>
              </a:solidFill>
            </a:endParaRPr>
          </a:p>
        </p:txBody>
      </p:sp>
      <p:sp>
        <p:nvSpPr>
          <p:cNvPr id="86" name="Tekstvak 85">
            <a:extLst>
              <a:ext uri="{FF2B5EF4-FFF2-40B4-BE49-F238E27FC236}">
                <a16:creationId xmlns:a16="http://schemas.microsoft.com/office/drawing/2014/main" id="{2E7A16C5-0805-4100-9C53-C26E3A7A9990}"/>
              </a:ext>
            </a:extLst>
          </p:cNvPr>
          <p:cNvSpPr txBox="1"/>
          <p:nvPr/>
        </p:nvSpPr>
        <p:spPr>
          <a:xfrm>
            <a:off x="7110322" y="4561943"/>
            <a:ext cx="616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</a:rPr>
              <a:t>water</a:t>
            </a:r>
            <a:endParaRPr lang="nl-NL" b="1" dirty="0">
              <a:solidFill>
                <a:schemeClr val="accent1"/>
              </a:solidFill>
            </a:endParaRPr>
          </a:p>
        </p:txBody>
      </p:sp>
      <p:sp>
        <p:nvSpPr>
          <p:cNvPr id="87" name="Tekstvak 86">
            <a:extLst>
              <a:ext uri="{FF2B5EF4-FFF2-40B4-BE49-F238E27FC236}">
                <a16:creationId xmlns:a16="http://schemas.microsoft.com/office/drawing/2014/main" id="{FECE3F47-4DBC-42BF-BCAD-3B6A6137776D}"/>
              </a:ext>
            </a:extLst>
          </p:cNvPr>
          <p:cNvSpPr txBox="1"/>
          <p:nvPr/>
        </p:nvSpPr>
        <p:spPr>
          <a:xfrm>
            <a:off x="7200278" y="3770189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</a:rPr>
              <a:t>vuur</a:t>
            </a:r>
            <a:endParaRPr lang="nl-NL" b="1" dirty="0">
              <a:solidFill>
                <a:schemeClr val="accent1"/>
              </a:solidFill>
            </a:endParaRPr>
          </a:p>
        </p:txBody>
      </p:sp>
      <p:sp>
        <p:nvSpPr>
          <p:cNvPr id="88" name="Tekstvak 87">
            <a:extLst>
              <a:ext uri="{FF2B5EF4-FFF2-40B4-BE49-F238E27FC236}">
                <a16:creationId xmlns:a16="http://schemas.microsoft.com/office/drawing/2014/main" id="{5B42335A-FF07-4533-955D-D3CD5CF9BCAA}"/>
              </a:ext>
            </a:extLst>
          </p:cNvPr>
          <p:cNvSpPr txBox="1"/>
          <p:nvPr/>
        </p:nvSpPr>
        <p:spPr>
          <a:xfrm>
            <a:off x="7173539" y="2467189"/>
            <a:ext cx="558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</a:rPr>
              <a:t>lucht</a:t>
            </a:r>
            <a:endParaRPr lang="nl-NL" b="1" dirty="0">
              <a:solidFill>
                <a:schemeClr val="accent1"/>
              </a:solidFill>
            </a:endParaRPr>
          </a:p>
        </p:txBody>
      </p: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9CD4568F-95E0-4BAD-8770-E759C1BE60AB}"/>
              </a:ext>
            </a:extLst>
          </p:cNvPr>
          <p:cNvCxnSpPr>
            <a:cxnSpLocks/>
          </p:cNvCxnSpPr>
          <p:nvPr/>
        </p:nvCxnSpPr>
        <p:spPr>
          <a:xfrm flipH="1">
            <a:off x="7809558" y="5008118"/>
            <a:ext cx="1559082" cy="84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1E4D1C2D-F24C-429F-BABD-23F588406257}"/>
              </a:ext>
            </a:extLst>
          </p:cNvPr>
          <p:cNvCxnSpPr>
            <a:cxnSpLocks/>
          </p:cNvCxnSpPr>
          <p:nvPr/>
        </p:nvCxnSpPr>
        <p:spPr>
          <a:xfrm flipH="1">
            <a:off x="7731641" y="4815522"/>
            <a:ext cx="1636998" cy="23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62ADD553-C94A-439B-B1A7-9E191763F4AB}"/>
              </a:ext>
            </a:extLst>
          </p:cNvPr>
          <p:cNvCxnSpPr>
            <a:cxnSpLocks/>
          </p:cNvCxnSpPr>
          <p:nvPr/>
        </p:nvCxnSpPr>
        <p:spPr>
          <a:xfrm flipH="1" flipV="1">
            <a:off x="7811429" y="4280322"/>
            <a:ext cx="1557209" cy="24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0B55D77E-CA6E-4F28-849E-1066CC368178}"/>
              </a:ext>
            </a:extLst>
          </p:cNvPr>
          <p:cNvCxnSpPr>
            <a:cxnSpLocks/>
          </p:cNvCxnSpPr>
          <p:nvPr/>
        </p:nvCxnSpPr>
        <p:spPr>
          <a:xfrm flipH="1" flipV="1">
            <a:off x="7723120" y="3138739"/>
            <a:ext cx="1586820" cy="101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Afbeelding 88">
            <a:extLst>
              <a:ext uri="{FF2B5EF4-FFF2-40B4-BE49-F238E27FC236}">
                <a16:creationId xmlns:a16="http://schemas.microsoft.com/office/drawing/2014/main" id="{8D5F6457-9C12-454A-B485-604839B75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6378" y="1713530"/>
            <a:ext cx="800509" cy="630000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BB27939-A160-4FDF-A716-C6812B063E3C}"/>
              </a:ext>
            </a:extLst>
          </p:cNvPr>
          <p:cNvSpPr/>
          <p:nvPr/>
        </p:nvSpPr>
        <p:spPr>
          <a:xfrm>
            <a:off x="4422656" y="6236116"/>
            <a:ext cx="3346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>
                <a:solidFill>
                  <a:schemeClr val="bg1">
                    <a:lumMod val="50000"/>
                  </a:schemeClr>
                </a:solidFill>
              </a:rPr>
              <a:t>http://www.esranoah.nl/main/page_organen.html</a:t>
            </a:r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3E1D97C4-54EE-438B-8D5A-4CF1F1903EF8}"/>
              </a:ext>
            </a:extLst>
          </p:cNvPr>
          <p:cNvSpPr txBox="1"/>
          <p:nvPr/>
        </p:nvSpPr>
        <p:spPr>
          <a:xfrm>
            <a:off x="4814046" y="6496169"/>
            <a:ext cx="256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Natuurlijke vorm (</a:t>
            </a:r>
            <a:r>
              <a:rPr lang="nl-NL" dirty="0" err="1"/>
              <a:t>sattva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818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B6671-DBF9-4C56-B080-5DB261C7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dus vandaag gedaan met onze oefeningen?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BC00DC3-58FE-4523-A88E-559DCE3333B8}"/>
              </a:ext>
            </a:extLst>
          </p:cNvPr>
          <p:cNvSpPr txBox="1"/>
          <p:nvPr/>
        </p:nvSpPr>
        <p:spPr>
          <a:xfrm>
            <a:off x="2085276" y="2397516"/>
            <a:ext cx="270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Asana</a:t>
            </a:r>
            <a:r>
              <a:rPr lang="nl-NL" dirty="0"/>
              <a:t>: </a:t>
            </a:r>
            <a:r>
              <a:rPr lang="nl-NL" dirty="0" err="1"/>
              <a:t>Paripurna</a:t>
            </a:r>
            <a:r>
              <a:rPr lang="nl-NL" dirty="0"/>
              <a:t> </a:t>
            </a:r>
            <a:r>
              <a:rPr lang="nl-NL" dirty="0" err="1"/>
              <a:t>navasana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52905DA-B47F-4E91-9F7D-4C1D3940CBBD}"/>
              </a:ext>
            </a:extLst>
          </p:cNvPr>
          <p:cNvSpPr txBox="1"/>
          <p:nvPr/>
        </p:nvSpPr>
        <p:spPr>
          <a:xfrm>
            <a:off x="7088459" y="2397516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Kriya</a:t>
            </a:r>
            <a:r>
              <a:rPr lang="nl-NL" dirty="0"/>
              <a:t>: </a:t>
            </a:r>
            <a:r>
              <a:rPr lang="nl-NL" dirty="0" err="1"/>
              <a:t>Trataka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33C7FEA-8EE7-4EEC-8861-F3807B108032}"/>
              </a:ext>
            </a:extLst>
          </p:cNvPr>
          <p:cNvSpPr txBox="1"/>
          <p:nvPr/>
        </p:nvSpPr>
        <p:spPr>
          <a:xfrm>
            <a:off x="3652024" y="3624146"/>
            <a:ext cx="400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Stimuleert energie centrum van het </a:t>
            </a:r>
            <a:r>
              <a:rPr lang="nl-NL" b="1" dirty="0"/>
              <a:t>vuur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8FB57A5A-B930-40F9-A6C7-B9F7EE93A45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437890" y="2766848"/>
            <a:ext cx="2218721" cy="85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3882D6E7-3832-4DE3-9CEC-68FCF6FFFE1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656611" y="2766848"/>
            <a:ext cx="2161247" cy="85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55319248-6F48-48A3-8B21-ECB108C5690A}"/>
              </a:ext>
            </a:extLst>
          </p:cNvPr>
          <p:cNvSpPr txBox="1"/>
          <p:nvPr/>
        </p:nvSpPr>
        <p:spPr>
          <a:xfrm>
            <a:off x="6227579" y="4581138"/>
            <a:ext cx="216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Activeert </a:t>
            </a:r>
            <a:r>
              <a:rPr lang="nl-NL" b="1" dirty="0"/>
              <a:t>alvleesklier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5DDDCD19-48F1-47C5-A808-5C8E5F7E9738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656611" y="3993478"/>
            <a:ext cx="1653636" cy="58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E61B81BD-E940-4702-B860-958DF157D2F5}"/>
              </a:ext>
            </a:extLst>
          </p:cNvPr>
          <p:cNvSpPr txBox="1"/>
          <p:nvPr/>
        </p:nvSpPr>
        <p:spPr>
          <a:xfrm>
            <a:off x="5376364" y="5480671"/>
            <a:ext cx="387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Werkt in op</a:t>
            </a:r>
            <a:r>
              <a:rPr lang="nl-NL" b="1" dirty="0"/>
              <a:t> maag, lever, milt </a:t>
            </a:r>
            <a:r>
              <a:rPr lang="nl-NL" dirty="0"/>
              <a:t>en</a:t>
            </a:r>
            <a:r>
              <a:rPr lang="nl-NL" b="1" dirty="0"/>
              <a:t> nieren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7870060-D166-41B3-AD01-9F1F0E6E3FFE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7310247" y="4950470"/>
            <a:ext cx="5847" cy="53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386E57E9-19C9-4CBF-9BEF-CF84DCE0A295}"/>
              </a:ext>
            </a:extLst>
          </p:cNvPr>
          <p:cNvSpPr txBox="1"/>
          <p:nvPr/>
        </p:nvSpPr>
        <p:spPr>
          <a:xfrm>
            <a:off x="2347413" y="4581138"/>
            <a:ext cx="322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 regelt </a:t>
            </a:r>
            <a:r>
              <a:rPr lang="nl-NL" b="1" dirty="0"/>
              <a:t>temperatuur</a:t>
            </a:r>
            <a:r>
              <a:rPr lang="nl-NL" dirty="0"/>
              <a:t> van lichaam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D0565ABE-3FCE-4232-99AC-3C0D4B4A8471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3958239" y="3993478"/>
            <a:ext cx="1698372" cy="58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ballon: rechthoek met afgeronde hoeken 24">
            <a:extLst>
              <a:ext uri="{FF2B5EF4-FFF2-40B4-BE49-F238E27FC236}">
                <a16:creationId xmlns:a16="http://schemas.microsoft.com/office/drawing/2014/main" id="{E0633034-755C-4C82-820D-47D7285B51FD}"/>
              </a:ext>
            </a:extLst>
          </p:cNvPr>
          <p:cNvSpPr/>
          <p:nvPr/>
        </p:nvSpPr>
        <p:spPr>
          <a:xfrm>
            <a:off x="307213" y="5317832"/>
            <a:ext cx="2142613" cy="1325563"/>
          </a:xfrm>
          <a:prstGeom prst="wedgeRoundRectCallout">
            <a:avLst>
              <a:gd name="adj1" fmla="val 89580"/>
              <a:gd name="adj2" fmla="val -6595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Effect op lichaam, dat de elementen aarde, water, vuur en lucht bevat.</a:t>
            </a:r>
          </a:p>
        </p:txBody>
      </p:sp>
      <p:sp>
        <p:nvSpPr>
          <p:cNvPr id="26" name="Tekstballon: rechthoek met afgeronde hoeken 25">
            <a:extLst>
              <a:ext uri="{FF2B5EF4-FFF2-40B4-BE49-F238E27FC236}">
                <a16:creationId xmlns:a16="http://schemas.microsoft.com/office/drawing/2014/main" id="{E998BD8F-A33B-4BF6-945E-CF55CFED0BBE}"/>
              </a:ext>
            </a:extLst>
          </p:cNvPr>
          <p:cNvSpPr/>
          <p:nvPr/>
        </p:nvSpPr>
        <p:spPr>
          <a:xfrm>
            <a:off x="9402381" y="3853375"/>
            <a:ext cx="2596919" cy="1824857"/>
          </a:xfrm>
          <a:prstGeom prst="wedgeRoundRectCallout">
            <a:avLst>
              <a:gd name="adj1" fmla="val -85026"/>
              <a:gd name="adj2" fmla="val 473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Effect op organen / onderdelen van het lichaam. </a:t>
            </a:r>
          </a:p>
          <a:p>
            <a:r>
              <a:rPr lang="nl-NL" dirty="0"/>
              <a:t>(die ieder ook weer alle elementen bevatten)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F218987-9CF4-4F8E-BC5D-54F060638D3F}"/>
              </a:ext>
            </a:extLst>
          </p:cNvPr>
          <p:cNvSpPr txBox="1"/>
          <p:nvPr/>
        </p:nvSpPr>
        <p:spPr>
          <a:xfrm>
            <a:off x="362016" y="2397516"/>
            <a:ext cx="104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gedachte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03F33CDE-239B-4D1B-A390-813D9C1AF1AA}"/>
              </a:ext>
            </a:extLst>
          </p:cNvPr>
          <p:cNvSpPr txBox="1"/>
          <p:nvPr/>
        </p:nvSpPr>
        <p:spPr>
          <a:xfrm>
            <a:off x="356812" y="3624146"/>
            <a:ext cx="8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energie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8385A6D8-211A-4095-9EF7-E5596C15E202}"/>
              </a:ext>
            </a:extLst>
          </p:cNvPr>
          <p:cNvSpPr txBox="1"/>
          <p:nvPr/>
        </p:nvSpPr>
        <p:spPr>
          <a:xfrm>
            <a:off x="356812" y="458015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stof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2177F42F-5428-4E7D-B25C-FDAEA3AF142B}"/>
              </a:ext>
            </a:extLst>
          </p:cNvPr>
          <p:cNvCxnSpPr>
            <a:cxnSpLocks/>
          </p:cNvCxnSpPr>
          <p:nvPr/>
        </p:nvCxnSpPr>
        <p:spPr>
          <a:xfrm>
            <a:off x="626277" y="2766848"/>
            <a:ext cx="0" cy="85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21B83034-1F65-4186-BA3E-A9DC9A61ED49}"/>
              </a:ext>
            </a:extLst>
          </p:cNvPr>
          <p:cNvCxnSpPr>
            <a:endCxn id="29" idx="0"/>
          </p:cNvCxnSpPr>
          <p:nvPr/>
        </p:nvCxnSpPr>
        <p:spPr>
          <a:xfrm>
            <a:off x="626277" y="3993478"/>
            <a:ext cx="0" cy="58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1800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648</Words>
  <Application>Microsoft Office PowerPoint</Application>
  <PresentationFormat>Breedbeeld</PresentationFormat>
  <Paragraphs>118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Nunito</vt:lpstr>
      <vt:lpstr>Pacifico</vt:lpstr>
      <vt:lpstr>Wingdings</vt:lpstr>
      <vt:lpstr>Kantoorthema</vt:lpstr>
      <vt:lpstr>Ssstil</vt:lpstr>
      <vt:lpstr>Aarde, water, vuur en lucht</vt:lpstr>
      <vt:lpstr>PowerPoint-presentatie</vt:lpstr>
      <vt:lpstr>Asana’s</vt:lpstr>
      <vt:lpstr>Kriya</vt:lpstr>
      <vt:lpstr>Meditatie</vt:lpstr>
      <vt:lpstr>Kopje thee?</vt:lpstr>
      <vt:lpstr>Vervolg: invloed van energie op lichaam</vt:lpstr>
      <vt:lpstr>Wat hebben we dus vandaag gedaan met onze oefeningen?</vt:lpstr>
      <vt:lpstr>PowerPoint-presentatie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Wakker Worden</dc:title>
  <dc:creator>Herman van Dompseler</dc:creator>
  <cp:lastModifiedBy>Herman van Dompseler</cp:lastModifiedBy>
  <cp:revision>70</cp:revision>
  <dcterms:created xsi:type="dcterms:W3CDTF">2017-06-09T06:17:08Z</dcterms:created>
  <dcterms:modified xsi:type="dcterms:W3CDTF">2018-01-12T10:32:41Z</dcterms:modified>
</cp:coreProperties>
</file>