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.bp.blogspot.com/-PtUIdBd6kDM/VpMzLB0S-CI/AAAAAAAAAEA/8cnkuREzd3g/s1600/Simple+Flowchart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DC8-C14D-4CFF-8A10-B3E2D531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9787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D" b="1" dirty="0">
                <a:latin typeface="Baskerville Old Face" panose="02020602080505020303" pitchFamily="18" charset="0"/>
              </a:rPr>
              <a:t>Entity Relationship Diagram (ERD) &amp;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888E9-F86D-4FB2-B190-7259BC3B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297348"/>
            <a:ext cx="8915399" cy="1126283"/>
          </a:xfrm>
        </p:spPr>
        <p:txBody>
          <a:bodyPr/>
          <a:lstStyle/>
          <a:p>
            <a:r>
              <a:rPr lang="en-ID" b="1" dirty="0"/>
              <a:t>Nama 	: </a:t>
            </a:r>
            <a:r>
              <a:rPr lang="en-ID" b="1" dirty="0" err="1"/>
              <a:t>Arif</a:t>
            </a:r>
            <a:r>
              <a:rPr lang="en-ID" b="1" dirty="0"/>
              <a:t> </a:t>
            </a:r>
            <a:r>
              <a:rPr lang="en-ID" b="1" dirty="0" err="1"/>
              <a:t>Hermawan</a:t>
            </a:r>
            <a:r>
              <a:rPr lang="en-ID" b="1" dirty="0"/>
              <a:t> (5160411315)</a:t>
            </a:r>
          </a:p>
          <a:p>
            <a:r>
              <a:rPr lang="en-ID" b="1" dirty="0"/>
              <a:t>Kelas 	: </a:t>
            </a:r>
            <a:r>
              <a:rPr lang="en-ID" b="1" dirty="0" err="1"/>
              <a:t>T.Informatika</a:t>
            </a:r>
            <a:r>
              <a:rPr lang="en-ID" b="1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379014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34A6-69ED-4075-92B7-9298E284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527856"/>
            <a:ext cx="8911687" cy="735459"/>
          </a:xfrm>
        </p:spPr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7F39-3110-45DD-B2C4-BFF9FAE0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98141"/>
            <a:ext cx="8915400" cy="3777622"/>
          </a:xfrm>
        </p:spPr>
        <p:txBody>
          <a:bodyPr/>
          <a:lstStyle/>
          <a:p>
            <a:r>
              <a:rPr lang="en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idak ada rumus atau patokan yang bersifat mutlak.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Karena flowchart merupakan gambaran hasil pemikiran dalam menganalisa suatu masalah dengan komputer.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Sehingga flowchart yang dihasilkan dapat bervariasi antara satu pemrogram dengan yang lainnya.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27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2B7E-515E-4F63-8A7E-1EF8B10F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5064"/>
            <a:ext cx="8911687" cy="72342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Chart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854F-EC9E-4F5D-B6CC-7601F735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540189"/>
            <a:ext cx="8915400" cy="3777622"/>
          </a:xfrm>
        </p:spPr>
        <p:txBody>
          <a:bodyPr/>
          <a:lstStyle/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Hindari pengulangan proses yang tidak perlu dan logika yang berbelit sehingga jalannya proses menjadi singkat</a:t>
            </a:r>
          </a:p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Jalannya proses digambarkan dari atas ke bawah dan diberikan tanda panah untuk memperjelas</a:t>
            </a:r>
          </a:p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Sebuah flowchart diawali dari satu titik START dan diakhiri dengan END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310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E91C-6000-4482-B544-B43F0D3D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0204"/>
            <a:ext cx="8911687" cy="615143"/>
          </a:xfrm>
        </p:spPr>
        <p:txBody>
          <a:bodyPr>
            <a:normAutofit fontScale="90000"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Flowchart</a:t>
            </a:r>
          </a:p>
        </p:txBody>
      </p:sp>
      <p:pic>
        <p:nvPicPr>
          <p:cNvPr id="4" name="Content Placeholder 3" descr="http://2.bp.blogspot.com/-PtUIdBd6kDM/VpMzLB0S-CI/AAAAAAAAAEA/8cnkuREzd3g/s1600/Simple%2BFlowchart.png">
            <a:hlinkClick r:id="rId2"/>
            <a:extLst>
              <a:ext uri="{FF2B5EF4-FFF2-40B4-BE49-F238E27FC236}">
                <a16:creationId xmlns:a16="http://schemas.microsoft.com/office/drawing/2014/main" id="{6B729433-5AF9-453E-A3F6-9A4037A2DBF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t="7635" r="55" b="1275"/>
          <a:stretch/>
        </p:blipFill>
        <p:spPr bwMode="auto">
          <a:xfrm>
            <a:off x="3681340" y="1708180"/>
            <a:ext cx="4829320" cy="4489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49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A557-0F86-4333-AE44-BD3DE582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36" y="579960"/>
            <a:ext cx="2519402" cy="733635"/>
          </a:xfrm>
        </p:spPr>
        <p:txBody>
          <a:bodyPr/>
          <a:lstStyle/>
          <a:p>
            <a:r>
              <a:rPr lang="en-ID" dirty="0">
                <a:latin typeface="Baskerville Old Face" panose="02020602080505020303" pitchFamily="18" charset="0"/>
              </a:rPr>
              <a:t>ERD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AD8000-A431-4B64-BDBE-9B44CCB8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36" y="1313595"/>
            <a:ext cx="8915400" cy="377762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Definisi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Entity Relationship Diagram</a:t>
            </a:r>
          </a:p>
          <a:p>
            <a:pPr marL="0" indent="0">
              <a:buNone/>
              <a:defRPr/>
            </a:pPr>
            <a:r>
              <a:rPr lang="en-US" sz="1600" dirty="0"/>
              <a:t>	</a:t>
            </a:r>
          </a:p>
          <a:p>
            <a:pPr marL="0" indent="0">
              <a:buNone/>
              <a:defRPr/>
            </a:pPr>
            <a:r>
              <a:rPr lang="en-US" sz="1600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atribut-atribut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95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7B22-565D-4484-B238-5C8D39D4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771553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Simbol-simbol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digunakan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</a:rPr>
              <a:t> ERD :</a:t>
            </a:r>
            <a:br>
              <a:rPr lang="en-US" altLang="en-US" dirty="0">
                <a:latin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44DE-8339-4B82-896A-821858B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9" y="1395663"/>
            <a:ext cx="10060823" cy="4515559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1.	Entity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 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objek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seperti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orang,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benda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serta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lokasi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baik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abstrak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maupun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nyata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data             	</a:t>
            </a:r>
            <a:r>
              <a:rPr lang="en-US" alt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disimpan</a:t>
            </a:r>
            <a:endParaRPr lang="en-US" altLang="en-U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Simbol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Entity : </a:t>
            </a:r>
          </a:p>
          <a:p>
            <a:pPr>
              <a:spcBef>
                <a:spcPct val="0"/>
              </a:spcBef>
              <a:buNone/>
            </a:pPr>
            <a:endParaRPr lang="en-U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None/>
            </a:pPr>
            <a:endParaRPr 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2.</a:t>
            </a:r>
            <a:r>
              <a:rPr lang="en-US" altLang="en-US" b="1" dirty="0">
                <a:latin typeface="Times New Roman" panose="02020603050405020304" pitchFamily="18" charset="0"/>
              </a:rPr>
              <a:t> 	</a:t>
            </a:r>
            <a:r>
              <a:rPr lang="en-US" altLang="en-US" b="1" dirty="0" err="1">
                <a:latin typeface="Times New Roman" panose="02020603050405020304" pitchFamily="18" charset="0"/>
              </a:rPr>
              <a:t>Atribut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Sesuatu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menjelaskan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apa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sebenarnya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dimaksud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maupun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sehingga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sering</a:t>
            </a:r>
            <a:r>
              <a:rPr lang="en-US" altLang="en-US" dirty="0">
                <a:latin typeface="Times New Roman" panose="02020603050405020304" pitchFamily="18" charset="0"/>
              </a:rPr>
              <a:t>  	</a:t>
            </a:r>
            <a:r>
              <a:rPr lang="en-US" altLang="en-US" dirty="0" err="1">
                <a:latin typeface="Times New Roman" panose="02020603050405020304" pitchFamily="18" charset="0"/>
              </a:rPr>
              <a:t>disebut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elemen</a:t>
            </a:r>
            <a:r>
              <a:rPr lang="en-US" altLang="en-US" dirty="0">
                <a:latin typeface="Times New Roman" panose="02020603050405020304" pitchFamily="18" charset="0"/>
              </a:rPr>
              <a:t> data </a:t>
            </a:r>
            <a:r>
              <a:rPr lang="en-US" altLang="en-US" dirty="0" err="1">
                <a:latin typeface="Times New Roman" panose="02020603050405020304" pitchFamily="18" charset="0"/>
              </a:rPr>
              <a:t>dari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dan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Simbol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Atribut</a:t>
            </a:r>
            <a:r>
              <a:rPr lang="en-US" altLang="en-US" dirty="0">
                <a:latin typeface="Times New Roman" panose="02020603050405020304" pitchFamily="18" charset="0"/>
              </a:rPr>
              <a:t> 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8D53C-AB89-4FB0-BACC-7AB737819719}"/>
              </a:ext>
            </a:extLst>
          </p:cNvPr>
          <p:cNvSpPr/>
          <p:nvPr/>
        </p:nvSpPr>
        <p:spPr>
          <a:xfrm>
            <a:off x="3416969" y="2438401"/>
            <a:ext cx="1892968" cy="701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Entity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CF6C64-E260-48FE-BE98-5ACF4E6505AF}"/>
              </a:ext>
            </a:extLst>
          </p:cNvPr>
          <p:cNvSpPr/>
          <p:nvPr/>
        </p:nvSpPr>
        <p:spPr>
          <a:xfrm>
            <a:off x="3416969" y="4584032"/>
            <a:ext cx="1892968" cy="701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Atribut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82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C422C0-69E7-4771-B403-388CE8EC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7175"/>
            <a:ext cx="8915400" cy="639206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latin typeface="Times New Roman" panose="02020603050405020304" pitchFamily="18" charset="0"/>
              </a:rPr>
              <a:t>Simbol-simbol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digunakan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dalam</a:t>
            </a:r>
            <a:r>
              <a:rPr lang="en-US" altLang="en-US" dirty="0">
                <a:latin typeface="Times New Roman" panose="02020603050405020304" pitchFamily="18" charset="0"/>
              </a:rPr>
              <a:t> ERD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35C9-8EB2-4C6E-9C4F-38B8DB3B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88315"/>
            <a:ext cx="8915400" cy="3777622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3.	</a:t>
            </a:r>
            <a:r>
              <a:rPr lang="en-US" altLang="en-US" b="1" dirty="0" err="1">
                <a:latin typeface="Times New Roman" panose="02020603050405020304" pitchFamily="18" charset="0"/>
              </a:rPr>
              <a:t>Relasi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</a:rPr>
              <a:t>Merupakan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suatu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hubungan</a:t>
            </a:r>
            <a:r>
              <a:rPr lang="en-US" altLang="en-US" dirty="0">
                <a:latin typeface="Times New Roman" panose="02020603050405020304" pitchFamily="18" charset="0"/>
              </a:rPr>
              <a:t> yang </a:t>
            </a:r>
            <a:r>
              <a:rPr lang="en-US" altLang="en-US" dirty="0" err="1">
                <a:latin typeface="Times New Roman" panose="02020603050405020304" pitchFamily="18" charset="0"/>
              </a:rPr>
              <a:t>terjadi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antar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dimana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biasa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diberi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nama</a:t>
            </a:r>
            <a:r>
              <a:rPr lang="en-US" altLang="en-US" dirty="0">
                <a:latin typeface="Times New Roman" panose="02020603050405020304" pitchFamily="18" charset="0"/>
              </a:rPr>
              <a:t> 	</a:t>
            </a:r>
            <a:r>
              <a:rPr lang="en-US" altLang="en-US" dirty="0" err="1">
                <a:latin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</a:rPr>
              <a:t> kata </a:t>
            </a:r>
            <a:r>
              <a:rPr lang="en-US" altLang="en-US" dirty="0" err="1">
                <a:latin typeface="Times New Roman" panose="02020603050405020304" pitchFamily="18" charset="0"/>
              </a:rPr>
              <a:t>kerja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  <a:r>
              <a:rPr lang="en-US" altLang="en-US" dirty="0"/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lang="en-US" altLang="en-US" i="1" dirty="0"/>
              <a:t>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</a:rPr>
              <a:t>Simbol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: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6FD4641-7867-4BE0-9569-CC9A7B5BE4F4}"/>
              </a:ext>
            </a:extLst>
          </p:cNvPr>
          <p:cNvSpPr/>
          <p:nvPr/>
        </p:nvSpPr>
        <p:spPr>
          <a:xfrm>
            <a:off x="3609473" y="2779295"/>
            <a:ext cx="1744579" cy="7820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49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9DA6-15BF-436D-BF63-AE2512BE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485" y="624110"/>
            <a:ext cx="9796128" cy="927964"/>
          </a:xfrm>
        </p:spPr>
        <p:txBody>
          <a:bodyPr>
            <a:normAutofit/>
          </a:bodyPr>
          <a:lstStyle/>
          <a:p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Selain itu, dalam ERD juga terdapat kardinalitas. Kardinalitas 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enjelaskan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7112-D2A4-40EC-A690-ECE4C7A0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485" y="1712495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(1:1)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(1:M)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(M:M)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412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A561-B855-405D-AD44-CA517A9E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56489"/>
            <a:ext cx="8915400" cy="59107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Tahapan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Pembuatan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 Diagram E-R</a:t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</a:br>
            <a:endParaRPr lang="en-ID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2940-5CC9-4E68-B66F-08431571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6515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 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atribut-atribut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 New Roman" panose="02020603050405020304" pitchFamily="18" charset="0"/>
              </a:rPr>
              <a:t>Menentukan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derajat</a:t>
            </a:r>
            <a:r>
              <a:rPr lang="en-US" altLang="en-US" dirty="0">
                <a:latin typeface="Times New Roman" panose="02020603050405020304" pitchFamily="18" charset="0"/>
              </a:rPr>
              <a:t> / </a:t>
            </a:r>
            <a:r>
              <a:rPr lang="en-US" altLang="en-US" dirty="0" err="1">
                <a:latin typeface="Times New Roman" panose="02020603050405020304" pitchFamily="18" charset="0"/>
              </a:rPr>
              <a:t>kardinalitas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untuk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setiap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 New Roman" panose="02020603050405020304" pitchFamily="18" charset="0"/>
              </a:rPr>
              <a:t>Melengkapi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entitas</a:t>
            </a:r>
            <a:r>
              <a:rPr lang="en-US" altLang="en-US" dirty="0">
                <a:latin typeface="Times New Roman" panose="02020603050405020304" pitchFamily="18" charset="0"/>
              </a:rPr>
              <a:t> dan </a:t>
            </a:r>
            <a:r>
              <a:rPr lang="en-US" altLang="en-US" dirty="0" err="1">
                <a:latin typeface="Times New Roman" panose="02020603050405020304" pitchFamily="18" charset="0"/>
              </a:rPr>
              <a:t>himpunan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relasi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dengan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atribut-atribut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deskriptif</a:t>
            </a:r>
            <a:r>
              <a:rPr lang="en-US" altLang="en-US" dirty="0">
                <a:latin typeface="Times New Roman" panose="02020603050405020304" pitchFamily="18" charset="0"/>
              </a:rPr>
              <a:t> (</a:t>
            </a:r>
            <a:r>
              <a:rPr lang="en-US" altLang="en-US" i="1" dirty="0" err="1">
                <a:latin typeface="Times New Roman" panose="02020603050405020304" pitchFamily="18" charset="0"/>
              </a:rPr>
              <a:t>nonkey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67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92D0-E4FC-4968-B93F-12E47BCD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31186"/>
            <a:ext cx="8707002" cy="640445"/>
          </a:xfrm>
        </p:spPr>
        <p:txBody>
          <a:bodyPr/>
          <a:lstStyle/>
          <a:p>
            <a:r>
              <a:rPr lang="en-ID" b="1" dirty="0">
                <a:latin typeface="Baskerville Old Face" panose="02020602080505020303" pitchFamily="18" charset="0"/>
              </a:rPr>
              <a:t>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C030-B503-415B-8184-6CC7528C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7" y="1801020"/>
            <a:ext cx="10271106" cy="4768222"/>
          </a:xfrm>
        </p:spPr>
        <p:txBody>
          <a:bodyPr/>
          <a:lstStyle/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merupakan gambar atau bagan yang memperlihatkan urutan dan hubungan antar proses beserta instruksinya.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Gambaran ini dinyatakan dengan symbol.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setiap symbol menggambarkan proses tertentu.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antara proses digambarkan dengan garis penghubung.</a:t>
            </a:r>
            <a:endParaRPr lang="en-ID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85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856C-E3E8-4AE0-9C0B-E7A70EC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096"/>
            <a:ext cx="8911687" cy="699364"/>
          </a:xfrm>
        </p:spPr>
        <p:txBody>
          <a:bodyPr/>
          <a:lstStyle/>
          <a:p>
            <a:r>
              <a:rPr lang="en-ID" dirty="0" err="1">
                <a:latin typeface="Baskerville Old Face" panose="02020602080505020303" pitchFamily="18" charset="0"/>
              </a:rPr>
              <a:t>Simbol</a:t>
            </a:r>
            <a:r>
              <a:rPr lang="en-ID" dirty="0">
                <a:latin typeface="Baskerville Old Face" panose="02020602080505020303" pitchFamily="18" charset="0"/>
              </a:rPr>
              <a:t> pada Flowchart</a:t>
            </a:r>
          </a:p>
        </p:txBody>
      </p:sp>
      <p:pic>
        <p:nvPicPr>
          <p:cNvPr id="4" name="Picture 4" descr="asd">
            <a:extLst>
              <a:ext uri="{FF2B5EF4-FFF2-40B4-BE49-F238E27FC236}">
                <a16:creationId xmlns:a16="http://schemas.microsoft.com/office/drawing/2014/main" id="{4297A118-6B01-4068-85EE-460CEE73DA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1666875"/>
            <a:ext cx="5905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D77B-B891-4522-8291-133ECD23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0047"/>
            <a:ext cx="8911687" cy="783585"/>
          </a:xfrm>
        </p:spPr>
        <p:txBody>
          <a:bodyPr/>
          <a:lstStyle/>
          <a:p>
            <a:r>
              <a:rPr lang="en-ID" dirty="0" err="1">
                <a:latin typeface="Baskerville Old Face" panose="02020602080505020303" pitchFamily="18" charset="0"/>
              </a:rPr>
              <a:t>Simbol</a:t>
            </a:r>
            <a:r>
              <a:rPr lang="en-ID" dirty="0">
                <a:latin typeface="Baskerville Old Face" panose="02020602080505020303" pitchFamily="18" charset="0"/>
              </a:rPr>
              <a:t> pada Flowchart</a:t>
            </a:r>
            <a:endParaRPr lang="en-ID" dirty="0"/>
          </a:p>
        </p:txBody>
      </p:sp>
      <p:pic>
        <p:nvPicPr>
          <p:cNvPr id="4" name="Picture 5" descr="asd">
            <a:extLst>
              <a:ext uri="{FF2B5EF4-FFF2-40B4-BE49-F238E27FC236}">
                <a16:creationId xmlns:a16="http://schemas.microsoft.com/office/drawing/2014/main" id="{5D5FB027-A2BA-4923-8CB1-B12C01BC95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68" y="1790700"/>
            <a:ext cx="5905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756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319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Century Gothic</vt:lpstr>
      <vt:lpstr>Times New Roman</vt:lpstr>
      <vt:lpstr>Wingdings</vt:lpstr>
      <vt:lpstr>Wingdings 3</vt:lpstr>
      <vt:lpstr>Wisp</vt:lpstr>
      <vt:lpstr>Entity Relationship Diagram (ERD) &amp; Flowchart</vt:lpstr>
      <vt:lpstr>ERD</vt:lpstr>
      <vt:lpstr>Simbol-simbol yang digunakan dalam ERD : </vt:lpstr>
      <vt:lpstr>Simbol-simbol yang digunakan dalam ERD :</vt:lpstr>
      <vt:lpstr>Selain itu, dalam ERD juga terdapat kardinalitas. Kardinalitas menjelaskan jumlah maksimum hubungan antara satu entitas dengan entitas lainnya.</vt:lpstr>
      <vt:lpstr>Tahapan Pembuatan Diagram E-R </vt:lpstr>
      <vt:lpstr>Flowchart</vt:lpstr>
      <vt:lpstr>Simbol pada Flowchart</vt:lpstr>
      <vt:lpstr>Simbol pada Flowchart</vt:lpstr>
      <vt:lpstr>Pembuatan Flowchart</vt:lpstr>
      <vt:lpstr>Anjuran – Pembuatan Flow Chart</vt:lpstr>
      <vt:lpstr>Contoh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 (ERD) &amp; Flowchart</dc:title>
  <dc:creator>ArifH</dc:creator>
  <cp:lastModifiedBy>ArifH</cp:lastModifiedBy>
  <cp:revision>20</cp:revision>
  <dcterms:created xsi:type="dcterms:W3CDTF">2018-11-02T00:40:25Z</dcterms:created>
  <dcterms:modified xsi:type="dcterms:W3CDTF">2018-11-02T03:03:41Z</dcterms:modified>
</cp:coreProperties>
</file>