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7" r:id="rId1"/>
  </p:sldMasterIdLst>
  <p:notesMasterIdLst>
    <p:notesMasterId r:id="rId50"/>
  </p:notesMasterIdLst>
  <p:sldIdLst>
    <p:sldId id="256" r:id="rId2"/>
    <p:sldId id="301" r:id="rId3"/>
    <p:sldId id="302" r:id="rId4"/>
    <p:sldId id="261" r:id="rId5"/>
    <p:sldId id="268" r:id="rId6"/>
    <p:sldId id="269" r:id="rId7"/>
    <p:sldId id="270" r:id="rId8"/>
    <p:sldId id="276" r:id="rId9"/>
    <p:sldId id="278" r:id="rId10"/>
    <p:sldId id="271" r:id="rId11"/>
    <p:sldId id="303" r:id="rId12"/>
    <p:sldId id="258" r:id="rId13"/>
    <p:sldId id="272" r:id="rId14"/>
    <p:sldId id="273" r:id="rId15"/>
    <p:sldId id="274" r:id="rId16"/>
    <p:sldId id="265" r:id="rId17"/>
    <p:sldId id="275" r:id="rId18"/>
    <p:sldId id="277" r:id="rId19"/>
    <p:sldId id="279" r:id="rId20"/>
    <p:sldId id="304" r:id="rId21"/>
    <p:sldId id="259" r:id="rId22"/>
    <p:sldId id="280" r:id="rId23"/>
    <p:sldId id="281" r:id="rId24"/>
    <p:sldId id="292" r:id="rId25"/>
    <p:sldId id="282" r:id="rId26"/>
    <p:sldId id="305" r:id="rId27"/>
    <p:sldId id="284" r:id="rId28"/>
    <p:sldId id="283" r:id="rId29"/>
    <p:sldId id="285" r:id="rId30"/>
    <p:sldId id="286" r:id="rId31"/>
    <p:sldId id="287" r:id="rId32"/>
    <p:sldId id="288" r:id="rId33"/>
    <p:sldId id="289" r:id="rId34"/>
    <p:sldId id="306" r:id="rId35"/>
    <p:sldId id="290" r:id="rId36"/>
    <p:sldId id="291" r:id="rId37"/>
    <p:sldId id="294" r:id="rId38"/>
    <p:sldId id="295" r:id="rId39"/>
    <p:sldId id="293" r:id="rId40"/>
    <p:sldId id="307" r:id="rId41"/>
    <p:sldId id="262" r:id="rId42"/>
    <p:sldId id="296" r:id="rId43"/>
    <p:sldId id="297" r:id="rId44"/>
    <p:sldId id="298" r:id="rId45"/>
    <p:sldId id="267" r:id="rId46"/>
    <p:sldId id="299" r:id="rId47"/>
    <p:sldId id="300" r:id="rId48"/>
    <p:sldId id="308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DA8BA90-55B0-4D4E-A997-CAF988D21A08}">
          <p14:sldIdLst>
            <p14:sldId id="256"/>
            <p14:sldId id="301"/>
            <p14:sldId id="302"/>
          </p14:sldIdLst>
        </p14:section>
        <p14:section name="Bases" id="{45F03C1E-6A10-438B-9B3C-74779A4C8E6C}">
          <p14:sldIdLst>
            <p14:sldId id="261"/>
            <p14:sldId id="268"/>
            <p14:sldId id="269"/>
            <p14:sldId id="270"/>
            <p14:sldId id="276"/>
            <p14:sldId id="278"/>
            <p14:sldId id="271"/>
            <p14:sldId id="303"/>
          </p14:sldIdLst>
        </p14:section>
        <p14:section name="Structures de contrôle" id="{9081EC34-BEB7-4018-8AFB-6ED096943967}">
          <p14:sldIdLst>
            <p14:sldId id="258"/>
            <p14:sldId id="272"/>
            <p14:sldId id="273"/>
            <p14:sldId id="274"/>
            <p14:sldId id="265"/>
            <p14:sldId id="275"/>
            <p14:sldId id="277"/>
            <p14:sldId id="279"/>
            <p14:sldId id="304"/>
          </p14:sldIdLst>
        </p14:section>
        <p14:section name="Fonctions" id="{DEE91048-6464-4551-80F1-70D9E4BAA9B3}">
          <p14:sldIdLst>
            <p14:sldId id="259"/>
            <p14:sldId id="280"/>
            <p14:sldId id="281"/>
            <p14:sldId id="292"/>
            <p14:sldId id="282"/>
            <p14:sldId id="305"/>
          </p14:sldIdLst>
        </p14:section>
        <p14:section name="Structures de données" id="{49683F6E-E8EC-44C0-B88A-404B856C8502}">
          <p14:sldIdLst>
            <p14:sldId id="284"/>
            <p14:sldId id="283"/>
            <p14:sldId id="285"/>
            <p14:sldId id="286"/>
            <p14:sldId id="287"/>
            <p14:sldId id="288"/>
            <p14:sldId id="289"/>
            <p14:sldId id="306"/>
            <p14:sldId id="290"/>
            <p14:sldId id="291"/>
            <p14:sldId id="294"/>
            <p14:sldId id="295"/>
            <p14:sldId id="293"/>
            <p14:sldId id="307"/>
          </p14:sldIdLst>
        </p14:section>
        <p14:section name="Orienté objet" id="{1156A34A-95D4-45F6-BE97-3E57B477A2EF}">
          <p14:sldIdLst>
            <p14:sldId id="262"/>
            <p14:sldId id="296"/>
            <p14:sldId id="297"/>
            <p14:sldId id="298"/>
            <p14:sldId id="267"/>
            <p14:sldId id="299"/>
            <p14:sldId id="300"/>
            <p14:sldId id="3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2946" autoAdjust="0"/>
  </p:normalViewPr>
  <p:slideViewPr>
    <p:cSldViewPr snapToGrid="0">
      <p:cViewPr varScale="1">
        <p:scale>
          <a:sx n="89" d="100"/>
          <a:sy n="89" d="100"/>
        </p:scale>
        <p:origin x="13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D50BE-C1D3-4556-8E05-1D2D98AA7606}" type="datetimeFigureOut">
              <a:rPr lang="fr-BE" smtClean="0"/>
              <a:t>08-11-19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4CAC8-E575-4AA6-990F-2A2D5B2618F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06699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"None" </a:t>
            </a:r>
            <a:r>
              <a:rPr lang="en-US" dirty="0" err="1"/>
              <a:t>joue</a:t>
            </a:r>
            <a:r>
              <a:rPr lang="en-US" dirty="0"/>
              <a:t> le role de "null"</a:t>
            </a:r>
            <a:r>
              <a:rPr lang="fr-BE" dirty="0"/>
              <a:t> dans les autres langages, mais aussi de "</a:t>
            </a:r>
            <a:r>
              <a:rPr lang="fr-BE" dirty="0" err="1"/>
              <a:t>Void</a:t>
            </a:r>
            <a:r>
              <a:rPr lang="fr-BE" dirty="0"/>
              <a:t>".</a:t>
            </a:r>
          </a:p>
          <a:p>
            <a:r>
              <a:rPr lang="fr-BE" dirty="0"/>
              <a:t>Tout est objet.</a:t>
            </a:r>
          </a:p>
          <a:p>
            <a:r>
              <a:rPr lang="fr-BE" dirty="0"/>
              <a:t>Les entiers ne sont pas limités en taille.</a:t>
            </a:r>
          </a:p>
          <a:p>
            <a:r>
              <a:rPr lang="fr-BE" dirty="0"/>
              <a:t>Les </a:t>
            </a:r>
            <a:r>
              <a:rPr lang="fr-BE" dirty="0" err="1"/>
              <a:t>float</a:t>
            </a:r>
            <a:r>
              <a:rPr lang="fr-BE" dirty="0"/>
              <a:t> sont des nombres à virgule flottante double-précision.</a:t>
            </a:r>
          </a:p>
          <a:p>
            <a:r>
              <a:rPr lang="fr-BE" dirty="0"/>
              <a:t>Il n'existe pas de nombre simple précision.</a:t>
            </a:r>
          </a:p>
          <a:p>
            <a:r>
              <a:rPr lang="fr-BE" dirty="0"/>
              <a:t>Il existe aussi des nombres complexes avec une partie réelle et une partie imaginaire.</a:t>
            </a:r>
          </a:p>
          <a:p>
            <a:r>
              <a:rPr lang="fr-BE" dirty="0"/>
              <a:t>Pas de type pour les caractères, seulement </a:t>
            </a:r>
            <a:r>
              <a:rPr lang="fr-BE" dirty="0" err="1"/>
              <a:t>str</a:t>
            </a:r>
            <a:r>
              <a:rPr lang="fr-BE" dirty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4CAC8-E575-4AA6-990F-2A2D5B2618F3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01318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 de </a:t>
            </a:r>
            <a:r>
              <a:rPr lang="en-US" dirty="0" err="1"/>
              <a:t>déclaration</a:t>
            </a:r>
            <a:r>
              <a:rPr lang="en-US" dirty="0"/>
              <a:t> de variables.</a:t>
            </a:r>
          </a:p>
          <a:p>
            <a:r>
              <a:rPr lang="fr-BE" dirty="0"/>
              <a:t>Pas de déclaration de type non plus, ni même de type associé à une variable de manière fixe.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4CAC8-E575-4AA6-990F-2A2D5B2618F3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26314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print() et input() </a:t>
            </a:r>
            <a:r>
              <a:rPr lang="en-US" dirty="0" err="1"/>
              <a:t>permettent</a:t>
            </a:r>
            <a:r>
              <a:rPr lang="en-US" dirty="0"/>
              <a:t> </a:t>
            </a:r>
            <a:r>
              <a:rPr lang="en-US" dirty="0" err="1"/>
              <a:t>d'interagir</a:t>
            </a:r>
            <a:r>
              <a:rPr lang="en-US" dirty="0"/>
              <a:t> avec la console</a:t>
            </a:r>
          </a:p>
          <a:p>
            <a:r>
              <a:rPr lang="en-US" dirty="0"/>
              <a:t>Les f-string </a:t>
            </a:r>
            <a:r>
              <a:rPr lang="en-US" dirty="0" err="1"/>
              <a:t>permettent</a:t>
            </a:r>
            <a:r>
              <a:rPr lang="en-US" dirty="0"/>
              <a:t> </a:t>
            </a:r>
            <a:r>
              <a:rPr lang="en-US" dirty="0" err="1"/>
              <a:t>d'utiliser</a:t>
            </a:r>
            <a:r>
              <a:rPr lang="en-US" dirty="0"/>
              <a:t> des </a:t>
            </a:r>
            <a:r>
              <a:rPr lang="en-US" dirty="0" err="1"/>
              <a:t>noms</a:t>
            </a:r>
            <a:r>
              <a:rPr lang="en-US" dirty="0"/>
              <a:t> de variable à </a:t>
            </a:r>
            <a:r>
              <a:rPr lang="en-US" dirty="0" err="1"/>
              <a:t>l'intérieur</a:t>
            </a:r>
            <a:r>
              <a:rPr lang="en-US" dirty="0"/>
              <a:t> </a:t>
            </a:r>
            <a:r>
              <a:rPr lang="en-US" dirty="0" err="1"/>
              <a:t>d'une</a:t>
            </a:r>
            <a:r>
              <a:rPr lang="en-US" dirty="0"/>
              <a:t> </a:t>
            </a:r>
            <a:r>
              <a:rPr lang="en-US" dirty="0" err="1"/>
              <a:t>chaîne</a:t>
            </a:r>
            <a:r>
              <a:rPr lang="en-US" dirty="0"/>
              <a:t> de </a:t>
            </a:r>
            <a:r>
              <a:rPr lang="en-US" dirty="0" err="1"/>
              <a:t>caractères</a:t>
            </a:r>
            <a:r>
              <a:rPr lang="en-US" dirty="0"/>
              <a:t>.</a:t>
            </a:r>
          </a:p>
          <a:p>
            <a:r>
              <a:rPr lang="en-US" dirty="0" err="1"/>
              <a:t>Notez</a:t>
            </a:r>
            <a:r>
              <a:rPr lang="en-US" dirty="0"/>
              <a:t> </a:t>
            </a:r>
            <a:r>
              <a:rPr lang="en-US" dirty="0" err="1"/>
              <a:t>qu'il</a:t>
            </a:r>
            <a:r>
              <a:rPr lang="en-US" dirty="0"/>
              <a:t> </a:t>
            </a:r>
            <a:r>
              <a:rPr lang="en-US" dirty="0" err="1"/>
              <a:t>n'y</a:t>
            </a:r>
            <a:r>
              <a:rPr lang="en-US" dirty="0"/>
              <a:t> a pas non plus de </a:t>
            </a:r>
            <a:r>
              <a:rPr lang="en-US" dirty="0" err="1"/>
              <a:t>caractère</a:t>
            </a:r>
            <a:r>
              <a:rPr lang="en-US" dirty="0"/>
              <a:t> de fin de </a:t>
            </a:r>
            <a:r>
              <a:rPr lang="en-US" dirty="0" err="1"/>
              <a:t>ligne</a:t>
            </a:r>
            <a:r>
              <a:rPr lang="en-US" dirty="0"/>
              <a:t> comment </a:t>
            </a:r>
            <a:r>
              <a:rPr lang="en-US" dirty="0" err="1"/>
              <a:t>en</a:t>
            </a:r>
            <a:r>
              <a:rPr lang="en-US" dirty="0"/>
              <a:t> C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Java.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4CAC8-E575-4AA6-990F-2A2D5B2618F3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39374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4CAC8-E575-4AA6-990F-2A2D5B2618F3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045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150" dirty="0"/>
              <a:t>R</a:t>
            </a:r>
            <a:r>
              <a:rPr lang="fr-BE" dirty="0"/>
              <a:t>ô</a:t>
            </a:r>
            <a:r>
              <a:rPr lang="en-150" dirty="0"/>
              <a:t>l</a:t>
            </a:r>
            <a:r>
              <a:rPr lang="fr-BE" dirty="0"/>
              <a:t>e</a:t>
            </a:r>
            <a:r>
              <a:rPr lang="en-150" dirty="0"/>
              <a:t> </a:t>
            </a:r>
            <a:r>
              <a:rPr lang="fr-BE" dirty="0"/>
              <a:t>d</a:t>
            </a:r>
            <a:r>
              <a:rPr lang="en-150" dirty="0"/>
              <a:t>e </a:t>
            </a:r>
            <a:r>
              <a:rPr lang="fr-BE" dirty="0"/>
              <a:t>l</a:t>
            </a:r>
            <a:r>
              <a:rPr lang="en-150" dirty="0"/>
              <a:t>'</a:t>
            </a:r>
            <a:r>
              <a:rPr lang="fr-BE" dirty="0"/>
              <a:t>i</a:t>
            </a:r>
            <a:r>
              <a:rPr lang="en-150" dirty="0"/>
              <a:t>n</a:t>
            </a:r>
            <a:r>
              <a:rPr lang="fr-BE" dirty="0"/>
              <a:t>d</a:t>
            </a:r>
            <a:r>
              <a:rPr lang="en-150" dirty="0"/>
              <a:t>e</a:t>
            </a:r>
            <a:r>
              <a:rPr lang="fr-BE" dirty="0"/>
              <a:t>n</a:t>
            </a:r>
            <a:r>
              <a:rPr lang="en-150" dirty="0"/>
              <a:t>t</a:t>
            </a:r>
            <a:r>
              <a:rPr lang="fr-BE" dirty="0"/>
              <a:t>a</a:t>
            </a:r>
            <a:r>
              <a:rPr lang="en-150" dirty="0"/>
              <a:t>t</a:t>
            </a:r>
            <a:r>
              <a:rPr lang="fr-BE" dirty="0"/>
              <a:t>i</a:t>
            </a:r>
            <a:r>
              <a:rPr lang="en-150" dirty="0"/>
              <a:t>o</a:t>
            </a:r>
            <a:r>
              <a:rPr lang="fr-BE" dirty="0"/>
              <a:t>n</a:t>
            </a:r>
            <a:endParaRPr lang="en-150" dirty="0"/>
          </a:p>
          <a:p>
            <a:r>
              <a:rPr lang="en-150" dirty="0"/>
              <a:t>Default params</a:t>
            </a:r>
          </a:p>
          <a:p>
            <a:r>
              <a:rPr lang="en-150" dirty="0"/>
              <a:t>Packing and unpacking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4CAC8-E575-4AA6-990F-2A2D5B2618F3}" type="slidenum">
              <a:rPr lang="fr-BE" smtClean="0"/>
              <a:t>23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5942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150" dirty="0"/>
              <a:t>R</a:t>
            </a:r>
            <a:r>
              <a:rPr lang="fr-BE" dirty="0"/>
              <a:t>ô</a:t>
            </a:r>
            <a:r>
              <a:rPr lang="en-150" dirty="0"/>
              <a:t>l</a:t>
            </a:r>
            <a:r>
              <a:rPr lang="fr-BE" dirty="0"/>
              <a:t>e</a:t>
            </a:r>
            <a:r>
              <a:rPr lang="en-150" dirty="0"/>
              <a:t> </a:t>
            </a:r>
            <a:r>
              <a:rPr lang="fr-BE" dirty="0"/>
              <a:t>d</a:t>
            </a:r>
            <a:r>
              <a:rPr lang="en-150" dirty="0"/>
              <a:t>e </a:t>
            </a:r>
            <a:r>
              <a:rPr lang="fr-BE" dirty="0"/>
              <a:t>l</a:t>
            </a:r>
            <a:r>
              <a:rPr lang="en-150" dirty="0"/>
              <a:t>'</a:t>
            </a:r>
            <a:r>
              <a:rPr lang="fr-BE" dirty="0"/>
              <a:t>i</a:t>
            </a:r>
            <a:r>
              <a:rPr lang="en-150" dirty="0"/>
              <a:t>n</a:t>
            </a:r>
            <a:r>
              <a:rPr lang="fr-BE" dirty="0"/>
              <a:t>d</a:t>
            </a:r>
            <a:r>
              <a:rPr lang="en-150" dirty="0"/>
              <a:t>e</a:t>
            </a:r>
            <a:r>
              <a:rPr lang="fr-BE" dirty="0"/>
              <a:t>n</a:t>
            </a:r>
            <a:r>
              <a:rPr lang="en-150" dirty="0"/>
              <a:t>t</a:t>
            </a:r>
            <a:r>
              <a:rPr lang="fr-BE" dirty="0"/>
              <a:t>a</a:t>
            </a:r>
            <a:r>
              <a:rPr lang="en-150" dirty="0"/>
              <a:t>t</a:t>
            </a:r>
            <a:r>
              <a:rPr lang="fr-BE" dirty="0"/>
              <a:t>i</a:t>
            </a:r>
            <a:r>
              <a:rPr lang="en-150" dirty="0"/>
              <a:t>o</a:t>
            </a:r>
            <a:r>
              <a:rPr lang="fr-BE" dirty="0"/>
              <a:t>n</a:t>
            </a:r>
            <a:endParaRPr lang="en-150" dirty="0"/>
          </a:p>
          <a:p>
            <a:r>
              <a:rPr lang="en-150" dirty="0"/>
              <a:t>Default params</a:t>
            </a:r>
          </a:p>
          <a:p>
            <a:r>
              <a:rPr lang="en-150" dirty="0"/>
              <a:t>Packing and unpacking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4CAC8-E575-4AA6-990F-2A2D5B2618F3}" type="slidenum">
              <a:rPr lang="fr-BE" smtClean="0"/>
              <a:t>24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83996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Héritage</a:t>
            </a:r>
            <a:r>
              <a:rPr lang="en-US" dirty="0"/>
              <a:t> multiple possible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4CAC8-E575-4AA6-990F-2A2D5B2618F3}" type="slidenum">
              <a:rPr lang="fr-BE" smtClean="0"/>
              <a:t>44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46537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 conventions de coding </a:t>
            </a:r>
            <a:r>
              <a:rPr lang="en-US" dirty="0" err="1"/>
              <a:t>sont</a:t>
            </a:r>
            <a:r>
              <a:rPr lang="en-US" dirty="0"/>
              <a:t> plus </a:t>
            </a:r>
            <a:r>
              <a:rPr lang="en-US" dirty="0" err="1"/>
              <a:t>respectées</a:t>
            </a:r>
            <a:r>
              <a:rPr lang="en-US" dirty="0"/>
              <a:t> que dans </a:t>
            </a:r>
            <a:r>
              <a:rPr lang="en-US" dirty="0" err="1"/>
              <a:t>n'importe</a:t>
            </a:r>
            <a:r>
              <a:rPr lang="en-US" dirty="0"/>
              <a:t> quelle </a:t>
            </a:r>
            <a:r>
              <a:rPr lang="en-US" dirty="0" err="1"/>
              <a:t>autre</a:t>
            </a:r>
            <a:r>
              <a:rPr lang="en-US" dirty="0"/>
              <a:t> </a:t>
            </a:r>
            <a:r>
              <a:rPr lang="en-US" dirty="0" err="1"/>
              <a:t>communauté</a:t>
            </a:r>
            <a:r>
              <a:rPr lang="en-US" dirty="0"/>
              <a:t>.</a:t>
            </a:r>
          </a:p>
          <a:p>
            <a:r>
              <a:rPr lang="en-US" dirty="0"/>
              <a:t>La convention de </a:t>
            </a:r>
            <a:r>
              <a:rPr lang="en-US" dirty="0" err="1"/>
              <a:t>nommage</a:t>
            </a:r>
            <a:r>
              <a:rPr lang="en-US" dirty="0"/>
              <a:t> avec underscore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uniquement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convention !</a:t>
            </a:r>
          </a:p>
          <a:p>
            <a:r>
              <a:rPr lang="en-US" dirty="0" err="1"/>
              <a:t>L'interpréteur</a:t>
            </a:r>
            <a:r>
              <a:rPr lang="en-US" dirty="0"/>
              <a:t> Python ne </a:t>
            </a:r>
            <a:r>
              <a:rPr lang="en-US" dirty="0" err="1"/>
              <a:t>restreindra</a:t>
            </a:r>
            <a:r>
              <a:rPr lang="en-US" dirty="0"/>
              <a:t> pas </a:t>
            </a:r>
            <a:r>
              <a:rPr lang="en-US" dirty="0" err="1"/>
              <a:t>l'accès</a:t>
            </a:r>
            <a:r>
              <a:rPr lang="en-US" dirty="0"/>
              <a:t>.</a:t>
            </a:r>
          </a:p>
          <a:p>
            <a:r>
              <a:rPr lang="en-US" dirty="0"/>
              <a:t>Les </a:t>
            </a:r>
            <a:r>
              <a:rPr lang="en-US" dirty="0" err="1"/>
              <a:t>noms</a:t>
            </a:r>
            <a:r>
              <a:rPr lang="en-US" dirty="0"/>
              <a:t> qui </a:t>
            </a:r>
            <a:r>
              <a:rPr lang="en-US" dirty="0" err="1"/>
              <a:t>débutent</a:t>
            </a:r>
            <a:r>
              <a:rPr lang="en-US" dirty="0"/>
              <a:t> par 2 underscores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généralement</a:t>
            </a:r>
            <a:r>
              <a:rPr lang="en-US" dirty="0"/>
              <a:t> </a:t>
            </a:r>
            <a:r>
              <a:rPr lang="en-US" dirty="0" err="1"/>
              <a:t>réservés</a:t>
            </a:r>
            <a:r>
              <a:rPr lang="en-US" dirty="0"/>
              <a:t> à des </a:t>
            </a:r>
            <a:r>
              <a:rPr lang="en-US" dirty="0" err="1"/>
              <a:t>méthodes</a:t>
            </a:r>
            <a:r>
              <a:rPr lang="en-US" dirty="0"/>
              <a:t> </a:t>
            </a:r>
            <a:r>
              <a:rPr lang="en-US" dirty="0" err="1"/>
              <a:t>particulières</a:t>
            </a:r>
            <a:r>
              <a:rPr lang="en-US" dirty="0"/>
              <a:t> (</a:t>
            </a:r>
            <a:r>
              <a:rPr lang="en-US" dirty="0" err="1"/>
              <a:t>constructeur</a:t>
            </a:r>
            <a:r>
              <a:rPr lang="en-US" dirty="0"/>
              <a:t>, description </a:t>
            </a:r>
            <a:r>
              <a:rPr lang="en-US" dirty="0" err="1"/>
              <a:t>textuelle</a:t>
            </a:r>
            <a:r>
              <a:rPr lang="en-US" dirty="0"/>
              <a:t>, </a:t>
            </a:r>
            <a:r>
              <a:rPr lang="en-US" dirty="0" err="1"/>
              <a:t>itérateur</a:t>
            </a:r>
            <a:r>
              <a:rPr lang="en-US" dirty="0"/>
              <a:t>…)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4CAC8-E575-4AA6-990F-2A2D5B2618F3}" type="slidenum">
              <a:rPr lang="fr-BE" smtClean="0"/>
              <a:t>46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29750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262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09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65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8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854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7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4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43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2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35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95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31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hermes-pytho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8F0CE1-8EE8-42A2-9E75-FB5D5679F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pour </a:t>
            </a:r>
            <a:r>
              <a:rPr lang="en-US" dirty="0" err="1"/>
              <a:t>programmeurs</a:t>
            </a:r>
            <a:endParaRPr lang="fr-BE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03DD9F8-DD30-4FE8-89DC-9D9CD3D28C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Hermès 2019-11-07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579743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068C86-3CC5-491E-8CC3-804DCE360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Exercice</a:t>
            </a:r>
            <a:r>
              <a:rPr lang="en-US" dirty="0"/>
              <a:t> 1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5ECC27-61E8-4751-9563-5613A78BF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638097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A12915-0F38-46F8-B270-484FF8AD6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Quizz</a:t>
            </a:r>
            <a:r>
              <a:rPr lang="en-US" dirty="0"/>
              <a:t> 1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B62DF3-0C77-4308-A41E-8247D106A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dirty="0"/>
              <a:t>Variables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960037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C12A1B3-30A1-44D3-964B-8F4B3150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Conditions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CB98627-E081-4135-900C-B01051FF44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58970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C6A34AE-992C-491B-9F21-8FC2BF76A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… else …</a:t>
            </a:r>
            <a:endParaRPr lang="fr-BE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F3ECDF3-60C1-4A4B-8BF7-CF272D3E2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if gender == "M" and age &gt; 35: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print("Adult male")</a:t>
            </a:r>
          </a:p>
          <a:p>
            <a:r>
              <a:rPr lang="en-US" dirty="0">
                <a:latin typeface="Consolas" panose="020B0609020204030204" pitchFamily="49" charset="0"/>
              </a:rPr>
              <a:t>else:</a:t>
            </a:r>
            <a:endParaRPr lang="fr-BE" dirty="0">
              <a:latin typeface="Consolas" panose="020B0609020204030204" pitchFamily="49" charset="0"/>
            </a:endParaRPr>
          </a:p>
          <a:p>
            <a:r>
              <a:rPr lang="fr-BE" dirty="0">
                <a:latin typeface="Consolas" panose="020B0609020204030204" pitchFamily="49" charset="0"/>
              </a:rPr>
              <a:t>    </a:t>
            </a:r>
            <a:r>
              <a:rPr lang="fr-BE" dirty="0" err="1">
                <a:latin typeface="Consolas" panose="020B0609020204030204" pitchFamily="49" charset="0"/>
              </a:rPr>
              <a:t>print</a:t>
            </a:r>
            <a:r>
              <a:rPr lang="fr-BE" dirty="0">
                <a:latin typeface="Consolas" panose="020B0609020204030204" pitchFamily="49" charset="0"/>
              </a:rPr>
              <a:t>("Something </a:t>
            </a:r>
            <a:r>
              <a:rPr lang="fr-BE" dirty="0" err="1">
                <a:latin typeface="Consolas" panose="020B0609020204030204" pitchFamily="49" charset="0"/>
              </a:rPr>
              <a:t>else</a:t>
            </a:r>
            <a:r>
              <a:rPr lang="fr-BE" dirty="0">
                <a:latin typeface="Consolas" panose="020B0609020204030204" pitchFamily="49" charset="0"/>
              </a:rPr>
              <a:t>")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203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C6A34AE-992C-491B-9F21-8FC2BF76A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… </a:t>
            </a:r>
            <a:r>
              <a:rPr lang="en-US" dirty="0" err="1"/>
              <a:t>elif</a:t>
            </a:r>
            <a:r>
              <a:rPr lang="en-US" dirty="0"/>
              <a:t> … else …</a:t>
            </a:r>
            <a:endParaRPr lang="fr-BE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F3ECDF3-60C1-4A4B-8BF7-CF272D3E2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if gender == "M" and age &gt; 35: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print("Adult male")</a:t>
            </a:r>
          </a:p>
          <a:p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gender == "M" and age &lt; 35: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print("Young male")</a:t>
            </a:r>
          </a:p>
          <a:p>
            <a:r>
              <a:rPr lang="en-US" dirty="0" err="1">
                <a:latin typeface="Consolas" panose="020B0609020204030204" pitchFamily="49" charset="0"/>
              </a:rPr>
              <a:t>elif</a:t>
            </a:r>
            <a:r>
              <a:rPr lang="en-US" dirty="0">
                <a:latin typeface="Consolas" panose="020B0609020204030204" pitchFamily="49" charset="0"/>
              </a:rPr>
              <a:t> gender == "F" and age &gt; 35: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print("Adult female")</a:t>
            </a:r>
          </a:p>
          <a:p>
            <a:r>
              <a:rPr lang="en-US" dirty="0">
                <a:latin typeface="Consolas" panose="020B0609020204030204" pitchFamily="49" charset="0"/>
              </a:rPr>
              <a:t>else:</a:t>
            </a:r>
            <a:endParaRPr lang="fr-BE" dirty="0">
              <a:latin typeface="Consolas" panose="020B0609020204030204" pitchFamily="49" charset="0"/>
            </a:endParaRPr>
          </a:p>
          <a:p>
            <a:r>
              <a:rPr lang="fr-BE" dirty="0">
                <a:latin typeface="Consolas" panose="020B0609020204030204" pitchFamily="49" charset="0"/>
              </a:rPr>
              <a:t>    </a:t>
            </a:r>
            <a:r>
              <a:rPr lang="fr-BE" dirty="0" err="1">
                <a:latin typeface="Consolas" panose="020B0609020204030204" pitchFamily="49" charset="0"/>
              </a:rPr>
              <a:t>print</a:t>
            </a:r>
            <a:r>
              <a:rPr lang="fr-BE" dirty="0">
                <a:latin typeface="Consolas" panose="020B0609020204030204" pitchFamily="49" charset="0"/>
              </a:rPr>
              <a:t>("Young </a:t>
            </a:r>
            <a:r>
              <a:rPr lang="fr-BE" dirty="0" err="1">
                <a:latin typeface="Consolas" panose="020B0609020204030204" pitchFamily="49" charset="0"/>
              </a:rPr>
              <a:t>female</a:t>
            </a:r>
            <a:r>
              <a:rPr lang="fr-BE" dirty="0">
                <a:latin typeface="Consolas" panose="020B0609020204030204" pitchFamily="49" charset="0"/>
              </a:rPr>
              <a:t>")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623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91B86-F0C4-45FD-9AC0-E0561C3DB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</a:t>
            </a:r>
            <a:endParaRPr lang="fr-BE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101B678C-6830-419F-B401-7775A84E09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7244449"/>
              </p:ext>
            </p:extLst>
          </p:nvPr>
        </p:nvGraphicFramePr>
        <p:xfrm>
          <a:off x="1096963" y="1846263"/>
          <a:ext cx="100584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969633407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117545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Égalité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a == b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160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Identité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a is b, a is None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795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Inégalité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a &gt; b, a &lt; b, a != b, a &lt; x &lt; b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526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44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C12A1B3-30A1-44D3-964B-8F4B3150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Boucles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CB98627-E081-4135-900C-B01051FF44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08122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C7D6C47-C941-4BF1-B8BD-0F8754F7C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Boucles</a:t>
            </a:r>
            <a:endParaRPr lang="fr-BE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AEA6129-64C7-451F-9C30-318312B19F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in range(10):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</a:t>
            </a:r>
            <a:endParaRPr lang="fr-BE" dirty="0">
              <a:latin typeface="Consolas" panose="020B0609020204030204" pitchFamily="49" charset="0"/>
            </a:endParaRPr>
          </a:p>
          <a:p>
            <a:endParaRPr lang="fr-BE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9A399003-757E-4B0E-A0D7-02E3A008E1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Imprime</a:t>
            </a:r>
            <a:r>
              <a:rPr lang="en-US" dirty="0"/>
              <a:t> les </a:t>
            </a:r>
            <a:r>
              <a:rPr lang="en-US" dirty="0" err="1"/>
              <a:t>nombres</a:t>
            </a:r>
            <a:r>
              <a:rPr lang="en-US" dirty="0"/>
              <a:t> de 0 à 9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427414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1E839B-5EE9-40B9-A504-B9403BE7D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538AF6-C2B6-49D1-A46F-015168D611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counter = 100</a:t>
            </a:r>
          </a:p>
          <a:p>
            <a:r>
              <a:rPr lang="en-US" dirty="0">
                <a:latin typeface="Consolas" panose="020B0609020204030204" pitchFamily="49" charset="0"/>
              </a:rPr>
              <a:t>while counter &gt; 50: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print(counter)</a:t>
            </a:r>
          </a:p>
          <a:p>
            <a:r>
              <a:rPr lang="en-US" dirty="0">
                <a:latin typeface="Consolas" panose="020B0609020204030204" pitchFamily="49" charset="0"/>
              </a:rPr>
              <a:t>    counter = counter - 2</a:t>
            </a:r>
            <a:endParaRPr lang="fr-BE" dirty="0">
              <a:latin typeface="Consolas" panose="020B0609020204030204" pitchFamily="49" charset="0"/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6CA7B7D-5DED-492E-A862-80EA5460CD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Imprime</a:t>
            </a:r>
            <a:r>
              <a:rPr lang="en-US" dirty="0"/>
              <a:t> les </a:t>
            </a:r>
            <a:r>
              <a:rPr lang="en-US" dirty="0" err="1"/>
              <a:t>nombres</a:t>
            </a:r>
            <a:r>
              <a:rPr lang="en-US" dirty="0"/>
              <a:t> de 100 à 52.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931810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30441B67-7371-4B86-8557-53C70C73D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Exercice</a:t>
            </a:r>
            <a:r>
              <a:rPr lang="en-US" dirty="0"/>
              <a:t> 2</a:t>
            </a:r>
            <a:endParaRPr lang="fr-BE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C2A837C-76A0-49EC-9EB3-A7EE50BB1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Structures de </a:t>
            </a:r>
            <a:r>
              <a:rPr lang="en-US" dirty="0" err="1"/>
              <a:t>contrôle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242946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0D4F2A-A1DC-4346-8F06-AF7F40E1D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Ressources</a:t>
            </a:r>
            <a:r>
              <a:rPr lang="en-US" dirty="0"/>
              <a:t> du </a:t>
            </a:r>
            <a:r>
              <a:rPr lang="en-US" dirty="0" err="1"/>
              <a:t>cours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0A584F-9F56-4927-886F-62A080687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fr-BE" sz="6000" dirty="0">
                <a:hlinkClick r:id="rId2"/>
              </a:rPr>
              <a:t>http://bit.ly/hermes-python</a:t>
            </a:r>
            <a:endParaRPr lang="fr-BE" sz="6000" dirty="0"/>
          </a:p>
        </p:txBody>
      </p:sp>
    </p:spTree>
    <p:extLst>
      <p:ext uri="{BB962C8B-B14F-4D97-AF65-F5344CB8AC3E}">
        <p14:creationId xmlns:p14="http://schemas.microsoft.com/office/powerpoint/2010/main" val="1278980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30441B67-7371-4B86-8557-53C70C73D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Quizz</a:t>
            </a:r>
            <a:r>
              <a:rPr lang="en-US" dirty="0"/>
              <a:t> 2</a:t>
            </a:r>
            <a:endParaRPr lang="fr-BE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C2A837C-76A0-49EC-9EB3-A7EE50BB1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Structures de </a:t>
            </a:r>
            <a:r>
              <a:rPr lang="en-US" dirty="0" err="1"/>
              <a:t>contrôle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828987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C12A1B3-30A1-44D3-964B-8F4B3150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Fonctions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CB98627-E081-4135-900C-B01051FF44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74404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464D84-E0B1-46C1-9D31-3DFF68012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I</a:t>
            </a:r>
            <a:r>
              <a:rPr lang="fr-BE" dirty="0"/>
              <a:t>m</a:t>
            </a:r>
            <a:r>
              <a:rPr lang="en-150" dirty="0"/>
              <a:t>p</a:t>
            </a:r>
            <a:r>
              <a:rPr lang="fr-BE" dirty="0"/>
              <a:t>o</a:t>
            </a:r>
            <a:r>
              <a:rPr lang="en-150" dirty="0"/>
              <a:t>r</a:t>
            </a:r>
            <a:r>
              <a:rPr lang="fr-BE" dirty="0"/>
              <a:t>t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3CC068-0B5E-4809-81C3-912C3ADE9F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150" dirty="0" err="1">
                <a:latin typeface="Consolas" panose="020B0609020204030204" pitchFamily="49" charset="0"/>
              </a:rPr>
              <a:t>i</a:t>
            </a:r>
            <a:r>
              <a:rPr lang="fr-BE" dirty="0">
                <a:latin typeface="Consolas" panose="020B0609020204030204" pitchFamily="49" charset="0"/>
              </a:rPr>
              <a:t>m</a:t>
            </a:r>
            <a:r>
              <a:rPr lang="en-150" dirty="0">
                <a:latin typeface="Consolas" panose="020B0609020204030204" pitchFamily="49" charset="0"/>
              </a:rPr>
              <a:t>p</a:t>
            </a:r>
            <a:r>
              <a:rPr lang="fr-BE" dirty="0">
                <a:latin typeface="Consolas" panose="020B0609020204030204" pitchFamily="49" charset="0"/>
              </a:rPr>
              <a:t>o</a:t>
            </a:r>
            <a:r>
              <a:rPr lang="en-150" dirty="0">
                <a:latin typeface="Consolas" panose="020B0609020204030204" pitchFamily="49" charset="0"/>
              </a:rPr>
              <a:t>r</a:t>
            </a:r>
            <a:r>
              <a:rPr lang="fr-BE" dirty="0">
                <a:latin typeface="Consolas" panose="020B0609020204030204" pitchFamily="49" charset="0"/>
              </a:rPr>
              <a:t>t</a:t>
            </a:r>
            <a:r>
              <a:rPr lang="en-150" dirty="0">
                <a:latin typeface="Consolas" panose="020B0609020204030204" pitchFamily="49" charset="0"/>
              </a:rPr>
              <a:t> </a:t>
            </a:r>
            <a:r>
              <a:rPr lang="fr-BE" dirty="0">
                <a:latin typeface="Consolas" panose="020B0609020204030204" pitchFamily="49" charset="0"/>
              </a:rPr>
              <a:t>m</a:t>
            </a:r>
            <a:r>
              <a:rPr lang="en-150" dirty="0">
                <a:latin typeface="Consolas" panose="020B0609020204030204" pitchFamily="49" charset="0"/>
              </a:rPr>
              <a:t>a</a:t>
            </a:r>
            <a:r>
              <a:rPr lang="fr-BE" dirty="0">
                <a:latin typeface="Consolas" panose="020B0609020204030204" pitchFamily="49" charset="0"/>
              </a:rPr>
              <a:t>t</a:t>
            </a:r>
            <a:r>
              <a:rPr lang="en-150" dirty="0">
                <a:latin typeface="Consolas" panose="020B0609020204030204" pitchFamily="49" charset="0"/>
              </a:rPr>
              <a:t>h</a:t>
            </a:r>
          </a:p>
          <a:p>
            <a:endParaRPr lang="en-150" dirty="0">
              <a:latin typeface="Consolas" panose="020B0609020204030204" pitchFamily="49" charset="0"/>
            </a:endParaRPr>
          </a:p>
          <a:p>
            <a:r>
              <a:rPr lang="en-150" dirty="0">
                <a:latin typeface="Consolas" panose="020B0609020204030204" pitchFamily="49" charset="0"/>
              </a:rPr>
              <a:t>y = </a:t>
            </a:r>
            <a:r>
              <a:rPr lang="fr-BE" dirty="0">
                <a:latin typeface="Consolas" panose="020B0609020204030204" pitchFamily="49" charset="0"/>
              </a:rPr>
              <a:t>m</a:t>
            </a:r>
            <a:r>
              <a:rPr lang="en-150" dirty="0">
                <a:latin typeface="Consolas" panose="020B0609020204030204" pitchFamily="49" charset="0"/>
              </a:rPr>
              <a:t>a</a:t>
            </a:r>
            <a:r>
              <a:rPr lang="fr-BE" dirty="0">
                <a:latin typeface="Consolas" panose="020B0609020204030204" pitchFamily="49" charset="0"/>
              </a:rPr>
              <a:t>t</a:t>
            </a:r>
            <a:r>
              <a:rPr lang="en-150" dirty="0" err="1">
                <a:latin typeface="Consolas" panose="020B0609020204030204" pitchFamily="49" charset="0"/>
              </a:rPr>
              <a:t>h.sin</a:t>
            </a:r>
            <a:r>
              <a:rPr lang="en-150" dirty="0">
                <a:latin typeface="Consolas" panose="020B0609020204030204" pitchFamily="49" charset="0"/>
              </a:rPr>
              <a:t>(x)</a:t>
            </a:r>
          </a:p>
          <a:p>
            <a:r>
              <a:rPr lang="en-150" dirty="0">
                <a:latin typeface="Consolas" panose="020B0609020204030204" pitchFamily="49" charset="0"/>
              </a:rPr>
              <a:t>b = </a:t>
            </a:r>
            <a:r>
              <a:rPr lang="en-150" dirty="0" err="1">
                <a:latin typeface="Consolas" panose="020B0609020204030204" pitchFamily="49" charset="0"/>
              </a:rPr>
              <a:t>math.sqrt</a:t>
            </a:r>
            <a:r>
              <a:rPr lang="en-150" dirty="0">
                <a:latin typeface="Consolas" panose="020B0609020204030204" pitchFamily="49" charset="0"/>
              </a:rPr>
              <a:t>(a)</a:t>
            </a:r>
            <a:endParaRPr lang="fr-BE" dirty="0">
              <a:latin typeface="Consolas" panose="020B0609020204030204" pitchFamily="49" charset="0"/>
            </a:endParaRP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173BDA8-B268-482C-AC7B-732F345E73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150" dirty="0">
                <a:latin typeface="Consolas" panose="020B0609020204030204" pitchFamily="49" charset="0"/>
              </a:rPr>
              <a:t>f</a:t>
            </a:r>
            <a:r>
              <a:rPr lang="fr-BE" dirty="0">
                <a:latin typeface="Consolas" panose="020B0609020204030204" pitchFamily="49" charset="0"/>
              </a:rPr>
              <a:t>r</a:t>
            </a:r>
            <a:r>
              <a:rPr lang="en-150" dirty="0">
                <a:latin typeface="Consolas" panose="020B0609020204030204" pitchFamily="49" charset="0"/>
              </a:rPr>
              <a:t>o</a:t>
            </a:r>
            <a:r>
              <a:rPr lang="fr-BE" dirty="0">
                <a:latin typeface="Consolas" panose="020B0609020204030204" pitchFamily="49" charset="0"/>
              </a:rPr>
              <a:t>m</a:t>
            </a:r>
            <a:r>
              <a:rPr lang="en-150" dirty="0">
                <a:latin typeface="Consolas" panose="020B0609020204030204" pitchFamily="49" charset="0"/>
              </a:rPr>
              <a:t> </a:t>
            </a:r>
            <a:r>
              <a:rPr lang="fr-BE" dirty="0">
                <a:latin typeface="Consolas" panose="020B0609020204030204" pitchFamily="49" charset="0"/>
              </a:rPr>
              <a:t>m</a:t>
            </a:r>
            <a:r>
              <a:rPr lang="en-150" dirty="0">
                <a:latin typeface="Consolas" panose="020B0609020204030204" pitchFamily="49" charset="0"/>
              </a:rPr>
              <a:t>a</a:t>
            </a:r>
            <a:r>
              <a:rPr lang="fr-BE" dirty="0">
                <a:latin typeface="Consolas" panose="020B0609020204030204" pitchFamily="49" charset="0"/>
              </a:rPr>
              <a:t>t</a:t>
            </a:r>
            <a:r>
              <a:rPr lang="en-150" dirty="0">
                <a:latin typeface="Consolas" panose="020B0609020204030204" pitchFamily="49" charset="0"/>
              </a:rPr>
              <a:t>h </a:t>
            </a:r>
            <a:r>
              <a:rPr lang="fr-BE" dirty="0">
                <a:latin typeface="Consolas" panose="020B0609020204030204" pitchFamily="49" charset="0"/>
              </a:rPr>
              <a:t>i</a:t>
            </a:r>
            <a:r>
              <a:rPr lang="en-150" dirty="0">
                <a:latin typeface="Consolas" panose="020B0609020204030204" pitchFamily="49" charset="0"/>
              </a:rPr>
              <a:t>m</a:t>
            </a:r>
            <a:r>
              <a:rPr lang="fr-BE" dirty="0">
                <a:latin typeface="Consolas" panose="020B0609020204030204" pitchFamily="49" charset="0"/>
              </a:rPr>
              <a:t>p</a:t>
            </a:r>
            <a:r>
              <a:rPr lang="en-150" dirty="0">
                <a:latin typeface="Consolas" panose="020B0609020204030204" pitchFamily="49" charset="0"/>
              </a:rPr>
              <a:t>o</a:t>
            </a:r>
            <a:r>
              <a:rPr lang="fr-BE" dirty="0">
                <a:latin typeface="Consolas" panose="020B0609020204030204" pitchFamily="49" charset="0"/>
              </a:rPr>
              <a:t>r</a:t>
            </a:r>
            <a:r>
              <a:rPr lang="en-150" dirty="0">
                <a:latin typeface="Consolas" panose="020B0609020204030204" pitchFamily="49" charset="0"/>
              </a:rPr>
              <a:t>t </a:t>
            </a:r>
            <a:r>
              <a:rPr lang="fr-BE" dirty="0">
                <a:latin typeface="Consolas" panose="020B0609020204030204" pitchFamily="49" charset="0"/>
              </a:rPr>
              <a:t>s</a:t>
            </a:r>
            <a:r>
              <a:rPr lang="en-150" dirty="0" err="1">
                <a:latin typeface="Consolas" panose="020B0609020204030204" pitchFamily="49" charset="0"/>
              </a:rPr>
              <a:t>i</a:t>
            </a:r>
            <a:r>
              <a:rPr lang="fr-BE" dirty="0">
                <a:latin typeface="Consolas" panose="020B0609020204030204" pitchFamily="49" charset="0"/>
              </a:rPr>
              <a:t>n</a:t>
            </a:r>
            <a:r>
              <a:rPr lang="en-150" dirty="0">
                <a:latin typeface="Consolas" panose="020B0609020204030204" pitchFamily="49" charset="0"/>
              </a:rPr>
              <a:t>, </a:t>
            </a:r>
            <a:r>
              <a:rPr lang="fr-BE" dirty="0">
                <a:latin typeface="Consolas" panose="020B0609020204030204" pitchFamily="49" charset="0"/>
              </a:rPr>
              <a:t>s</a:t>
            </a:r>
            <a:r>
              <a:rPr lang="en-150" dirty="0">
                <a:latin typeface="Consolas" panose="020B0609020204030204" pitchFamily="49" charset="0"/>
              </a:rPr>
              <a:t>q</a:t>
            </a:r>
            <a:r>
              <a:rPr lang="fr-BE" dirty="0">
                <a:latin typeface="Consolas" panose="020B0609020204030204" pitchFamily="49" charset="0"/>
              </a:rPr>
              <a:t>r</a:t>
            </a:r>
            <a:r>
              <a:rPr lang="en-150" dirty="0">
                <a:latin typeface="Consolas" panose="020B0609020204030204" pitchFamily="49" charset="0"/>
              </a:rPr>
              <a:t>t</a:t>
            </a:r>
          </a:p>
          <a:p>
            <a:endParaRPr lang="en-150" dirty="0">
              <a:latin typeface="Consolas" panose="020B0609020204030204" pitchFamily="49" charset="0"/>
            </a:endParaRPr>
          </a:p>
          <a:p>
            <a:r>
              <a:rPr lang="en-150" dirty="0">
                <a:latin typeface="Consolas" panose="020B0609020204030204" pitchFamily="49" charset="0"/>
              </a:rPr>
              <a:t>y = sin(x)</a:t>
            </a:r>
          </a:p>
          <a:p>
            <a:r>
              <a:rPr lang="en-150" dirty="0">
                <a:latin typeface="Consolas" panose="020B0609020204030204" pitchFamily="49" charset="0"/>
              </a:rPr>
              <a:t>b = sqrt(</a:t>
            </a:r>
            <a:r>
              <a:rPr lang="fr-BE" dirty="0">
                <a:latin typeface="Consolas" panose="020B0609020204030204" pitchFamily="49" charset="0"/>
              </a:rPr>
              <a:t>a</a:t>
            </a:r>
            <a:r>
              <a:rPr lang="en-15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84013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678DDB9A-CC74-4008-B60E-537AD60C1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 err="1"/>
              <a:t>Fonctions</a:t>
            </a:r>
            <a:endParaRPr lang="fr-BE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7F6AE34-D2D4-49AD-B75D-4116B8FCF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150" sz="1600" dirty="0">
                <a:latin typeface="Consolas" panose="020B0609020204030204" pitchFamily="49" charset="0"/>
              </a:rPr>
              <a:t>d</a:t>
            </a:r>
            <a:r>
              <a:rPr lang="fr-BE" sz="1600" dirty="0">
                <a:latin typeface="Consolas" panose="020B0609020204030204" pitchFamily="49" charset="0"/>
              </a:rPr>
              <a:t>e</a:t>
            </a:r>
            <a:r>
              <a:rPr lang="en-150" sz="1600" dirty="0">
                <a:latin typeface="Consolas" panose="020B0609020204030204" pitchFamily="49" charset="0"/>
              </a:rPr>
              <a:t>f </a:t>
            </a:r>
            <a:r>
              <a:rPr lang="fr-BE" sz="1600" dirty="0">
                <a:latin typeface="Consolas" panose="020B0609020204030204" pitchFamily="49" charset="0"/>
              </a:rPr>
              <a:t>s</a:t>
            </a:r>
            <a:r>
              <a:rPr lang="en-150" sz="1600" dirty="0">
                <a:latin typeface="Consolas" panose="020B0609020204030204" pitchFamily="49" charset="0"/>
              </a:rPr>
              <a:t>o</a:t>
            </a:r>
            <a:r>
              <a:rPr lang="fr-BE" sz="1600" dirty="0">
                <a:latin typeface="Consolas" panose="020B0609020204030204" pitchFamily="49" charset="0"/>
              </a:rPr>
              <a:t>l</a:t>
            </a:r>
            <a:r>
              <a:rPr lang="en-150" sz="1600" dirty="0">
                <a:latin typeface="Consolas" panose="020B0609020204030204" pitchFamily="49" charset="0"/>
              </a:rPr>
              <a:t>ve_2nd_degree(</a:t>
            </a:r>
            <a:r>
              <a:rPr lang="fr-BE" sz="1600" dirty="0">
                <a:latin typeface="Consolas" panose="020B0609020204030204" pitchFamily="49" charset="0"/>
              </a:rPr>
              <a:t>a</a:t>
            </a:r>
            <a:r>
              <a:rPr lang="en-150" sz="1600" dirty="0">
                <a:latin typeface="Consolas" panose="020B0609020204030204" pitchFamily="49" charset="0"/>
              </a:rPr>
              <a:t>, </a:t>
            </a:r>
            <a:r>
              <a:rPr lang="fr-BE" sz="1600" dirty="0">
                <a:latin typeface="Consolas" panose="020B0609020204030204" pitchFamily="49" charset="0"/>
              </a:rPr>
              <a:t>b</a:t>
            </a:r>
            <a:r>
              <a:rPr lang="en-150" sz="1600" dirty="0">
                <a:latin typeface="Consolas" panose="020B0609020204030204" pitchFamily="49" charset="0"/>
              </a:rPr>
              <a:t>, </a:t>
            </a:r>
            <a:r>
              <a:rPr lang="fr-BE" sz="1600" dirty="0">
                <a:latin typeface="Consolas" panose="020B0609020204030204" pitchFamily="49" charset="0"/>
              </a:rPr>
              <a:t>c</a:t>
            </a:r>
            <a:r>
              <a:rPr lang="en-150" sz="1600" dirty="0">
                <a:latin typeface="Consolas" panose="020B0609020204030204" pitchFamily="49" charset="0"/>
              </a:rPr>
              <a:t> = 0):</a:t>
            </a:r>
          </a:p>
          <a:p>
            <a:pPr marL="0" indent="0">
              <a:buNone/>
            </a:pPr>
            <a:r>
              <a:rPr lang="en-150" sz="1600" dirty="0">
                <a:latin typeface="Consolas" panose="020B0609020204030204" pitchFamily="49" charset="0"/>
              </a:rPr>
              <a:t>    disc = b ** 2 – 4 * a * </a:t>
            </a:r>
            <a:r>
              <a:rPr lang="fr-BE" sz="1600" dirty="0">
                <a:latin typeface="Consolas" panose="020B0609020204030204" pitchFamily="49" charset="0"/>
              </a:rPr>
              <a:t>c</a:t>
            </a:r>
            <a:endParaRPr lang="en-150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150" sz="1600" dirty="0">
                <a:latin typeface="Consolas" panose="020B0609020204030204" pitchFamily="49" charset="0"/>
              </a:rPr>
              <a:t>    if disc &gt; 0:</a:t>
            </a:r>
          </a:p>
          <a:p>
            <a:pPr marL="0" indent="0">
              <a:buNone/>
            </a:pPr>
            <a:r>
              <a:rPr lang="en-150" sz="1600" dirty="0">
                <a:latin typeface="Consolas" panose="020B0609020204030204" pitchFamily="49" charset="0"/>
              </a:rPr>
              <a:t>        return (–b - sqrt(disc)) / (2 * </a:t>
            </a:r>
            <a:r>
              <a:rPr lang="fr-BE" sz="1600" dirty="0">
                <a:latin typeface="Consolas" panose="020B0609020204030204" pitchFamily="49" charset="0"/>
              </a:rPr>
              <a:t>a</a:t>
            </a:r>
            <a:r>
              <a:rPr lang="en-150" sz="1600" dirty="0">
                <a:latin typeface="Consolas" panose="020B0609020204030204" pitchFamily="49" charset="0"/>
              </a:rPr>
              <a:t>), (–b + sqrt(disc)) / (2 * </a:t>
            </a:r>
            <a:r>
              <a:rPr lang="fr-BE" sz="1600" dirty="0">
                <a:latin typeface="Consolas" panose="020B0609020204030204" pitchFamily="49" charset="0"/>
              </a:rPr>
              <a:t>a</a:t>
            </a:r>
            <a:r>
              <a:rPr lang="en-150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150" sz="1600" dirty="0">
                <a:latin typeface="Consolas" panose="020B0609020204030204" pitchFamily="49" charset="0"/>
              </a:rPr>
              <a:t>    </a:t>
            </a:r>
            <a:r>
              <a:rPr lang="en-150" sz="1600" dirty="0" err="1">
                <a:latin typeface="Consolas" panose="020B0609020204030204" pitchFamily="49" charset="0"/>
              </a:rPr>
              <a:t>elif</a:t>
            </a:r>
            <a:r>
              <a:rPr lang="en-150" sz="1600" dirty="0">
                <a:latin typeface="Consolas" panose="020B0609020204030204" pitchFamily="49" charset="0"/>
              </a:rPr>
              <a:t> disc == 0:</a:t>
            </a:r>
          </a:p>
          <a:p>
            <a:pPr marL="0" indent="0">
              <a:buNone/>
            </a:pPr>
            <a:r>
              <a:rPr lang="en-150" sz="1600" dirty="0">
                <a:latin typeface="Consolas" panose="020B0609020204030204" pitchFamily="49" charset="0"/>
              </a:rPr>
              <a:t>        return –</a:t>
            </a:r>
            <a:r>
              <a:rPr lang="fr-BE" sz="1600" dirty="0">
                <a:latin typeface="Consolas" panose="020B0609020204030204" pitchFamily="49" charset="0"/>
              </a:rPr>
              <a:t>b</a:t>
            </a:r>
            <a:r>
              <a:rPr lang="en-150" sz="1600" dirty="0">
                <a:latin typeface="Consolas" panose="020B0609020204030204" pitchFamily="49" charset="0"/>
              </a:rPr>
              <a:t> / (2 * </a:t>
            </a:r>
            <a:r>
              <a:rPr lang="fr-BE" sz="1600" dirty="0">
                <a:latin typeface="Consolas" panose="020B0609020204030204" pitchFamily="49" charset="0"/>
              </a:rPr>
              <a:t>a</a:t>
            </a:r>
            <a:r>
              <a:rPr lang="en-150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150" sz="1600" dirty="0">
                <a:latin typeface="Consolas" panose="020B0609020204030204" pitchFamily="49" charset="0"/>
              </a:rPr>
              <a:t>    else:</a:t>
            </a:r>
          </a:p>
          <a:p>
            <a:pPr marL="0" indent="0">
              <a:buNone/>
            </a:pPr>
            <a:r>
              <a:rPr lang="en-150" sz="1600" dirty="0">
                <a:latin typeface="Consolas" panose="020B0609020204030204" pitchFamily="49" charset="0"/>
              </a:rPr>
              <a:t>        return None</a:t>
            </a:r>
          </a:p>
          <a:p>
            <a:pPr marL="0" indent="0">
              <a:buNone/>
            </a:pPr>
            <a:endParaRPr lang="en-150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150" sz="1600" dirty="0">
                <a:latin typeface="Consolas" panose="020B0609020204030204" pitchFamily="49" charset="0"/>
              </a:rPr>
              <a:t>x0 = solve_2nd_degree(-2, 4, -2)                // -2</a:t>
            </a:r>
            <a:r>
              <a:rPr lang="fr-BE" sz="1600" dirty="0">
                <a:latin typeface="Consolas" panose="020B0609020204030204" pitchFamily="49" charset="0"/>
              </a:rPr>
              <a:t>x</a:t>
            </a:r>
            <a:r>
              <a:rPr lang="en-150" sz="1600" dirty="0">
                <a:latin typeface="Consolas" panose="020B0609020204030204" pitchFamily="49" charset="0"/>
              </a:rPr>
              <a:t>² + 4</a:t>
            </a:r>
            <a:r>
              <a:rPr lang="fr-BE" sz="1600" dirty="0">
                <a:latin typeface="Consolas" panose="020B0609020204030204" pitchFamily="49" charset="0"/>
              </a:rPr>
              <a:t>x</a:t>
            </a:r>
            <a:r>
              <a:rPr lang="en-150" sz="1600" dirty="0">
                <a:latin typeface="Consolas" panose="020B0609020204030204" pitchFamily="49" charset="0"/>
              </a:rPr>
              <a:t> – 2 = 0; </a:t>
            </a:r>
            <a:r>
              <a:rPr lang="fr-BE" sz="1600" dirty="0">
                <a:latin typeface="Consolas" panose="020B0609020204030204" pitchFamily="49" charset="0"/>
              </a:rPr>
              <a:t>x</a:t>
            </a:r>
            <a:r>
              <a:rPr lang="en-150" sz="1600" dirty="0">
                <a:latin typeface="Consolas" panose="020B0609020204030204" pitchFamily="49" charset="0"/>
              </a:rPr>
              <a:t>0 = 1</a:t>
            </a:r>
          </a:p>
          <a:p>
            <a:pPr marL="0" indent="0">
              <a:buNone/>
            </a:pPr>
            <a:r>
              <a:rPr lang="fr-BE" sz="1600" dirty="0">
                <a:latin typeface="Consolas" panose="020B0609020204030204" pitchFamily="49" charset="0"/>
              </a:rPr>
              <a:t>x</a:t>
            </a:r>
            <a:r>
              <a:rPr lang="en-150" sz="1600" dirty="0">
                <a:latin typeface="Consolas" panose="020B0609020204030204" pitchFamily="49" charset="0"/>
              </a:rPr>
              <a:t>0 = </a:t>
            </a:r>
            <a:r>
              <a:rPr lang="fr-BE" sz="1600" dirty="0">
                <a:latin typeface="Consolas" panose="020B0609020204030204" pitchFamily="49" charset="0"/>
              </a:rPr>
              <a:t>s</a:t>
            </a:r>
            <a:r>
              <a:rPr lang="en-150" sz="1600" dirty="0">
                <a:latin typeface="Consolas" panose="020B0609020204030204" pitchFamily="49" charset="0"/>
              </a:rPr>
              <a:t>o</a:t>
            </a:r>
            <a:r>
              <a:rPr lang="fr-BE" sz="1600" dirty="0">
                <a:latin typeface="Consolas" panose="020B0609020204030204" pitchFamily="49" charset="0"/>
              </a:rPr>
              <a:t>l</a:t>
            </a:r>
            <a:r>
              <a:rPr lang="en-150" sz="1600" dirty="0">
                <a:latin typeface="Consolas" panose="020B0609020204030204" pitchFamily="49" charset="0"/>
              </a:rPr>
              <a:t>v</a:t>
            </a:r>
            <a:r>
              <a:rPr lang="fr-BE" sz="1600" dirty="0">
                <a:latin typeface="Consolas" panose="020B0609020204030204" pitchFamily="49" charset="0"/>
              </a:rPr>
              <a:t>e</a:t>
            </a:r>
            <a:r>
              <a:rPr lang="en-150" sz="1600" dirty="0">
                <a:latin typeface="Consolas" panose="020B0609020204030204" pitchFamily="49" charset="0"/>
              </a:rPr>
              <a:t>_2</a:t>
            </a:r>
            <a:r>
              <a:rPr lang="fr-BE" sz="1600" dirty="0">
                <a:latin typeface="Consolas" panose="020B0609020204030204" pitchFamily="49" charset="0"/>
              </a:rPr>
              <a:t>n</a:t>
            </a:r>
            <a:r>
              <a:rPr lang="en-150" sz="1600" dirty="0">
                <a:latin typeface="Consolas" panose="020B0609020204030204" pitchFamily="49" charset="0"/>
              </a:rPr>
              <a:t>d_</a:t>
            </a:r>
            <a:r>
              <a:rPr lang="fr-BE" sz="1600" dirty="0">
                <a:latin typeface="Consolas" panose="020B0609020204030204" pitchFamily="49" charset="0"/>
              </a:rPr>
              <a:t>d</a:t>
            </a:r>
            <a:r>
              <a:rPr lang="en-150" sz="1600" dirty="0">
                <a:latin typeface="Consolas" panose="020B0609020204030204" pitchFamily="49" charset="0"/>
              </a:rPr>
              <a:t>e</a:t>
            </a:r>
            <a:r>
              <a:rPr lang="fr-BE" sz="1600" dirty="0">
                <a:latin typeface="Consolas" panose="020B0609020204030204" pitchFamily="49" charset="0"/>
              </a:rPr>
              <a:t>g</a:t>
            </a:r>
            <a:r>
              <a:rPr lang="en-150" sz="1600" dirty="0">
                <a:latin typeface="Consolas" panose="020B0609020204030204" pitchFamily="49" charset="0"/>
              </a:rPr>
              <a:t>r</a:t>
            </a:r>
            <a:r>
              <a:rPr lang="fr-BE" sz="1600" dirty="0">
                <a:latin typeface="Consolas" panose="020B0609020204030204" pitchFamily="49" charset="0"/>
              </a:rPr>
              <a:t>e</a:t>
            </a:r>
            <a:r>
              <a:rPr lang="en-150" sz="1600" dirty="0">
                <a:latin typeface="Consolas" panose="020B0609020204030204" pitchFamily="49" charset="0"/>
              </a:rPr>
              <a:t>e(3, 2, 5)                  // 3</a:t>
            </a:r>
            <a:r>
              <a:rPr lang="fr-BE" sz="1600" dirty="0">
                <a:latin typeface="Consolas" panose="020B0609020204030204" pitchFamily="49" charset="0"/>
              </a:rPr>
              <a:t>x</a:t>
            </a:r>
            <a:r>
              <a:rPr lang="en-150" sz="1600" dirty="0">
                <a:latin typeface="Consolas" panose="020B0609020204030204" pitchFamily="49" charset="0"/>
              </a:rPr>
              <a:t>² + 2</a:t>
            </a:r>
            <a:r>
              <a:rPr lang="fr-BE" sz="1600" dirty="0">
                <a:latin typeface="Consolas" panose="020B0609020204030204" pitchFamily="49" charset="0"/>
              </a:rPr>
              <a:t>x</a:t>
            </a:r>
            <a:r>
              <a:rPr lang="en-150" sz="1600" dirty="0">
                <a:latin typeface="Consolas" panose="020B0609020204030204" pitchFamily="49" charset="0"/>
              </a:rPr>
              <a:t> + 5 = 0; </a:t>
            </a:r>
            <a:r>
              <a:rPr lang="fr-BE" sz="1600" dirty="0">
                <a:latin typeface="Consolas" panose="020B0609020204030204" pitchFamily="49" charset="0"/>
              </a:rPr>
              <a:t>x</a:t>
            </a:r>
            <a:r>
              <a:rPr lang="en-150" sz="1600" dirty="0">
                <a:latin typeface="Consolas" panose="020B0609020204030204" pitchFamily="49" charset="0"/>
              </a:rPr>
              <a:t>0 = </a:t>
            </a:r>
            <a:r>
              <a:rPr lang="fr-BE" sz="1600" dirty="0">
                <a:latin typeface="Consolas" panose="020B0609020204030204" pitchFamily="49" charset="0"/>
              </a:rPr>
              <a:t>N</a:t>
            </a:r>
            <a:r>
              <a:rPr lang="en-150" sz="1600" dirty="0">
                <a:latin typeface="Consolas" panose="020B0609020204030204" pitchFamily="49" charset="0"/>
              </a:rPr>
              <a:t>o</a:t>
            </a:r>
            <a:r>
              <a:rPr lang="fr-BE" sz="1600" dirty="0">
                <a:latin typeface="Consolas" panose="020B0609020204030204" pitchFamily="49" charset="0"/>
              </a:rPr>
              <a:t>n</a:t>
            </a:r>
            <a:r>
              <a:rPr lang="en-150" sz="1600" dirty="0">
                <a:latin typeface="Consolas" panose="020B0609020204030204" pitchFamily="49" charset="0"/>
              </a:rPr>
              <a:t>e</a:t>
            </a:r>
          </a:p>
          <a:p>
            <a:pPr marL="0" indent="0">
              <a:buNone/>
            </a:pPr>
            <a:r>
              <a:rPr lang="en-150" sz="1600" dirty="0">
                <a:latin typeface="Consolas" panose="020B0609020204030204" pitchFamily="49" charset="0"/>
              </a:rPr>
              <a:t>x1, x2 = solve_2nd_degree(1, 2)                 // </a:t>
            </a:r>
            <a:r>
              <a:rPr lang="fr-BE" sz="1600" dirty="0">
                <a:latin typeface="Consolas" panose="020B0609020204030204" pitchFamily="49" charset="0"/>
              </a:rPr>
              <a:t>x</a:t>
            </a:r>
            <a:r>
              <a:rPr lang="en-150" sz="1600" dirty="0">
                <a:latin typeface="Consolas" panose="020B0609020204030204" pitchFamily="49" charset="0"/>
              </a:rPr>
              <a:t>² + x = 0; x1 = -2, </a:t>
            </a:r>
            <a:r>
              <a:rPr lang="fr-BE" sz="1600" dirty="0">
                <a:latin typeface="Consolas" panose="020B0609020204030204" pitchFamily="49" charset="0"/>
              </a:rPr>
              <a:t>x</a:t>
            </a:r>
            <a:r>
              <a:rPr lang="en-150" sz="1600" dirty="0">
                <a:latin typeface="Consolas" panose="020B0609020204030204" pitchFamily="49" charset="0"/>
              </a:rPr>
              <a:t>2 = 0</a:t>
            </a:r>
          </a:p>
          <a:p>
            <a:pPr marL="0" indent="0">
              <a:buNone/>
            </a:pPr>
            <a:endParaRPr lang="en-150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424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678DDB9A-CC74-4008-B60E-537AD60C1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Lambdas</a:t>
            </a:r>
            <a:endParaRPr lang="fr-BE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7F6AE34-D2D4-49AD-B75D-4116B8FCF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squared = lambda x : x ** 2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sum = lambda x, y : x + y</a:t>
            </a:r>
            <a:endParaRPr lang="en-150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851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23D5C9-626A-4E44-BAC0-FD8936F3F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E</a:t>
            </a:r>
            <a:r>
              <a:rPr lang="fr-BE" dirty="0"/>
              <a:t>x</a:t>
            </a:r>
            <a:r>
              <a:rPr lang="en-150" dirty="0"/>
              <a:t>e</a:t>
            </a:r>
            <a:r>
              <a:rPr lang="fr-BE" dirty="0"/>
              <a:t>r</a:t>
            </a:r>
            <a:r>
              <a:rPr lang="en-150" dirty="0"/>
              <a:t>c</a:t>
            </a:r>
            <a:r>
              <a:rPr lang="fr-BE" dirty="0"/>
              <a:t>i</a:t>
            </a:r>
            <a:r>
              <a:rPr lang="en-150" dirty="0"/>
              <a:t>c</a:t>
            </a:r>
            <a:r>
              <a:rPr lang="fr-BE" dirty="0"/>
              <a:t>e</a:t>
            </a:r>
            <a:r>
              <a:rPr lang="en-150" dirty="0"/>
              <a:t> 3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09FA2C-7F1C-4D9B-83FA-DC1D0EF82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dirty="0"/>
              <a:t>F</a:t>
            </a:r>
            <a:r>
              <a:rPr lang="fr-BE" dirty="0"/>
              <a:t>o</a:t>
            </a:r>
            <a:r>
              <a:rPr lang="en-150" dirty="0"/>
              <a:t>n</a:t>
            </a:r>
            <a:r>
              <a:rPr lang="fr-BE" dirty="0"/>
              <a:t>c</a:t>
            </a:r>
            <a:r>
              <a:rPr lang="en-150" dirty="0"/>
              <a:t>t</a:t>
            </a:r>
            <a:r>
              <a:rPr lang="fr-BE" dirty="0"/>
              <a:t>i</a:t>
            </a:r>
            <a:r>
              <a:rPr lang="en-150" dirty="0"/>
              <a:t>o</a:t>
            </a:r>
            <a:r>
              <a:rPr lang="fr-BE" dirty="0"/>
              <a:t>n</a:t>
            </a:r>
            <a:r>
              <a:rPr lang="en-150" dirty="0"/>
              <a:t>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68721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23D5C9-626A-4E44-BAC0-FD8936F3F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Quizz</a:t>
            </a:r>
            <a:r>
              <a:rPr lang="en-150" dirty="0"/>
              <a:t> 3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09FA2C-7F1C-4D9B-83FA-DC1D0EF82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dirty="0"/>
              <a:t>F</a:t>
            </a:r>
            <a:r>
              <a:rPr lang="fr-BE" dirty="0"/>
              <a:t>o</a:t>
            </a:r>
            <a:r>
              <a:rPr lang="en-150" dirty="0"/>
              <a:t>n</a:t>
            </a:r>
            <a:r>
              <a:rPr lang="fr-BE" dirty="0"/>
              <a:t>c</a:t>
            </a:r>
            <a:r>
              <a:rPr lang="en-150" dirty="0"/>
              <a:t>t</a:t>
            </a:r>
            <a:r>
              <a:rPr lang="fr-BE" dirty="0"/>
              <a:t>i</a:t>
            </a:r>
            <a:r>
              <a:rPr lang="en-150" dirty="0"/>
              <a:t>o</a:t>
            </a:r>
            <a:r>
              <a:rPr lang="fr-BE" dirty="0"/>
              <a:t>n</a:t>
            </a:r>
            <a:r>
              <a:rPr lang="en-150" dirty="0"/>
              <a:t>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69276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DE2CDE8-FB35-4FAA-8D48-00C392C65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S</a:t>
            </a:r>
            <a:r>
              <a:rPr lang="fr-BE" dirty="0"/>
              <a:t>t</a:t>
            </a:r>
            <a:r>
              <a:rPr lang="en-150" dirty="0"/>
              <a:t>r</a:t>
            </a:r>
            <a:r>
              <a:rPr lang="fr-BE" dirty="0"/>
              <a:t>u</a:t>
            </a:r>
            <a:r>
              <a:rPr lang="en-150" dirty="0"/>
              <a:t>c</a:t>
            </a:r>
            <a:r>
              <a:rPr lang="fr-BE" dirty="0"/>
              <a:t>t</a:t>
            </a:r>
            <a:r>
              <a:rPr lang="en-150" dirty="0"/>
              <a:t>u</a:t>
            </a:r>
            <a:r>
              <a:rPr lang="fr-BE" dirty="0"/>
              <a:t>r</a:t>
            </a:r>
            <a:r>
              <a:rPr lang="en-150" dirty="0"/>
              <a:t>e</a:t>
            </a:r>
            <a:r>
              <a:rPr lang="fr-BE" dirty="0"/>
              <a:t>s</a:t>
            </a:r>
            <a:r>
              <a:rPr lang="en-150" dirty="0"/>
              <a:t> </a:t>
            </a:r>
            <a:r>
              <a:rPr lang="fr-BE" dirty="0"/>
              <a:t>d</a:t>
            </a:r>
            <a:r>
              <a:rPr lang="en-150" dirty="0"/>
              <a:t>e </a:t>
            </a:r>
            <a:r>
              <a:rPr lang="fr-BE" dirty="0"/>
              <a:t>d</a:t>
            </a:r>
            <a:r>
              <a:rPr lang="en-150" dirty="0"/>
              <a:t>o</a:t>
            </a:r>
            <a:r>
              <a:rPr lang="fr-BE" dirty="0"/>
              <a:t>n</a:t>
            </a:r>
            <a:r>
              <a:rPr lang="en-150" dirty="0"/>
              <a:t>n</a:t>
            </a:r>
            <a:r>
              <a:rPr lang="fr-BE" dirty="0"/>
              <a:t>é</a:t>
            </a:r>
            <a:r>
              <a:rPr lang="en-150" dirty="0"/>
              <a:t>e</a:t>
            </a:r>
            <a:r>
              <a:rPr lang="fr-BE" dirty="0"/>
              <a:t>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74DF7E5-B979-47FB-BB11-B56F6A33D7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462352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5D31CF-2B00-4909-8491-1D93DFAA3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S</a:t>
            </a:r>
            <a:r>
              <a:rPr lang="fr-BE" dirty="0"/>
              <a:t>t</a:t>
            </a:r>
            <a:r>
              <a:rPr lang="en-150" dirty="0"/>
              <a:t>r</a:t>
            </a:r>
            <a:r>
              <a:rPr lang="fr-BE" dirty="0"/>
              <a:t>u</a:t>
            </a:r>
            <a:r>
              <a:rPr lang="en-150" dirty="0"/>
              <a:t>c</a:t>
            </a:r>
            <a:r>
              <a:rPr lang="fr-BE" dirty="0"/>
              <a:t>t</a:t>
            </a:r>
            <a:r>
              <a:rPr lang="en-150" dirty="0"/>
              <a:t>u</a:t>
            </a:r>
            <a:r>
              <a:rPr lang="fr-BE" dirty="0"/>
              <a:t>r</a:t>
            </a:r>
            <a:r>
              <a:rPr lang="en-150" dirty="0"/>
              <a:t>e</a:t>
            </a:r>
            <a:r>
              <a:rPr lang="fr-BE" dirty="0"/>
              <a:t>s</a:t>
            </a:r>
            <a:r>
              <a:rPr lang="en-150" dirty="0"/>
              <a:t> </a:t>
            </a:r>
            <a:r>
              <a:rPr lang="fr-BE" dirty="0"/>
              <a:t>d</a:t>
            </a:r>
            <a:r>
              <a:rPr lang="en-150" dirty="0"/>
              <a:t>e </a:t>
            </a:r>
            <a:r>
              <a:rPr lang="fr-BE" dirty="0"/>
              <a:t>d</a:t>
            </a:r>
            <a:r>
              <a:rPr lang="en-150" dirty="0"/>
              <a:t>o</a:t>
            </a:r>
            <a:r>
              <a:rPr lang="fr-BE" dirty="0"/>
              <a:t>n</a:t>
            </a:r>
            <a:r>
              <a:rPr lang="en-150" dirty="0"/>
              <a:t>n</a:t>
            </a:r>
            <a:r>
              <a:rPr lang="fr-BE" dirty="0"/>
              <a:t>é</a:t>
            </a:r>
            <a:r>
              <a:rPr lang="en-150" dirty="0"/>
              <a:t>e</a:t>
            </a:r>
            <a:r>
              <a:rPr lang="fr-BE" dirty="0"/>
              <a:t>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E267367-DDB8-4FFA-929C-1DAB1427C4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150" dirty="0" err="1"/>
              <a:t>i</a:t>
            </a:r>
            <a:r>
              <a:rPr lang="fr-BE" dirty="0"/>
              <a:t>m</a:t>
            </a:r>
            <a:r>
              <a:rPr lang="en-150" dirty="0"/>
              <a:t>m</a:t>
            </a:r>
            <a:r>
              <a:rPr lang="fr-BE" dirty="0"/>
              <a:t>u</a:t>
            </a:r>
            <a:r>
              <a:rPr lang="en-150" dirty="0"/>
              <a:t>a</a:t>
            </a:r>
            <a:r>
              <a:rPr lang="fr-BE" dirty="0"/>
              <a:t>b</a:t>
            </a:r>
            <a:r>
              <a:rPr lang="en-150" dirty="0"/>
              <a:t>l</a:t>
            </a:r>
            <a:r>
              <a:rPr lang="fr-BE" dirty="0"/>
              <a:t>e</a:t>
            </a:r>
            <a:r>
              <a:rPr lang="en-150" dirty="0"/>
              <a:t>s</a:t>
            </a:r>
            <a:endParaRPr lang="fr-BE" dirty="0"/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26B6DAF0-DD8E-47D0-B81A-A016EC9BB4F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55692681"/>
              </p:ext>
            </p:extLst>
          </p:nvPr>
        </p:nvGraphicFramePr>
        <p:xfrm>
          <a:off x="1096963" y="2582863"/>
          <a:ext cx="4938712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69356">
                  <a:extLst>
                    <a:ext uri="{9D8B030D-6E8A-4147-A177-3AD203B41FA5}">
                      <a16:colId xmlns:a16="http://schemas.microsoft.com/office/drawing/2014/main" val="712658461"/>
                    </a:ext>
                  </a:extLst>
                </a:gridCol>
                <a:gridCol w="2469356">
                  <a:extLst>
                    <a:ext uri="{9D8B030D-6E8A-4147-A177-3AD203B41FA5}">
                      <a16:colId xmlns:a16="http://schemas.microsoft.com/office/drawing/2014/main" val="914664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150" dirty="0"/>
                        <a:t>(</a:t>
                      </a:r>
                      <a:r>
                        <a:rPr lang="fr-BE" dirty="0"/>
                        <a:t>a</a:t>
                      </a:r>
                      <a:r>
                        <a:rPr lang="en-150" dirty="0"/>
                        <a:t>, </a:t>
                      </a:r>
                      <a:r>
                        <a:rPr lang="fr-BE" dirty="0"/>
                        <a:t>b</a:t>
                      </a:r>
                      <a:r>
                        <a:rPr lang="en-150" dirty="0"/>
                        <a:t>, </a:t>
                      </a:r>
                      <a:r>
                        <a:rPr lang="fr-BE" dirty="0"/>
                        <a:t>c</a:t>
                      </a:r>
                      <a:r>
                        <a:rPr lang="en-150" dirty="0"/>
                        <a:t>)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150" dirty="0"/>
                        <a:t>t</a:t>
                      </a:r>
                      <a:r>
                        <a:rPr lang="fr-BE" dirty="0"/>
                        <a:t>u</a:t>
                      </a:r>
                      <a:r>
                        <a:rPr lang="en-150" dirty="0"/>
                        <a:t>p</a:t>
                      </a:r>
                      <a:r>
                        <a:rPr lang="fr-BE" dirty="0"/>
                        <a:t>l</a:t>
                      </a:r>
                      <a:r>
                        <a:rPr lang="en-150" dirty="0"/>
                        <a:t>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390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150" dirty="0"/>
                        <a:t>"Hello"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150" dirty="0"/>
                        <a:t>s</a:t>
                      </a:r>
                      <a:r>
                        <a:rPr lang="fr-BE" dirty="0"/>
                        <a:t>t</a:t>
                      </a:r>
                      <a:r>
                        <a:rPr lang="en-150" dirty="0"/>
                        <a:t>r</a:t>
                      </a:r>
                      <a:r>
                        <a:rPr lang="fr-BE" dirty="0"/>
                        <a:t>i</a:t>
                      </a:r>
                      <a:r>
                        <a:rPr lang="en-150" dirty="0"/>
                        <a:t>n</a:t>
                      </a:r>
                      <a:r>
                        <a:rPr lang="fr-BE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478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150" dirty="0"/>
                        <a:t>b</a:t>
                      </a:r>
                      <a:r>
                        <a:rPr lang="fr-BE" dirty="0"/>
                        <a:t>y</a:t>
                      </a:r>
                      <a:r>
                        <a:rPr lang="en-150" dirty="0"/>
                        <a:t>t</a:t>
                      </a:r>
                      <a:r>
                        <a:rPr lang="fr-BE" dirty="0"/>
                        <a:t>e</a:t>
                      </a:r>
                      <a:r>
                        <a:rPr lang="en-150" dirty="0"/>
                        <a:t>s()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150" dirty="0"/>
                        <a:t>t</a:t>
                      </a:r>
                      <a:r>
                        <a:rPr lang="fr-BE" dirty="0"/>
                        <a:t>a</a:t>
                      </a:r>
                      <a:r>
                        <a:rPr lang="en-150" dirty="0"/>
                        <a:t>b</a:t>
                      </a:r>
                      <a:r>
                        <a:rPr lang="fr-BE" dirty="0"/>
                        <a:t>l</a:t>
                      </a:r>
                      <a:r>
                        <a:rPr lang="en-150" dirty="0"/>
                        <a:t>e</a:t>
                      </a:r>
                      <a:r>
                        <a:rPr lang="fr-BE" dirty="0"/>
                        <a:t>a</a:t>
                      </a:r>
                      <a:r>
                        <a:rPr lang="en-150" dirty="0"/>
                        <a:t>u </a:t>
                      </a:r>
                      <a:r>
                        <a:rPr lang="fr-BE" dirty="0"/>
                        <a:t>d</a:t>
                      </a:r>
                      <a:r>
                        <a:rPr lang="en-150" dirty="0"/>
                        <a:t>'</a:t>
                      </a:r>
                      <a:r>
                        <a:rPr lang="fr-BE" dirty="0"/>
                        <a:t>o</a:t>
                      </a:r>
                      <a:r>
                        <a:rPr lang="en-150" dirty="0"/>
                        <a:t>c</a:t>
                      </a:r>
                      <a:r>
                        <a:rPr lang="fr-BE" dirty="0"/>
                        <a:t>t</a:t>
                      </a:r>
                      <a:r>
                        <a:rPr lang="en-150" dirty="0"/>
                        <a:t>e</a:t>
                      </a:r>
                      <a:r>
                        <a:rPr lang="fr-BE" dirty="0"/>
                        <a:t>t</a:t>
                      </a:r>
                      <a:r>
                        <a:rPr lang="en-150" dirty="0"/>
                        <a:t>s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357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150" dirty="0"/>
                        <a:t>f</a:t>
                      </a:r>
                      <a:r>
                        <a:rPr lang="fr-BE" dirty="0"/>
                        <a:t>r</a:t>
                      </a:r>
                      <a:r>
                        <a:rPr lang="en-150" dirty="0" err="1"/>
                        <a:t>ozenset</a:t>
                      </a:r>
                      <a:r>
                        <a:rPr lang="en-150" dirty="0"/>
                        <a:t>()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150" dirty="0"/>
                        <a:t>e</a:t>
                      </a:r>
                      <a:r>
                        <a:rPr lang="fr-BE" dirty="0"/>
                        <a:t>n</a:t>
                      </a:r>
                      <a:r>
                        <a:rPr lang="en-150" dirty="0"/>
                        <a:t>s</a:t>
                      </a:r>
                      <a:r>
                        <a:rPr lang="fr-BE" dirty="0"/>
                        <a:t>e</a:t>
                      </a:r>
                      <a:r>
                        <a:rPr lang="en-150" dirty="0"/>
                        <a:t>m</a:t>
                      </a:r>
                      <a:r>
                        <a:rPr lang="fr-BE" dirty="0"/>
                        <a:t>b</a:t>
                      </a:r>
                      <a:r>
                        <a:rPr lang="en-150" dirty="0"/>
                        <a:t>l</a:t>
                      </a:r>
                      <a:r>
                        <a:rPr lang="fr-BE" dirty="0"/>
                        <a:t>e</a:t>
                      </a:r>
                      <a:r>
                        <a:rPr lang="en-150" dirty="0"/>
                        <a:t> </a:t>
                      </a:r>
                      <a:r>
                        <a:rPr lang="fr-BE" dirty="0"/>
                        <a:t>n</a:t>
                      </a:r>
                      <a:r>
                        <a:rPr lang="en-150" dirty="0"/>
                        <a:t>o</a:t>
                      </a:r>
                      <a:r>
                        <a:rPr lang="fr-BE" dirty="0"/>
                        <a:t>n</a:t>
                      </a:r>
                      <a:r>
                        <a:rPr lang="en-150" dirty="0"/>
                        <a:t>-</a:t>
                      </a:r>
                      <a:r>
                        <a:rPr lang="fr-BE" dirty="0"/>
                        <a:t>o</a:t>
                      </a:r>
                      <a:r>
                        <a:rPr lang="en-150" dirty="0"/>
                        <a:t>r</a:t>
                      </a:r>
                      <a:r>
                        <a:rPr lang="fr-BE" dirty="0"/>
                        <a:t>d</a:t>
                      </a:r>
                      <a:r>
                        <a:rPr lang="en-150" dirty="0"/>
                        <a:t>o</a:t>
                      </a:r>
                      <a:r>
                        <a:rPr lang="fr-BE" dirty="0"/>
                        <a:t>n</a:t>
                      </a:r>
                      <a:r>
                        <a:rPr lang="en-150" dirty="0"/>
                        <a:t>n</a:t>
                      </a:r>
                      <a:r>
                        <a:rPr lang="fr-BE" dirty="0"/>
                        <a:t>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927587"/>
                  </a:ext>
                </a:extLst>
              </a:tr>
            </a:tbl>
          </a:graphicData>
        </a:graphic>
      </p:graphicFrame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FAEF0EC-5C7E-4BDF-A1F7-0C9DF96497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150" dirty="0"/>
              <a:t>M</a:t>
            </a:r>
            <a:r>
              <a:rPr lang="fr-BE" dirty="0"/>
              <a:t>o</a:t>
            </a:r>
            <a:r>
              <a:rPr lang="en-150" dirty="0"/>
              <a:t>d</a:t>
            </a:r>
            <a:r>
              <a:rPr lang="fr-BE" dirty="0"/>
              <a:t>i</a:t>
            </a:r>
            <a:r>
              <a:rPr lang="en-150" dirty="0"/>
              <a:t>f</a:t>
            </a:r>
            <a:r>
              <a:rPr lang="fr-BE" dirty="0"/>
              <a:t>i</a:t>
            </a:r>
            <a:r>
              <a:rPr lang="en-150" dirty="0"/>
              <a:t>a</a:t>
            </a:r>
            <a:r>
              <a:rPr lang="fr-BE" dirty="0"/>
              <a:t>b</a:t>
            </a:r>
            <a:r>
              <a:rPr lang="en-150" dirty="0"/>
              <a:t>l</a:t>
            </a:r>
            <a:r>
              <a:rPr lang="fr-BE" dirty="0"/>
              <a:t>e</a:t>
            </a:r>
            <a:r>
              <a:rPr lang="en-150" dirty="0"/>
              <a:t>s</a:t>
            </a:r>
            <a:endParaRPr lang="fr-BE" dirty="0"/>
          </a:p>
        </p:txBody>
      </p:sp>
      <p:graphicFrame>
        <p:nvGraphicFramePr>
          <p:cNvPr id="10" name="Tableau 10">
            <a:extLst>
              <a:ext uri="{FF2B5EF4-FFF2-40B4-BE49-F238E27FC236}">
                <a16:creationId xmlns:a16="http://schemas.microsoft.com/office/drawing/2014/main" id="{29F15898-6733-4C6C-967C-45F7D868B3E1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626471398"/>
              </p:ext>
            </p:extLst>
          </p:nvPr>
        </p:nvGraphicFramePr>
        <p:xfrm>
          <a:off x="6218238" y="2582863"/>
          <a:ext cx="4937124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68562">
                  <a:extLst>
                    <a:ext uri="{9D8B030D-6E8A-4147-A177-3AD203B41FA5}">
                      <a16:colId xmlns:a16="http://schemas.microsoft.com/office/drawing/2014/main" val="1031392358"/>
                    </a:ext>
                  </a:extLst>
                </a:gridCol>
                <a:gridCol w="2468562">
                  <a:extLst>
                    <a:ext uri="{9D8B030D-6E8A-4147-A177-3AD203B41FA5}">
                      <a16:colId xmlns:a16="http://schemas.microsoft.com/office/drawing/2014/main" val="1238695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150" dirty="0"/>
                        <a:t>[</a:t>
                      </a:r>
                      <a:r>
                        <a:rPr lang="fr-BE" dirty="0"/>
                        <a:t>a</a:t>
                      </a:r>
                      <a:r>
                        <a:rPr lang="en-150" dirty="0"/>
                        <a:t>, </a:t>
                      </a:r>
                      <a:r>
                        <a:rPr lang="fr-BE" dirty="0"/>
                        <a:t>b</a:t>
                      </a:r>
                      <a:r>
                        <a:rPr lang="en-150" dirty="0"/>
                        <a:t>, </a:t>
                      </a:r>
                      <a:r>
                        <a:rPr lang="fr-BE" dirty="0"/>
                        <a:t>c</a:t>
                      </a:r>
                      <a:r>
                        <a:rPr lang="en-150" dirty="0"/>
                        <a:t>]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150" dirty="0"/>
                        <a:t>l</a:t>
                      </a:r>
                      <a:r>
                        <a:rPr lang="fr-BE" dirty="0"/>
                        <a:t>i</a:t>
                      </a:r>
                      <a:r>
                        <a:rPr lang="en-150" dirty="0"/>
                        <a:t>s</a:t>
                      </a:r>
                      <a:r>
                        <a:rPr lang="fr-BE" dirty="0"/>
                        <a:t>t</a:t>
                      </a:r>
                      <a:r>
                        <a:rPr lang="en-150" dirty="0"/>
                        <a:t>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627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82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150" dirty="0"/>
                        <a:t>b</a:t>
                      </a:r>
                      <a:r>
                        <a:rPr lang="fr-BE" dirty="0"/>
                        <a:t>y</a:t>
                      </a:r>
                      <a:r>
                        <a:rPr lang="en-150" dirty="0"/>
                        <a:t>t</a:t>
                      </a:r>
                      <a:r>
                        <a:rPr lang="fr-BE" dirty="0"/>
                        <a:t>e</a:t>
                      </a:r>
                      <a:r>
                        <a:rPr lang="en-150" dirty="0"/>
                        <a:t>a</a:t>
                      </a:r>
                      <a:r>
                        <a:rPr lang="fr-BE" dirty="0"/>
                        <a:t>r</a:t>
                      </a:r>
                      <a:r>
                        <a:rPr lang="en-150" dirty="0"/>
                        <a:t>r</a:t>
                      </a:r>
                      <a:r>
                        <a:rPr lang="fr-BE" dirty="0"/>
                        <a:t>a</a:t>
                      </a:r>
                      <a:r>
                        <a:rPr lang="en-150" dirty="0"/>
                        <a:t>y()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150" dirty="0"/>
                        <a:t>t</a:t>
                      </a:r>
                      <a:r>
                        <a:rPr lang="fr-BE" dirty="0"/>
                        <a:t>a</a:t>
                      </a:r>
                      <a:r>
                        <a:rPr lang="en-150" dirty="0"/>
                        <a:t>b</a:t>
                      </a:r>
                      <a:r>
                        <a:rPr lang="fr-BE" dirty="0"/>
                        <a:t>l</a:t>
                      </a:r>
                      <a:r>
                        <a:rPr lang="en-150" dirty="0"/>
                        <a:t>e</a:t>
                      </a:r>
                      <a:r>
                        <a:rPr lang="fr-BE" dirty="0"/>
                        <a:t>a</a:t>
                      </a:r>
                      <a:r>
                        <a:rPr lang="en-150" dirty="0"/>
                        <a:t>u </a:t>
                      </a:r>
                      <a:r>
                        <a:rPr lang="fr-BE" dirty="0"/>
                        <a:t>d</a:t>
                      </a:r>
                      <a:r>
                        <a:rPr lang="en-150" dirty="0"/>
                        <a:t>'</a:t>
                      </a:r>
                      <a:r>
                        <a:rPr lang="fr-BE" dirty="0"/>
                        <a:t>o</a:t>
                      </a:r>
                      <a:r>
                        <a:rPr lang="en-150" dirty="0"/>
                        <a:t>c</a:t>
                      </a:r>
                      <a:r>
                        <a:rPr lang="fr-BE" dirty="0"/>
                        <a:t>t</a:t>
                      </a:r>
                      <a:r>
                        <a:rPr lang="en-150" dirty="0"/>
                        <a:t>e</a:t>
                      </a:r>
                      <a:r>
                        <a:rPr lang="fr-BE" dirty="0"/>
                        <a:t>t</a:t>
                      </a:r>
                      <a:r>
                        <a:rPr lang="en-150" dirty="0"/>
                        <a:t>s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20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150" dirty="0"/>
                        <a:t>set()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150" dirty="0"/>
                        <a:t>e</a:t>
                      </a:r>
                      <a:r>
                        <a:rPr lang="fr-BE" dirty="0"/>
                        <a:t>n</a:t>
                      </a:r>
                      <a:r>
                        <a:rPr lang="en-150" dirty="0"/>
                        <a:t>s</a:t>
                      </a:r>
                      <a:r>
                        <a:rPr lang="fr-BE" dirty="0"/>
                        <a:t>e</a:t>
                      </a:r>
                      <a:r>
                        <a:rPr lang="en-150" dirty="0"/>
                        <a:t>m</a:t>
                      </a:r>
                      <a:r>
                        <a:rPr lang="fr-BE" dirty="0"/>
                        <a:t>b</a:t>
                      </a:r>
                      <a:r>
                        <a:rPr lang="en-150" dirty="0"/>
                        <a:t>l</a:t>
                      </a:r>
                      <a:r>
                        <a:rPr lang="fr-BE" dirty="0"/>
                        <a:t>e</a:t>
                      </a:r>
                      <a:r>
                        <a:rPr lang="en-150" dirty="0"/>
                        <a:t> </a:t>
                      </a:r>
                      <a:r>
                        <a:rPr lang="fr-BE" dirty="0"/>
                        <a:t>n</a:t>
                      </a:r>
                      <a:r>
                        <a:rPr lang="en-150" dirty="0"/>
                        <a:t>o</a:t>
                      </a:r>
                      <a:r>
                        <a:rPr lang="fr-BE" dirty="0"/>
                        <a:t>n</a:t>
                      </a:r>
                      <a:r>
                        <a:rPr lang="en-150" dirty="0"/>
                        <a:t>-</a:t>
                      </a:r>
                      <a:r>
                        <a:rPr lang="fr-BE" dirty="0"/>
                        <a:t>o</a:t>
                      </a:r>
                      <a:r>
                        <a:rPr lang="en-150" dirty="0"/>
                        <a:t>r</a:t>
                      </a:r>
                      <a:r>
                        <a:rPr lang="fr-BE" dirty="0"/>
                        <a:t>d</a:t>
                      </a:r>
                      <a:r>
                        <a:rPr lang="en-150" dirty="0"/>
                        <a:t>o</a:t>
                      </a:r>
                      <a:r>
                        <a:rPr lang="fr-BE" dirty="0"/>
                        <a:t>n</a:t>
                      </a:r>
                      <a:r>
                        <a:rPr lang="en-150" dirty="0"/>
                        <a:t>n</a:t>
                      </a:r>
                      <a:r>
                        <a:rPr lang="fr-BE" dirty="0"/>
                        <a:t>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849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150" dirty="0"/>
                        <a:t>{"</a:t>
                      </a:r>
                      <a:r>
                        <a:rPr lang="fr-BE" dirty="0"/>
                        <a:t>a</a:t>
                      </a:r>
                      <a:r>
                        <a:rPr lang="en-150" dirty="0"/>
                        <a:t>": "</a:t>
                      </a:r>
                      <a:r>
                        <a:rPr lang="fr-BE" dirty="0"/>
                        <a:t>x</a:t>
                      </a:r>
                      <a:r>
                        <a:rPr lang="en-150" dirty="0"/>
                        <a:t>", "</a:t>
                      </a:r>
                      <a:r>
                        <a:rPr lang="fr-BE" dirty="0"/>
                        <a:t>b</a:t>
                      </a:r>
                      <a:r>
                        <a:rPr lang="en-150" dirty="0"/>
                        <a:t>": "</a:t>
                      </a:r>
                      <a:r>
                        <a:rPr lang="fr-BE" dirty="0"/>
                        <a:t>y</a:t>
                      </a:r>
                      <a:r>
                        <a:rPr lang="en-150" dirty="0"/>
                        <a:t>"}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150" dirty="0"/>
                        <a:t>d</a:t>
                      </a:r>
                      <a:r>
                        <a:rPr lang="fr-BE" dirty="0"/>
                        <a:t>i</a:t>
                      </a:r>
                      <a:r>
                        <a:rPr lang="en-150" dirty="0" err="1"/>
                        <a:t>ctionnaire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509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14118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4372B4-33DC-4F47-8E09-3C2879443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</a:t>
            </a:r>
            <a:r>
              <a:rPr lang="en-150" dirty="0" err="1"/>
              <a:t>tring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425188-2AE9-4651-AD75-7785ED018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150" dirty="0">
                <a:latin typeface="Consolas" panose="020B0609020204030204" pitchFamily="49" charset="0"/>
              </a:rPr>
              <a:t>m</a:t>
            </a:r>
            <a:r>
              <a:rPr lang="fr-BE" dirty="0">
                <a:latin typeface="Consolas" panose="020B0609020204030204" pitchFamily="49" charset="0"/>
              </a:rPr>
              <a:t>y</a:t>
            </a:r>
            <a:r>
              <a:rPr lang="en-150" dirty="0">
                <a:latin typeface="Consolas" panose="020B0609020204030204" pitchFamily="49" charset="0"/>
              </a:rPr>
              <a:t>_</a:t>
            </a:r>
            <a:r>
              <a:rPr lang="fr-BE" dirty="0">
                <a:latin typeface="Consolas" panose="020B0609020204030204" pitchFamily="49" charset="0"/>
              </a:rPr>
              <a:t>s</a:t>
            </a:r>
            <a:r>
              <a:rPr lang="en-150" dirty="0">
                <a:latin typeface="Consolas" panose="020B0609020204030204" pitchFamily="49" charset="0"/>
              </a:rPr>
              <a:t>t</a:t>
            </a:r>
            <a:r>
              <a:rPr lang="fr-BE" dirty="0">
                <a:latin typeface="Consolas" panose="020B0609020204030204" pitchFamily="49" charset="0"/>
              </a:rPr>
              <a:t>r</a:t>
            </a:r>
            <a:r>
              <a:rPr lang="en-150" dirty="0" err="1">
                <a:latin typeface="Consolas" panose="020B0609020204030204" pitchFamily="49" charset="0"/>
              </a:rPr>
              <a:t>i</a:t>
            </a:r>
            <a:r>
              <a:rPr lang="fr-BE" dirty="0">
                <a:latin typeface="Consolas" panose="020B0609020204030204" pitchFamily="49" charset="0"/>
              </a:rPr>
              <a:t>n</a:t>
            </a:r>
            <a:r>
              <a:rPr lang="en-150" dirty="0">
                <a:latin typeface="Consolas" panose="020B0609020204030204" pitchFamily="49" charset="0"/>
              </a:rPr>
              <a:t>g = "</a:t>
            </a:r>
            <a:r>
              <a:rPr lang="fr-BE" dirty="0">
                <a:latin typeface="Consolas" panose="020B0609020204030204" pitchFamily="49" charset="0"/>
              </a:rPr>
              <a:t>H</a:t>
            </a:r>
            <a:r>
              <a:rPr lang="en-150" dirty="0">
                <a:latin typeface="Consolas" panose="020B0609020204030204" pitchFamily="49" charset="0"/>
              </a:rPr>
              <a:t>e</a:t>
            </a:r>
            <a:r>
              <a:rPr lang="fr-BE" dirty="0">
                <a:latin typeface="Consolas" panose="020B0609020204030204" pitchFamily="49" charset="0"/>
              </a:rPr>
              <a:t>l</a:t>
            </a:r>
            <a:r>
              <a:rPr lang="en-150" dirty="0">
                <a:latin typeface="Consolas" panose="020B0609020204030204" pitchFamily="49" charset="0"/>
              </a:rPr>
              <a:t>l</a:t>
            </a:r>
            <a:r>
              <a:rPr lang="fr-BE" dirty="0">
                <a:latin typeface="Consolas" panose="020B0609020204030204" pitchFamily="49" charset="0"/>
              </a:rPr>
              <a:t>o</a:t>
            </a:r>
            <a:r>
              <a:rPr lang="en-150" dirty="0">
                <a:latin typeface="Consolas" panose="020B0609020204030204" pitchFamily="49" charset="0"/>
              </a:rPr>
              <a:t> </a:t>
            </a:r>
            <a:r>
              <a:rPr lang="fr-BE" dirty="0">
                <a:latin typeface="Consolas" panose="020B0609020204030204" pitchFamily="49" charset="0"/>
              </a:rPr>
              <a:t>W</a:t>
            </a:r>
            <a:r>
              <a:rPr lang="en-150" dirty="0">
                <a:latin typeface="Consolas" panose="020B0609020204030204" pitchFamily="49" charset="0"/>
              </a:rPr>
              <a:t>o</a:t>
            </a:r>
            <a:r>
              <a:rPr lang="fr-BE" dirty="0">
                <a:latin typeface="Consolas" panose="020B0609020204030204" pitchFamily="49" charset="0"/>
              </a:rPr>
              <a:t>r</a:t>
            </a:r>
            <a:r>
              <a:rPr lang="en-150" dirty="0" err="1">
                <a:latin typeface="Consolas" panose="020B0609020204030204" pitchFamily="49" charset="0"/>
              </a:rPr>
              <a:t>ld</a:t>
            </a:r>
            <a:r>
              <a:rPr lang="en-150" dirty="0">
                <a:latin typeface="Consolas" panose="020B0609020204030204" pitchFamily="49" charset="0"/>
              </a:rPr>
              <a:t>!"</a:t>
            </a:r>
          </a:p>
          <a:p>
            <a:r>
              <a:rPr lang="en-150" dirty="0" err="1">
                <a:latin typeface="Consolas" panose="020B0609020204030204" pitchFamily="49" charset="0"/>
              </a:rPr>
              <a:t>len</a:t>
            </a:r>
            <a:r>
              <a:rPr lang="en-150" dirty="0">
                <a:latin typeface="Consolas" panose="020B0609020204030204" pitchFamily="49" charset="0"/>
              </a:rPr>
              <a:t>(</a:t>
            </a:r>
            <a:r>
              <a:rPr lang="en-150" dirty="0" err="1">
                <a:latin typeface="Consolas" panose="020B0609020204030204" pitchFamily="49" charset="0"/>
              </a:rPr>
              <a:t>my_string</a:t>
            </a:r>
            <a:r>
              <a:rPr lang="en-150" dirty="0">
                <a:latin typeface="Consolas" panose="020B0609020204030204" pitchFamily="49" charset="0"/>
              </a:rPr>
              <a:t>)</a:t>
            </a:r>
          </a:p>
          <a:p>
            <a:r>
              <a:rPr lang="en-150" dirty="0" err="1">
                <a:latin typeface="Consolas" panose="020B0609020204030204" pitchFamily="49" charset="0"/>
              </a:rPr>
              <a:t>my_long_string</a:t>
            </a:r>
            <a:r>
              <a:rPr lang="en-150" dirty="0">
                <a:latin typeface="Consolas" panose="020B0609020204030204" pitchFamily="49" charset="0"/>
              </a:rPr>
              <a:t> = """Today I've got many thing</a:t>
            </a:r>
            <a:r>
              <a:rPr lang="fr-BE" dirty="0">
                <a:latin typeface="Consolas" panose="020B0609020204030204" pitchFamily="49" charset="0"/>
              </a:rPr>
              <a:t>s</a:t>
            </a:r>
            <a:endParaRPr lang="en-150" dirty="0">
              <a:latin typeface="Consolas" panose="020B0609020204030204" pitchFamily="49" charset="0"/>
            </a:endParaRPr>
          </a:p>
          <a:p>
            <a:r>
              <a:rPr lang="en-150" dirty="0">
                <a:latin typeface="Consolas" panose="020B0609020204030204" pitchFamily="49" charset="0"/>
              </a:rPr>
              <a:t>to say."""</a:t>
            </a:r>
          </a:p>
          <a:p>
            <a:r>
              <a:rPr lang="en-150" dirty="0">
                <a:latin typeface="Consolas" panose="020B0609020204030204" pitchFamily="49" charset="0"/>
              </a:rPr>
              <a:t>p</a:t>
            </a:r>
            <a:r>
              <a:rPr lang="fr-BE" dirty="0">
                <a:latin typeface="Consolas" panose="020B0609020204030204" pitchFamily="49" charset="0"/>
              </a:rPr>
              <a:t>r</a:t>
            </a:r>
            <a:r>
              <a:rPr lang="en-150" dirty="0" err="1">
                <a:latin typeface="Consolas" panose="020B0609020204030204" pitchFamily="49" charset="0"/>
              </a:rPr>
              <a:t>i</a:t>
            </a:r>
            <a:r>
              <a:rPr lang="fr-BE" dirty="0">
                <a:latin typeface="Consolas" panose="020B0609020204030204" pitchFamily="49" charset="0"/>
              </a:rPr>
              <a:t>n</a:t>
            </a:r>
            <a:r>
              <a:rPr lang="en-150" dirty="0">
                <a:latin typeface="Consolas" panose="020B0609020204030204" pitchFamily="49" charset="0"/>
              </a:rPr>
              <a:t>t(</a:t>
            </a:r>
            <a:r>
              <a:rPr lang="fr-BE" dirty="0">
                <a:latin typeface="Consolas" panose="020B0609020204030204" pitchFamily="49" charset="0"/>
              </a:rPr>
              <a:t>m</a:t>
            </a:r>
            <a:r>
              <a:rPr lang="en-150" dirty="0">
                <a:latin typeface="Consolas" panose="020B0609020204030204" pitchFamily="49" charset="0"/>
              </a:rPr>
              <a:t>y_</a:t>
            </a:r>
            <a:r>
              <a:rPr lang="fr-BE" dirty="0">
                <a:latin typeface="Consolas" panose="020B0609020204030204" pitchFamily="49" charset="0"/>
              </a:rPr>
              <a:t>s</a:t>
            </a:r>
            <a:r>
              <a:rPr lang="en-150" dirty="0">
                <a:latin typeface="Consolas" panose="020B0609020204030204" pitchFamily="49" charset="0"/>
              </a:rPr>
              <a:t>t</a:t>
            </a:r>
            <a:r>
              <a:rPr lang="fr-BE" dirty="0">
                <a:latin typeface="Consolas" panose="020B0609020204030204" pitchFamily="49" charset="0"/>
              </a:rPr>
              <a:t>r</a:t>
            </a:r>
            <a:r>
              <a:rPr lang="en-150" dirty="0" err="1">
                <a:latin typeface="Consolas" panose="020B0609020204030204" pitchFamily="49" charset="0"/>
              </a:rPr>
              <a:t>i</a:t>
            </a:r>
            <a:r>
              <a:rPr lang="fr-BE" dirty="0">
                <a:latin typeface="Consolas" panose="020B0609020204030204" pitchFamily="49" charset="0"/>
              </a:rPr>
              <a:t>n</a:t>
            </a:r>
            <a:r>
              <a:rPr lang="en-150" dirty="0">
                <a:latin typeface="Consolas" panose="020B0609020204030204" pitchFamily="49" charset="0"/>
              </a:rPr>
              <a:t>g + </a:t>
            </a:r>
            <a:r>
              <a:rPr lang="fr-BE" dirty="0">
                <a:latin typeface="Consolas" panose="020B0609020204030204" pitchFamily="49" charset="0"/>
              </a:rPr>
              <a:t>m</a:t>
            </a:r>
            <a:r>
              <a:rPr lang="en-150" dirty="0">
                <a:latin typeface="Consolas" panose="020B0609020204030204" pitchFamily="49" charset="0"/>
              </a:rPr>
              <a:t>y_</a:t>
            </a:r>
            <a:r>
              <a:rPr lang="fr-BE" dirty="0">
                <a:latin typeface="Consolas" panose="020B0609020204030204" pitchFamily="49" charset="0"/>
              </a:rPr>
              <a:t>l</a:t>
            </a:r>
            <a:r>
              <a:rPr lang="en-150" dirty="0">
                <a:latin typeface="Consolas" panose="020B0609020204030204" pitchFamily="49" charset="0"/>
              </a:rPr>
              <a:t>o</a:t>
            </a:r>
            <a:r>
              <a:rPr lang="fr-BE" dirty="0">
                <a:latin typeface="Consolas" panose="020B0609020204030204" pitchFamily="49" charset="0"/>
              </a:rPr>
              <a:t>n</a:t>
            </a:r>
            <a:r>
              <a:rPr lang="en-150" dirty="0">
                <a:latin typeface="Consolas" panose="020B0609020204030204" pitchFamily="49" charset="0"/>
              </a:rPr>
              <a:t>g_</a:t>
            </a:r>
            <a:r>
              <a:rPr lang="fr-BE" dirty="0">
                <a:latin typeface="Consolas" panose="020B0609020204030204" pitchFamily="49" charset="0"/>
              </a:rPr>
              <a:t>s</a:t>
            </a:r>
            <a:r>
              <a:rPr lang="en-150" dirty="0">
                <a:latin typeface="Consolas" panose="020B0609020204030204" pitchFamily="49" charset="0"/>
              </a:rPr>
              <a:t>t</a:t>
            </a:r>
            <a:r>
              <a:rPr lang="fr-BE" dirty="0">
                <a:latin typeface="Consolas" panose="020B0609020204030204" pitchFamily="49" charset="0"/>
              </a:rPr>
              <a:t>r</a:t>
            </a:r>
            <a:r>
              <a:rPr lang="en-150" dirty="0" err="1">
                <a:latin typeface="Consolas" panose="020B0609020204030204" pitchFamily="49" charset="0"/>
              </a:rPr>
              <a:t>i</a:t>
            </a:r>
            <a:r>
              <a:rPr lang="fr-BE" dirty="0">
                <a:latin typeface="Consolas" panose="020B0609020204030204" pitchFamily="49" charset="0"/>
              </a:rPr>
              <a:t>n</a:t>
            </a:r>
            <a:r>
              <a:rPr lang="en-150" dirty="0">
                <a:latin typeface="Consolas" panose="020B0609020204030204" pitchFamily="49" charset="0"/>
              </a:rPr>
              <a:t>g)</a:t>
            </a:r>
          </a:p>
          <a:p>
            <a:r>
              <a:rPr lang="en-150" dirty="0" err="1">
                <a:latin typeface="Consolas" panose="020B0609020204030204" pitchFamily="49" charset="0"/>
              </a:rPr>
              <a:t>my_string</a:t>
            </a:r>
            <a:r>
              <a:rPr lang="en-150" dirty="0">
                <a:latin typeface="Consolas" panose="020B0609020204030204" pitchFamily="49" charset="0"/>
              </a:rPr>
              <a:t>[0]</a:t>
            </a:r>
          </a:p>
          <a:p>
            <a:r>
              <a:rPr lang="en-150" dirty="0" err="1">
                <a:latin typeface="Consolas" panose="020B0609020204030204" pitchFamily="49" charset="0"/>
              </a:rPr>
              <a:t>my_string</a:t>
            </a:r>
            <a:r>
              <a:rPr lang="en-150" dirty="0">
                <a:latin typeface="Consolas" panose="020B0609020204030204" pitchFamily="49" charset="0"/>
              </a:rPr>
              <a:t>[0:5]</a:t>
            </a:r>
          </a:p>
          <a:p>
            <a:r>
              <a:rPr lang="en-150" dirty="0" err="1">
                <a:latin typeface="Consolas" panose="020B0609020204030204" pitchFamily="49" charset="0"/>
              </a:rPr>
              <a:t>my_string</a:t>
            </a:r>
            <a:r>
              <a:rPr lang="en-150" dirty="0">
                <a:latin typeface="Consolas" panose="020B0609020204030204" pitchFamily="49" charset="0"/>
              </a:rPr>
              <a:t>[-1]</a:t>
            </a:r>
          </a:p>
          <a:p>
            <a:r>
              <a:rPr lang="en-150" dirty="0">
                <a:latin typeface="Consolas" panose="020B0609020204030204" pitchFamily="49" charset="0"/>
              </a:rPr>
              <a:t>m</a:t>
            </a:r>
            <a:r>
              <a:rPr lang="fr-BE" dirty="0">
                <a:latin typeface="Consolas" panose="020B0609020204030204" pitchFamily="49" charset="0"/>
              </a:rPr>
              <a:t>y</a:t>
            </a:r>
            <a:r>
              <a:rPr lang="en-150" dirty="0">
                <a:latin typeface="Consolas" panose="020B0609020204030204" pitchFamily="49" charset="0"/>
              </a:rPr>
              <a:t>_</a:t>
            </a:r>
            <a:r>
              <a:rPr lang="fr-BE" dirty="0">
                <a:latin typeface="Consolas" panose="020B0609020204030204" pitchFamily="49" charset="0"/>
              </a:rPr>
              <a:t>s</a:t>
            </a:r>
            <a:r>
              <a:rPr lang="en-150" dirty="0">
                <a:latin typeface="Consolas" panose="020B0609020204030204" pitchFamily="49" charset="0"/>
              </a:rPr>
              <a:t>t</a:t>
            </a:r>
            <a:r>
              <a:rPr lang="fr-BE" dirty="0">
                <a:latin typeface="Consolas" panose="020B0609020204030204" pitchFamily="49" charset="0"/>
              </a:rPr>
              <a:t>r</a:t>
            </a:r>
            <a:r>
              <a:rPr lang="en-150" dirty="0" err="1">
                <a:latin typeface="Consolas" panose="020B0609020204030204" pitchFamily="49" charset="0"/>
              </a:rPr>
              <a:t>i</a:t>
            </a:r>
            <a:r>
              <a:rPr lang="fr-BE" dirty="0">
                <a:latin typeface="Consolas" panose="020B0609020204030204" pitchFamily="49" charset="0"/>
              </a:rPr>
              <a:t>n</a:t>
            </a:r>
            <a:r>
              <a:rPr lang="en-150" dirty="0">
                <a:latin typeface="Consolas" panose="020B0609020204030204" pitchFamily="49" charset="0"/>
              </a:rPr>
              <a:t>g.</a:t>
            </a:r>
            <a:r>
              <a:rPr lang="fr-BE" dirty="0">
                <a:latin typeface="Consolas" panose="020B0609020204030204" pitchFamily="49" charset="0"/>
              </a:rPr>
              <a:t>l</a:t>
            </a:r>
            <a:r>
              <a:rPr lang="en-150" dirty="0">
                <a:latin typeface="Consolas" panose="020B0609020204030204" pitchFamily="49" charset="0"/>
              </a:rPr>
              <a:t>o</a:t>
            </a:r>
            <a:r>
              <a:rPr lang="fr-BE" dirty="0">
                <a:latin typeface="Consolas" panose="020B0609020204030204" pitchFamily="49" charset="0"/>
              </a:rPr>
              <a:t>w</a:t>
            </a:r>
            <a:r>
              <a:rPr lang="en-150" dirty="0">
                <a:latin typeface="Consolas" panose="020B0609020204030204" pitchFamily="49" charset="0"/>
              </a:rPr>
              <a:t>e</a:t>
            </a:r>
            <a:r>
              <a:rPr lang="fr-BE" dirty="0">
                <a:latin typeface="Consolas" panose="020B0609020204030204" pitchFamily="49" charset="0"/>
              </a:rPr>
              <a:t>r</a:t>
            </a:r>
            <a:r>
              <a:rPr lang="en-150" dirty="0">
                <a:latin typeface="Consolas" panose="020B0609020204030204" pitchFamily="49" charset="0"/>
              </a:rPr>
              <a:t>()</a:t>
            </a:r>
            <a:endParaRPr lang="fr-B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455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2F2393-7A14-4253-A3EA-0CF6074AA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Objectifs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E93BA2-C099-4BA3-A08B-A2D6EB90A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Pré-requis</a:t>
            </a:r>
            <a:endParaRPr lang="fr-BE" dirty="0"/>
          </a:p>
          <a:p>
            <a:pPr lvl="1"/>
            <a:r>
              <a:rPr lang="fr-BE" dirty="0"/>
              <a:t>Avoir pratiquer un langage de programmation orienté objet</a:t>
            </a:r>
          </a:p>
          <a:p>
            <a:r>
              <a:rPr lang="fr-BE" dirty="0"/>
              <a:t>Acquis d'apprentissage visés</a:t>
            </a:r>
          </a:p>
          <a:p>
            <a:pPr lvl="1"/>
            <a:r>
              <a:rPr lang="fr-BE" dirty="0"/>
              <a:t>Être capable de transposer vos connaissances de programmation en Python</a:t>
            </a:r>
          </a:p>
          <a:p>
            <a:pPr lvl="1"/>
            <a:r>
              <a:rPr lang="fr-BE" dirty="0"/>
              <a:t>Être à l'aise avec la syntaxe et les usages de Python</a:t>
            </a:r>
          </a:p>
        </p:txBody>
      </p:sp>
    </p:spTree>
    <p:extLst>
      <p:ext uri="{BB962C8B-B14F-4D97-AF65-F5344CB8AC3E}">
        <p14:creationId xmlns:p14="http://schemas.microsoft.com/office/powerpoint/2010/main" val="42238989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4372B4-33DC-4F47-8E09-3C2879443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</a:t>
            </a:r>
            <a:r>
              <a:rPr lang="en-150" dirty="0" err="1"/>
              <a:t>i</a:t>
            </a:r>
            <a:r>
              <a:rPr lang="fr-BE" dirty="0"/>
              <a:t>s</a:t>
            </a:r>
            <a:r>
              <a:rPr lang="en-150" dirty="0"/>
              <a:t>t</a:t>
            </a:r>
            <a:r>
              <a:rPr lang="fr-BE" dirty="0"/>
              <a:t>e</a:t>
            </a:r>
            <a:r>
              <a:rPr lang="en-150" dirty="0"/>
              <a:t>s </a:t>
            </a:r>
            <a:r>
              <a:rPr lang="fr-BE" dirty="0"/>
              <a:t>e</a:t>
            </a:r>
            <a:r>
              <a:rPr lang="en-150" dirty="0"/>
              <a:t>t </a:t>
            </a:r>
            <a:r>
              <a:rPr lang="fr-BE" dirty="0"/>
              <a:t>t</a:t>
            </a:r>
            <a:r>
              <a:rPr lang="en-150" dirty="0"/>
              <a:t>u</a:t>
            </a:r>
            <a:r>
              <a:rPr lang="fr-BE" dirty="0"/>
              <a:t>p</a:t>
            </a:r>
            <a:r>
              <a:rPr lang="en-150" dirty="0"/>
              <a:t>l</a:t>
            </a:r>
            <a:r>
              <a:rPr lang="fr-BE" dirty="0"/>
              <a:t>e</a:t>
            </a:r>
            <a:r>
              <a:rPr lang="en-150" dirty="0"/>
              <a:t>s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425188-2AE9-4651-AD75-7785ED018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>
                <a:latin typeface="Consolas" panose="020B0609020204030204" pitchFamily="49" charset="0"/>
              </a:rPr>
              <a:t>my_tuple</a:t>
            </a:r>
            <a:r>
              <a:rPr lang="en-150" dirty="0">
                <a:latin typeface="Consolas" panose="020B0609020204030204" pitchFamily="49" charset="0"/>
              </a:rPr>
              <a:t> = (0, 1, 2, 3)</a:t>
            </a:r>
          </a:p>
          <a:p>
            <a:r>
              <a:rPr lang="en-150" dirty="0" err="1">
                <a:latin typeface="Consolas" panose="020B0609020204030204" pitchFamily="49" charset="0"/>
              </a:rPr>
              <a:t>len</a:t>
            </a:r>
            <a:r>
              <a:rPr lang="en-150" dirty="0">
                <a:latin typeface="Consolas" panose="020B0609020204030204" pitchFamily="49" charset="0"/>
              </a:rPr>
              <a:t>(</a:t>
            </a:r>
            <a:r>
              <a:rPr lang="fr-BE" dirty="0" err="1">
                <a:latin typeface="Consolas" panose="020B0609020204030204" pitchFamily="49" charset="0"/>
              </a:rPr>
              <a:t>my_tuple</a:t>
            </a:r>
            <a:r>
              <a:rPr lang="en-150" dirty="0">
                <a:latin typeface="Consolas" panose="020B0609020204030204" pitchFamily="49" charset="0"/>
              </a:rPr>
              <a:t>)</a:t>
            </a:r>
          </a:p>
          <a:p>
            <a:r>
              <a:rPr lang="fr-BE" dirty="0" err="1">
                <a:latin typeface="Consolas" panose="020B0609020204030204" pitchFamily="49" charset="0"/>
              </a:rPr>
              <a:t>my_tuple</a:t>
            </a:r>
            <a:r>
              <a:rPr lang="en-150" dirty="0">
                <a:latin typeface="Consolas" panose="020B0609020204030204" pitchFamily="49" charset="0"/>
              </a:rPr>
              <a:t>[2]</a:t>
            </a:r>
          </a:p>
          <a:p>
            <a:r>
              <a:rPr lang="fr-BE" dirty="0" err="1">
                <a:latin typeface="Consolas" panose="020B0609020204030204" pitchFamily="49" charset="0"/>
              </a:rPr>
              <a:t>my_tuple</a:t>
            </a:r>
            <a:r>
              <a:rPr lang="en-150" dirty="0">
                <a:latin typeface="Consolas" panose="020B0609020204030204" pitchFamily="49" charset="0"/>
              </a:rPr>
              <a:t>[0:2]</a:t>
            </a:r>
          </a:p>
          <a:p>
            <a:r>
              <a:rPr lang="fr-BE" dirty="0" err="1">
                <a:latin typeface="Consolas" panose="020B0609020204030204" pitchFamily="49" charset="0"/>
              </a:rPr>
              <a:t>my_tuple</a:t>
            </a:r>
            <a:r>
              <a:rPr lang="en-150" dirty="0">
                <a:latin typeface="Consolas" panose="020B0609020204030204" pitchFamily="49" charset="0"/>
              </a:rPr>
              <a:t>[-2]</a:t>
            </a:r>
          </a:p>
          <a:p>
            <a:r>
              <a:rPr lang="en-150" dirty="0">
                <a:latin typeface="Consolas" panose="020B0609020204030204" pitchFamily="49" charset="0"/>
              </a:rPr>
              <a:t>min(</a:t>
            </a:r>
            <a:r>
              <a:rPr lang="fr-BE" dirty="0" err="1">
                <a:latin typeface="Consolas" panose="020B0609020204030204" pitchFamily="49" charset="0"/>
              </a:rPr>
              <a:t>my_tuple</a:t>
            </a:r>
            <a:r>
              <a:rPr lang="en-150" dirty="0">
                <a:latin typeface="Consolas" panose="020B0609020204030204" pitchFamily="49" charset="0"/>
              </a:rPr>
              <a:t>)</a:t>
            </a:r>
            <a:endParaRPr lang="fr-B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5322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4372B4-33DC-4F47-8E09-3C2879443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</a:t>
            </a:r>
            <a:r>
              <a:rPr lang="en-150" dirty="0" err="1"/>
              <a:t>i</a:t>
            </a:r>
            <a:r>
              <a:rPr lang="fr-BE" dirty="0"/>
              <a:t>s</a:t>
            </a:r>
            <a:r>
              <a:rPr lang="en-150" dirty="0"/>
              <a:t>t</a:t>
            </a:r>
            <a:r>
              <a:rPr lang="fr-BE" dirty="0"/>
              <a:t>e</a:t>
            </a:r>
            <a:r>
              <a:rPr lang="en-150" dirty="0"/>
              <a:t>s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425188-2AE9-4651-AD75-7785ED018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my_list</a:t>
            </a:r>
            <a:r>
              <a:rPr lang="en-US" dirty="0">
                <a:latin typeface="Consolas" panose="020B0609020204030204" pitchFamily="49" charset="0"/>
              </a:rPr>
              <a:t> = [1, 2, 3, 4, 5]</a:t>
            </a:r>
          </a:p>
          <a:p>
            <a:r>
              <a:rPr lang="en-150" dirty="0" err="1">
                <a:latin typeface="Consolas" panose="020B0609020204030204" pitchFamily="49" charset="0"/>
              </a:rPr>
              <a:t>my_list</a:t>
            </a:r>
            <a:r>
              <a:rPr lang="en-150" dirty="0">
                <a:latin typeface="Consolas" panose="020B0609020204030204" pitchFamily="49" charset="0"/>
              </a:rPr>
              <a:t>[2] = 5</a:t>
            </a:r>
          </a:p>
          <a:p>
            <a:r>
              <a:rPr lang="en-150" dirty="0" err="1">
                <a:latin typeface="Consolas" panose="020B0609020204030204" pitchFamily="49" charset="0"/>
              </a:rPr>
              <a:t>my_list.append</a:t>
            </a:r>
            <a:r>
              <a:rPr lang="en-150" dirty="0">
                <a:latin typeface="Consolas" panose="020B0609020204030204" pitchFamily="49" charset="0"/>
              </a:rPr>
              <a:t>(4)</a:t>
            </a:r>
          </a:p>
          <a:p>
            <a:r>
              <a:rPr lang="en-150" dirty="0" err="1">
                <a:latin typeface="Consolas" panose="020B0609020204030204" pitchFamily="49" charset="0"/>
              </a:rPr>
              <a:t>my_list.extend</a:t>
            </a:r>
            <a:r>
              <a:rPr lang="en-150" dirty="0">
                <a:latin typeface="Consolas" panose="020B0609020204030204" pitchFamily="49" charset="0"/>
              </a:rPr>
              <a:t>([4, 5, 6])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my_list</a:t>
            </a:r>
            <a:r>
              <a:rPr lang="en-US" dirty="0">
                <a:latin typeface="Consolas" panose="020B0609020204030204" pitchFamily="49" charset="0"/>
              </a:rPr>
              <a:t>[2:3] = [3, 2, 1]</a:t>
            </a:r>
            <a:endParaRPr lang="en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8234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BFE1B1-F62F-466E-B841-9F026843B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D</a:t>
            </a:r>
            <a:r>
              <a:rPr lang="fr-BE" dirty="0"/>
              <a:t>i</a:t>
            </a:r>
            <a:r>
              <a:rPr lang="en-150" dirty="0"/>
              <a:t>c</a:t>
            </a:r>
            <a:r>
              <a:rPr lang="fr-BE" dirty="0"/>
              <a:t>t</a:t>
            </a:r>
            <a:r>
              <a:rPr lang="en-150" dirty="0" err="1"/>
              <a:t>i</a:t>
            </a:r>
            <a:r>
              <a:rPr lang="fr-BE" dirty="0"/>
              <a:t>o</a:t>
            </a:r>
            <a:r>
              <a:rPr lang="en-150" dirty="0"/>
              <a:t>n</a:t>
            </a:r>
            <a:r>
              <a:rPr lang="fr-BE" dirty="0"/>
              <a:t>n</a:t>
            </a:r>
            <a:r>
              <a:rPr lang="en-150" dirty="0"/>
              <a:t>a</a:t>
            </a:r>
            <a:r>
              <a:rPr lang="fr-BE" dirty="0"/>
              <a:t>i</a:t>
            </a:r>
            <a:r>
              <a:rPr lang="en-150" dirty="0"/>
              <a:t>r</a:t>
            </a:r>
            <a:r>
              <a:rPr lang="fr-BE" dirty="0"/>
              <a:t>e</a:t>
            </a:r>
            <a:r>
              <a:rPr lang="en-150" dirty="0"/>
              <a:t>s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99692A-F9D4-4D44-A0B0-F8D3DFD63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dirty="0"/>
              <a:t>m</a:t>
            </a:r>
            <a:r>
              <a:rPr lang="fr-BE" dirty="0"/>
              <a:t>y</a:t>
            </a:r>
            <a:r>
              <a:rPr lang="en-150" dirty="0"/>
              <a:t>_</a:t>
            </a:r>
            <a:r>
              <a:rPr lang="fr-BE" dirty="0"/>
              <a:t>d</a:t>
            </a:r>
            <a:r>
              <a:rPr lang="en-150" dirty="0" err="1"/>
              <a:t>i</a:t>
            </a:r>
            <a:r>
              <a:rPr lang="fr-BE" dirty="0"/>
              <a:t>c</a:t>
            </a:r>
            <a:r>
              <a:rPr lang="en-150" dirty="0"/>
              <a:t>t = { "</a:t>
            </a:r>
            <a:r>
              <a:rPr lang="fr-BE" dirty="0"/>
              <a:t>o</a:t>
            </a:r>
            <a:r>
              <a:rPr lang="en-150" dirty="0"/>
              <a:t>n</a:t>
            </a:r>
            <a:r>
              <a:rPr lang="fr-BE" dirty="0"/>
              <a:t>e</a:t>
            </a:r>
            <a:r>
              <a:rPr lang="en-150" dirty="0"/>
              <a:t>": "</a:t>
            </a:r>
            <a:r>
              <a:rPr lang="fr-BE" dirty="0"/>
              <a:t>u</a:t>
            </a:r>
            <a:r>
              <a:rPr lang="en-150" dirty="0"/>
              <a:t>n", "</a:t>
            </a:r>
            <a:r>
              <a:rPr lang="fr-BE" dirty="0"/>
              <a:t>t</a:t>
            </a:r>
            <a:r>
              <a:rPr lang="en-150" dirty="0"/>
              <a:t>w</a:t>
            </a:r>
            <a:r>
              <a:rPr lang="fr-BE" dirty="0"/>
              <a:t>o</a:t>
            </a:r>
            <a:r>
              <a:rPr lang="en-150" dirty="0"/>
              <a:t>": "</a:t>
            </a:r>
            <a:r>
              <a:rPr lang="fr-BE" dirty="0"/>
              <a:t>d</a:t>
            </a:r>
            <a:r>
              <a:rPr lang="en-150" dirty="0" err="1"/>
              <a:t>eux</a:t>
            </a:r>
            <a:r>
              <a:rPr lang="en-150" dirty="0"/>
              <a:t>", "three": "trois" }</a:t>
            </a:r>
          </a:p>
          <a:p>
            <a:r>
              <a:rPr lang="en-150" dirty="0" err="1"/>
              <a:t>my_dict</a:t>
            </a:r>
            <a:r>
              <a:rPr lang="en-150" dirty="0"/>
              <a:t>["two"]</a:t>
            </a:r>
          </a:p>
          <a:p>
            <a:r>
              <a:rPr lang="en-150" dirty="0" err="1"/>
              <a:t>my_dict</a:t>
            </a:r>
            <a:r>
              <a:rPr lang="en-150" dirty="0"/>
              <a:t>["four"] = "</a:t>
            </a:r>
            <a:r>
              <a:rPr lang="en-150" dirty="0" err="1"/>
              <a:t>quatre</a:t>
            </a:r>
            <a:r>
              <a:rPr lang="en-150" dirty="0"/>
              <a:t>"</a:t>
            </a:r>
          </a:p>
          <a:p>
            <a:r>
              <a:rPr lang="en-150" dirty="0" err="1"/>
              <a:t>my_dict.items</a:t>
            </a:r>
            <a:r>
              <a:rPr lang="en-150" dirty="0"/>
              <a:t>()</a:t>
            </a:r>
          </a:p>
          <a:p>
            <a:r>
              <a:rPr lang="en-150" dirty="0" err="1"/>
              <a:t>my_dict.keys</a:t>
            </a:r>
            <a:r>
              <a:rPr lang="en-150" dirty="0"/>
              <a:t>()</a:t>
            </a:r>
          </a:p>
          <a:p>
            <a:r>
              <a:rPr lang="en-150" dirty="0" err="1"/>
              <a:t>my_dict.values</a:t>
            </a:r>
            <a:r>
              <a:rPr lang="en-150" dirty="0"/>
              <a:t>()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3326017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1352C1-DE35-415E-8BF5-13103C5DC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E</a:t>
            </a:r>
            <a:r>
              <a:rPr lang="fr-BE" dirty="0"/>
              <a:t>x</a:t>
            </a:r>
            <a:r>
              <a:rPr lang="en-150" dirty="0"/>
              <a:t>e</a:t>
            </a:r>
            <a:r>
              <a:rPr lang="fr-BE" dirty="0"/>
              <a:t>r</a:t>
            </a:r>
            <a:r>
              <a:rPr lang="en-150" dirty="0"/>
              <a:t>c</a:t>
            </a:r>
            <a:r>
              <a:rPr lang="fr-BE" dirty="0"/>
              <a:t>i</a:t>
            </a:r>
            <a:r>
              <a:rPr lang="en-150" dirty="0"/>
              <a:t>c</a:t>
            </a:r>
            <a:r>
              <a:rPr lang="fr-BE" dirty="0"/>
              <a:t>e</a:t>
            </a:r>
            <a:r>
              <a:rPr lang="en-150" dirty="0"/>
              <a:t> 4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29069E-B452-41D0-9697-D2E4AD358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dirty="0"/>
              <a:t>S</a:t>
            </a:r>
            <a:r>
              <a:rPr lang="fr-BE" dirty="0"/>
              <a:t>t</a:t>
            </a:r>
            <a:r>
              <a:rPr lang="en-150" dirty="0"/>
              <a:t>r</a:t>
            </a:r>
            <a:r>
              <a:rPr lang="fr-BE" dirty="0"/>
              <a:t>u</a:t>
            </a:r>
            <a:r>
              <a:rPr lang="en-150" dirty="0"/>
              <a:t>c</a:t>
            </a:r>
            <a:r>
              <a:rPr lang="fr-BE" dirty="0"/>
              <a:t>t</a:t>
            </a:r>
            <a:r>
              <a:rPr lang="en-150" dirty="0"/>
              <a:t>u</a:t>
            </a:r>
            <a:r>
              <a:rPr lang="fr-BE" dirty="0"/>
              <a:t>r</a:t>
            </a:r>
            <a:r>
              <a:rPr lang="en-150" dirty="0"/>
              <a:t>e</a:t>
            </a:r>
            <a:r>
              <a:rPr lang="fr-BE" dirty="0"/>
              <a:t>s</a:t>
            </a:r>
            <a:r>
              <a:rPr lang="en-150" dirty="0"/>
              <a:t> </a:t>
            </a:r>
            <a:r>
              <a:rPr lang="fr-BE" dirty="0"/>
              <a:t>d</a:t>
            </a:r>
            <a:r>
              <a:rPr lang="en-150" dirty="0"/>
              <a:t>e </a:t>
            </a:r>
            <a:r>
              <a:rPr lang="fr-BE" dirty="0"/>
              <a:t>d</a:t>
            </a:r>
            <a:r>
              <a:rPr lang="en-150" dirty="0"/>
              <a:t>o</a:t>
            </a:r>
            <a:r>
              <a:rPr lang="fr-BE" dirty="0"/>
              <a:t>n</a:t>
            </a:r>
            <a:r>
              <a:rPr lang="en-150" dirty="0"/>
              <a:t>n</a:t>
            </a:r>
            <a:r>
              <a:rPr lang="fr-BE" dirty="0"/>
              <a:t>é</a:t>
            </a:r>
            <a:r>
              <a:rPr lang="en-150" dirty="0"/>
              <a:t>e</a:t>
            </a:r>
            <a:r>
              <a:rPr lang="fr-BE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1285326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1352C1-DE35-415E-8BF5-13103C5DC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Quizz</a:t>
            </a:r>
            <a:r>
              <a:rPr lang="en-150" dirty="0"/>
              <a:t> 4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29069E-B452-41D0-9697-D2E4AD358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150" dirty="0"/>
              <a:t>S</a:t>
            </a:r>
            <a:r>
              <a:rPr lang="fr-BE" dirty="0"/>
              <a:t>t</a:t>
            </a:r>
            <a:r>
              <a:rPr lang="en-150" dirty="0"/>
              <a:t>r</a:t>
            </a:r>
            <a:r>
              <a:rPr lang="fr-BE" dirty="0"/>
              <a:t>u</a:t>
            </a:r>
            <a:r>
              <a:rPr lang="en-150" dirty="0"/>
              <a:t>c</a:t>
            </a:r>
            <a:r>
              <a:rPr lang="fr-BE" dirty="0"/>
              <a:t>t</a:t>
            </a:r>
            <a:r>
              <a:rPr lang="en-150" dirty="0"/>
              <a:t>u</a:t>
            </a:r>
            <a:r>
              <a:rPr lang="fr-BE" dirty="0"/>
              <a:t>r</a:t>
            </a:r>
            <a:r>
              <a:rPr lang="en-150" dirty="0"/>
              <a:t>e</a:t>
            </a:r>
            <a:r>
              <a:rPr lang="fr-BE" dirty="0"/>
              <a:t>s</a:t>
            </a:r>
            <a:r>
              <a:rPr lang="en-150" dirty="0"/>
              <a:t> </a:t>
            </a:r>
            <a:r>
              <a:rPr lang="fr-BE" dirty="0"/>
              <a:t>d</a:t>
            </a:r>
            <a:r>
              <a:rPr lang="en-150" dirty="0"/>
              <a:t>e </a:t>
            </a:r>
            <a:r>
              <a:rPr lang="fr-BE" dirty="0"/>
              <a:t>d</a:t>
            </a:r>
            <a:r>
              <a:rPr lang="en-150" dirty="0"/>
              <a:t>o</a:t>
            </a:r>
            <a:r>
              <a:rPr lang="fr-BE" dirty="0"/>
              <a:t>n</a:t>
            </a:r>
            <a:r>
              <a:rPr lang="en-150" dirty="0"/>
              <a:t>n</a:t>
            </a:r>
            <a:r>
              <a:rPr lang="fr-BE" dirty="0"/>
              <a:t>é</a:t>
            </a:r>
            <a:r>
              <a:rPr lang="en-150" dirty="0"/>
              <a:t>e</a:t>
            </a:r>
            <a:r>
              <a:rPr lang="fr-BE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9238608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84C4FF-5245-44AA-9C81-64C7547E3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Compréhension</a:t>
            </a:r>
            <a:r>
              <a:rPr lang="en-US" dirty="0"/>
              <a:t> de </a:t>
            </a:r>
            <a:r>
              <a:rPr lang="en-US" dirty="0" err="1"/>
              <a:t>listes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52C919-6B1D-411B-A88D-B511B9188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squared = []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for x in range(10):</a:t>
            </a:r>
            <a:endParaRPr lang="fr-B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BE" dirty="0">
                <a:latin typeface="Consolas" panose="020B0609020204030204" pitchFamily="49" charset="0"/>
              </a:rPr>
              <a:t>    </a:t>
            </a:r>
            <a:r>
              <a:rPr lang="fr-BE" dirty="0" err="1">
                <a:latin typeface="Consolas" panose="020B0609020204030204" pitchFamily="49" charset="0"/>
              </a:rPr>
              <a:t>squared.append</a:t>
            </a:r>
            <a:r>
              <a:rPr lang="fr-BE" dirty="0">
                <a:latin typeface="Consolas" panose="020B0609020204030204" pitchFamily="49" charset="0"/>
              </a:rPr>
              <a:t>(x ** 2)</a:t>
            </a:r>
          </a:p>
          <a:p>
            <a:pPr marL="0" indent="0">
              <a:buNone/>
            </a:pPr>
            <a:endParaRPr lang="fr-B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B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BE" dirty="0" err="1">
                <a:latin typeface="Consolas" panose="020B0609020204030204" pitchFamily="49" charset="0"/>
              </a:rPr>
              <a:t>squared</a:t>
            </a:r>
            <a:r>
              <a:rPr lang="fr-BE" dirty="0">
                <a:latin typeface="Consolas" panose="020B0609020204030204" pitchFamily="49" charset="0"/>
              </a:rPr>
              <a:t> = [x ** 2 for x in range(10)]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1024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84C4FF-5245-44AA-9C81-64C7547E3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Compréhension</a:t>
            </a:r>
            <a:r>
              <a:rPr lang="en-US" dirty="0"/>
              <a:t> de </a:t>
            </a:r>
            <a:r>
              <a:rPr lang="en-US" dirty="0" err="1"/>
              <a:t>listes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52C919-6B1D-411B-A88D-B511B9188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tuples = []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for x in range(10):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for y in range(10):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if x != y: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dirty="0" err="1">
                <a:latin typeface="Consolas" panose="020B0609020204030204" pitchFamily="49" charset="0"/>
              </a:rPr>
              <a:t>tuples.append</a:t>
            </a:r>
            <a:r>
              <a:rPr lang="en-US" dirty="0">
                <a:latin typeface="Consolas" panose="020B0609020204030204" pitchFamily="49" charset="0"/>
              </a:rPr>
              <a:t>((x, y))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tuples = [(x, y) for x in range(10) for y in range(10) if x != y]</a:t>
            </a:r>
          </a:p>
        </p:txBody>
      </p:sp>
    </p:spTree>
    <p:extLst>
      <p:ext uri="{BB962C8B-B14F-4D97-AF65-F5344CB8AC3E}">
        <p14:creationId xmlns:p14="http://schemas.microsoft.com/office/powerpoint/2010/main" val="13833125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971868-6375-4ACA-AA55-1DC80AE8A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de </a:t>
            </a:r>
            <a:r>
              <a:rPr lang="en-US" dirty="0" err="1"/>
              <a:t>fichiers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B4CE25-5FD2-43D6-AA10-8B832FDB5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my_file</a:t>
            </a:r>
            <a:r>
              <a:rPr lang="en-US" dirty="0">
                <a:latin typeface="Consolas" panose="020B0609020204030204" pitchFamily="49" charset="0"/>
              </a:rPr>
              <a:t> = open("my_file.txt")</a:t>
            </a:r>
          </a:p>
          <a:p>
            <a:r>
              <a:rPr lang="en-US" dirty="0" err="1">
                <a:latin typeface="Consolas" panose="020B0609020204030204" pitchFamily="49" charset="0"/>
              </a:rPr>
              <a:t>my_file.readline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latin typeface="Consolas" panose="020B0609020204030204" pitchFamily="49" charset="0"/>
              </a:rPr>
              <a:t>for line in </a:t>
            </a:r>
            <a:r>
              <a:rPr lang="en-US" dirty="0" err="1">
                <a:latin typeface="Consolas" panose="020B0609020204030204" pitchFamily="49" charset="0"/>
              </a:rPr>
              <a:t>my_file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</a:t>
            </a:r>
            <a:r>
              <a:rPr lang="en-US" dirty="0" err="1">
                <a:latin typeface="Consolas" panose="020B0609020204030204" pitchFamily="49" charset="0"/>
              </a:rPr>
              <a:t>line.strip</a:t>
            </a:r>
            <a:r>
              <a:rPr lang="en-US" dirty="0">
                <a:latin typeface="Consolas" panose="020B0609020204030204" pitchFamily="49" charset="0"/>
              </a:rPr>
              <a:t>())</a:t>
            </a:r>
          </a:p>
          <a:p>
            <a:r>
              <a:rPr lang="fr-BE" dirty="0" err="1">
                <a:latin typeface="Consolas" panose="020B0609020204030204" pitchFamily="49" charset="0"/>
              </a:rPr>
              <a:t>my_file.close</a:t>
            </a:r>
            <a:r>
              <a:rPr lang="fr-BE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206259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971868-6375-4ACA-AA55-1DC80AE8A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Gestionnaire</a:t>
            </a:r>
            <a:r>
              <a:rPr lang="en-US" dirty="0"/>
              <a:t> de </a:t>
            </a:r>
            <a:r>
              <a:rPr lang="en-US" dirty="0" err="1"/>
              <a:t>contexte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B4CE25-5FD2-43D6-AA10-8B832FDB5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with open("my_file.txt", encoding="utf-8") as </a:t>
            </a:r>
            <a:r>
              <a:rPr lang="en-US" dirty="0" err="1">
                <a:latin typeface="Consolas" panose="020B0609020204030204" pitchFamily="49" charset="0"/>
              </a:rPr>
              <a:t>my_file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my_file.readline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latin typeface="Consolas" panose="020B0609020204030204" pitchFamily="49" charset="0"/>
              </a:rPr>
              <a:t>    for line in </a:t>
            </a:r>
            <a:r>
              <a:rPr lang="en-US" dirty="0" err="1">
                <a:latin typeface="Consolas" panose="020B0609020204030204" pitchFamily="49" charset="0"/>
              </a:rPr>
              <a:t>my_file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        print(</a:t>
            </a:r>
            <a:r>
              <a:rPr lang="en-US" dirty="0" err="1">
                <a:latin typeface="Consolas" panose="020B0609020204030204" pitchFamily="49" charset="0"/>
              </a:rPr>
              <a:t>line.strip</a:t>
            </a:r>
            <a:r>
              <a:rPr lang="en-US" dirty="0">
                <a:latin typeface="Consolas" panose="020B0609020204030204" pitchFamily="49" charset="0"/>
              </a:rPr>
              <a:t>())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with open("output.txt", "w", encoding="utf-8") as </a:t>
            </a:r>
            <a:r>
              <a:rPr lang="en-US" dirty="0" err="1">
                <a:latin typeface="Consolas" panose="020B0609020204030204" pitchFamily="49" charset="0"/>
              </a:rPr>
              <a:t>out_file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latin typeface="Consolas" panose="020B0609020204030204" pitchFamily="49" charset="0"/>
              </a:rPr>
              <a:t>    write("Hello\n")</a:t>
            </a:r>
          </a:p>
          <a:p>
            <a:r>
              <a:rPr lang="en-US" dirty="0">
                <a:latin typeface="Consolas" panose="020B0609020204030204" pitchFamily="49" charset="0"/>
              </a:rPr>
              <a:t>    write("World!\n")</a:t>
            </a:r>
          </a:p>
        </p:txBody>
      </p:sp>
    </p:spTree>
    <p:extLst>
      <p:ext uri="{BB962C8B-B14F-4D97-AF65-F5344CB8AC3E}">
        <p14:creationId xmlns:p14="http://schemas.microsoft.com/office/powerpoint/2010/main" val="10900925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253EF5-D284-4745-A7C2-AF2C4FDE1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Exercice</a:t>
            </a:r>
            <a:r>
              <a:rPr lang="en-US" dirty="0"/>
              <a:t> 5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82DB01-65AE-4F08-96AA-C164C048F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Fichiers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966865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C12A1B3-30A1-44D3-964B-8F4B3150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Types, </a:t>
            </a:r>
            <a:r>
              <a:rPr lang="en-US" err="1"/>
              <a:t>valeurs</a:t>
            </a:r>
            <a:r>
              <a:rPr lang="en-US"/>
              <a:t> et variables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CB98627-E081-4135-900C-B01051FF44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45414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253EF5-D284-4745-A7C2-AF2C4FDE1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Quizz</a:t>
            </a:r>
            <a:r>
              <a:rPr lang="en-US" dirty="0"/>
              <a:t> 5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82DB01-65AE-4F08-96AA-C164C048F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Fichiers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2523954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C12A1B3-30A1-44D3-964B-8F4B3150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Classes et </a:t>
            </a:r>
            <a:r>
              <a:rPr lang="en-US" err="1"/>
              <a:t>objets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CB98627-E081-4135-900C-B01051FF44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781419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E394D0E-F158-45E3-BBAF-81C1647BC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Typage</a:t>
            </a:r>
            <a:r>
              <a:rPr lang="en-US" dirty="0"/>
              <a:t> </a:t>
            </a:r>
            <a:r>
              <a:rPr lang="en-US" dirty="0" err="1"/>
              <a:t>dynamique</a:t>
            </a:r>
            <a:endParaRPr lang="fr-BE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ABEF3108-3339-4130-A797-F253F8034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class Point(object):</a:t>
            </a:r>
            <a:endParaRPr lang="fr-BE" dirty="0">
              <a:latin typeface="Consolas" panose="020B0609020204030204" pitchFamily="49" charset="0"/>
            </a:endParaRPr>
          </a:p>
          <a:p>
            <a:r>
              <a:rPr lang="fr-BE" dirty="0">
                <a:latin typeface="Consolas" panose="020B0609020204030204" pitchFamily="49" charset="0"/>
              </a:rPr>
              <a:t>    """This </a:t>
            </a:r>
            <a:r>
              <a:rPr lang="fr-BE" dirty="0" err="1">
                <a:latin typeface="Consolas" panose="020B0609020204030204" pitchFamily="49" charset="0"/>
              </a:rPr>
              <a:t>is</a:t>
            </a:r>
            <a:r>
              <a:rPr lang="fr-BE" dirty="0">
                <a:latin typeface="Consolas" panose="020B0609020204030204" pitchFamily="49" charset="0"/>
              </a:rPr>
              <a:t> a point </a:t>
            </a:r>
            <a:r>
              <a:rPr lang="fr-BE" dirty="0" err="1">
                <a:latin typeface="Consolas" panose="020B0609020204030204" pitchFamily="49" charset="0"/>
              </a:rPr>
              <a:t>with</a:t>
            </a:r>
            <a:r>
              <a:rPr lang="fr-BE" dirty="0">
                <a:latin typeface="Consolas" panose="020B0609020204030204" pitchFamily="49" charset="0"/>
              </a:rPr>
              <a:t> a </a:t>
            </a:r>
            <a:r>
              <a:rPr lang="fr-BE" dirty="0" err="1">
                <a:latin typeface="Consolas" panose="020B0609020204030204" pitchFamily="49" charset="0"/>
              </a:rPr>
              <a:t>docstring</a:t>
            </a:r>
            <a:r>
              <a:rPr lang="fr-BE" dirty="0">
                <a:latin typeface="Consolas" panose="020B0609020204030204" pitchFamily="49" charset="0"/>
              </a:rPr>
              <a:t>."""</a:t>
            </a:r>
          </a:p>
          <a:p>
            <a:endParaRPr lang="fr-BE" dirty="0">
              <a:latin typeface="Consolas" panose="020B0609020204030204" pitchFamily="49" charset="0"/>
            </a:endParaRPr>
          </a:p>
          <a:p>
            <a:endParaRPr lang="fr-BE" dirty="0">
              <a:latin typeface="Consolas" panose="020B0609020204030204" pitchFamily="49" charset="0"/>
            </a:endParaRPr>
          </a:p>
          <a:p>
            <a:r>
              <a:rPr lang="fr-BE" dirty="0">
                <a:latin typeface="Consolas" panose="020B0609020204030204" pitchFamily="49" charset="0"/>
              </a:rPr>
              <a:t>p1 = Point()</a:t>
            </a:r>
          </a:p>
          <a:p>
            <a:r>
              <a:rPr lang="fr-BE" dirty="0">
                <a:latin typeface="Consolas" panose="020B0609020204030204" pitchFamily="49" charset="0"/>
              </a:rPr>
              <a:t>p1.x = 1</a:t>
            </a:r>
          </a:p>
          <a:p>
            <a:r>
              <a:rPr lang="fr-BE" dirty="0">
                <a:latin typeface="Consolas" panose="020B0609020204030204" pitchFamily="49" charset="0"/>
              </a:rPr>
              <a:t>p1.y = 2</a:t>
            </a:r>
          </a:p>
          <a:p>
            <a:r>
              <a:rPr lang="fr-BE" dirty="0" err="1">
                <a:latin typeface="Consolas" panose="020B0609020204030204" pitchFamily="49" charset="0"/>
              </a:rPr>
              <a:t>print</a:t>
            </a:r>
            <a:r>
              <a:rPr lang="fr-BE" dirty="0">
                <a:latin typeface="Consolas" panose="020B0609020204030204" pitchFamily="49" charset="0"/>
              </a:rPr>
              <a:t>(p1.x, p1.y)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6087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A22DF7-7FCB-4C01-BC0B-AA5D6828C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Constructeur</a:t>
            </a:r>
            <a:r>
              <a:rPr lang="en-US" dirty="0"/>
              <a:t>, </a:t>
            </a:r>
            <a:r>
              <a:rPr lang="en-US" dirty="0" err="1"/>
              <a:t>attributs</a:t>
            </a:r>
            <a:r>
              <a:rPr lang="en-US" dirty="0"/>
              <a:t> et </a:t>
            </a:r>
            <a:r>
              <a:rPr lang="en-US" dirty="0" err="1"/>
              <a:t>méthodes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394577-91F6-4CA0-A12E-93D7D39FD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BE" dirty="0">
                <a:latin typeface="Consolas" panose="020B0609020204030204" pitchFamily="49" charset="0"/>
              </a:rPr>
              <a:t>class </a:t>
            </a:r>
            <a:r>
              <a:rPr lang="fr-BE" dirty="0" err="1">
                <a:latin typeface="Consolas" panose="020B0609020204030204" pitchFamily="49" charset="0"/>
              </a:rPr>
              <a:t>HourMinute</a:t>
            </a:r>
            <a:r>
              <a:rPr lang="fr-BE" dirty="0">
                <a:latin typeface="Consolas" panose="020B0609020204030204" pitchFamily="49" charset="0"/>
              </a:rPr>
              <a:t>:</a:t>
            </a:r>
          </a:p>
          <a:p>
            <a:r>
              <a:rPr lang="fr-BE" dirty="0">
                <a:latin typeface="Consolas" panose="020B0609020204030204" pitchFamily="49" charset="0"/>
              </a:rPr>
              <a:t>    </a:t>
            </a:r>
            <a:r>
              <a:rPr lang="fr-BE" dirty="0" err="1">
                <a:latin typeface="Consolas" panose="020B0609020204030204" pitchFamily="49" charset="0"/>
              </a:rPr>
              <a:t>def</a:t>
            </a:r>
            <a:r>
              <a:rPr lang="fr-BE" dirty="0">
                <a:latin typeface="Consolas" panose="020B0609020204030204" pitchFamily="49" charset="0"/>
              </a:rPr>
              <a:t> __init__(self, </a:t>
            </a:r>
            <a:r>
              <a:rPr lang="fr-BE" dirty="0" err="1">
                <a:latin typeface="Consolas" panose="020B0609020204030204" pitchFamily="49" charset="0"/>
              </a:rPr>
              <a:t>hour</a:t>
            </a:r>
            <a:r>
              <a:rPr lang="fr-BE" dirty="0">
                <a:latin typeface="Consolas" panose="020B0609020204030204" pitchFamily="49" charset="0"/>
              </a:rPr>
              <a:t>=0, minute=0):</a:t>
            </a:r>
          </a:p>
          <a:p>
            <a:r>
              <a:rPr lang="fr-BE" dirty="0">
                <a:latin typeface="Consolas" panose="020B0609020204030204" pitchFamily="49" charset="0"/>
              </a:rPr>
              <a:t>        </a:t>
            </a:r>
            <a:r>
              <a:rPr lang="fr-BE" dirty="0" err="1">
                <a:latin typeface="Consolas" panose="020B0609020204030204" pitchFamily="49" charset="0"/>
              </a:rPr>
              <a:t>self.hour</a:t>
            </a:r>
            <a:r>
              <a:rPr lang="fr-BE" dirty="0">
                <a:latin typeface="Consolas" panose="020B0609020204030204" pitchFamily="49" charset="0"/>
              </a:rPr>
              <a:t> = </a:t>
            </a:r>
            <a:r>
              <a:rPr lang="fr-BE" dirty="0" err="1">
                <a:latin typeface="Consolas" panose="020B0609020204030204" pitchFamily="49" charset="0"/>
              </a:rPr>
              <a:t>hour</a:t>
            </a:r>
            <a:endParaRPr lang="fr-BE" dirty="0">
              <a:latin typeface="Consolas" panose="020B0609020204030204" pitchFamily="49" charset="0"/>
            </a:endParaRPr>
          </a:p>
          <a:p>
            <a:r>
              <a:rPr lang="fr-BE" dirty="0">
                <a:latin typeface="Consolas" panose="020B0609020204030204" pitchFamily="49" charset="0"/>
              </a:rPr>
              <a:t>        </a:t>
            </a:r>
            <a:r>
              <a:rPr lang="fr-BE" dirty="0" err="1">
                <a:latin typeface="Consolas" panose="020B0609020204030204" pitchFamily="49" charset="0"/>
              </a:rPr>
              <a:t>self.minute</a:t>
            </a:r>
            <a:r>
              <a:rPr lang="fr-BE" dirty="0">
                <a:latin typeface="Consolas" panose="020B0609020204030204" pitchFamily="49" charset="0"/>
              </a:rPr>
              <a:t> = minute</a:t>
            </a:r>
          </a:p>
          <a:p>
            <a:endParaRPr lang="fr-BE" dirty="0">
              <a:latin typeface="Consolas" panose="020B0609020204030204" pitchFamily="49" charset="0"/>
            </a:endParaRPr>
          </a:p>
          <a:p>
            <a:r>
              <a:rPr lang="fr-BE" dirty="0">
                <a:latin typeface="Consolas" panose="020B0609020204030204" pitchFamily="49" charset="0"/>
              </a:rPr>
              <a:t>    </a:t>
            </a:r>
            <a:r>
              <a:rPr lang="fr-BE" dirty="0" err="1">
                <a:latin typeface="Consolas" panose="020B0609020204030204" pitchFamily="49" charset="0"/>
              </a:rPr>
              <a:t>def</a:t>
            </a:r>
            <a:r>
              <a:rPr lang="fr-BE" dirty="0">
                <a:latin typeface="Consolas" panose="020B0609020204030204" pitchFamily="49" charset="0"/>
              </a:rPr>
              <a:t> display(self):</a:t>
            </a:r>
          </a:p>
          <a:p>
            <a:r>
              <a:rPr lang="fr-BE" dirty="0">
                <a:latin typeface="Consolas" panose="020B0609020204030204" pitchFamily="49" charset="0"/>
              </a:rPr>
              <a:t>        </a:t>
            </a:r>
            <a:r>
              <a:rPr lang="fr-BE" dirty="0" err="1">
                <a:latin typeface="Consolas" panose="020B0609020204030204" pitchFamily="49" charset="0"/>
              </a:rPr>
              <a:t>print</a:t>
            </a:r>
            <a:r>
              <a:rPr lang="fr-BE" dirty="0">
                <a:latin typeface="Consolas" panose="020B0609020204030204" pitchFamily="49" charset="0"/>
              </a:rPr>
              <a:t>(F"{self.hour:02}:{self.minute:02}")</a:t>
            </a:r>
          </a:p>
          <a:p>
            <a:endParaRPr lang="fr-BE" dirty="0">
              <a:latin typeface="Consolas" panose="020B0609020204030204" pitchFamily="49" charset="0"/>
            </a:endParaRPr>
          </a:p>
          <a:p>
            <a:endParaRPr lang="fr-BE" dirty="0">
              <a:latin typeface="Consolas" panose="020B0609020204030204" pitchFamily="49" charset="0"/>
            </a:endParaRPr>
          </a:p>
          <a:p>
            <a:r>
              <a:rPr lang="fr-BE" dirty="0" err="1">
                <a:latin typeface="Consolas" panose="020B0609020204030204" pitchFamily="49" charset="0"/>
              </a:rPr>
              <a:t>midnight</a:t>
            </a:r>
            <a:r>
              <a:rPr lang="fr-BE" dirty="0">
                <a:latin typeface="Consolas" panose="020B0609020204030204" pitchFamily="49" charset="0"/>
              </a:rPr>
              <a:t> = </a:t>
            </a:r>
            <a:r>
              <a:rPr lang="fr-BE" dirty="0" err="1">
                <a:latin typeface="Consolas" panose="020B0609020204030204" pitchFamily="49" charset="0"/>
              </a:rPr>
              <a:t>HourMinute</a:t>
            </a:r>
            <a:r>
              <a:rPr lang="fr-BE" dirty="0">
                <a:latin typeface="Consolas" panose="020B0609020204030204" pitchFamily="49" charset="0"/>
              </a:rPr>
              <a:t>(minute=30)</a:t>
            </a:r>
          </a:p>
          <a:p>
            <a:r>
              <a:rPr lang="fr-BE" dirty="0" err="1">
                <a:latin typeface="Consolas" panose="020B0609020204030204" pitchFamily="49" charset="0"/>
              </a:rPr>
              <a:t>midnight.display</a:t>
            </a:r>
            <a:r>
              <a:rPr lang="fr-BE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830702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A22DF7-7FCB-4C01-BC0B-AA5D6828C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Héritage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394577-91F6-4CA0-A12E-93D7D39FD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BE" dirty="0">
                <a:latin typeface="Consolas" panose="020B0609020204030204" pitchFamily="49" charset="0"/>
              </a:rPr>
              <a:t>class </a:t>
            </a:r>
            <a:r>
              <a:rPr lang="fr-BE" dirty="0" err="1">
                <a:latin typeface="Consolas" panose="020B0609020204030204" pitchFamily="49" charset="0"/>
              </a:rPr>
              <a:t>HourMinuteSecond</a:t>
            </a:r>
            <a:r>
              <a:rPr lang="fr-BE" dirty="0">
                <a:latin typeface="Consolas" panose="020B0609020204030204" pitchFamily="49" charset="0"/>
              </a:rPr>
              <a:t>(</a:t>
            </a:r>
            <a:r>
              <a:rPr lang="fr-BE" dirty="0" err="1">
                <a:latin typeface="Consolas" panose="020B0609020204030204" pitchFamily="49" charset="0"/>
              </a:rPr>
              <a:t>HourMinute</a:t>
            </a:r>
            <a:r>
              <a:rPr lang="fr-BE" dirty="0">
                <a:latin typeface="Consolas" panose="020B0609020204030204" pitchFamily="49" charset="0"/>
              </a:rPr>
              <a:t>):</a:t>
            </a:r>
          </a:p>
          <a:p>
            <a:r>
              <a:rPr lang="fr-BE" dirty="0">
                <a:latin typeface="Consolas" panose="020B0609020204030204" pitchFamily="49" charset="0"/>
              </a:rPr>
              <a:t>    </a:t>
            </a:r>
            <a:r>
              <a:rPr lang="fr-BE" dirty="0" err="1">
                <a:latin typeface="Consolas" panose="020B0609020204030204" pitchFamily="49" charset="0"/>
              </a:rPr>
              <a:t>def</a:t>
            </a:r>
            <a:r>
              <a:rPr lang="fr-BE" dirty="0">
                <a:latin typeface="Consolas" panose="020B0609020204030204" pitchFamily="49" charset="0"/>
              </a:rPr>
              <a:t> __init__(self, </a:t>
            </a:r>
            <a:r>
              <a:rPr lang="fr-BE" dirty="0" err="1">
                <a:latin typeface="Consolas" panose="020B0609020204030204" pitchFamily="49" charset="0"/>
              </a:rPr>
              <a:t>hour</a:t>
            </a:r>
            <a:r>
              <a:rPr lang="fr-BE" dirty="0">
                <a:latin typeface="Consolas" panose="020B0609020204030204" pitchFamily="49" charset="0"/>
              </a:rPr>
              <a:t>=0, minute=0, second=0):</a:t>
            </a:r>
          </a:p>
          <a:p>
            <a:r>
              <a:rPr lang="fr-BE" dirty="0">
                <a:latin typeface="Consolas" panose="020B0609020204030204" pitchFamily="49" charset="0"/>
              </a:rPr>
              <a:t>        </a:t>
            </a:r>
            <a:r>
              <a:rPr lang="fr-BE" dirty="0" err="1">
                <a:latin typeface="Consolas" panose="020B0609020204030204" pitchFamily="49" charset="0"/>
              </a:rPr>
              <a:t>HourMinute</a:t>
            </a:r>
            <a:r>
              <a:rPr lang="fr-BE" dirty="0">
                <a:latin typeface="Consolas" panose="020B0609020204030204" pitchFamily="49" charset="0"/>
              </a:rPr>
              <a:t>.__init__(self, </a:t>
            </a:r>
            <a:r>
              <a:rPr lang="fr-BE" dirty="0" err="1">
                <a:latin typeface="Consolas" panose="020B0609020204030204" pitchFamily="49" charset="0"/>
              </a:rPr>
              <a:t>hour</a:t>
            </a:r>
            <a:r>
              <a:rPr lang="fr-BE" dirty="0">
                <a:latin typeface="Consolas" panose="020B0609020204030204" pitchFamily="49" charset="0"/>
              </a:rPr>
              <a:t>, minute)</a:t>
            </a:r>
          </a:p>
          <a:p>
            <a:r>
              <a:rPr lang="fr-BE" dirty="0">
                <a:latin typeface="Consolas" panose="020B0609020204030204" pitchFamily="49" charset="0"/>
              </a:rPr>
              <a:t>        </a:t>
            </a:r>
            <a:r>
              <a:rPr lang="fr-BE" dirty="0" err="1">
                <a:latin typeface="Consolas" panose="020B0609020204030204" pitchFamily="49" charset="0"/>
              </a:rPr>
              <a:t>self.second</a:t>
            </a:r>
            <a:r>
              <a:rPr lang="fr-BE" dirty="0">
                <a:latin typeface="Consolas" panose="020B0609020204030204" pitchFamily="49" charset="0"/>
              </a:rPr>
              <a:t> = second</a:t>
            </a:r>
          </a:p>
          <a:p>
            <a:endParaRPr lang="fr-BE" dirty="0">
              <a:latin typeface="Consolas" panose="020B0609020204030204" pitchFamily="49" charset="0"/>
            </a:endParaRPr>
          </a:p>
          <a:p>
            <a:r>
              <a:rPr lang="fr-BE" dirty="0">
                <a:latin typeface="Consolas" panose="020B0609020204030204" pitchFamily="49" charset="0"/>
              </a:rPr>
              <a:t>    </a:t>
            </a:r>
            <a:r>
              <a:rPr lang="fr-BE" dirty="0" err="1">
                <a:latin typeface="Consolas" panose="020B0609020204030204" pitchFamily="49" charset="0"/>
              </a:rPr>
              <a:t>def</a:t>
            </a:r>
            <a:r>
              <a:rPr lang="fr-BE" dirty="0">
                <a:latin typeface="Consolas" panose="020B0609020204030204" pitchFamily="49" charset="0"/>
              </a:rPr>
              <a:t> display(self):</a:t>
            </a:r>
          </a:p>
          <a:p>
            <a:r>
              <a:rPr lang="fr-BE" dirty="0">
                <a:latin typeface="Consolas" panose="020B0609020204030204" pitchFamily="49" charset="0"/>
              </a:rPr>
              <a:t>        </a:t>
            </a:r>
            <a:r>
              <a:rPr lang="fr-BE" dirty="0" err="1">
                <a:latin typeface="Consolas" panose="020B0609020204030204" pitchFamily="49" charset="0"/>
              </a:rPr>
              <a:t>print</a:t>
            </a:r>
            <a:r>
              <a:rPr lang="fr-BE" dirty="0">
                <a:latin typeface="Consolas" panose="020B0609020204030204" pitchFamily="49" charset="0"/>
              </a:rPr>
              <a:t>(F"{self.hour:02}:{self.minute:02}:{self.second:02}")</a:t>
            </a:r>
          </a:p>
          <a:p>
            <a:endParaRPr lang="fr-BE" dirty="0">
              <a:latin typeface="Consolas" panose="020B0609020204030204" pitchFamily="49" charset="0"/>
            </a:endParaRPr>
          </a:p>
          <a:p>
            <a:endParaRPr lang="fr-BE" dirty="0">
              <a:latin typeface="Consolas" panose="020B0609020204030204" pitchFamily="49" charset="0"/>
            </a:endParaRPr>
          </a:p>
          <a:p>
            <a:r>
              <a:rPr lang="fr-BE" dirty="0" err="1">
                <a:latin typeface="Consolas" panose="020B0609020204030204" pitchFamily="49" charset="0"/>
              </a:rPr>
              <a:t>sometime</a:t>
            </a:r>
            <a:r>
              <a:rPr lang="fr-BE" dirty="0">
                <a:latin typeface="Consolas" panose="020B0609020204030204" pitchFamily="49" charset="0"/>
              </a:rPr>
              <a:t> = </a:t>
            </a:r>
            <a:r>
              <a:rPr lang="fr-BE" dirty="0" err="1">
                <a:latin typeface="Consolas" panose="020B0609020204030204" pitchFamily="49" charset="0"/>
              </a:rPr>
              <a:t>HourMinuteSecond</a:t>
            </a:r>
            <a:r>
              <a:rPr lang="fr-BE" dirty="0">
                <a:latin typeface="Consolas" panose="020B0609020204030204" pitchFamily="49" charset="0"/>
              </a:rPr>
              <a:t>(12, 3, 5)</a:t>
            </a:r>
          </a:p>
          <a:p>
            <a:r>
              <a:rPr lang="fr-BE" dirty="0" err="1">
                <a:latin typeface="Consolas" panose="020B0609020204030204" pitchFamily="49" charset="0"/>
              </a:rPr>
              <a:t>sometime.display</a:t>
            </a:r>
            <a:r>
              <a:rPr lang="fr-BE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488455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DBDA12-EB8E-428F-B7B1-D8B47CACE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Conventions de </a:t>
            </a:r>
            <a:r>
              <a:rPr lang="en-US" err="1"/>
              <a:t>codage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CA63D6-C4B6-4FAB-A811-FBBC5D7185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295612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F44898D-DE29-4D45-B8D0-C5232AAC4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PEP-8</a:t>
            </a:r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83D9D2B2-4079-4787-B31B-AF91823921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7544098"/>
              </p:ext>
            </p:extLst>
          </p:nvPr>
        </p:nvGraphicFramePr>
        <p:xfrm>
          <a:off x="1096963" y="1846263"/>
          <a:ext cx="10058400" cy="3235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918965648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4066212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noProof="0"/>
                        <a:t>variables, fonctions, méthodes publiques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noProof="0"/>
                        <a:t>my_var, my_function, my_method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476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noProof="0"/>
                        <a:t>variables, fonctions, méthodes privées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noProof="0"/>
                        <a:t>_my_private_var…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992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noProof="0"/>
                        <a:t>constantes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noProof="0"/>
                        <a:t>MY_CONSTANT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833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noProof="0"/>
                        <a:t>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noProof="0"/>
                        <a:t>MyClassWithVeryDescriptiveName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019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noProof="0"/>
                        <a:t>modules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noProof="0"/>
                        <a:t>my_module.py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797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noProof="0"/>
                        <a:t>packages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noProof="0"/>
                        <a:t>mypackagename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459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noProof="0" dirty="0"/>
                        <a:t>entre 2 définitions de membres d'une classe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noProof="0"/>
                        <a:t>1 ligne vide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283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noProof="0" dirty="0"/>
                        <a:t>entre 2 définitions de classes ou de méthodes globales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2 </a:t>
                      </a:r>
                      <a:r>
                        <a:rPr lang="en-US" noProof="0" dirty="0" err="1"/>
                        <a:t>lignes</a:t>
                      </a:r>
                      <a:r>
                        <a:rPr lang="en-US" noProof="0" dirty="0"/>
                        <a:t> vides</a:t>
                      </a:r>
                      <a:endParaRPr lang="fr-B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015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87469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D108E1-4418-43B9-9C4B-72B88F94C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Exercice</a:t>
            </a:r>
            <a:r>
              <a:rPr lang="en-US" dirty="0"/>
              <a:t> 6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D2CD85-F0F2-45D7-83A7-B0AA97638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9449619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D108E1-4418-43B9-9C4B-72B88F94C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Quizz</a:t>
            </a:r>
            <a:r>
              <a:rPr lang="en-US" dirty="0"/>
              <a:t> 6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D2CD85-F0F2-45D7-83A7-B0AA97638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175509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A3B27D-32E5-42B1-8704-BDD0C235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Built-in types</a:t>
            </a:r>
            <a:endParaRPr lang="fr-BE"/>
          </a:p>
        </p:txBody>
      </p:sp>
      <p:graphicFrame>
        <p:nvGraphicFramePr>
          <p:cNvPr id="9" name="Tableau 9">
            <a:extLst>
              <a:ext uri="{FF2B5EF4-FFF2-40B4-BE49-F238E27FC236}">
                <a16:creationId xmlns:a16="http://schemas.microsoft.com/office/drawing/2014/main" id="{FE2E4286-6C52-446D-A1F7-22FFF72B53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5917232"/>
              </p:ext>
            </p:extLst>
          </p:nvPr>
        </p:nvGraphicFramePr>
        <p:xfrm>
          <a:off x="1096963" y="1846263"/>
          <a:ext cx="10058400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48219296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424267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anose="020B0609020204030204" pitchFamily="49" charset="0"/>
                        </a:rPr>
                        <a:t>bool</a:t>
                      </a:r>
                      <a:endParaRPr lang="fr-BE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onsolas" panose="020B0609020204030204" pitchFamily="49" charset="0"/>
                        </a:rPr>
                        <a:t>True, False</a:t>
                      </a:r>
                      <a:endParaRPr lang="fr-BE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97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anose="020B0609020204030204" pitchFamily="49" charset="0"/>
                        </a:rPr>
                        <a:t>int</a:t>
                      </a:r>
                      <a:endParaRPr lang="fr-BE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1, -2, 3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392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anose="020B0609020204030204" pitchFamily="49" charset="0"/>
                        </a:rPr>
                        <a:t>float</a:t>
                      </a:r>
                      <a:endParaRPr lang="fr-BE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1.0, -2.0, 3.0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323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anose="020B0609020204030204" pitchFamily="49" charset="0"/>
                        </a:rPr>
                        <a:t>str</a:t>
                      </a:r>
                      <a:endParaRPr lang="fr-BE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"Hello World", "a", "b"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05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nsolas" panose="020B0609020204030204" pitchFamily="49" charset="0"/>
                        </a:rPr>
                        <a:t>None</a:t>
                      </a:r>
                      <a:endParaRPr lang="fr-BE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None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842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942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0E41FD-15C3-4CFB-B650-2440760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42FD72-F5FD-4E51-8334-13A0F71CB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x = 10</a:t>
            </a:r>
          </a:p>
          <a:p>
            <a:r>
              <a:rPr lang="en-US" dirty="0">
                <a:latin typeface="Consolas" panose="020B0609020204030204" pitchFamily="49" charset="0"/>
              </a:rPr>
              <a:t>y = 25</a:t>
            </a:r>
          </a:p>
          <a:p>
            <a:r>
              <a:rPr lang="en-US" dirty="0">
                <a:latin typeface="Consolas" panose="020B0609020204030204" pitchFamily="49" charset="0"/>
              </a:rPr>
              <a:t>z = x + y</a:t>
            </a:r>
          </a:p>
          <a:p>
            <a:r>
              <a:rPr lang="en-US" dirty="0">
                <a:latin typeface="Consolas" panose="020B0609020204030204" pitchFamily="49" charset="0"/>
              </a:rPr>
              <a:t>print(z)</a:t>
            </a:r>
          </a:p>
          <a:p>
            <a:r>
              <a:rPr lang="en-US" dirty="0">
                <a:latin typeface="Consolas" panose="020B0609020204030204" pitchFamily="49" charset="0"/>
              </a:rPr>
              <a:t>z = "</a:t>
            </a:r>
            <a:r>
              <a:rPr lang="en-US" dirty="0" err="1">
                <a:latin typeface="Consolas" panose="020B0609020204030204" pitchFamily="49" charset="0"/>
              </a:rPr>
              <a:t>une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autre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valeur</a:t>
            </a:r>
            <a:r>
              <a:rPr lang="en-US" dirty="0">
                <a:latin typeface="Consolas" panose="020B0609020204030204" pitchFamily="49" charset="0"/>
              </a:rPr>
              <a:t>"</a:t>
            </a:r>
          </a:p>
          <a:p>
            <a:r>
              <a:rPr lang="en-US" dirty="0">
                <a:latin typeface="Consolas" panose="020B0609020204030204" pitchFamily="49" charset="0"/>
              </a:rPr>
              <a:t>print(z)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variable_sans_valeur</a:t>
            </a:r>
            <a:r>
              <a:rPr lang="en-US" dirty="0">
                <a:latin typeface="Consolas" panose="020B0609020204030204" pitchFamily="49" charset="0"/>
              </a:rPr>
              <a:t> = None</a:t>
            </a:r>
            <a:endParaRPr lang="fr-B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866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70D9CC-E2EF-427C-AB9E-FB053CCD9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DE2076-823C-4400-BD5E-064174285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print("Hello World!")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name = input(</a:t>
            </a:r>
            <a:r>
              <a:rPr lang="en-150" dirty="0">
                <a:latin typeface="Consolas" panose="020B0609020204030204" pitchFamily="49" charset="0"/>
              </a:rPr>
              <a:t>"</a:t>
            </a:r>
            <a:r>
              <a:rPr lang="fr-BE" dirty="0">
                <a:latin typeface="Consolas" panose="020B0609020204030204" pitchFamily="49" charset="0"/>
              </a:rPr>
              <a:t>W</a:t>
            </a:r>
            <a:r>
              <a:rPr lang="en-150" dirty="0">
                <a:latin typeface="Consolas" panose="020B0609020204030204" pitchFamily="49" charset="0"/>
              </a:rPr>
              <a:t>h</a:t>
            </a:r>
            <a:r>
              <a:rPr lang="fr-BE" dirty="0">
                <a:latin typeface="Consolas" panose="020B0609020204030204" pitchFamily="49" charset="0"/>
              </a:rPr>
              <a:t>a</a:t>
            </a:r>
            <a:r>
              <a:rPr lang="en-150" dirty="0">
                <a:latin typeface="Consolas" panose="020B0609020204030204" pitchFamily="49" charset="0"/>
              </a:rPr>
              <a:t>t </a:t>
            </a:r>
            <a:r>
              <a:rPr lang="fr-BE" dirty="0">
                <a:latin typeface="Consolas" panose="020B0609020204030204" pitchFamily="49" charset="0"/>
              </a:rPr>
              <a:t>i</a:t>
            </a:r>
            <a:r>
              <a:rPr lang="en-150" dirty="0">
                <a:latin typeface="Consolas" panose="020B0609020204030204" pitchFamily="49" charset="0"/>
              </a:rPr>
              <a:t>s </a:t>
            </a:r>
            <a:r>
              <a:rPr lang="fr-BE" dirty="0">
                <a:latin typeface="Consolas" panose="020B0609020204030204" pitchFamily="49" charset="0"/>
              </a:rPr>
              <a:t>y</a:t>
            </a:r>
            <a:r>
              <a:rPr lang="en-150" dirty="0">
                <a:latin typeface="Consolas" panose="020B0609020204030204" pitchFamily="49" charset="0"/>
              </a:rPr>
              <a:t>o</a:t>
            </a:r>
            <a:r>
              <a:rPr lang="fr-BE" dirty="0">
                <a:latin typeface="Consolas" panose="020B0609020204030204" pitchFamily="49" charset="0"/>
              </a:rPr>
              <a:t>u</a:t>
            </a:r>
            <a:r>
              <a:rPr lang="en-150" dirty="0">
                <a:latin typeface="Consolas" panose="020B0609020204030204" pitchFamily="49" charset="0"/>
              </a:rPr>
              <a:t>r </a:t>
            </a:r>
            <a:r>
              <a:rPr lang="fr-BE" dirty="0">
                <a:latin typeface="Consolas" panose="020B0609020204030204" pitchFamily="49" charset="0"/>
              </a:rPr>
              <a:t>n</a:t>
            </a:r>
            <a:r>
              <a:rPr lang="en-150" dirty="0">
                <a:latin typeface="Consolas" panose="020B0609020204030204" pitchFamily="49" charset="0"/>
              </a:rPr>
              <a:t>a</a:t>
            </a:r>
            <a:r>
              <a:rPr lang="fr-BE" dirty="0">
                <a:latin typeface="Consolas" panose="020B0609020204030204" pitchFamily="49" charset="0"/>
              </a:rPr>
              <a:t>m</a:t>
            </a:r>
            <a:r>
              <a:rPr lang="en-150" dirty="0">
                <a:latin typeface="Consolas" panose="020B0609020204030204" pitchFamily="49" charset="0"/>
              </a:rPr>
              <a:t>e?"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print("Hello " + name)</a:t>
            </a:r>
          </a:p>
          <a:p>
            <a:endParaRPr lang="fr-BE" dirty="0">
              <a:latin typeface="Consolas" panose="020B0609020204030204" pitchFamily="49" charset="0"/>
            </a:endParaRPr>
          </a:p>
          <a:p>
            <a:r>
              <a:rPr lang="fr-BE" dirty="0">
                <a:latin typeface="Consolas" panose="020B0609020204030204" pitchFamily="49" charset="0"/>
              </a:rPr>
              <a:t>msg = </a:t>
            </a:r>
            <a:r>
              <a:rPr lang="fr-BE" dirty="0" err="1">
                <a:latin typeface="Consolas" panose="020B0609020204030204" pitchFamily="49" charset="0"/>
              </a:rPr>
              <a:t>f"Hello</a:t>
            </a:r>
            <a:r>
              <a:rPr lang="fr-BE" dirty="0">
                <a:latin typeface="Consolas" panose="020B0609020204030204" pitchFamily="49" charset="0"/>
              </a:rPr>
              <a:t> {</a:t>
            </a:r>
            <a:r>
              <a:rPr lang="fr-BE" dirty="0" err="1">
                <a:latin typeface="Consolas" panose="020B0609020204030204" pitchFamily="49" charset="0"/>
              </a:rPr>
              <a:t>name</a:t>
            </a:r>
            <a:r>
              <a:rPr lang="fr-BE" dirty="0">
                <a:latin typeface="Consolas" panose="020B0609020204030204" pitchFamily="49" charset="0"/>
              </a:rPr>
              <a:t>}"</a:t>
            </a:r>
          </a:p>
          <a:p>
            <a:r>
              <a:rPr lang="fr-BE" dirty="0" err="1">
                <a:latin typeface="Consolas" panose="020B0609020204030204" pitchFamily="49" charset="0"/>
              </a:rPr>
              <a:t>print</a:t>
            </a:r>
            <a:r>
              <a:rPr lang="fr-BE" dirty="0">
                <a:latin typeface="Consolas" panose="020B0609020204030204" pitchFamily="49" charset="0"/>
              </a:rPr>
              <a:t>(msg)</a:t>
            </a:r>
          </a:p>
        </p:txBody>
      </p:sp>
    </p:spTree>
    <p:extLst>
      <p:ext uri="{BB962C8B-B14F-4D97-AF65-F5344CB8AC3E}">
        <p14:creationId xmlns:p14="http://schemas.microsoft.com/office/powerpoint/2010/main" val="2684046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BD4D91-BFF3-4152-A9A0-A354C5E89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Conversions</a:t>
            </a:r>
            <a:endParaRPr lang="fr-BE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D2BB2289-9F92-42EA-BB8F-FEEDB78413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4246606"/>
              </p:ext>
            </p:extLst>
          </p:nvPr>
        </p:nvGraphicFramePr>
        <p:xfrm>
          <a:off x="1096963" y="1846263"/>
          <a:ext cx="10058400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271254492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146254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* -&gt; str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str(…)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17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* -&gt; int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int(…)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940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* -&gt; float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float(…)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07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str -&gt; int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ord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(…)</a:t>
                      </a:r>
                      <a:r>
                        <a:rPr lang="en-US" dirty="0">
                          <a:latin typeface="+mn-lt"/>
                        </a:rPr>
                        <a:t> (conversion ascii)</a:t>
                      </a:r>
                      <a:endParaRPr lang="fr-BE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366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int -&gt; str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chr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(…)</a:t>
                      </a:r>
                      <a:r>
                        <a:rPr lang="en-US" dirty="0">
                          <a:latin typeface="+mn-lt"/>
                        </a:rPr>
                        <a:t> (conversion ascii)</a:t>
                      </a:r>
                      <a:endParaRPr lang="fr-B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603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7950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BD4D91-BFF3-4152-A9A0-A354C5E89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Opérateurs</a:t>
            </a:r>
            <a:endParaRPr lang="fr-BE" dirty="0"/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09BA7050-60FD-4E70-A97A-B45274DCDC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5982441"/>
              </p:ext>
            </p:extLst>
          </p:nvPr>
        </p:nvGraphicFramePr>
        <p:xfrm>
          <a:off x="1096963" y="1846263"/>
          <a:ext cx="10058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174133733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093830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 noProof="0"/>
                        <a:t>Nombres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noProof="0"/>
                        <a:t>Chaînes de caractères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760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noProof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noProof="0"/>
                        <a:t>+ (concaténation)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43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noProof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805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noProof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noProof="0"/>
                        <a:t> * (répétition)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89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noProof="0"/>
                        <a:t>/ (division réelle)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509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noProof="0"/>
                        <a:t>** (exponentiation)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145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noProof="0"/>
                        <a:t>// (division entière tronquée)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10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noProof="0" dirty="0"/>
                        <a:t>% (modulo)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956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9628836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2386</TotalTime>
  <Words>2055</Words>
  <Application>Microsoft Office PowerPoint</Application>
  <PresentationFormat>Grand écran</PresentationFormat>
  <Paragraphs>309</Paragraphs>
  <Slides>48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48</vt:i4>
      </vt:variant>
    </vt:vector>
  </HeadingPairs>
  <TitlesOfParts>
    <vt:vector size="52" baseType="lpstr">
      <vt:lpstr>Calibri</vt:lpstr>
      <vt:lpstr>Calibri Light</vt:lpstr>
      <vt:lpstr>Consolas</vt:lpstr>
      <vt:lpstr>Rétrospective</vt:lpstr>
      <vt:lpstr>Python pour programmeurs</vt:lpstr>
      <vt:lpstr>Ressources du cours</vt:lpstr>
      <vt:lpstr>Objectifs</vt:lpstr>
      <vt:lpstr>Types, valeurs et variables</vt:lpstr>
      <vt:lpstr>Built-in types</vt:lpstr>
      <vt:lpstr>Variables</vt:lpstr>
      <vt:lpstr>Console</vt:lpstr>
      <vt:lpstr>Conversions</vt:lpstr>
      <vt:lpstr>Opérateurs</vt:lpstr>
      <vt:lpstr>Exercice 1</vt:lpstr>
      <vt:lpstr>Quizz 1</vt:lpstr>
      <vt:lpstr>Conditions</vt:lpstr>
      <vt:lpstr>if … else …</vt:lpstr>
      <vt:lpstr>if … elif … else …</vt:lpstr>
      <vt:lpstr>Tests</vt:lpstr>
      <vt:lpstr>Boucles</vt:lpstr>
      <vt:lpstr>Boucles</vt:lpstr>
      <vt:lpstr>while</vt:lpstr>
      <vt:lpstr>Exercice 2</vt:lpstr>
      <vt:lpstr>Quizz 2</vt:lpstr>
      <vt:lpstr>Fonctions</vt:lpstr>
      <vt:lpstr>Import</vt:lpstr>
      <vt:lpstr>Fonctions</vt:lpstr>
      <vt:lpstr>Lambdas</vt:lpstr>
      <vt:lpstr>Exercice 3</vt:lpstr>
      <vt:lpstr>Quizz 3</vt:lpstr>
      <vt:lpstr>Structures de données</vt:lpstr>
      <vt:lpstr>Structures de données</vt:lpstr>
      <vt:lpstr>String</vt:lpstr>
      <vt:lpstr>Listes et tuples</vt:lpstr>
      <vt:lpstr>Listes</vt:lpstr>
      <vt:lpstr>Dictionnaires</vt:lpstr>
      <vt:lpstr>Exercice 4</vt:lpstr>
      <vt:lpstr>Quizz 4</vt:lpstr>
      <vt:lpstr>Compréhension de listes</vt:lpstr>
      <vt:lpstr>Compréhension de listes</vt:lpstr>
      <vt:lpstr>Lecture de fichiers</vt:lpstr>
      <vt:lpstr>Gestionnaire de contexte</vt:lpstr>
      <vt:lpstr>Exercice 5</vt:lpstr>
      <vt:lpstr>Quizz 5</vt:lpstr>
      <vt:lpstr>Classes et objets</vt:lpstr>
      <vt:lpstr>Typage dynamique</vt:lpstr>
      <vt:lpstr>Constructeur, attributs et méthodes</vt:lpstr>
      <vt:lpstr>Héritage</vt:lpstr>
      <vt:lpstr>Conventions de codage</vt:lpstr>
      <vt:lpstr>PEP-8</vt:lpstr>
      <vt:lpstr>Exercice 6</vt:lpstr>
      <vt:lpstr>Quizz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pour pogrammeurs</dc:title>
  <dc:creator>François Roland</dc:creator>
  <cp:lastModifiedBy>François Roland</cp:lastModifiedBy>
  <cp:revision>50</cp:revision>
  <dcterms:created xsi:type="dcterms:W3CDTF">2019-10-28T16:41:09Z</dcterms:created>
  <dcterms:modified xsi:type="dcterms:W3CDTF">2019-11-08T07:55:00Z</dcterms:modified>
</cp:coreProperties>
</file>