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37"/>
  </p:notesMasterIdLst>
  <p:sldIdLst>
    <p:sldId id="256" r:id="rId2"/>
    <p:sldId id="261" r:id="rId3"/>
    <p:sldId id="268" r:id="rId4"/>
    <p:sldId id="269" r:id="rId5"/>
    <p:sldId id="270" r:id="rId6"/>
    <p:sldId id="276" r:id="rId7"/>
    <p:sldId id="278" r:id="rId8"/>
    <p:sldId id="271" r:id="rId9"/>
    <p:sldId id="258" r:id="rId10"/>
    <p:sldId id="272" r:id="rId11"/>
    <p:sldId id="273" r:id="rId12"/>
    <p:sldId id="274" r:id="rId13"/>
    <p:sldId id="265" r:id="rId14"/>
    <p:sldId id="275" r:id="rId15"/>
    <p:sldId id="277" r:id="rId16"/>
    <p:sldId id="279" r:id="rId17"/>
    <p:sldId id="259" r:id="rId18"/>
    <p:sldId id="280" r:id="rId19"/>
    <p:sldId id="281" r:id="rId20"/>
    <p:sldId id="292" r:id="rId21"/>
    <p:sldId id="282" r:id="rId22"/>
    <p:sldId id="284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4" r:id="rId32"/>
    <p:sldId id="295" r:id="rId33"/>
    <p:sldId id="293" r:id="rId34"/>
    <p:sldId id="262" r:id="rId35"/>
    <p:sldId id="26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A8BA90-55B0-4D4E-A997-CAF988D21A08}">
          <p14:sldIdLst>
            <p14:sldId id="256"/>
          </p14:sldIdLst>
        </p14:section>
        <p14:section name="Bases" id="{45F03C1E-6A10-438B-9B3C-74779A4C8E6C}">
          <p14:sldIdLst>
            <p14:sldId id="261"/>
            <p14:sldId id="268"/>
            <p14:sldId id="269"/>
            <p14:sldId id="270"/>
            <p14:sldId id="276"/>
            <p14:sldId id="278"/>
            <p14:sldId id="271"/>
          </p14:sldIdLst>
        </p14:section>
        <p14:section name="Structures de contrôle" id="{9081EC34-BEB7-4018-8AFB-6ED096943967}">
          <p14:sldIdLst>
            <p14:sldId id="258"/>
            <p14:sldId id="272"/>
            <p14:sldId id="273"/>
            <p14:sldId id="274"/>
            <p14:sldId id="265"/>
            <p14:sldId id="275"/>
            <p14:sldId id="277"/>
            <p14:sldId id="279"/>
          </p14:sldIdLst>
        </p14:section>
        <p14:section name="Fonctions" id="{DEE91048-6464-4551-80F1-70D9E4BAA9B3}">
          <p14:sldIdLst>
            <p14:sldId id="259"/>
            <p14:sldId id="280"/>
            <p14:sldId id="281"/>
            <p14:sldId id="292"/>
            <p14:sldId id="282"/>
          </p14:sldIdLst>
        </p14:section>
        <p14:section name="Structures de données" id="{49683F6E-E8EC-44C0-B88A-404B856C8502}">
          <p14:sldIdLst>
            <p14:sldId id="284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4"/>
            <p14:sldId id="295"/>
            <p14:sldId id="293"/>
          </p14:sldIdLst>
        </p14:section>
        <p14:section name="Orienté objet" id="{1156A34A-95D4-45F6-BE97-3E57B477A2EF}">
          <p14:sldIdLst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709" autoAdjust="0"/>
  </p:normalViewPr>
  <p:slideViewPr>
    <p:cSldViewPr snapToGrid="0">
      <p:cViewPr varScale="1">
        <p:scale>
          <a:sx n="98" d="100"/>
          <a:sy n="98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50BE-C1D3-4556-8E05-1D2D98AA7606}" type="datetimeFigureOut">
              <a:rPr lang="fr-BE" smtClean="0"/>
              <a:t>02-11-19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CAC8-E575-4AA6-990F-2A2D5B2618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6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"None" </a:t>
            </a:r>
            <a:r>
              <a:rPr lang="en-US" dirty="0" err="1"/>
              <a:t>joue</a:t>
            </a:r>
            <a:r>
              <a:rPr lang="en-US" dirty="0"/>
              <a:t> le role de "null"</a:t>
            </a:r>
            <a:r>
              <a:rPr lang="fr-BE" dirty="0"/>
              <a:t> dans les autres langages, mais aussi de "</a:t>
            </a:r>
            <a:r>
              <a:rPr lang="fr-BE" dirty="0" err="1"/>
              <a:t>Void</a:t>
            </a:r>
            <a:r>
              <a:rPr lang="fr-BE" dirty="0"/>
              <a:t>".</a:t>
            </a:r>
          </a:p>
          <a:p>
            <a:r>
              <a:rPr lang="fr-BE" dirty="0"/>
              <a:t>Tout est objet.</a:t>
            </a:r>
          </a:p>
          <a:p>
            <a:r>
              <a:rPr lang="fr-BE" dirty="0"/>
              <a:t>Les entiers ne sont pas limités en taille.</a:t>
            </a:r>
          </a:p>
          <a:p>
            <a:r>
              <a:rPr lang="fr-BE" dirty="0"/>
              <a:t>Les </a:t>
            </a:r>
            <a:r>
              <a:rPr lang="fr-BE" dirty="0" err="1"/>
              <a:t>float</a:t>
            </a:r>
            <a:r>
              <a:rPr lang="fr-BE" dirty="0"/>
              <a:t> sont des nombres à virgule flottante double-précision.</a:t>
            </a:r>
          </a:p>
          <a:p>
            <a:r>
              <a:rPr lang="fr-BE" dirty="0"/>
              <a:t>Il n'existe pas de nombre simple précision.</a:t>
            </a:r>
          </a:p>
          <a:p>
            <a:r>
              <a:rPr lang="fr-BE" dirty="0"/>
              <a:t>Il existe aussi des nombres complexes avec une partie réelle et une partie imaginaire.</a:t>
            </a:r>
          </a:p>
          <a:p>
            <a:r>
              <a:rPr lang="fr-BE" dirty="0"/>
              <a:t>Pas de type pour les caractères, seulement </a:t>
            </a:r>
            <a:r>
              <a:rPr lang="fr-BE" dirty="0" err="1"/>
              <a:t>str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31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déclaration</a:t>
            </a:r>
            <a:r>
              <a:rPr lang="en-US" dirty="0"/>
              <a:t> de variables.</a:t>
            </a:r>
          </a:p>
          <a:p>
            <a:r>
              <a:rPr lang="fr-BE" dirty="0"/>
              <a:t>Pas de déclaration de type non plus, ni même de type associé à une variable de manière fixe.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3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print() et input()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d'interagir</a:t>
            </a:r>
            <a:r>
              <a:rPr lang="en-US" dirty="0"/>
              <a:t> avec la console</a:t>
            </a:r>
          </a:p>
          <a:p>
            <a:r>
              <a:rPr lang="en-US" dirty="0"/>
              <a:t>Les f-string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des </a:t>
            </a:r>
            <a:r>
              <a:rPr lang="en-US" dirty="0" err="1"/>
              <a:t>noms</a:t>
            </a:r>
            <a:r>
              <a:rPr lang="en-US" dirty="0"/>
              <a:t> de variable à </a:t>
            </a:r>
            <a:r>
              <a:rPr lang="en-US" dirty="0" err="1"/>
              <a:t>l'intérieur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</a:p>
          <a:p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n'y</a:t>
            </a:r>
            <a:r>
              <a:rPr lang="en-US" dirty="0"/>
              <a:t> a pas non plus de </a:t>
            </a:r>
            <a:r>
              <a:rPr lang="en-US" dirty="0" err="1"/>
              <a:t>caractère</a:t>
            </a:r>
            <a:r>
              <a:rPr lang="en-US" dirty="0"/>
              <a:t> de fin de </a:t>
            </a:r>
            <a:r>
              <a:rPr lang="en-US" dirty="0" err="1"/>
              <a:t>ligne</a:t>
            </a:r>
            <a:r>
              <a:rPr lang="en-US" dirty="0"/>
              <a:t> comment </a:t>
            </a:r>
            <a:r>
              <a:rPr lang="en-US" dirty="0" err="1"/>
              <a:t>en</a:t>
            </a:r>
            <a:r>
              <a:rPr lang="en-US" dirty="0"/>
              <a:t> 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3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4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9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0CE1-8EE8-42A2-9E75-FB5D567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pour </a:t>
            </a:r>
            <a:r>
              <a:rPr lang="en-US" err="1"/>
              <a:t>pogrammeurs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DD9F8-DD30-4FE8-89DC-9D9CD3D2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74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("Something </a:t>
            </a:r>
            <a:r>
              <a:rPr lang="fr-BE" dirty="0" err="1">
                <a:latin typeface="Consolas" panose="020B0609020204030204" pitchFamily="49" charset="0"/>
              </a:rPr>
              <a:t>else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"M" and age &lt;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print("Young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"F"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female")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("Young </a:t>
            </a:r>
            <a:r>
              <a:rPr lang="fr-BE" dirty="0" err="1">
                <a:latin typeface="Consolas" panose="020B0609020204030204" pitchFamily="49" charset="0"/>
              </a:rPr>
              <a:t>female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1B86-F0C4-45FD-9AC0-E0561C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01B678C-6830-419F-B401-7775A84E0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44449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696334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1754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==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is b, a is 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&gt; b, a &lt; b, a != b, a &lt; x &lt;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2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Boucles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12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7D6C47-C941-4BF1-B8BD-0F8754F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Boucles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A6129-64C7-451F-9C30-318312B19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99003-757E-4B0E-A0D7-02E3A008E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0 à 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74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839B-5EE9-40B9-A504-B9403BE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38AF6-C2B6-49D1-A46F-015168D61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counter = 100</a:t>
            </a:r>
          </a:p>
          <a:p>
            <a:r>
              <a:rPr lang="en-US" dirty="0">
                <a:latin typeface="Consolas" panose="020B0609020204030204" pitchFamily="49" charset="0"/>
              </a:rPr>
              <a:t>while counter &gt; 50: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print(counter)</a:t>
            </a:r>
          </a:p>
          <a:p>
            <a:r>
              <a:rPr lang="en-US" dirty="0">
                <a:latin typeface="Consolas" panose="020B0609020204030204" pitchFamily="49" charset="0"/>
              </a:rPr>
              <a:t>    counter = counter - 2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A7B7D-5DED-492E-A862-80EA5460C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100 à 52.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181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294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4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D84-E0B1-46C1-9D31-3DFF680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fr-BE" dirty="0"/>
              <a:t>m</a:t>
            </a:r>
            <a:r>
              <a:rPr lang="en-150" dirty="0"/>
              <a:t>p</a:t>
            </a:r>
            <a:r>
              <a:rPr lang="fr-BE" dirty="0"/>
              <a:t>o</a:t>
            </a:r>
            <a:r>
              <a:rPr lang="en-150" dirty="0"/>
              <a:t>r</a:t>
            </a:r>
            <a:r>
              <a:rPr lang="fr-BE" dirty="0"/>
              <a:t>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3CC068-0B5E-4809-81C3-912C3ADE9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r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 err="1">
                <a:latin typeface="Consolas" panose="020B0609020204030204" pitchFamily="49" charset="0"/>
              </a:rPr>
              <a:t>h.sin</a:t>
            </a:r>
            <a:r>
              <a:rPr lang="en-150" dirty="0">
                <a:latin typeface="Consolas" panose="020B0609020204030204" pitchFamily="49" charset="0"/>
              </a:rPr>
              <a:t>(x)</a:t>
            </a:r>
          </a:p>
          <a:p>
            <a:r>
              <a:rPr lang="en-150" dirty="0">
                <a:latin typeface="Consolas" panose="020B0609020204030204" pitchFamily="49" charset="0"/>
              </a:rPr>
              <a:t>b = </a:t>
            </a:r>
            <a:r>
              <a:rPr lang="en-150" dirty="0" err="1">
                <a:latin typeface="Consolas" panose="020B0609020204030204" pitchFamily="49" charset="0"/>
              </a:rPr>
              <a:t>math.sqrt</a:t>
            </a:r>
            <a:r>
              <a:rPr lang="en-150" dirty="0">
                <a:latin typeface="Consolas" panose="020B0609020204030204" pitchFamily="49" charset="0"/>
              </a:rPr>
              <a:t>(a)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73BDA8-B268-482C-AC7B-732F345E7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150" dirty="0">
                <a:latin typeface="Consolas" panose="020B0609020204030204" pitchFamily="49" charset="0"/>
              </a:rPr>
              <a:t>f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p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,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q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sin(x)</a:t>
            </a:r>
          </a:p>
          <a:p>
            <a:r>
              <a:rPr lang="en-150" dirty="0">
                <a:latin typeface="Consolas" panose="020B0609020204030204" pitchFamily="49" charset="0"/>
              </a:rPr>
              <a:t>b = sqrt(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01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Fonctions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d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f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ve_2nd_degree(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r>
              <a:rPr lang="en-150" sz="1600" dirty="0">
                <a:latin typeface="Consolas" panose="020B0609020204030204" pitchFamily="49" charset="0"/>
              </a:rPr>
              <a:t> = 0):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disc = b ** 2 – 4 * a *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if disc &gt;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(–b -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), (–b +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</a:t>
            </a:r>
            <a:r>
              <a:rPr lang="en-150" sz="1600" dirty="0" err="1">
                <a:latin typeface="Consolas" panose="020B0609020204030204" pitchFamily="49" charset="0"/>
              </a:rPr>
              <a:t>elif</a:t>
            </a:r>
            <a:r>
              <a:rPr lang="en-150" sz="1600" dirty="0">
                <a:latin typeface="Consolas" panose="020B0609020204030204" pitchFamily="49" charset="0"/>
              </a:rPr>
              <a:t> disc ==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–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None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x0 = solve_2nd_degree(-2, 4, -2)                // -2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+ 4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– 2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1</a:t>
            </a:r>
          </a:p>
          <a:p>
            <a:pPr marL="0" indent="0">
              <a:buNone/>
            </a:pP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_2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d_</a:t>
            </a:r>
            <a:r>
              <a:rPr lang="fr-BE" sz="1600" dirty="0">
                <a:latin typeface="Consolas" panose="020B0609020204030204" pitchFamily="49" charset="0"/>
              </a:rPr>
              <a:t>d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  <a:r>
              <a:rPr lang="fr-BE" sz="1600" dirty="0">
                <a:latin typeface="Consolas" panose="020B0609020204030204" pitchFamily="49" charset="0"/>
              </a:rPr>
              <a:t>g</a:t>
            </a:r>
            <a:r>
              <a:rPr lang="en-150" sz="1600" dirty="0">
                <a:latin typeface="Consolas" panose="020B0609020204030204" pitchFamily="49" charset="0"/>
              </a:rPr>
              <a:t>r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e(3, 2, 5)                  // 3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+ 5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x1, x2 = solve_2nd_degree(1, 2)                 //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x = 0; x1 = -2,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2 = 0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Types, </a:t>
            </a:r>
            <a:r>
              <a:rPr lang="en-US" err="1"/>
              <a:t>valeurs</a:t>
            </a:r>
            <a:r>
              <a:rPr lang="en-US"/>
              <a:t> et variables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41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squared = lambda x : x ** 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sum = lambda x, y : x + y</a:t>
            </a: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5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7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E2CDE8-FB35-4FAA-8D48-00C392C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4DF7E5-B979-47FB-BB11-B56F6A33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6235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D31CF-2B00-4909-8491-1D93DFAA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67367-DDB8-4FFA-929C-1DAB1427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 err="1"/>
              <a:t>i</a:t>
            </a:r>
            <a:r>
              <a:rPr lang="fr-BE" dirty="0"/>
              <a:t>m</a:t>
            </a:r>
            <a:r>
              <a:rPr lang="en-150" dirty="0"/>
              <a:t>m</a:t>
            </a:r>
            <a:r>
              <a:rPr lang="fr-BE" dirty="0"/>
              <a:t>u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6B6DAF0-DD8E-47D0-B81A-A016EC9BB4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692681"/>
              </p:ext>
            </p:extLst>
          </p:nvPr>
        </p:nvGraphicFramePr>
        <p:xfrm>
          <a:off x="1096963" y="2582863"/>
          <a:ext cx="493871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71265846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91466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(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u</a:t>
                      </a:r>
                      <a:r>
                        <a:rPr lang="en-150" dirty="0"/>
                        <a:t>p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9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"Hello"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s()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f</a:t>
                      </a:r>
                      <a:r>
                        <a:rPr lang="fr-BE" dirty="0"/>
                        <a:t>r</a:t>
                      </a:r>
                      <a:r>
                        <a:rPr lang="en-150" dirty="0" err="1"/>
                        <a:t>ozenset</a:t>
                      </a:r>
                      <a:r>
                        <a:rPr lang="en-150" dirty="0"/>
                        <a:t>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27587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AEF0EC-5C7E-4BDF-A1F7-0C9DF96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o</a:t>
            </a:r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f</a:t>
            </a:r>
            <a:r>
              <a:rPr lang="fr-BE" dirty="0"/>
              <a:t>i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29F15898-6733-4C6C-967C-45F7D868B3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471398"/>
              </p:ext>
            </p:extLst>
          </p:nvPr>
        </p:nvGraphicFramePr>
        <p:xfrm>
          <a:off x="6218238" y="2582863"/>
          <a:ext cx="493712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103139235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12386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[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]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l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a</a:t>
                      </a:r>
                      <a:r>
                        <a:rPr lang="fr-BE" dirty="0"/>
                        <a:t>r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y()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set()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{"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x</a:t>
                      </a:r>
                      <a:r>
                        <a:rPr lang="en-150" dirty="0"/>
                        <a:t>", "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"}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d</a:t>
                      </a:r>
                      <a:r>
                        <a:rPr lang="fr-BE" dirty="0"/>
                        <a:t>i</a:t>
                      </a:r>
                      <a:r>
                        <a:rPr lang="en-150" dirty="0" err="1"/>
                        <a:t>ctionnaire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</a:t>
            </a:r>
            <a:r>
              <a:rPr lang="en-150" dirty="0" err="1"/>
              <a:t>tring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= "</a:t>
            </a:r>
            <a:r>
              <a:rPr lang="fr-BE" dirty="0">
                <a:latin typeface="Consolas" panose="020B0609020204030204" pitchFamily="49" charset="0"/>
              </a:rPr>
              <a:t>H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l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ld</a:t>
            </a:r>
            <a:r>
              <a:rPr lang="en-150" dirty="0">
                <a:latin typeface="Consolas" panose="020B0609020204030204" pitchFamily="49" charset="0"/>
              </a:rPr>
              <a:t>!"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my_long_string</a:t>
            </a:r>
            <a:r>
              <a:rPr lang="en-150" dirty="0">
                <a:latin typeface="Consolas" panose="020B0609020204030204" pitchFamily="49" charset="0"/>
              </a:rPr>
              <a:t> = """Today I've got many thing</a:t>
            </a:r>
            <a:r>
              <a:rPr lang="fr-BE" dirty="0">
                <a:latin typeface="Consolas" panose="020B0609020204030204" pitchFamily="49" charset="0"/>
              </a:rPr>
              <a:t>s</a:t>
            </a:r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to say."""</a:t>
            </a:r>
          </a:p>
          <a:p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t(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+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[0:5]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[-1]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[6:11] = "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e"</a:t>
            </a:r>
          </a:p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g.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()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 </a:t>
            </a:r>
            <a:r>
              <a:rPr lang="fr-BE" dirty="0"/>
              <a:t>e</a:t>
            </a:r>
            <a:r>
              <a:rPr lang="en-150" dirty="0"/>
              <a:t>t 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p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 = (0, 1, 2, 3)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[0:2]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[-2]</a:t>
            </a:r>
          </a:p>
          <a:p>
            <a:r>
              <a:rPr lang="en-150" dirty="0">
                <a:latin typeface="Consolas" panose="020B0609020204030204" pitchFamily="49" charset="0"/>
              </a:rPr>
              <a:t>min(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3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my_list</a:t>
            </a:r>
            <a:r>
              <a:rPr lang="en-150" dirty="0">
                <a:latin typeface="Consolas" panose="020B0609020204030204" pitchFamily="49" charset="0"/>
              </a:rPr>
              <a:t>[2] = 5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my_list.append</a:t>
            </a:r>
            <a:r>
              <a:rPr lang="en-150" dirty="0">
                <a:latin typeface="Consolas" panose="020B0609020204030204" pitchFamily="49" charset="0"/>
              </a:rPr>
              <a:t>(4)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my_list.extend</a:t>
            </a:r>
            <a:r>
              <a:rPr lang="en-150" dirty="0">
                <a:latin typeface="Consolas" panose="020B0609020204030204" pitchFamily="49" charset="0"/>
              </a:rPr>
              <a:t>([4, 5, 6])</a:t>
            </a:r>
          </a:p>
        </p:txBody>
      </p:sp>
    </p:spTree>
    <p:extLst>
      <p:ext uri="{BB962C8B-B14F-4D97-AF65-F5344CB8AC3E}">
        <p14:creationId xmlns:p14="http://schemas.microsoft.com/office/powerpoint/2010/main" val="338282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1B1-F62F-466E-B841-9F026843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 err="1"/>
              <a:t>i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n</a:t>
            </a:r>
            <a:r>
              <a:rPr lang="en-150" dirty="0"/>
              <a:t>a</a:t>
            </a:r>
            <a:r>
              <a:rPr lang="fr-BE" dirty="0"/>
              <a:t>i</a:t>
            </a:r>
            <a:r>
              <a:rPr lang="en-150" dirty="0"/>
              <a:t>r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92A-F9D4-4D44-A0B0-F8D3DFD6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y</a:t>
            </a:r>
            <a:r>
              <a:rPr lang="en-150" dirty="0"/>
              <a:t>_</a:t>
            </a:r>
            <a:r>
              <a:rPr lang="fr-BE" dirty="0"/>
              <a:t>d</a:t>
            </a:r>
            <a:r>
              <a:rPr lang="en-150" dirty="0" err="1"/>
              <a:t>i</a:t>
            </a:r>
            <a:r>
              <a:rPr lang="fr-BE" dirty="0"/>
              <a:t>c</a:t>
            </a:r>
            <a:r>
              <a:rPr lang="en-150" dirty="0"/>
              <a:t>t = { "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e</a:t>
            </a:r>
            <a:r>
              <a:rPr lang="en-150" dirty="0"/>
              <a:t>": "</a:t>
            </a:r>
            <a:r>
              <a:rPr lang="fr-BE" dirty="0"/>
              <a:t>u</a:t>
            </a:r>
            <a:r>
              <a:rPr lang="en-150" dirty="0"/>
              <a:t>n", "</a:t>
            </a:r>
            <a:r>
              <a:rPr lang="fr-BE" dirty="0"/>
              <a:t>t</a:t>
            </a:r>
            <a:r>
              <a:rPr lang="en-150" dirty="0"/>
              <a:t>w</a:t>
            </a:r>
            <a:r>
              <a:rPr lang="fr-BE" dirty="0"/>
              <a:t>o</a:t>
            </a:r>
            <a:r>
              <a:rPr lang="en-150" dirty="0"/>
              <a:t>": "</a:t>
            </a:r>
            <a:r>
              <a:rPr lang="fr-BE" dirty="0"/>
              <a:t>d</a:t>
            </a:r>
            <a:r>
              <a:rPr lang="en-150" dirty="0" err="1"/>
              <a:t>eux</a:t>
            </a:r>
            <a:r>
              <a:rPr lang="en-150" dirty="0"/>
              <a:t>", "three": "trois" }</a:t>
            </a:r>
          </a:p>
          <a:p>
            <a:r>
              <a:rPr lang="en-150" dirty="0" err="1"/>
              <a:t>my_dict</a:t>
            </a:r>
            <a:r>
              <a:rPr lang="en-150" dirty="0"/>
              <a:t>["two"]</a:t>
            </a:r>
          </a:p>
          <a:p>
            <a:r>
              <a:rPr lang="en-150" dirty="0" err="1"/>
              <a:t>my_dict</a:t>
            </a:r>
            <a:r>
              <a:rPr lang="en-150" dirty="0"/>
              <a:t>["four"] = "</a:t>
            </a:r>
            <a:r>
              <a:rPr lang="en-150" dirty="0" err="1"/>
              <a:t>quatre</a:t>
            </a:r>
            <a:r>
              <a:rPr lang="en-150" dirty="0"/>
              <a:t>"</a:t>
            </a:r>
          </a:p>
          <a:p>
            <a:r>
              <a:rPr lang="en-150" dirty="0" err="1"/>
              <a:t>my_dict.items</a:t>
            </a:r>
            <a:r>
              <a:rPr lang="en-150" dirty="0"/>
              <a:t>()</a:t>
            </a:r>
          </a:p>
          <a:p>
            <a:r>
              <a:rPr lang="en-150" dirty="0" err="1"/>
              <a:t>my_dict.keys</a:t>
            </a:r>
            <a:r>
              <a:rPr lang="en-150" dirty="0"/>
              <a:t>()</a:t>
            </a:r>
          </a:p>
          <a:p>
            <a:r>
              <a:rPr lang="en-150" dirty="0" err="1"/>
              <a:t>my_dict.values</a:t>
            </a:r>
            <a:r>
              <a:rPr lang="en-150" dirty="0"/>
              <a:t>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32601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28532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squared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squared.append</a:t>
            </a:r>
            <a:r>
              <a:rPr lang="fr-BE" dirty="0">
                <a:latin typeface="Consolas" panose="020B0609020204030204" pitchFamily="49" charset="0"/>
              </a:rPr>
              <a:t>(x ** 2)</a:t>
            </a: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 err="1">
                <a:latin typeface="Consolas" panose="020B0609020204030204" pitchFamily="49" charset="0"/>
              </a:rPr>
              <a:t>squared</a:t>
            </a:r>
            <a:r>
              <a:rPr lang="fr-BE" dirty="0">
                <a:latin typeface="Consolas" panose="020B0609020204030204" pitchFamily="49" charset="0"/>
              </a:rPr>
              <a:t> = [x ** 2 for x in range(10)]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3B27D-32E5-42B1-8704-BDD0C23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  <a:endParaRPr lang="fr-BE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E2E4286-6C52-446D-A1F7-22FFF72B5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1723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21929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2426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bool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True, False</a:t>
                      </a:r>
                      <a:endParaRPr lang="fr-BE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int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1, -2, 3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9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float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1.0, -2.0, 3.0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str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"Hello World", "a", "b"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y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if x != 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tuples.append</a:t>
            </a:r>
            <a:r>
              <a:rPr lang="en-US" dirty="0">
                <a:latin typeface="Consolas" panose="020B0609020204030204" pitchFamily="49" charset="0"/>
              </a:rPr>
              <a:t>((x, y))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[(x, y) for x in range(10) for y in range(10) if x != y]</a:t>
            </a:r>
          </a:p>
        </p:txBody>
      </p:sp>
    </p:spTree>
    <p:extLst>
      <p:ext uri="{BB962C8B-B14F-4D97-AF65-F5344CB8AC3E}">
        <p14:creationId xmlns:p14="http://schemas.microsoft.com/office/powerpoint/2010/main" val="1383312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en-US" dirty="0" err="1"/>
              <a:t>fichiers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 = open("my_file.txt")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my_file.close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0625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contexte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 open("my_file.txt", encoding="utf-8") as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open("output.txt", "w", encoding="utf-8") as </a:t>
            </a:r>
            <a:r>
              <a:rPr lang="en-US" dirty="0" err="1">
                <a:latin typeface="Consolas" panose="020B0609020204030204" pitchFamily="49" charset="0"/>
              </a:rPr>
              <a:t>out_file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write("Hello\n")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write("World!\n")</a:t>
            </a:r>
          </a:p>
        </p:txBody>
      </p:sp>
    </p:spTree>
    <p:extLst>
      <p:ext uri="{BB962C8B-B14F-4D97-AF65-F5344CB8AC3E}">
        <p14:creationId xmlns:p14="http://schemas.microsoft.com/office/powerpoint/2010/main" val="109009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3EF5-D284-4745-A7C2-AF2C4F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2DB01-65AE-4F08-96AA-C164C048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686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et </a:t>
            </a:r>
            <a:r>
              <a:rPr lang="en-US" err="1"/>
              <a:t>objets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141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DA12-EB8E-428F-B7B1-D8B47CA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de </a:t>
            </a:r>
            <a:r>
              <a:rPr lang="en-US" err="1"/>
              <a:t>codage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A63D6-C4B6-4FAB-A811-FBBC5D71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956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E41FD-15C3-4CFB-B650-244076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2FD72-F5FD-4E51-8334-13A0F71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 = 10</a:t>
            </a:r>
          </a:p>
          <a:p>
            <a:r>
              <a:rPr lang="en-US" dirty="0">
                <a:latin typeface="Consolas" panose="020B0609020204030204" pitchFamily="49" charset="0"/>
              </a:rPr>
              <a:t>y = 25</a:t>
            </a:r>
          </a:p>
          <a:p>
            <a:r>
              <a:rPr lang="en-US" dirty="0">
                <a:latin typeface="Consolas" panose="020B0609020204030204" pitchFamily="49" charset="0"/>
              </a:rPr>
              <a:t>z = x + y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r>
              <a:rPr lang="en-US" dirty="0">
                <a:latin typeface="Consolas" panose="020B0609020204030204" pitchFamily="49" charset="0"/>
              </a:rPr>
              <a:t>z = "</a:t>
            </a:r>
            <a:r>
              <a:rPr lang="en-US" dirty="0" err="1">
                <a:latin typeface="Consolas" panose="020B0609020204030204" pitchFamily="49" charset="0"/>
              </a:rPr>
              <a:t>une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valeur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variable_sans_valeur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0D9CC-E2EF-427C-AB9E-FB053CCD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E2076-823C-4400-BD5E-06417428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print("Hello World!")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input()</a:t>
            </a:r>
          </a:p>
          <a:p>
            <a:r>
              <a:rPr lang="en-US" dirty="0">
                <a:latin typeface="Consolas" panose="020B0609020204030204" pitchFamily="49" charset="0"/>
              </a:rPr>
              <a:t>print("Hello " + name)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msg = </a:t>
            </a:r>
            <a:r>
              <a:rPr lang="fr-BE" dirty="0" err="1">
                <a:latin typeface="Consolas" panose="020B0609020204030204" pitchFamily="49" charset="0"/>
              </a:rPr>
              <a:t>f"Hello</a:t>
            </a:r>
            <a:r>
              <a:rPr lang="fr-BE" dirty="0">
                <a:latin typeface="Consolas" panose="020B0609020204030204" pitchFamily="49" charset="0"/>
              </a:rPr>
              <a:t> {</a:t>
            </a:r>
            <a:r>
              <a:rPr lang="fr-BE" dirty="0" err="1">
                <a:latin typeface="Consolas" panose="020B0609020204030204" pitchFamily="49" charset="0"/>
              </a:rPr>
              <a:t>name</a:t>
            </a:r>
            <a:r>
              <a:rPr lang="fr-BE" dirty="0">
                <a:latin typeface="Consolas" panose="020B0609020204030204" pitchFamily="49" charset="0"/>
              </a:rPr>
              <a:t>}"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(msg)</a:t>
            </a:r>
          </a:p>
        </p:txBody>
      </p:sp>
    </p:spTree>
    <p:extLst>
      <p:ext uri="{BB962C8B-B14F-4D97-AF65-F5344CB8AC3E}">
        <p14:creationId xmlns:p14="http://schemas.microsoft.com/office/powerpoint/2010/main" val="268404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2BB2289-9F92-42EA-BB8F-FEEDB7841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4660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7125449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625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7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ord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Opérateurs</a:t>
            </a:r>
            <a:endParaRPr lang="fr-BE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9BA7050-60FD-4E70-A97A-B45274DCD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82441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413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9383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Chaînes de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6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+ (concaténation)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 * (répétition)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 (division réelle)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** (exponentiation)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// (division entière tronquée)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% (modulo)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8C86-3CC5-491E-8CC3-804DCE3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ECC27-61E8-4751-9563-5613A78B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80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9709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1885</TotalTime>
  <Words>1602</Words>
  <Application>Microsoft Office PowerPoint</Application>
  <PresentationFormat>Grand écran</PresentationFormat>
  <Paragraphs>227</Paragraphs>
  <Slides>35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Consolas</vt:lpstr>
      <vt:lpstr>Rétrospective</vt:lpstr>
      <vt:lpstr>Python pour pogrammeurs</vt:lpstr>
      <vt:lpstr>Types, valeurs et variables</vt:lpstr>
      <vt:lpstr>Built-in types</vt:lpstr>
      <vt:lpstr>Variables</vt:lpstr>
      <vt:lpstr>Console</vt:lpstr>
      <vt:lpstr>Conversions</vt:lpstr>
      <vt:lpstr>Opérateurs</vt:lpstr>
      <vt:lpstr>Exercice 1</vt:lpstr>
      <vt:lpstr>Conditions</vt:lpstr>
      <vt:lpstr>if … else …</vt:lpstr>
      <vt:lpstr>if … elif … else …</vt:lpstr>
      <vt:lpstr>Tests</vt:lpstr>
      <vt:lpstr>Boucles</vt:lpstr>
      <vt:lpstr>Boucles</vt:lpstr>
      <vt:lpstr>while</vt:lpstr>
      <vt:lpstr>Exercice 2</vt:lpstr>
      <vt:lpstr>Fonctions</vt:lpstr>
      <vt:lpstr>Import</vt:lpstr>
      <vt:lpstr>Fonctions</vt:lpstr>
      <vt:lpstr>Lambdas</vt:lpstr>
      <vt:lpstr>Exercice 3</vt:lpstr>
      <vt:lpstr>Structures de données</vt:lpstr>
      <vt:lpstr>Structures de données</vt:lpstr>
      <vt:lpstr>String</vt:lpstr>
      <vt:lpstr>Listes et tuples</vt:lpstr>
      <vt:lpstr>Listes</vt:lpstr>
      <vt:lpstr>Dictionnaires</vt:lpstr>
      <vt:lpstr>Exercice 4</vt:lpstr>
      <vt:lpstr>Compréhension de listes</vt:lpstr>
      <vt:lpstr>Compréhension de listes</vt:lpstr>
      <vt:lpstr>Lecture de fichiers</vt:lpstr>
      <vt:lpstr>Gestionnaire de contexte</vt:lpstr>
      <vt:lpstr>Exercice 5</vt:lpstr>
      <vt:lpstr>Classes et objets</vt:lpstr>
      <vt:lpstr>Conventions de codage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pogrammeurs</dc:title>
  <dc:creator>François Roland</dc:creator>
  <cp:lastModifiedBy>François Roland</cp:lastModifiedBy>
  <cp:revision>35</cp:revision>
  <dcterms:created xsi:type="dcterms:W3CDTF">2019-10-28T16:41:09Z</dcterms:created>
  <dcterms:modified xsi:type="dcterms:W3CDTF">2019-11-02T22:50:51Z</dcterms:modified>
</cp:coreProperties>
</file>