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307" r:id="rId3"/>
    <p:sldId id="285" r:id="rId4"/>
    <p:sldId id="306" r:id="rId5"/>
    <p:sldId id="288" r:id="rId6"/>
    <p:sldId id="289" r:id="rId7"/>
    <p:sldId id="291" r:id="rId8"/>
    <p:sldId id="292" r:id="rId9"/>
    <p:sldId id="293" r:id="rId10"/>
    <p:sldId id="295" r:id="rId11"/>
    <p:sldId id="296" r:id="rId12"/>
    <p:sldId id="298" r:id="rId13"/>
  </p:sldIdLst>
  <p:sldSz cx="12190413" cy="6859588"/>
  <p:notesSz cx="6807200" cy="9939338"/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546" autoAdjust="0"/>
  </p:normalViewPr>
  <p:slideViewPr>
    <p:cSldViewPr>
      <p:cViewPr>
        <p:scale>
          <a:sx n="100" d="100"/>
          <a:sy n="100" d="100"/>
        </p:scale>
        <p:origin x="-954" y="150"/>
      </p:cViewPr>
      <p:guideLst>
        <p:guide orient="horz" pos="2296"/>
        <p:guide orient="horz" pos="663"/>
        <p:guide pos="981"/>
        <p:guide pos="6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C7AE-24AA-4C33-86DD-03A0655BA01E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EA40A-8705-42C9-A853-861904D5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03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9172-AC84-4DB9-BD76-E711A3C34998}" type="datetimeFigureOut">
              <a:rPr lang="ko-KR" altLang="en-US" smtClean="0"/>
              <a:pPr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2B1E-F360-4F10-B7D2-F9CF6FBBC2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‘2024</a:t>
            </a:r>
            <a:r>
              <a:rPr lang="ko-KR" altLang="en-US" baseline="0" dirty="0" smtClean="0"/>
              <a:t>년 사업 </a:t>
            </a:r>
            <a:r>
              <a:rPr lang="ko-KR" altLang="en-US" baseline="0" dirty="0" smtClean="0"/>
              <a:t>계획을 발표하겠습니다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8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회사에서 가장 중요한 부분 중 하나로 인사제도를 꼽습니다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새로운 인사제도와 평가 시스템을 도입하여 더욱 성숙한 회사로 발전하길 기대합니다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8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알티베이스는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이상 충성도 높은 고객층을 보유하고 있어 큰 자산과 경쟁력을 갖추고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신규 사업 및 신규 고객 확보를 통해 더욱 성장하고자 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자연스럽게 매출이 증가할 것으로 기대합니다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약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억원의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매출이 예상되며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전년 대비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17%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향상된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억원을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목표로 설정되었습니다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2022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이후 꾸준히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안정적인 매출을 달성하고 있으며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경쟁력을 강화하고 재도약을 통해 곧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억원의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매출을 이룰 것으로 기대합니다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87438" fontAlgn="base">
              <a:spcBef>
                <a:spcPct val="0"/>
              </a:spcBef>
              <a:spcAft>
                <a:spcPct val="0"/>
              </a:spcAft>
              <a:defRPr/>
            </a:pPr>
            <a:fld id="{DC424796-17B3-4ED5-9AA0-4E1FCB828C53}" type="slidenum">
              <a:rPr lang="en-US" altLang="ko-KR" smtClean="0"/>
              <a:pPr defTabSz="1087438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19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사업 계획의 핵심은 경쟁력과 재도약입니다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알티베이스의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제품은 차별화된 성능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안정성으로 시장에서 독보적인 위치를 차지하고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범용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 우수한 경쟁력을 확보하여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강화를 통해 성공의 기반을 다지고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영역에서는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이상의 충성 고객을 확보하고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고객 요구 사항을 적극 수용하고 탁월한 관리 덕분입니다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최고 수준의 기술 서비스와 고객 경험으로 해외시장에서도 튼튼한 경쟁력을 유지하고 있으며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행복한 회사 문화를 통해 장기 근속자가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이상인 특별한 환경을 조성하고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재도약의 핵심은 회사의 성장 목표와 일치하는 제품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Roadmap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구체적인 계획과 실행입니다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R&amp;D Roadmap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항목은 주요하며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 개발 환경과 프로세스를 준수하면 더 나은 제품으로 진화할 것입니다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중장기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Roadmap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구체화와 투자 계획을 통해 글로벌 경쟁에서 차별화된 위치를 확보할 것입니다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영역에서는 신제품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서비스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솔루션 사업을 확장하고 해외 시장 강화를 위해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outbound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전략을 수립할 예정입니다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분야에서는 우수한 데이터베이스 서비스 제공과 고객 요구 사항을 반영한 사업 기획을 강조하며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presales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역량을 강화하여 경쟁 업체와의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비딩에서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성공적으로 참여할 것입니다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시장의 변화에 신속하게 대응하고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임직원이 공평한 보상을 받아 동반 성장하는 환경을 조성하는 것이 중요합니다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노력을 통해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알티베이스는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차별화된 경쟁력을 바탕으로 더욱 성장할 것입니다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7CB-CE2C-4940-9832-8FADC00C74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19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실천과제로</a:t>
            </a: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제품개발면에서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새로운 차기 버전인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V8.0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시대가 요구하는 차별화된 성능과 기능을 겸비한 경쟁력과 편의성이 반영된 제품개발에 온 힘을 다 할 것 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차기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V8.0 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로드맵에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대해서는 검토와 시간이 필요하겠지만 우선 시대가 요구하는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Data, Cloud, AI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필요한 관련 정보와  유능한 인재 채용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고도화를 통해 생산성 있는 제품개발을 할 것 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매출확대를 위해 새로운 시장 및 신규사업 발굴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총판과 파트너에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의존했던 간접판매에서 직접 직영판매정책으로 전환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영업대표들의 부족한 부분을 보충할 수 있는 투명하고 효율적인 파트너정책을 통한 매출신장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매출확대를 위한 영업 인센티브 도입 추진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해외사업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매출확대등으로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지금보다 영업활동을 강화할 것 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endParaRPr lang="ko-KR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세째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알티베이스는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올해 창립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주년을 맞아 경쟁력 강화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성장 동력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변화를 구현할 수 있는 미래지향적인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개년 중기사업을 계획하고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이는 자율과 책임이 수반되는 사업이어야 할 것 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차기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V8.0 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로드맵을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25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년의 노하우를 바탕으로 보다 안정적이며 시대가 요구하는 업그레이드된 미래지향적인 신제품을 개발하며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알티베이스의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저력을 확인하고 매출향상을 기대하고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개년 사업을 통해 지난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억에서 정체되었던 매출액을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이상 달성하여 매출증가와 성과에 따른 임금인상을 기대합니다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차기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사옥 매입 및  현대화된 환경을 기대합니다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7CB-CE2C-4940-9832-8FADC00C74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전세계 </a:t>
            </a:r>
            <a:r>
              <a:rPr lang="en-US" altLang="ko-KR" dirty="0" smtClean="0"/>
              <a:t>DBMS Market 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82</a:t>
            </a:r>
            <a:r>
              <a:rPr lang="ko-KR" altLang="en-US" dirty="0" smtClean="0"/>
              <a:t>조원 정도이며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인메모리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분야는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조원 정도가 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알티베이스가</a:t>
            </a:r>
            <a:r>
              <a:rPr lang="ko-KR" altLang="en-US" dirty="0" smtClean="0"/>
              <a:t> 경쟁력이 있는 분야인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인메모리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경험과 노하우를 해외시장으로 경쟁력 우위 시장으로 진입한다면 해외 사업에서 많은 매출을 기대합니다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알티베이스의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 DBMS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메모리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디스크 통합 엔진으로 상당히 시장에서 매력적으로 인식되고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시장의 동적인 변화와 고객의 다양한 요구는 계속해서 진행되고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고객이 원하는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현재 제공되는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하이브리드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차이를 분석하고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토대로 지속적인 발전을 이뤄나가야 합니다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5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투자자를 위한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자료에는 제품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로드맵이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알티베이스는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지속적인 성장과 진화를 이루고 있으며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ALTIBASE V8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 큰 도약을 위한 제품으로 기대되고 있습니다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7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19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‘2024</a:t>
            </a:r>
            <a:r>
              <a:rPr lang="ko-KR" altLang="en-US" dirty="0" smtClean="0"/>
              <a:t>년 연구개발본부 </a:t>
            </a:r>
            <a:r>
              <a:rPr lang="en-US" altLang="ko-KR" dirty="0" smtClean="0"/>
              <a:t>Roadmap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차별화된 성능과 기능을 겸비한 경쟁력과 편의성이 반영된 제품을 기대합니다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57CB-CE2C-4940-9832-8FADC00C74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기술본부는 고객 만족도 향상을 위해 계속해서 노력하고 있으며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2024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Chat Bot 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</a:t>
            </a:r>
            <a:r>
              <a:rPr lang="ko-KR" alt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론칭할</a:t>
            </a:r>
            <a:r>
              <a:rPr lang="ko-KR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예정입니다</a:t>
            </a:r>
            <a:r>
              <a:rPr lang="en-US" altLang="ko-KR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12B1E-F360-4F10-B7D2-F9CF6FBBC2A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12190413" cy="15679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 hasCustomPrompt="1"/>
          </p:nvPr>
        </p:nvSpPr>
        <p:spPr>
          <a:xfrm>
            <a:off x="609521" y="917559"/>
            <a:ext cx="10971372" cy="5249173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>
            <a:lvl1pPr marL="215433" indent="-215433">
              <a:buFont typeface="Wingdings" pitchFamily="2" charset="2"/>
              <a:buChar char="§"/>
              <a:defRPr sz="2100" b="1" baseline="0">
                <a:effectLst/>
                <a:latin typeface="Calibri" pitchFamily="34" charset="0"/>
                <a:ea typeface="나눔고딕 ExtraBold" pitchFamily="50" charset="-127"/>
              </a:defRPr>
            </a:lvl1pPr>
            <a:lvl2pPr marL="534803" indent="-319370">
              <a:defRPr sz="1700" b="1" baseline="0">
                <a:effectLst/>
                <a:latin typeface="나눔고딕 ExtraBold" pitchFamily="50" charset="-127"/>
                <a:ea typeface="나눔고딕 ExtraBold" pitchFamily="50" charset="-127"/>
              </a:defRPr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dirty="0" smtClean="0"/>
              <a:t>Text Style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Calibri 16~18)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521" y="274703"/>
            <a:ext cx="10971372" cy="527740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>
            <a:lvl1pPr algn="l">
              <a:defRPr sz="29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나눔 고딕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Eurostyle</a:t>
            </a:r>
            <a:r>
              <a:rPr lang="en-US" altLang="ko-KR" dirty="0" smtClean="0"/>
              <a:t> 24)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31314" y="813635"/>
            <a:ext cx="11231786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:\2월\14／미국지사에서 보내온 의문의 파일들\CI_ver2_nav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5097" y="6598146"/>
            <a:ext cx="1557497" cy="18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91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0413" cy="15679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Picture 2" descr="F:\2월\14／미국지사에서 보내온 의문의 파일들\CI_ver2_nav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5097" y="6657883"/>
            <a:ext cx="1557497" cy="18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2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jjhjj\Desktop\회사로고\Altibase_Logo_v2\Altibase_Logo_v2\PNG\Altibase_Logo_v2_nav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55" y="964985"/>
            <a:ext cx="1118568" cy="1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92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2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1" r:id="rId3"/>
    <p:sldLayoutId id="2147483673" r:id="rId4"/>
    <p:sldLayoutId id="2147483674" r:id="rId5"/>
  </p:sldLayoutIdLst>
  <p:txStyles>
    <p:titleStyle>
      <a:lvl1pPr algn="ctr" defTabSz="1088502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19201" y="2349424"/>
            <a:ext cx="6867480" cy="1291775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en-US" altLang="ko-KR" sz="7100" b="1" dirty="0">
                <a:solidFill>
                  <a:srgbClr val="002F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‘2024 </a:t>
            </a:r>
            <a:r>
              <a:rPr lang="ko-KR" altLang="en-US" sz="7100" b="1" dirty="0">
                <a:solidFill>
                  <a:srgbClr val="002F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</a:t>
            </a:r>
            <a:r>
              <a:rPr lang="en-US" altLang="ko-KR" sz="7100" b="1" dirty="0">
                <a:solidFill>
                  <a:srgbClr val="002F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7100" b="1" dirty="0" smtClean="0">
                <a:solidFill>
                  <a:srgbClr val="002F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계획</a:t>
            </a:r>
            <a:endParaRPr lang="en-US" altLang="ko-KR" sz="7100" b="1" dirty="0" smtClean="0">
              <a:solidFill>
                <a:srgbClr val="002F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8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74" y="6526138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nok.altibase.com: 2024</a:t>
            </a:r>
            <a:r>
              <a:rPr lang="ko-KR" altLang="en-US" sz="1000" dirty="0" smtClean="0">
                <a:solidFill>
                  <a:srgbClr val="002060"/>
                </a:solidFill>
              </a:rPr>
              <a:t>년 경영 목표와 과제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1054100"/>
            <a:ext cx="829786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‘2024 </a:t>
            </a:r>
            <a:r>
              <a:rPr lang="ko-KR" altLang="en-US" dirty="0" smtClean="0"/>
              <a:t>기술본부 사업계획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74" y="6526138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nok.altibase.com: 2024</a:t>
            </a:r>
            <a:r>
              <a:rPr lang="ko-KR" altLang="en-US" sz="1000" dirty="0" smtClean="0">
                <a:solidFill>
                  <a:srgbClr val="002060"/>
                </a:solidFill>
              </a:rPr>
              <a:t>년 경영 목표와 과제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9" y="1057722"/>
            <a:ext cx="828833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8654037" cy="5277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부록</a:t>
            </a:r>
            <a:r>
              <a:rPr lang="en-US" altLang="ko-KR" dirty="0"/>
              <a:t>: ‘2024 </a:t>
            </a:r>
            <a:r>
              <a:rPr lang="ko-KR" altLang="en-US" dirty="0" smtClean="0"/>
              <a:t>경영지원본부 </a:t>
            </a:r>
            <a:r>
              <a:rPr lang="ko-KR" altLang="en-US" dirty="0"/>
              <a:t>사업계획 </a:t>
            </a:r>
          </a:p>
        </p:txBody>
      </p:sp>
    </p:spTree>
    <p:extLst>
      <p:ext uri="{BB962C8B-B14F-4D97-AF65-F5344CB8AC3E}">
        <p14:creationId xmlns:p14="http://schemas.microsoft.com/office/powerpoint/2010/main" val="17665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74" y="6526138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nok.altibase.com: 2024</a:t>
            </a:r>
            <a:r>
              <a:rPr lang="ko-KR" altLang="en-US" sz="1000" dirty="0" smtClean="0">
                <a:solidFill>
                  <a:srgbClr val="002060"/>
                </a:solidFill>
              </a:rPr>
              <a:t>년 경영 목표와 과제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56" y="1052513"/>
            <a:ext cx="8787814" cy="53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8909940" cy="5277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부록</a:t>
            </a:r>
            <a:r>
              <a:rPr lang="en-US" altLang="ko-KR" dirty="0"/>
              <a:t>: ‘2024 </a:t>
            </a:r>
            <a:r>
              <a:rPr lang="ko-KR" altLang="en-US" dirty="0" smtClean="0"/>
              <a:t>영</a:t>
            </a:r>
            <a:r>
              <a:rPr lang="ko-KR" altLang="en-US" dirty="0"/>
              <a:t>업</a:t>
            </a:r>
            <a:r>
              <a:rPr lang="ko-KR" altLang="en-US" dirty="0" smtClean="0"/>
              <a:t>본부 </a:t>
            </a:r>
            <a:r>
              <a:rPr lang="ko-KR" altLang="en-US" dirty="0"/>
              <a:t>사업계획 </a:t>
            </a:r>
          </a:p>
        </p:txBody>
      </p:sp>
    </p:spTree>
    <p:extLst>
      <p:ext uri="{BB962C8B-B14F-4D97-AF65-F5344CB8AC3E}">
        <p14:creationId xmlns:p14="http://schemas.microsoft.com/office/powerpoint/2010/main" val="26178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527050"/>
          </a:xfrm>
        </p:spPr>
        <p:txBody>
          <a:bodyPr>
            <a:normAutofit fontScale="90000"/>
          </a:bodyPr>
          <a:lstStyle/>
          <a:p>
            <a:pPr defTabSz="1088502" eaLnBrk="1" fontAlgn="auto" hangingPunct="1">
              <a:spcAft>
                <a:spcPts val="0"/>
              </a:spcAft>
              <a:defRPr/>
            </a:pPr>
            <a:r>
              <a:rPr lang="en-US" altLang="ko-KR" sz="3300" dirty="0" smtClean="0">
                <a:latin typeface="+mn-ea"/>
              </a:rPr>
              <a:t>2024 </a:t>
            </a:r>
            <a:r>
              <a:rPr lang="ko-KR" altLang="en-US" sz="3300" dirty="0" smtClean="0">
                <a:latin typeface="+mn-ea"/>
              </a:rPr>
              <a:t>매출 목표</a:t>
            </a:r>
            <a:endParaRPr lang="ko-KR" altLang="en-US" sz="2400" dirty="0">
              <a:latin typeface="+mn-ea"/>
              <a:ea typeface="+mn-ea"/>
            </a:endParaRPr>
          </a:p>
        </p:txBody>
      </p:sp>
      <p:cxnSp>
        <p:nvCxnSpPr>
          <p:cNvPr id="5" name="직선 연결선 9"/>
          <p:cNvCxnSpPr/>
          <p:nvPr/>
        </p:nvCxnSpPr>
        <p:spPr>
          <a:xfrm>
            <a:off x="431800" y="814388"/>
            <a:ext cx="112315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44013" y="904875"/>
            <a:ext cx="1549400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885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>
                <a:latin typeface="Eurostile LT Std" pitchFamily="34" charset="0"/>
                <a:ea typeface="+mj-ea"/>
                <a:cs typeface="Arial" pitchFamily="34" charset="0"/>
              </a:rPr>
              <a:t>(unit: million won)</a:t>
            </a:r>
            <a:endParaRPr kumimoji="0" lang="ko-KR" altLang="en-US" sz="1300" dirty="0">
              <a:latin typeface="Eurostile LT Std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68268"/>
              </p:ext>
            </p:extLst>
          </p:nvPr>
        </p:nvGraphicFramePr>
        <p:xfrm>
          <a:off x="2135188" y="1196975"/>
          <a:ext cx="8496300" cy="5253038"/>
        </p:xfrm>
        <a:graphic>
          <a:graphicData uri="http://schemas.openxmlformats.org/drawingml/2006/table">
            <a:tbl>
              <a:tblPr/>
              <a:tblGrid>
                <a:gridCol w="3130550"/>
                <a:gridCol w="1341437"/>
                <a:gridCol w="1341438"/>
                <a:gridCol w="1341437"/>
                <a:gridCol w="1341438"/>
              </a:tblGrid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　</a:t>
                      </a:r>
                      <a:endParaRPr kumimoji="0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2022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2023 (</a:t>
                      </a:r>
                      <a:r>
                        <a:rPr kumimoji="0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예상</a:t>
                      </a: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2024 (</a:t>
                      </a:r>
                      <a:r>
                        <a:rPr kumimoji="0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미정</a:t>
                      </a: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YoY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Total Revenue 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12,181</a:t>
                      </a:r>
                      <a:endParaRPr kumimoji="0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11,107</a:t>
                      </a:r>
                      <a:endParaRPr kumimoji="0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3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맑은 고딕"/>
                          <a:cs typeface="Arial" pitchFamily="34" charset="0"/>
                        </a:rPr>
                        <a:t>13,000</a:t>
                      </a:r>
                      <a:endParaRPr kumimoji="0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17%</a:t>
                      </a:r>
                      <a:endParaRPr kumimoji="0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Korea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11,527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10,568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US &amp; EU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241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259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China </a:t>
                      </a:r>
                      <a:endParaRPr kumimoji="0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347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128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Japan 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46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Others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63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106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Telco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4,806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4,233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Financial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4,789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4,347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Manufacturing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1,327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1,391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Public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1,248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1,123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Others</a:t>
                      </a: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Operating Profit</a:t>
                      </a:r>
                      <a:endParaRPr kumimoji="0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2,518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302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Net Income</a:t>
                      </a:r>
                      <a:endParaRPr kumimoji="0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2,610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534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3361" marR="63361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3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9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5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10874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r" defTabSz="1087438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>
                <a:latin typeface="+mn-ea"/>
                <a:ea typeface="+mn-ea"/>
              </a:rPr>
              <a:t>사업계획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9" name="내용 개체 틀 5"/>
          <p:cNvSpPr>
            <a:spLocks noGrp="1"/>
          </p:cNvSpPr>
          <p:nvPr>
            <p:ph idx="13"/>
          </p:nvPr>
        </p:nvSpPr>
        <p:spPr>
          <a:xfrm>
            <a:off x="896378" y="1052229"/>
            <a:ext cx="10297144" cy="2377565"/>
          </a:xfrm>
        </p:spPr>
        <p:txBody>
          <a:bodyPr>
            <a:noAutofit/>
          </a:bodyPr>
          <a:lstStyle/>
          <a:p>
            <a:pPr marL="540471" lvl="1" indent="-221103">
              <a:buFont typeface="Wingdings" charset="2"/>
              <a:buChar char="§"/>
            </a:pPr>
            <a:r>
              <a:rPr lang="ko-KR" altLang="en-US" sz="1900" dirty="0" smtClean="0">
                <a:latin typeface="Arial" pitchFamily="34" charset="0"/>
                <a:cs typeface="Arial" pitchFamily="34" charset="0"/>
              </a:rPr>
              <a:t>경쟁력</a:t>
            </a:r>
            <a:r>
              <a:rPr lang="en-US" altLang="ko-KR" sz="19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현 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경쟁력 더욱 강화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(ALTIBASE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만의 차별화된 성능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기능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안정성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범용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DBMS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대비 경쟁력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In-Memory/Hybrid/Enterprise Grade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&amp; Cloud Database)</a:t>
            </a: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사업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Open-source DBMS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대비 경쟁력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다양한 가격 체계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우수한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기술력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기술서비스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sz="1500" b="0" dirty="0">
              <a:latin typeface="Arial" pitchFamily="34" charset="0"/>
              <a:cs typeface="Arial" pitchFamily="34" charset="0"/>
            </a:endParaRP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사업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10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년 이상의 다수 충성 고객 확보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고객 요구 적극 수용 및 상생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고객 관계 관리 우수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기술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최고 만족도의 기술 서비스와 고객 경험과 지식 축적 및 시스템 보유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해외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해외 시장 진출 및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새로운 성장 동력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미국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중국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터키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일본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1366296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사람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10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년 이상 장기 근속자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50%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이상인 행복한 회사 문화 </a:t>
            </a:r>
            <a:endParaRPr lang="en-US" altLang="ko-KR" sz="1500" dirty="0">
              <a:latin typeface="Arial" pitchFamily="34" charset="0"/>
              <a:cs typeface="Arial" pitchFamily="34" charset="0"/>
            </a:endParaRPr>
          </a:p>
          <a:p>
            <a:pPr marL="1145192" lvl="2" indent="0">
              <a:buNone/>
            </a:pPr>
            <a:endParaRPr lang="en-US" altLang="ko-KR" sz="1200" b="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직선 연결선 9"/>
          <p:cNvCxnSpPr/>
          <p:nvPr/>
        </p:nvCxnSpPr>
        <p:spPr>
          <a:xfrm>
            <a:off x="431314" y="813635"/>
            <a:ext cx="11231786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 txBox="1">
            <a:spLocks/>
          </p:cNvSpPr>
          <p:nvPr/>
        </p:nvSpPr>
        <p:spPr>
          <a:xfrm>
            <a:off x="882628" y="3645168"/>
            <a:ext cx="10297144" cy="2664946"/>
          </a:xfrm>
          <a:prstGeom prst="rect">
            <a:avLst/>
          </a:prstGeom>
        </p:spPr>
        <p:txBody>
          <a:bodyPr lIns="108850" tIns="54425" rIns="108850" bIns="54425">
            <a:noAutofit/>
          </a:bodyPr>
          <a:lstStyle>
            <a:lvl1pPr marL="215433" indent="-215433" algn="l" defTabSz="1088502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100" b="1" kern="1200" baseline="0">
                <a:solidFill>
                  <a:schemeClr val="tx1"/>
                </a:solidFill>
                <a:effectLst/>
                <a:latin typeface="Calibri" pitchFamily="34" charset="0"/>
                <a:ea typeface="나눔고딕 ExtraBold" pitchFamily="50" charset="-127"/>
                <a:cs typeface="+mn-cs"/>
              </a:defRPr>
            </a:lvl1pPr>
            <a:lvl2pPr marL="534803" indent="-319370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b="1" kern="1200" baseline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360627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471" lvl="1" indent="-221103">
              <a:buFont typeface="Wingdings" charset="2"/>
              <a:buChar char="§"/>
            </a:pPr>
            <a:r>
              <a:rPr lang="ko-KR" altLang="en-US" sz="1900" dirty="0" smtClean="0">
                <a:latin typeface="Arial" pitchFamily="34" charset="0"/>
                <a:cs typeface="Arial" pitchFamily="34" charset="0"/>
              </a:rPr>
              <a:t>재도약</a:t>
            </a:r>
            <a:r>
              <a:rPr lang="en-US" altLang="ko-KR" sz="19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성장 목표와 일치하는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Roadmap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의 계획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평가 및 발전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* see 2024 R&amp;D Roadmap</a:t>
            </a:r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중장기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Roadmap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구체화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투자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* see ALTIBASE IR-Roadmap</a:t>
            </a:r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사업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신 사업 기획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현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유지보수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향후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ex, +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신제품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데이터베이스 서비스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데이터 솔루션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사업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해외 사업 강화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해외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ISV,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해외 기술 역량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* see ALTIBASE IR-Market size</a:t>
            </a:r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기술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데이터 베이스 서비스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(Care services)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및 고객 경험 기반 데이터베이스 솔루션 제공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기술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Pre-sales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역량 강화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(Presentation, Proposal, BMT/POC, Workaround) 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시장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Time to Market 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사람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평가와 보상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회사와 동반 성장 </a:t>
            </a:r>
            <a:endParaRPr lang="en-US" altLang="ko-KR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>
                <a:latin typeface="+mn-ea"/>
                <a:ea typeface="+mn-ea"/>
              </a:rPr>
              <a:t>사업계획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9" name="내용 개체 틀 5"/>
          <p:cNvSpPr>
            <a:spLocks noGrp="1"/>
          </p:cNvSpPr>
          <p:nvPr>
            <p:ph idx="13"/>
          </p:nvPr>
        </p:nvSpPr>
        <p:spPr>
          <a:xfrm>
            <a:off x="896378" y="1052229"/>
            <a:ext cx="10297144" cy="2592671"/>
          </a:xfrm>
        </p:spPr>
        <p:txBody>
          <a:bodyPr>
            <a:noAutofit/>
          </a:bodyPr>
          <a:lstStyle/>
          <a:p>
            <a:pPr marL="540471" lvl="1" indent="-221103">
              <a:buFont typeface="Wingdings" charset="2"/>
              <a:buChar char="§"/>
            </a:pPr>
            <a:r>
              <a:rPr lang="ko-KR" altLang="en-US" sz="1900" dirty="0" smtClean="0">
                <a:latin typeface="Arial" pitchFamily="34" charset="0"/>
                <a:cs typeface="Arial" pitchFamily="34" charset="0"/>
              </a:rPr>
              <a:t>실천 과제</a:t>
            </a:r>
            <a:r>
              <a:rPr lang="en-US" altLang="ko-KR" sz="19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ko-KR" sz="1900" dirty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제품 개발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시대가 요구하는 차별화된 성능과 기능을 겸비한 경쟁력과 편의성 반영된 제품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 marL="1910546" lvl="3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Cloud Database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시장에 대한 솔루션 </a:t>
            </a:r>
            <a:r>
              <a:rPr lang="en-US" altLang="ko-KR" sz="1000" dirty="0">
                <a:latin typeface="Arial" pitchFamily="34" charset="0"/>
                <a:cs typeface="Arial" pitchFamily="34" charset="0"/>
                <a:hlinkClick r:id="rId3" action="ppaction://hlinksldjump"/>
              </a:rPr>
              <a:t>* see ALTIBASE IR-Roadmap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1910546" lvl="3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분산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Database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시장 요구에 대한 솔루션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910546" lvl="3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제품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err="1">
                <a:latin typeface="Arial" pitchFamily="34" charset="0"/>
                <a:cs typeface="Arial" pitchFamily="34" charset="0"/>
              </a:rPr>
              <a:t>하이브리드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Database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미래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? </a:t>
            </a:r>
            <a:r>
              <a:rPr lang="en-US" altLang="ko-KR" sz="1000" dirty="0">
                <a:latin typeface="Arial" pitchFamily="34" charset="0"/>
                <a:cs typeface="Arial" pitchFamily="34" charset="0"/>
                <a:hlinkClick r:id="rId3" action="ppaction://hlinksldjump"/>
              </a:rPr>
              <a:t>* see ALTIBASE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IR</a:t>
            </a:r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pPr marL="1910546" lvl="3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모두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AI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시장 바라만 볼 것인가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? (‘2032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26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조원 전망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CAGR: 36.8% </a:t>
            </a:r>
            <a:r>
              <a:rPr lang="en-US" altLang="ko-KR" sz="1500" baseline="30000" dirty="0">
                <a:latin typeface="Arial" pitchFamily="34" charset="0"/>
                <a:cs typeface="Arial" pitchFamily="34" charset="0"/>
                <a:hlinkClick r:id="rId4" action="ppaction://hlinksldjump"/>
              </a:rPr>
              <a:t>+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1910546" lvl="3" indent="-221103">
              <a:buFont typeface="Wingdings" charset="2"/>
              <a:buChar char="§"/>
            </a:pP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매출 확대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새로운 시장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신규 사업 발굴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기존 총판과 파트너에 의존 간접판매에서 직접 판매 정책 전환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 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중기 사업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경쟁력 강화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성장 동력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변화를 구현할 수 있는 미래지향적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개년 중기사업 계획 </a:t>
            </a:r>
            <a:endParaRPr lang="en-US" altLang="ko-KR" sz="15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직선 연결선 9"/>
          <p:cNvCxnSpPr/>
          <p:nvPr/>
        </p:nvCxnSpPr>
        <p:spPr>
          <a:xfrm>
            <a:off x="431314" y="813635"/>
            <a:ext cx="11231786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 txBox="1">
            <a:spLocks/>
          </p:cNvSpPr>
          <p:nvPr/>
        </p:nvSpPr>
        <p:spPr>
          <a:xfrm>
            <a:off x="882628" y="3933850"/>
            <a:ext cx="10297144" cy="2160240"/>
          </a:xfrm>
          <a:prstGeom prst="rect">
            <a:avLst/>
          </a:prstGeom>
        </p:spPr>
        <p:txBody>
          <a:bodyPr lIns="108850" tIns="54425" rIns="108850" bIns="54425">
            <a:noAutofit/>
          </a:bodyPr>
          <a:lstStyle>
            <a:lvl1pPr marL="215433" indent="-215433" algn="l" defTabSz="1088502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100" b="1" kern="1200" baseline="0">
                <a:solidFill>
                  <a:schemeClr val="tx1"/>
                </a:solidFill>
                <a:effectLst/>
                <a:latin typeface="Calibri" pitchFamily="34" charset="0"/>
                <a:ea typeface="나눔고딕 ExtraBold" pitchFamily="50" charset="-127"/>
                <a:cs typeface="+mn-cs"/>
              </a:defRPr>
            </a:lvl1pPr>
            <a:lvl2pPr marL="534803" indent="-319370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b="1" kern="1200" baseline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marL="1360627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471" lvl="1" indent="-221103">
              <a:buFont typeface="Wingdings" charset="2"/>
              <a:buChar char="§"/>
            </a:pPr>
            <a:r>
              <a:rPr lang="ko-KR" altLang="en-US" sz="1900" dirty="0" smtClean="0">
                <a:latin typeface="Arial" pitchFamily="34" charset="0"/>
                <a:cs typeface="Arial" pitchFamily="34" charset="0"/>
              </a:rPr>
              <a:t>변화</a:t>
            </a:r>
            <a:r>
              <a:rPr lang="en-US" altLang="ko-KR" sz="19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ko-KR" sz="1900" dirty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경영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미래 지향적 인사 제도 도입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평가 시스템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renewal</a:t>
            </a: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경영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효율적 업무를 위한 시스템 고도화 및 보안 강화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Arial" pitchFamily="34" charset="0"/>
                <a:cs typeface="Arial" pitchFamily="34" charset="0"/>
                <a:hlinkClick r:id="rId5" action="ppaction://hlinksldjump"/>
              </a:rPr>
              <a:t>* see </a:t>
            </a:r>
            <a:r>
              <a:rPr lang="ko-KR" altLang="en-US" sz="1000" dirty="0">
                <a:latin typeface="Arial" pitchFamily="34" charset="0"/>
                <a:cs typeface="Arial" pitchFamily="34" charset="0"/>
                <a:hlinkClick r:id="rId5" action="ppaction://hlinksldjump"/>
              </a:rPr>
              <a:t>경영지원본부계획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사업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직판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파트너 체계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새로운 고객과 사업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솔루션 기업 협력 </a:t>
            </a:r>
            <a:r>
              <a:rPr lang="en-US" altLang="ko-KR" sz="1000" dirty="0">
                <a:latin typeface="Arial" pitchFamily="34" charset="0"/>
                <a:cs typeface="Arial" pitchFamily="34" charset="0"/>
                <a:hlinkClick r:id="rId6" action="ppaction://hlinksldjump"/>
              </a:rPr>
              <a:t>* see </a:t>
            </a:r>
            <a:r>
              <a:rPr lang="ko-KR" altLang="en-US" sz="1000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사업본부계획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기술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500" dirty="0" err="1">
                <a:latin typeface="Arial" pitchFamily="34" charset="0"/>
                <a:cs typeface="Arial" pitchFamily="34" charset="0"/>
              </a:rPr>
              <a:t>ChatGPT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 &amp; Support Bot/ </a:t>
            </a:r>
            <a:r>
              <a:rPr lang="ko-KR" altLang="en-US" sz="1500" dirty="0" err="1">
                <a:latin typeface="Arial" pitchFamily="34" charset="0"/>
                <a:cs typeface="Arial" pitchFamily="34" charset="0"/>
              </a:rPr>
              <a:t>인시던트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 만족도 관리 </a:t>
            </a:r>
            <a:r>
              <a:rPr lang="en-US" altLang="ko-KR" sz="1000" dirty="0">
                <a:latin typeface="Arial" pitchFamily="34" charset="0"/>
                <a:cs typeface="Arial" pitchFamily="34" charset="0"/>
                <a:hlinkClick r:id="rId7" action="ppaction://hlinksldjump"/>
              </a:rPr>
              <a:t>* see </a:t>
            </a:r>
            <a:r>
              <a:rPr lang="ko-KR" altLang="en-US" sz="1000" dirty="0">
                <a:latin typeface="Arial" pitchFamily="34" charset="0"/>
                <a:cs typeface="Arial" pitchFamily="34" charset="0"/>
                <a:hlinkClick r:id="rId7" action="ppaction://hlinksldjump"/>
              </a:rPr>
              <a:t>기술본부계획</a:t>
            </a: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1366295" lvl="2" indent="-221103">
              <a:buFont typeface="Wingdings" charset="2"/>
              <a:buChar char="§"/>
            </a:pPr>
            <a:r>
              <a:rPr lang="en-US" altLang="ko-KR" sz="15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마케팅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ALTIBASE DAY (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창립 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25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주년 기념</a:t>
            </a:r>
            <a:r>
              <a:rPr lang="en-US" altLang="ko-KR" sz="1500" dirty="0">
                <a:latin typeface="Arial" pitchFamily="34" charset="0"/>
                <a:cs typeface="Arial" pitchFamily="34" charset="0"/>
              </a:rPr>
              <a:t>) – </a:t>
            </a:r>
            <a:r>
              <a:rPr lang="ko-KR" altLang="en-US" sz="1500" dirty="0">
                <a:latin typeface="Arial" pitchFamily="34" charset="0"/>
                <a:cs typeface="Arial" pitchFamily="34" charset="0"/>
              </a:rPr>
              <a:t>중기 사업 계획 및 비전 발표</a:t>
            </a:r>
            <a:endParaRPr lang="en-US" altLang="ko-K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71" y="6526138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altLang="ko-KR" sz="1200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/>
              <a:t>https</a:t>
            </a:r>
            <a:r>
              <a:rPr lang="en-US" altLang="ko-KR" sz="1200" dirty="0"/>
              <a:t>://www.gttkorea.com/news/articleView.html?idxno=7239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75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타원 209"/>
          <p:cNvSpPr/>
          <p:nvPr/>
        </p:nvSpPr>
        <p:spPr>
          <a:xfrm>
            <a:off x="1808795" y="3539998"/>
            <a:ext cx="1007869" cy="1008233"/>
          </a:xfrm>
          <a:prstGeom prst="ellipse">
            <a:avLst/>
          </a:prstGeom>
          <a:solidFill>
            <a:srgbClr val="0A3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03124">
              <a:spcBef>
                <a:spcPts val="363"/>
              </a:spcBef>
              <a:buClr>
                <a:srgbClr val="000000"/>
              </a:buClr>
              <a:buFont typeface="Arial"/>
            </a:pPr>
            <a:r>
              <a: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  <a:sym typeface="Arial"/>
              </a:rPr>
              <a:t>$10 M</a:t>
            </a:r>
          </a:p>
          <a:p>
            <a:pPr algn="ctr" defTabSz="903124">
              <a:spcBef>
                <a:spcPts val="363"/>
              </a:spcBef>
              <a:buClr>
                <a:srgbClr val="000000"/>
              </a:buClr>
              <a:buFont typeface="Arial"/>
            </a:pPr>
            <a:r>
              <a: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  <a:sym typeface="Arial"/>
              </a:rPr>
              <a:t>(130</a:t>
            </a:r>
            <a:r>
              <a:rPr lang="ko-KR" altLang="en-US" sz="1452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  <a:sym typeface="Arial"/>
              </a:rPr>
              <a:t>억원</a:t>
            </a:r>
            <a:r>
              <a: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  <a:sym typeface="Arial"/>
              </a:rPr>
              <a:t>)</a:t>
            </a:r>
            <a:endParaRPr lang="ko-KR" altLang="en-US" sz="1452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  <a:sym typeface="Arial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438933" y="4800233"/>
            <a:ext cx="1747594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ALTIBASE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시장 매출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</a:p>
          <a:p>
            <a:pPr algn="ctr"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국내 사업 중심 매출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013274" y="3001614"/>
            <a:ext cx="1871757" cy="2572869"/>
            <a:chOff x="5065428" y="2637519"/>
            <a:chExt cx="1872000" cy="2572273"/>
          </a:xfrm>
        </p:grpSpPr>
        <p:sp>
          <p:nvSpPr>
            <p:cNvPr id="220" name="타원 219"/>
            <p:cNvSpPr/>
            <p:nvPr/>
          </p:nvSpPr>
          <p:spPr>
            <a:xfrm>
              <a:off x="5065428" y="2637519"/>
              <a:ext cx="1872000" cy="1872000"/>
            </a:xfrm>
            <a:prstGeom prst="ellipse">
              <a:avLst/>
            </a:prstGeom>
            <a:solidFill>
              <a:srgbClr val="70A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3124">
                <a:spcBef>
                  <a:spcPts val="363"/>
                </a:spcBef>
              </a:pPr>
              <a:r>
                <a:rPr lang="en-US" altLang="ko-KR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$7 </a:t>
              </a:r>
              <a:r>
                <a:rPr lang="en-US" altLang="ko-KR" sz="1452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Billion</a:t>
              </a:r>
            </a:p>
            <a:p>
              <a:pPr algn="ctr" defTabSz="903124">
                <a:spcBef>
                  <a:spcPts val="363"/>
                </a:spcBef>
              </a:pPr>
              <a:r>
                <a:rPr lang="en-US" altLang="ko-KR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(9.142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조원</a:t>
              </a:r>
              <a:r>
                <a:rPr lang="en-US" altLang="ko-KR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)</a:t>
              </a:r>
              <a:endPara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  <a:p>
              <a:pPr algn="ctr" defTabSz="903124">
                <a:spcBef>
                  <a:spcPts val="363"/>
                </a:spcBef>
              </a:pPr>
              <a:r>
                <a:rPr lang="en-US" altLang="ko-KR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(Blue Ocean)</a:t>
              </a:r>
              <a:endParaRPr lang="ko-KR" altLang="en-US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117901" y="4660153"/>
              <a:ext cx="1767059" cy="549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en-US" altLang="ko-KR" sz="12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In-Memory DBMS Market</a:t>
              </a:r>
            </a:p>
            <a:p>
              <a:pPr algn="ctr" latinLnBrk="0">
                <a:lnSpc>
                  <a:spcPct val="130000"/>
                </a:lnSpc>
              </a:pPr>
              <a:r>
                <a:rPr lang="ko-KR" altLang="en-US" sz="12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경쟁력 우위의 시장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72944" y="1557586"/>
            <a:ext cx="2879625" cy="4127153"/>
            <a:chOff x="7824582" y="1106288"/>
            <a:chExt cx="2880000" cy="4126196"/>
          </a:xfrm>
        </p:grpSpPr>
        <p:sp>
          <p:nvSpPr>
            <p:cNvPr id="213" name="TextBox 212"/>
            <p:cNvSpPr txBox="1"/>
            <p:nvPr/>
          </p:nvSpPr>
          <p:spPr>
            <a:xfrm>
              <a:off x="8109422" y="1106288"/>
              <a:ext cx="2310319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30000"/>
                </a:lnSpc>
                <a:spcAft>
                  <a:spcPts val="300"/>
                </a:spcAft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en-US" altLang="ko-KR" sz="15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A306D"/>
                  </a:solidFill>
                  <a:latin typeface="Franklin Gothic Demi" panose="020B0703020102020204" pitchFamily="34" charset="0"/>
                  <a:ea typeface="Pretendard" panose="02000503000000020004" pitchFamily="50" charset="-127"/>
                  <a:cs typeface="Pretendard" panose="02000503000000020004" pitchFamily="50" charset="-127"/>
                </a:rPr>
                <a:t>Market Size (As of 2022)</a:t>
              </a:r>
            </a:p>
          </p:txBody>
        </p:sp>
        <p:sp>
          <p:nvSpPr>
            <p:cNvPr id="224" name="타원 223"/>
            <p:cNvSpPr/>
            <p:nvPr/>
          </p:nvSpPr>
          <p:spPr>
            <a:xfrm>
              <a:off x="7824582" y="1788623"/>
              <a:ext cx="2880000" cy="2880000"/>
            </a:xfrm>
            <a:prstGeom prst="ellipse">
              <a:avLst/>
            </a:prstGeom>
            <a:solidFill>
              <a:srgbClr val="FF00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3124">
                <a:spcBef>
                  <a:spcPts val="363"/>
                </a:spcBef>
              </a:pPr>
              <a:r>
                <a:rPr lang="en-US" altLang="ko-KR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$63.4 Billion</a:t>
              </a:r>
              <a:r>
                <a:rPr lang="en-US" altLang="ko-KR" sz="1452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+</a:t>
              </a:r>
            </a:p>
            <a:p>
              <a:pPr algn="ctr" defTabSz="903124">
                <a:spcBef>
                  <a:spcPts val="363"/>
                </a:spcBef>
              </a:pPr>
              <a:r>
                <a:rPr lang="en-US" altLang="ko-KR" sz="1452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(82.85</a:t>
              </a:r>
              <a:r>
                <a:rPr lang="ko-KR" altLang="en-US" sz="1452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조원</a:t>
              </a:r>
              <a:r>
                <a:rPr lang="en-US" altLang="ko-KR" sz="1452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+)</a:t>
              </a:r>
              <a:endPara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  <a:p>
              <a:pPr algn="ctr" defTabSz="903124">
                <a:spcBef>
                  <a:spcPts val="363"/>
                </a:spcBef>
              </a:pPr>
              <a:r>
                <a:rPr lang="en-US" altLang="ko-KR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(Red</a:t>
              </a:r>
              <a:r>
                <a:rPr lang="ko-KR" altLang="en-US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 </a:t>
              </a:r>
              <a:r>
                <a:rPr lang="en-US" altLang="ko-KR" sz="1452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Pretendard SemiBold" pitchFamily="50" charset="-127"/>
                  <a:ea typeface="Pretendard SemiBold" pitchFamily="50" charset="-127"/>
                  <a:cs typeface="Pretendard SemiBold" pitchFamily="50" charset="-127"/>
                </a:rPr>
                <a:t>Ocean)</a:t>
              </a:r>
              <a:endParaRPr lang="ko-KR" altLang="en-US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691278" y="4660153"/>
              <a:ext cx="1146617" cy="572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en-US" altLang="ko-KR" sz="12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DBMS </a:t>
              </a:r>
              <a:r>
                <a:rPr lang="ko-KR" altLang="en-US" sz="12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전체 시장</a:t>
              </a:r>
              <a:endPara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 latinLnBrk="0">
                <a:lnSpc>
                  <a:spcPct val="130000"/>
                </a:lnSpc>
              </a:pPr>
              <a:r>
                <a:rPr lang="ko-KR" altLang="en-US" sz="12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다수 경쟁 시장</a:t>
              </a:r>
              <a:endPara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974" y="6526138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ALTIBASE IR 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2712" y="3152001"/>
            <a:ext cx="27995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국내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In-Memory DBMS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시장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위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기업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성장동력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해외 사업 강화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직선 연결선 9">
            <a:extLst>
              <a:ext uri="{FF2B5EF4-FFF2-40B4-BE49-F238E27FC236}">
                <a16:creationId xmlns:a16="http://schemas.microsoft.com/office/drawing/2014/main" xmlns="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3761" y="5419377"/>
            <a:ext cx="10663602" cy="0"/>
          </a:xfrm>
          <a:prstGeom prst="line">
            <a:avLst/>
          </a:prstGeom>
          <a:ln w="25400">
            <a:solidFill>
              <a:srgbClr val="70A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TextBox 821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1192044" y="5731880"/>
            <a:ext cx="4338446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삼성전자 사용자 인증시스템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삼성전자 </a:t>
            </a:r>
            <a:r>
              <a:rPr lang="ko-KR" altLang="en-US" dirty="0" err="1" smtClean="0">
                <a:solidFill>
                  <a:srgbClr val="44546A"/>
                </a:solidFill>
              </a:rPr>
              <a:t>리퍼비시</a:t>
            </a:r>
            <a:r>
              <a:rPr lang="en-US" altLang="ko-KR" dirty="0" smtClean="0">
                <a:solidFill>
                  <a:srgbClr val="44546A"/>
                </a:solidFill>
              </a:rPr>
              <a:t>(</a:t>
            </a:r>
            <a:r>
              <a:rPr lang="ko-KR" altLang="en-US" dirty="0" smtClean="0">
                <a:solidFill>
                  <a:srgbClr val="44546A"/>
                </a:solidFill>
              </a:rPr>
              <a:t>미국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베트남</a:t>
            </a:r>
            <a:r>
              <a:rPr lang="en-US" altLang="ko-KR" dirty="0" smtClean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미국 </a:t>
            </a:r>
            <a:r>
              <a:rPr lang="ko-KR" altLang="en-US" dirty="0" err="1" smtClean="0">
                <a:solidFill>
                  <a:srgbClr val="44546A"/>
                </a:solidFill>
              </a:rPr>
              <a:t>이노캡션</a:t>
            </a:r>
            <a:r>
              <a:rPr lang="ko-KR" altLang="en-US" dirty="0" smtClean="0">
                <a:solidFill>
                  <a:srgbClr val="44546A"/>
                </a:solidFill>
              </a:rPr>
              <a:t> </a:t>
            </a:r>
            <a:r>
              <a:rPr lang="en-US" altLang="ko-KR" dirty="0" smtClean="0">
                <a:solidFill>
                  <a:srgbClr val="44546A"/>
                </a:solidFill>
              </a:rPr>
              <a:t>STT </a:t>
            </a:r>
            <a:r>
              <a:rPr lang="ko-KR" altLang="en-US" dirty="0" err="1" smtClean="0">
                <a:solidFill>
                  <a:srgbClr val="44546A"/>
                </a:solidFill>
              </a:rPr>
              <a:t>로깅시스템</a:t>
            </a:r>
            <a:r>
              <a:rPr lang="ko-KR" altLang="en-US" dirty="0" smtClean="0">
                <a:solidFill>
                  <a:srgbClr val="44546A"/>
                </a:solidFill>
              </a:rPr>
              <a:t> </a:t>
            </a:r>
            <a:r>
              <a:rPr lang="en-US" altLang="ko-KR" dirty="0" smtClean="0">
                <a:solidFill>
                  <a:srgbClr val="44546A"/>
                </a:solidFill>
              </a:rPr>
              <a:t>(</a:t>
            </a:r>
            <a:r>
              <a:rPr lang="ko-KR" altLang="en-US" dirty="0" smtClean="0">
                <a:solidFill>
                  <a:srgbClr val="44546A"/>
                </a:solidFill>
              </a:rPr>
              <a:t>아마존 시스템</a:t>
            </a:r>
            <a:r>
              <a:rPr lang="en-US" altLang="ko-KR" dirty="0" smtClean="0">
                <a:solidFill>
                  <a:srgbClr val="44546A"/>
                </a:solidFill>
              </a:rPr>
              <a:t>, 2</a:t>
            </a:r>
            <a:r>
              <a:rPr lang="ko-KR" altLang="en-US" dirty="0" smtClean="0">
                <a:solidFill>
                  <a:srgbClr val="44546A"/>
                </a:solidFill>
              </a:rPr>
              <a:t>중화 구성</a:t>
            </a:r>
            <a:r>
              <a:rPr lang="en-US" altLang="ko-KR" dirty="0" smtClean="0">
                <a:solidFill>
                  <a:srgbClr val="44546A"/>
                </a:solidFill>
              </a:rPr>
              <a:t>)</a:t>
            </a: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7091363" y="5723207"/>
            <a:ext cx="4627161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44546A"/>
                </a:solidFill>
              </a:rPr>
              <a:t>AWS, </a:t>
            </a:r>
            <a:r>
              <a:rPr lang="ko-KR" altLang="en-US" dirty="0" smtClean="0">
                <a:solidFill>
                  <a:srgbClr val="44546A"/>
                </a:solidFill>
              </a:rPr>
              <a:t>삼성</a:t>
            </a:r>
            <a:r>
              <a:rPr lang="en-US" altLang="ko-KR" dirty="0" smtClean="0">
                <a:solidFill>
                  <a:srgbClr val="44546A"/>
                </a:solidFill>
              </a:rPr>
              <a:t> Cloud, KT Cloud, NHN Cloud, Hostway Cloud 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44546A"/>
                </a:solidFill>
              </a:rPr>
              <a:t>On-premise Cloud Service Providers </a:t>
            </a: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446" name="양쪽 모서리가 둥근 사각형 445"/>
          <p:cNvSpPr/>
          <p:nvPr/>
        </p:nvSpPr>
        <p:spPr>
          <a:xfrm>
            <a:off x="6869414" y="1431621"/>
            <a:ext cx="4067121" cy="354935"/>
          </a:xfrm>
          <a:prstGeom prst="round2SameRect">
            <a:avLst>
              <a:gd name="adj1" fmla="val 36147"/>
              <a:gd name="adj2" fmla="val 0"/>
            </a:avLst>
          </a:prstGeom>
          <a:solidFill>
            <a:srgbClr val="70A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124">
              <a:spcBef>
                <a:spcPts val="363"/>
              </a:spcBef>
            </a:pPr>
            <a:endParaRPr lang="ko-KR" altLang="en-US" sz="1452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6964460" y="1477141"/>
            <a:ext cx="3637849" cy="3157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03124">
              <a:spcBef>
                <a:spcPts val="363"/>
              </a:spcBef>
            </a:pP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AKU(ALTIBASE Kubernetes Utility)</a:t>
            </a:r>
            <a:endParaRPr lang="ko-KR" altLang="en-US" sz="1452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6559550" y="3198469"/>
            <a:ext cx="978228" cy="789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오른쪽 화살표 448"/>
          <p:cNvSpPr/>
          <p:nvPr/>
        </p:nvSpPr>
        <p:spPr>
          <a:xfrm>
            <a:off x="7753681" y="3456988"/>
            <a:ext cx="284673" cy="24294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오른쪽 화살표 449"/>
          <p:cNvSpPr/>
          <p:nvPr/>
        </p:nvSpPr>
        <p:spPr>
          <a:xfrm>
            <a:off x="8808000" y="3456988"/>
            <a:ext cx="284673" cy="24294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오른쪽 화살표 450"/>
          <p:cNvSpPr/>
          <p:nvPr/>
        </p:nvSpPr>
        <p:spPr>
          <a:xfrm>
            <a:off x="9873354" y="3456988"/>
            <a:ext cx="284673" cy="2429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3" name="그룹 452"/>
          <p:cNvGrpSpPr/>
          <p:nvPr/>
        </p:nvGrpSpPr>
        <p:grpSpPr>
          <a:xfrm>
            <a:off x="6960683" y="3129332"/>
            <a:ext cx="752354" cy="787815"/>
            <a:chOff x="1635874" y="4153668"/>
            <a:chExt cx="784334" cy="942752"/>
          </a:xfrm>
        </p:grpSpPr>
        <p:grpSp>
          <p:nvGrpSpPr>
            <p:cNvPr id="454" name="그룹 453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457" name="그룹 456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459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0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1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2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3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4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5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6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7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8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69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0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1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2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3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4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5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6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7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8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79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0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1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2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3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4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5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6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7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8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89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0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1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2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3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4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5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6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7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8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499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458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455" name="직사각형 454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500" name="Rectangle 25"/>
          <p:cNvSpPr>
            <a:spLocks noChangeArrowheads="1"/>
          </p:cNvSpPr>
          <p:nvPr/>
        </p:nvSpPr>
        <p:spPr bwMode="gray">
          <a:xfrm>
            <a:off x="7920145" y="1847081"/>
            <a:ext cx="1457616" cy="289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 latinLnBrk="0">
              <a:lnSpc>
                <a:spcPct val="130000"/>
              </a:lnSpc>
            </a:pPr>
            <a:r>
              <a:rPr lang="en-US" altLang="ko-KR" sz="11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Auto Replication Scale </a:t>
            </a: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- out</a:t>
            </a:r>
            <a:endParaRPr lang="ko-KR" altLang="en-US" sz="11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</p:txBody>
      </p:sp>
      <p:grpSp>
        <p:nvGrpSpPr>
          <p:cNvPr id="501" name="그룹 500"/>
          <p:cNvGrpSpPr/>
          <p:nvPr/>
        </p:nvGrpSpPr>
        <p:grpSpPr>
          <a:xfrm>
            <a:off x="7998459" y="2620354"/>
            <a:ext cx="752354" cy="787815"/>
            <a:chOff x="1635874" y="4153668"/>
            <a:chExt cx="784334" cy="942752"/>
          </a:xfrm>
        </p:grpSpPr>
        <p:grpSp>
          <p:nvGrpSpPr>
            <p:cNvPr id="502" name="그룹 501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505" name="그룹 504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50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08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09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0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1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2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3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4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5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6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7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8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19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0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1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2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3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4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5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6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7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8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29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0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1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2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3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4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5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6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7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8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39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0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1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2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3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4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5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6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47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506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503" name="직사각형 502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548" name="그룹 547"/>
          <p:cNvGrpSpPr/>
          <p:nvPr/>
        </p:nvGrpSpPr>
        <p:grpSpPr>
          <a:xfrm>
            <a:off x="7998459" y="3594447"/>
            <a:ext cx="752354" cy="787815"/>
            <a:chOff x="1635874" y="4153668"/>
            <a:chExt cx="784334" cy="942752"/>
          </a:xfrm>
        </p:grpSpPr>
        <p:grpSp>
          <p:nvGrpSpPr>
            <p:cNvPr id="549" name="그룹 548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552" name="그룹 551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55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55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56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57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58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59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0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1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2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3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4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5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6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7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8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69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0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1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2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3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4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5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6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7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8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79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0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1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2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3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4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5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6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7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8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89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90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91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92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93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594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553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550" name="직사각형 549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595" name="그룹 594"/>
          <p:cNvGrpSpPr/>
          <p:nvPr/>
        </p:nvGrpSpPr>
        <p:grpSpPr>
          <a:xfrm>
            <a:off x="9049109" y="2200975"/>
            <a:ext cx="752354" cy="787815"/>
            <a:chOff x="1635874" y="4153668"/>
            <a:chExt cx="784334" cy="942752"/>
          </a:xfrm>
        </p:grpSpPr>
        <p:grpSp>
          <p:nvGrpSpPr>
            <p:cNvPr id="596" name="그룹 595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599" name="그룹 598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60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2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3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4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5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6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7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8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09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0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1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2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3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4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5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6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7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8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19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0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1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2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3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4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5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6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7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8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29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0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1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2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3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4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5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6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7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8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39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40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41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600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597" name="직사각형 596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642" name="그룹 641"/>
          <p:cNvGrpSpPr/>
          <p:nvPr/>
        </p:nvGrpSpPr>
        <p:grpSpPr>
          <a:xfrm>
            <a:off x="9049109" y="4046365"/>
            <a:ext cx="752354" cy="787815"/>
            <a:chOff x="1635874" y="4153668"/>
            <a:chExt cx="784334" cy="942752"/>
          </a:xfrm>
        </p:grpSpPr>
        <p:grpSp>
          <p:nvGrpSpPr>
            <p:cNvPr id="643" name="그룹 642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646" name="그룹 645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648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49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0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1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2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3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4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5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6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7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8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59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0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1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2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3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4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5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6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7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8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69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0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1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2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3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4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5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6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7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8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79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0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1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2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3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4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5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6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7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88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647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644" name="직사각형 643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5" name="TextBox 644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689" name="그룹 688"/>
          <p:cNvGrpSpPr/>
          <p:nvPr/>
        </p:nvGrpSpPr>
        <p:grpSpPr>
          <a:xfrm>
            <a:off x="9049109" y="3123670"/>
            <a:ext cx="752354" cy="787815"/>
            <a:chOff x="1635874" y="4153668"/>
            <a:chExt cx="784334" cy="942752"/>
          </a:xfrm>
        </p:grpSpPr>
        <p:grpSp>
          <p:nvGrpSpPr>
            <p:cNvPr id="690" name="그룹 689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693" name="그룹 692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695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96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97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98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699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0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1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2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3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4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5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6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7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8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09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0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1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2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3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4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5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6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7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8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19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0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1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2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3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4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5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6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7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8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29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0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1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2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3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4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35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694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691" name="직사각형 690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36" name="그룹 735"/>
          <p:cNvGrpSpPr/>
          <p:nvPr/>
        </p:nvGrpSpPr>
        <p:grpSpPr>
          <a:xfrm>
            <a:off x="10148668" y="2570829"/>
            <a:ext cx="752354" cy="787815"/>
            <a:chOff x="1635874" y="4153668"/>
            <a:chExt cx="784334" cy="942752"/>
          </a:xfrm>
        </p:grpSpPr>
        <p:grpSp>
          <p:nvGrpSpPr>
            <p:cNvPr id="737" name="그룹 736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740" name="그룹 739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74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3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4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5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6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7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8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49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0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1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2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3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4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5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6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7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8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59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0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1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2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3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4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5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6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7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8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69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0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1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2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3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4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5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6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7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8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79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80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81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82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741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738" name="직사각형 737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783" name="그룹 782"/>
          <p:cNvGrpSpPr/>
          <p:nvPr/>
        </p:nvGrpSpPr>
        <p:grpSpPr>
          <a:xfrm>
            <a:off x="10148668" y="4288066"/>
            <a:ext cx="752354" cy="787815"/>
            <a:chOff x="1635874" y="4153668"/>
            <a:chExt cx="784334" cy="942752"/>
          </a:xfrm>
        </p:grpSpPr>
        <p:grpSp>
          <p:nvGrpSpPr>
            <p:cNvPr id="784" name="그룹 783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787" name="그룹 786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789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0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1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2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3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4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5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6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7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8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799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0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1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2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3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4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5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6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7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8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09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0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1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2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3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4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5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18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24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870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25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26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27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28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29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0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1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2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3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4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35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788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785" name="직사각형 784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236" name="그룹 1235"/>
          <p:cNvGrpSpPr/>
          <p:nvPr/>
        </p:nvGrpSpPr>
        <p:grpSpPr>
          <a:xfrm>
            <a:off x="10148668" y="3368963"/>
            <a:ext cx="752354" cy="787815"/>
            <a:chOff x="1635874" y="4153668"/>
            <a:chExt cx="784334" cy="942752"/>
          </a:xfrm>
        </p:grpSpPr>
        <p:grpSp>
          <p:nvGrpSpPr>
            <p:cNvPr id="1237" name="그룹 1236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1240" name="그룹 1239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124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3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4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5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6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7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8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49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0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1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2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3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4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5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6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7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8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59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0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1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2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3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4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5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6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7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8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69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0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1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2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3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4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5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6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7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8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79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80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81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82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1241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1238" name="직사각형 1237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39" name="TextBox 1238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283" name="그룹 1282"/>
          <p:cNvGrpSpPr/>
          <p:nvPr/>
        </p:nvGrpSpPr>
        <p:grpSpPr>
          <a:xfrm>
            <a:off x="10148668" y="1785431"/>
            <a:ext cx="752354" cy="787815"/>
            <a:chOff x="1635874" y="4153668"/>
            <a:chExt cx="784334" cy="942752"/>
          </a:xfrm>
        </p:grpSpPr>
        <p:grpSp>
          <p:nvGrpSpPr>
            <p:cNvPr id="1284" name="그룹 1283"/>
            <p:cNvGrpSpPr/>
            <p:nvPr/>
          </p:nvGrpSpPr>
          <p:grpSpPr>
            <a:xfrm>
              <a:off x="1829371" y="4495390"/>
              <a:ext cx="464126" cy="552558"/>
              <a:chOff x="1566384" y="1690526"/>
              <a:chExt cx="462763" cy="550935"/>
            </a:xfrm>
          </p:grpSpPr>
          <p:grpSp>
            <p:nvGrpSpPr>
              <p:cNvPr id="1287" name="그룹 1286"/>
              <p:cNvGrpSpPr/>
              <p:nvPr/>
            </p:nvGrpSpPr>
            <p:grpSpPr>
              <a:xfrm>
                <a:off x="1566384" y="1690526"/>
                <a:ext cx="462763" cy="550935"/>
                <a:chOff x="188661" y="1793204"/>
                <a:chExt cx="566715" cy="674719"/>
              </a:xfrm>
            </p:grpSpPr>
            <p:sp>
              <p:nvSpPr>
                <p:cNvPr id="1289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8997" y="1793541"/>
                  <a:ext cx="566379" cy="67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0" name="Freeform 5"/>
                <p:cNvSpPr>
                  <a:spLocks/>
                </p:cNvSpPr>
                <p:nvPr/>
              </p:nvSpPr>
              <p:spPr bwMode="auto">
                <a:xfrm>
                  <a:off x="754370" y="2226138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2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0"/>
                        <a:pt x="0" y="46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1" name="Freeform 6"/>
                <p:cNvSpPr>
                  <a:spLocks/>
                </p:cNvSpPr>
                <p:nvPr/>
              </p:nvSpPr>
              <p:spPr bwMode="auto">
                <a:xfrm>
                  <a:off x="751017" y="2235528"/>
                  <a:ext cx="3353" cy="135816"/>
                </a:xfrm>
                <a:custGeom>
                  <a:avLst/>
                  <a:gdLst>
                    <a:gd name="T0" fmla="*/ 11 w 11"/>
                    <a:gd name="T1" fmla="*/ 0 h 465"/>
                    <a:gd name="T2" fmla="*/ 11 w 11"/>
                    <a:gd name="T3" fmla="*/ 429 h 465"/>
                    <a:gd name="T4" fmla="*/ 0 w 11"/>
                    <a:gd name="T5" fmla="*/ 465 h 465"/>
                    <a:gd name="T6" fmla="*/ 0 w 11"/>
                    <a:gd name="T7" fmla="*/ 37 h 465"/>
                    <a:gd name="T8" fmla="*/ 11 w 11"/>
                    <a:gd name="T9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5">
                      <a:moveTo>
                        <a:pt x="11" y="0"/>
                      </a:moveTo>
                      <a:cubicBezTo>
                        <a:pt x="11" y="429"/>
                        <a:pt x="11" y="429"/>
                        <a:pt x="11" y="429"/>
                      </a:cubicBezTo>
                      <a:cubicBezTo>
                        <a:pt x="8" y="441"/>
                        <a:pt x="5" y="453"/>
                        <a:pt x="0" y="46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5" y="25"/>
                        <a:pt x="8" y="13"/>
                        <a:pt x="11" y="0"/>
                      </a:cubicBezTo>
                    </a:path>
                  </a:pathLst>
                </a:custGeom>
                <a:solidFill>
                  <a:srgbClr val="9196A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2" name="Freeform 7"/>
                <p:cNvSpPr>
                  <a:spLocks/>
                </p:cNvSpPr>
                <p:nvPr/>
              </p:nvSpPr>
              <p:spPr bwMode="auto">
                <a:xfrm>
                  <a:off x="743303" y="2246594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3" name="Freeform 8"/>
                <p:cNvSpPr>
                  <a:spLocks/>
                </p:cNvSpPr>
                <p:nvPr/>
              </p:nvSpPr>
              <p:spPr bwMode="auto">
                <a:xfrm>
                  <a:off x="188661" y="2226138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399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7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0"/>
                        <a:pt x="435" y="399"/>
                        <a:pt x="971" y="399"/>
                      </a:cubicBezTo>
                      <a:cubicBezTo>
                        <a:pt x="1410" y="399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4" name="Oval 9"/>
                <p:cNvSpPr>
                  <a:spLocks noChangeArrowheads="1"/>
                </p:cNvSpPr>
                <p:nvPr/>
              </p:nvSpPr>
              <p:spPr bwMode="auto">
                <a:xfrm>
                  <a:off x="188661" y="2110108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5" name="Freeform 10"/>
                <p:cNvSpPr>
                  <a:spLocks/>
                </p:cNvSpPr>
                <p:nvPr/>
              </p:nvSpPr>
              <p:spPr bwMode="auto">
                <a:xfrm>
                  <a:off x="754370" y="2071543"/>
                  <a:ext cx="671" cy="134474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6" name="Freeform 11"/>
                <p:cNvSpPr>
                  <a:spLocks/>
                </p:cNvSpPr>
                <p:nvPr/>
              </p:nvSpPr>
              <p:spPr bwMode="auto">
                <a:xfrm>
                  <a:off x="751017" y="2081268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7" name="Freeform 12"/>
                <p:cNvSpPr>
                  <a:spLocks/>
                </p:cNvSpPr>
                <p:nvPr/>
              </p:nvSpPr>
              <p:spPr bwMode="auto">
                <a:xfrm>
                  <a:off x="743303" y="2091663"/>
                  <a:ext cx="7713" cy="138498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8" name="Freeform 13"/>
                <p:cNvSpPr>
                  <a:spLocks/>
                </p:cNvSpPr>
                <p:nvPr/>
              </p:nvSpPr>
              <p:spPr bwMode="auto">
                <a:xfrm>
                  <a:off x="188661" y="2071543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299" name="Oval 14"/>
                <p:cNvSpPr>
                  <a:spLocks noChangeArrowheads="1"/>
                </p:cNvSpPr>
                <p:nvPr/>
              </p:nvSpPr>
              <p:spPr bwMode="auto">
                <a:xfrm>
                  <a:off x="188661" y="1955513"/>
                  <a:ext cx="566379" cy="232731"/>
                </a:xfrm>
                <a:prstGeom prst="ellipse">
                  <a:avLst/>
                </a:prstGeom>
                <a:solidFill>
                  <a:srgbClr val="CBD0D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0" name="Freeform 15"/>
                <p:cNvSpPr>
                  <a:spLocks/>
                </p:cNvSpPr>
                <p:nvPr/>
              </p:nvSpPr>
              <p:spPr bwMode="auto">
                <a:xfrm>
                  <a:off x="754370" y="1909235"/>
                  <a:ext cx="671" cy="134810"/>
                </a:xfrm>
                <a:custGeom>
                  <a:avLst/>
                  <a:gdLst>
                    <a:gd name="T0" fmla="*/ 3 w 3"/>
                    <a:gd name="T1" fmla="*/ 0 h 461"/>
                    <a:gd name="T2" fmla="*/ 3 w 3"/>
                    <a:gd name="T3" fmla="*/ 429 h 461"/>
                    <a:gd name="T4" fmla="*/ 0 w 3"/>
                    <a:gd name="T5" fmla="*/ 461 h 461"/>
                    <a:gd name="T6" fmla="*/ 0 w 3"/>
                    <a:gd name="T7" fmla="*/ 33 h 461"/>
                    <a:gd name="T8" fmla="*/ 3 w 3"/>
                    <a:gd name="T9" fmla="*/ 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61">
                      <a:moveTo>
                        <a:pt x="3" y="0"/>
                      </a:moveTo>
                      <a:cubicBezTo>
                        <a:pt x="3" y="429"/>
                        <a:pt x="3" y="429"/>
                        <a:pt x="3" y="429"/>
                      </a:cubicBezTo>
                      <a:cubicBezTo>
                        <a:pt x="3" y="440"/>
                        <a:pt x="2" y="451"/>
                        <a:pt x="0" y="461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22"/>
                        <a:pt x="3" y="11"/>
                        <a:pt x="3" y="0"/>
                      </a:cubicBezTo>
                    </a:path>
                  </a:pathLst>
                </a:custGeom>
                <a:solidFill>
                  <a:srgbClr val="87909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1" name="Freeform 16"/>
                <p:cNvSpPr>
                  <a:spLocks/>
                </p:cNvSpPr>
                <p:nvPr/>
              </p:nvSpPr>
              <p:spPr bwMode="auto">
                <a:xfrm>
                  <a:off x="751017" y="1918960"/>
                  <a:ext cx="3353" cy="135480"/>
                </a:xfrm>
                <a:custGeom>
                  <a:avLst/>
                  <a:gdLst>
                    <a:gd name="T0" fmla="*/ 11 w 11"/>
                    <a:gd name="T1" fmla="*/ 0 h 464"/>
                    <a:gd name="T2" fmla="*/ 11 w 11"/>
                    <a:gd name="T3" fmla="*/ 428 h 464"/>
                    <a:gd name="T4" fmla="*/ 0 w 11"/>
                    <a:gd name="T5" fmla="*/ 464 h 464"/>
                    <a:gd name="T6" fmla="*/ 0 w 11"/>
                    <a:gd name="T7" fmla="*/ 36 h 464"/>
                    <a:gd name="T8" fmla="*/ 11 w 11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64">
                      <a:moveTo>
                        <a:pt x="11" y="0"/>
                      </a:moveTo>
                      <a:cubicBezTo>
                        <a:pt x="11" y="428"/>
                        <a:pt x="11" y="428"/>
                        <a:pt x="11" y="428"/>
                      </a:cubicBezTo>
                      <a:cubicBezTo>
                        <a:pt x="8" y="440"/>
                        <a:pt x="5" y="453"/>
                        <a:pt x="0" y="46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5" y="24"/>
                        <a:pt x="8" y="12"/>
                        <a:pt x="11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2" name="Freeform 17"/>
                <p:cNvSpPr>
                  <a:spLocks/>
                </p:cNvSpPr>
                <p:nvPr/>
              </p:nvSpPr>
              <p:spPr bwMode="auto">
                <a:xfrm>
                  <a:off x="743303" y="1929691"/>
                  <a:ext cx="7713" cy="138162"/>
                </a:xfrm>
                <a:custGeom>
                  <a:avLst/>
                  <a:gdLst>
                    <a:gd name="T0" fmla="*/ 26 w 26"/>
                    <a:gd name="T1" fmla="*/ 0 h 474"/>
                    <a:gd name="T2" fmla="*/ 26 w 26"/>
                    <a:gd name="T3" fmla="*/ 428 h 474"/>
                    <a:gd name="T4" fmla="*/ 0 w 26"/>
                    <a:gd name="T5" fmla="*/ 474 h 474"/>
                    <a:gd name="T6" fmla="*/ 0 w 26"/>
                    <a:gd name="T7" fmla="*/ 45 h 474"/>
                    <a:gd name="T8" fmla="*/ 26 w 26"/>
                    <a:gd name="T9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74">
                      <a:moveTo>
                        <a:pt x="26" y="0"/>
                      </a:moveTo>
                      <a:cubicBezTo>
                        <a:pt x="26" y="428"/>
                        <a:pt x="26" y="428"/>
                        <a:pt x="26" y="428"/>
                      </a:cubicBezTo>
                      <a:cubicBezTo>
                        <a:pt x="19" y="444"/>
                        <a:pt x="10" y="459"/>
                        <a:pt x="0" y="47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0" y="30"/>
                        <a:pt x="19" y="15"/>
                        <a:pt x="26" y="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3" name="Freeform 18"/>
                <p:cNvSpPr>
                  <a:spLocks/>
                </p:cNvSpPr>
                <p:nvPr/>
              </p:nvSpPr>
              <p:spPr bwMode="auto">
                <a:xfrm>
                  <a:off x="188661" y="1909235"/>
                  <a:ext cx="554642" cy="241785"/>
                </a:xfrm>
                <a:custGeom>
                  <a:avLst/>
                  <a:gdLst>
                    <a:gd name="T0" fmla="*/ 1901 w 1901"/>
                    <a:gd name="T1" fmla="*/ 114 h 828"/>
                    <a:gd name="T2" fmla="*/ 1901 w 1901"/>
                    <a:gd name="T3" fmla="*/ 543 h 828"/>
                    <a:gd name="T4" fmla="*/ 971 w 1901"/>
                    <a:gd name="T5" fmla="*/ 828 h 828"/>
                    <a:gd name="T6" fmla="*/ 0 w 1901"/>
                    <a:gd name="T7" fmla="*/ 429 h 828"/>
                    <a:gd name="T8" fmla="*/ 0 w 1901"/>
                    <a:gd name="T9" fmla="*/ 0 h 828"/>
                    <a:gd name="T10" fmla="*/ 971 w 1901"/>
                    <a:gd name="T11" fmla="*/ 400 h 828"/>
                    <a:gd name="T12" fmla="*/ 1901 w 1901"/>
                    <a:gd name="T13" fmla="*/ 114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1" h="828">
                      <a:moveTo>
                        <a:pt x="1901" y="114"/>
                      </a:moveTo>
                      <a:cubicBezTo>
                        <a:pt x="1901" y="543"/>
                        <a:pt x="1901" y="543"/>
                        <a:pt x="1901" y="543"/>
                      </a:cubicBezTo>
                      <a:cubicBezTo>
                        <a:pt x="1782" y="708"/>
                        <a:pt x="1410" y="828"/>
                        <a:pt x="971" y="828"/>
                      </a:cubicBezTo>
                      <a:cubicBezTo>
                        <a:pt x="435" y="828"/>
                        <a:pt x="0" y="649"/>
                        <a:pt x="0" y="4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21"/>
                        <a:pt x="435" y="400"/>
                        <a:pt x="971" y="400"/>
                      </a:cubicBezTo>
                      <a:cubicBezTo>
                        <a:pt x="1410" y="400"/>
                        <a:pt x="1782" y="279"/>
                        <a:pt x="1901" y="114"/>
                      </a:cubicBezTo>
                    </a:path>
                  </a:pathLst>
                </a:custGeom>
                <a:solidFill>
                  <a:srgbClr val="939B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4" name="Oval 19"/>
                <p:cNvSpPr>
                  <a:spLocks noChangeArrowheads="1"/>
                </p:cNvSpPr>
                <p:nvPr/>
              </p:nvSpPr>
              <p:spPr bwMode="auto">
                <a:xfrm>
                  <a:off x="188661" y="1793204"/>
                  <a:ext cx="566379" cy="2330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5" name="Oval 20"/>
                <p:cNvSpPr>
                  <a:spLocks noChangeArrowheads="1"/>
                </p:cNvSpPr>
                <p:nvPr/>
              </p:nvSpPr>
              <p:spPr bwMode="auto">
                <a:xfrm>
                  <a:off x="215152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6" name="Oval 21"/>
                <p:cNvSpPr>
                  <a:spLocks noChangeArrowheads="1"/>
                </p:cNvSpPr>
                <p:nvPr/>
              </p:nvSpPr>
              <p:spPr bwMode="auto">
                <a:xfrm>
                  <a:off x="255393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7" name="Oval 22"/>
                <p:cNvSpPr>
                  <a:spLocks noChangeArrowheads="1"/>
                </p:cNvSpPr>
                <p:nvPr/>
              </p:nvSpPr>
              <p:spPr bwMode="auto">
                <a:xfrm>
                  <a:off x="301332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8" name="Oval 23"/>
                <p:cNvSpPr>
                  <a:spLocks noChangeArrowheads="1"/>
                </p:cNvSpPr>
                <p:nvPr/>
              </p:nvSpPr>
              <p:spPr bwMode="auto">
                <a:xfrm>
                  <a:off x="218841" y="217885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09" name="Oval 24"/>
                <p:cNvSpPr>
                  <a:spLocks noChangeArrowheads="1"/>
                </p:cNvSpPr>
                <p:nvPr/>
              </p:nvSpPr>
              <p:spPr bwMode="auto">
                <a:xfrm>
                  <a:off x="258746" y="2199309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0" name="Oval 25"/>
                <p:cNvSpPr>
                  <a:spLocks noChangeArrowheads="1"/>
                </p:cNvSpPr>
                <p:nvPr/>
              </p:nvSpPr>
              <p:spPr bwMode="auto">
                <a:xfrm>
                  <a:off x="305022" y="221540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1" name="Oval 26"/>
                <p:cNvSpPr>
                  <a:spLocks noChangeArrowheads="1"/>
                </p:cNvSpPr>
                <p:nvPr/>
              </p:nvSpPr>
              <p:spPr bwMode="auto">
                <a:xfrm>
                  <a:off x="225213" y="2339485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2" name="Oval 27"/>
                <p:cNvSpPr>
                  <a:spLocks noChangeArrowheads="1"/>
                </p:cNvSpPr>
                <p:nvPr/>
              </p:nvSpPr>
              <p:spPr bwMode="auto">
                <a:xfrm>
                  <a:off x="265452" y="2360276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3" name="Oval 28"/>
                <p:cNvSpPr>
                  <a:spLocks noChangeArrowheads="1"/>
                </p:cNvSpPr>
                <p:nvPr/>
              </p:nvSpPr>
              <p:spPr bwMode="auto">
                <a:xfrm>
                  <a:off x="311393" y="2376372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4" name="Freeform 29"/>
                <p:cNvSpPr>
                  <a:spLocks noEditPoints="1"/>
                </p:cNvSpPr>
                <p:nvPr/>
              </p:nvSpPr>
              <p:spPr bwMode="auto">
                <a:xfrm>
                  <a:off x="188661" y="2034654"/>
                  <a:ext cx="277321" cy="433268"/>
                </a:xfrm>
                <a:custGeom>
                  <a:avLst/>
                  <a:gdLst>
                    <a:gd name="T0" fmla="*/ 0 w 950"/>
                    <a:gd name="T1" fmla="*/ 1086 h 1485"/>
                    <a:gd name="T2" fmla="*/ 0 w 950"/>
                    <a:gd name="T3" fmla="*/ 1086 h 1485"/>
                    <a:gd name="T4" fmla="*/ 950 w 950"/>
                    <a:gd name="T5" fmla="*/ 1485 h 1485"/>
                    <a:gd name="T6" fmla="*/ 950 w 950"/>
                    <a:gd name="T7" fmla="*/ 1485 h 1485"/>
                    <a:gd name="T8" fmla="*/ 0 w 950"/>
                    <a:gd name="T9" fmla="*/ 1086 h 1485"/>
                    <a:gd name="T10" fmla="*/ 0 w 950"/>
                    <a:gd name="T11" fmla="*/ 556 h 1485"/>
                    <a:gd name="T12" fmla="*/ 0 w 950"/>
                    <a:gd name="T13" fmla="*/ 557 h 1485"/>
                    <a:gd name="T14" fmla="*/ 0 w 950"/>
                    <a:gd name="T15" fmla="*/ 559 h 1485"/>
                    <a:gd name="T16" fmla="*/ 0 w 950"/>
                    <a:gd name="T17" fmla="*/ 556 h 1485"/>
                    <a:gd name="T18" fmla="*/ 0 w 950"/>
                    <a:gd name="T19" fmla="*/ 0 h 1485"/>
                    <a:gd name="T20" fmla="*/ 0 w 950"/>
                    <a:gd name="T21" fmla="*/ 1 h 1485"/>
                    <a:gd name="T22" fmla="*/ 1 w 950"/>
                    <a:gd name="T23" fmla="*/ 4 h 1485"/>
                    <a:gd name="T24" fmla="*/ 0 w 950"/>
                    <a:gd name="T25" fmla="*/ 0 h 1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50" h="1485">
                      <a:moveTo>
                        <a:pt x="0" y="1086"/>
                      </a:moveTo>
                      <a:cubicBezTo>
                        <a:pt x="0" y="1086"/>
                        <a:pt x="0" y="1086"/>
                        <a:pt x="0" y="1086"/>
                      </a:cubicBezTo>
                      <a:cubicBezTo>
                        <a:pt x="0" y="1304"/>
                        <a:pt x="424" y="1480"/>
                        <a:pt x="950" y="1485"/>
                      </a:cubicBezTo>
                      <a:cubicBezTo>
                        <a:pt x="950" y="1485"/>
                        <a:pt x="950" y="1485"/>
                        <a:pt x="950" y="1485"/>
                      </a:cubicBezTo>
                      <a:cubicBezTo>
                        <a:pt x="423" y="1480"/>
                        <a:pt x="0" y="1303"/>
                        <a:pt x="0" y="1086"/>
                      </a:cubicBezTo>
                      <a:moveTo>
                        <a:pt x="0" y="556"/>
                      </a:moveTo>
                      <a:cubicBezTo>
                        <a:pt x="0" y="557"/>
                        <a:pt x="0" y="557"/>
                        <a:pt x="0" y="557"/>
                      </a:cubicBezTo>
                      <a:cubicBezTo>
                        <a:pt x="0" y="558"/>
                        <a:pt x="0" y="558"/>
                        <a:pt x="0" y="559"/>
                      </a:cubicBezTo>
                      <a:cubicBezTo>
                        <a:pt x="0" y="558"/>
                        <a:pt x="0" y="557"/>
                        <a:pt x="0" y="55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5" name="Freeform 30"/>
                <p:cNvSpPr>
                  <a:spLocks noEditPoints="1"/>
                </p:cNvSpPr>
                <p:nvPr/>
              </p:nvSpPr>
              <p:spPr bwMode="auto">
                <a:xfrm>
                  <a:off x="188661" y="2226137"/>
                  <a:ext cx="277321" cy="241785"/>
                </a:xfrm>
                <a:custGeom>
                  <a:avLst/>
                  <a:gdLst>
                    <a:gd name="T0" fmla="*/ 464 w 950"/>
                    <a:gd name="T1" fmla="*/ 601 h 828"/>
                    <a:gd name="T2" fmla="*/ 420 w 950"/>
                    <a:gd name="T3" fmla="*/ 557 h 828"/>
                    <a:gd name="T4" fmla="*/ 464 w 950"/>
                    <a:gd name="T5" fmla="*/ 514 h 828"/>
                    <a:gd name="T6" fmla="*/ 508 w 950"/>
                    <a:gd name="T7" fmla="*/ 557 h 828"/>
                    <a:gd name="T8" fmla="*/ 464 w 950"/>
                    <a:gd name="T9" fmla="*/ 601 h 828"/>
                    <a:gd name="T10" fmla="*/ 306 w 950"/>
                    <a:gd name="T11" fmla="*/ 547 h 828"/>
                    <a:gd name="T12" fmla="*/ 263 w 950"/>
                    <a:gd name="T13" fmla="*/ 503 h 828"/>
                    <a:gd name="T14" fmla="*/ 306 w 950"/>
                    <a:gd name="T15" fmla="*/ 459 h 828"/>
                    <a:gd name="T16" fmla="*/ 350 w 950"/>
                    <a:gd name="T17" fmla="*/ 503 h 828"/>
                    <a:gd name="T18" fmla="*/ 306 w 950"/>
                    <a:gd name="T19" fmla="*/ 547 h 828"/>
                    <a:gd name="T20" fmla="*/ 169 w 950"/>
                    <a:gd name="T21" fmla="*/ 476 h 828"/>
                    <a:gd name="T22" fmla="*/ 125 w 950"/>
                    <a:gd name="T23" fmla="*/ 432 h 828"/>
                    <a:gd name="T24" fmla="*/ 169 w 950"/>
                    <a:gd name="T25" fmla="*/ 388 h 828"/>
                    <a:gd name="T26" fmla="*/ 213 w 950"/>
                    <a:gd name="T27" fmla="*/ 432 h 828"/>
                    <a:gd name="T28" fmla="*/ 169 w 950"/>
                    <a:gd name="T29" fmla="*/ 476 h 828"/>
                    <a:gd name="T30" fmla="*/ 0 w 950"/>
                    <a:gd name="T31" fmla="*/ 0 h 828"/>
                    <a:gd name="T32" fmla="*/ 0 w 950"/>
                    <a:gd name="T33" fmla="*/ 1 h 828"/>
                    <a:gd name="T34" fmla="*/ 0 w 950"/>
                    <a:gd name="T35" fmla="*/ 429 h 828"/>
                    <a:gd name="T36" fmla="*/ 950 w 950"/>
                    <a:gd name="T37" fmla="*/ 828 h 828"/>
                    <a:gd name="T38" fmla="*/ 950 w 950"/>
                    <a:gd name="T39" fmla="*/ 399 h 828"/>
                    <a:gd name="T40" fmla="*/ 0 w 950"/>
                    <a:gd name="T41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0" h="828">
                      <a:moveTo>
                        <a:pt x="464" y="601"/>
                      </a:moveTo>
                      <a:cubicBezTo>
                        <a:pt x="440" y="601"/>
                        <a:pt x="420" y="582"/>
                        <a:pt x="420" y="557"/>
                      </a:cubicBezTo>
                      <a:cubicBezTo>
                        <a:pt x="420" y="533"/>
                        <a:pt x="440" y="514"/>
                        <a:pt x="464" y="514"/>
                      </a:cubicBezTo>
                      <a:cubicBezTo>
                        <a:pt x="488" y="514"/>
                        <a:pt x="508" y="533"/>
                        <a:pt x="508" y="557"/>
                      </a:cubicBezTo>
                      <a:cubicBezTo>
                        <a:pt x="508" y="582"/>
                        <a:pt x="488" y="601"/>
                        <a:pt x="464" y="601"/>
                      </a:cubicBezTo>
                      <a:moveTo>
                        <a:pt x="306" y="547"/>
                      </a:moveTo>
                      <a:cubicBezTo>
                        <a:pt x="282" y="547"/>
                        <a:pt x="263" y="527"/>
                        <a:pt x="263" y="503"/>
                      </a:cubicBezTo>
                      <a:cubicBezTo>
                        <a:pt x="263" y="478"/>
                        <a:pt x="282" y="459"/>
                        <a:pt x="306" y="459"/>
                      </a:cubicBezTo>
                      <a:cubicBezTo>
                        <a:pt x="331" y="459"/>
                        <a:pt x="350" y="478"/>
                        <a:pt x="350" y="503"/>
                      </a:cubicBezTo>
                      <a:cubicBezTo>
                        <a:pt x="350" y="527"/>
                        <a:pt x="331" y="547"/>
                        <a:pt x="306" y="547"/>
                      </a:cubicBezTo>
                      <a:moveTo>
                        <a:pt x="169" y="476"/>
                      </a:moveTo>
                      <a:cubicBezTo>
                        <a:pt x="145" y="476"/>
                        <a:pt x="125" y="457"/>
                        <a:pt x="125" y="432"/>
                      </a:cubicBezTo>
                      <a:cubicBezTo>
                        <a:pt x="125" y="408"/>
                        <a:pt x="145" y="388"/>
                        <a:pt x="169" y="388"/>
                      </a:cubicBezTo>
                      <a:cubicBezTo>
                        <a:pt x="193" y="388"/>
                        <a:pt x="213" y="408"/>
                        <a:pt x="213" y="432"/>
                      </a:cubicBezTo>
                      <a:cubicBezTo>
                        <a:pt x="213" y="457"/>
                        <a:pt x="193" y="476"/>
                        <a:pt x="169" y="476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29"/>
                        <a:pt x="0" y="429"/>
                        <a:pt x="0" y="429"/>
                      </a:cubicBezTo>
                      <a:cubicBezTo>
                        <a:pt x="0" y="646"/>
                        <a:pt x="423" y="823"/>
                        <a:pt x="950" y="828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5"/>
                        <a:pt x="1" y="218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6" name="Freeform 31"/>
                <p:cNvSpPr>
                  <a:spLocks/>
                </p:cNvSpPr>
                <p:nvPr/>
              </p:nvSpPr>
              <p:spPr bwMode="auto">
                <a:xfrm>
                  <a:off x="188661" y="2212053"/>
                  <a:ext cx="277321" cy="130786"/>
                </a:xfrm>
                <a:custGeom>
                  <a:avLst/>
                  <a:gdLst>
                    <a:gd name="T0" fmla="*/ 9 w 950"/>
                    <a:gd name="T1" fmla="*/ 0 h 448"/>
                    <a:gd name="T2" fmla="*/ 0 w 950"/>
                    <a:gd name="T3" fmla="*/ 49 h 448"/>
                    <a:gd name="T4" fmla="*/ 950 w 950"/>
                    <a:gd name="T5" fmla="*/ 448 h 448"/>
                    <a:gd name="T6" fmla="*/ 950 w 950"/>
                    <a:gd name="T7" fmla="*/ 347 h 448"/>
                    <a:gd name="T8" fmla="*/ 9 w 950"/>
                    <a:gd name="T9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48">
                      <a:moveTo>
                        <a:pt x="9" y="0"/>
                      </a:moveTo>
                      <a:cubicBezTo>
                        <a:pt x="4" y="17"/>
                        <a:pt x="0" y="33"/>
                        <a:pt x="0" y="49"/>
                      </a:cubicBezTo>
                      <a:cubicBezTo>
                        <a:pt x="1" y="267"/>
                        <a:pt x="424" y="444"/>
                        <a:pt x="950" y="448"/>
                      </a:cubicBezTo>
                      <a:cubicBezTo>
                        <a:pt x="950" y="347"/>
                        <a:pt x="950" y="347"/>
                        <a:pt x="950" y="347"/>
                      </a:cubicBezTo>
                      <a:cubicBezTo>
                        <a:pt x="466" y="343"/>
                        <a:pt x="70" y="193"/>
                        <a:pt x="9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7" name="Freeform 32"/>
                <p:cNvSpPr>
                  <a:spLocks noEditPoints="1"/>
                </p:cNvSpPr>
                <p:nvPr/>
              </p:nvSpPr>
              <p:spPr bwMode="auto">
                <a:xfrm>
                  <a:off x="188661" y="2071876"/>
                  <a:ext cx="277321" cy="241449"/>
                </a:xfrm>
                <a:custGeom>
                  <a:avLst/>
                  <a:gdLst>
                    <a:gd name="T0" fmla="*/ 442 w 950"/>
                    <a:gd name="T1" fmla="*/ 579 h 827"/>
                    <a:gd name="T2" fmla="*/ 398 w 950"/>
                    <a:gd name="T3" fmla="*/ 536 h 827"/>
                    <a:gd name="T4" fmla="*/ 442 w 950"/>
                    <a:gd name="T5" fmla="*/ 492 h 827"/>
                    <a:gd name="T6" fmla="*/ 486 w 950"/>
                    <a:gd name="T7" fmla="*/ 536 h 827"/>
                    <a:gd name="T8" fmla="*/ 442 w 950"/>
                    <a:gd name="T9" fmla="*/ 579 h 827"/>
                    <a:gd name="T10" fmla="*/ 284 w 950"/>
                    <a:gd name="T11" fmla="*/ 525 h 827"/>
                    <a:gd name="T12" fmla="*/ 240 w 950"/>
                    <a:gd name="T13" fmla="*/ 481 h 827"/>
                    <a:gd name="T14" fmla="*/ 284 w 950"/>
                    <a:gd name="T15" fmla="*/ 437 h 827"/>
                    <a:gd name="T16" fmla="*/ 328 w 950"/>
                    <a:gd name="T17" fmla="*/ 481 h 827"/>
                    <a:gd name="T18" fmla="*/ 284 w 950"/>
                    <a:gd name="T19" fmla="*/ 525 h 827"/>
                    <a:gd name="T20" fmla="*/ 147 w 950"/>
                    <a:gd name="T21" fmla="*/ 454 h 827"/>
                    <a:gd name="T22" fmla="*/ 103 w 950"/>
                    <a:gd name="T23" fmla="*/ 410 h 827"/>
                    <a:gd name="T24" fmla="*/ 147 w 950"/>
                    <a:gd name="T25" fmla="*/ 367 h 827"/>
                    <a:gd name="T26" fmla="*/ 191 w 950"/>
                    <a:gd name="T27" fmla="*/ 410 h 827"/>
                    <a:gd name="T28" fmla="*/ 147 w 950"/>
                    <a:gd name="T29" fmla="*/ 454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0 w 950"/>
                    <a:gd name="T37" fmla="*/ 431 h 827"/>
                    <a:gd name="T38" fmla="*/ 9 w 950"/>
                    <a:gd name="T39" fmla="*/ 479 h 827"/>
                    <a:gd name="T40" fmla="*/ 9 w 950"/>
                    <a:gd name="T41" fmla="*/ 480 h 827"/>
                    <a:gd name="T42" fmla="*/ 950 w 950"/>
                    <a:gd name="T43" fmla="*/ 827 h 827"/>
                    <a:gd name="T44" fmla="*/ 950 w 950"/>
                    <a:gd name="T45" fmla="*/ 398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42" y="579"/>
                      </a:moveTo>
                      <a:cubicBezTo>
                        <a:pt x="417" y="579"/>
                        <a:pt x="398" y="560"/>
                        <a:pt x="398" y="536"/>
                      </a:cubicBezTo>
                      <a:cubicBezTo>
                        <a:pt x="398" y="511"/>
                        <a:pt x="417" y="492"/>
                        <a:pt x="442" y="492"/>
                      </a:cubicBezTo>
                      <a:cubicBezTo>
                        <a:pt x="466" y="492"/>
                        <a:pt x="486" y="511"/>
                        <a:pt x="486" y="536"/>
                      </a:cubicBezTo>
                      <a:cubicBezTo>
                        <a:pt x="486" y="560"/>
                        <a:pt x="466" y="579"/>
                        <a:pt x="442" y="579"/>
                      </a:cubicBezTo>
                      <a:moveTo>
                        <a:pt x="284" y="525"/>
                      </a:moveTo>
                      <a:cubicBezTo>
                        <a:pt x="260" y="525"/>
                        <a:pt x="240" y="505"/>
                        <a:pt x="240" y="481"/>
                      </a:cubicBezTo>
                      <a:cubicBezTo>
                        <a:pt x="240" y="457"/>
                        <a:pt x="260" y="437"/>
                        <a:pt x="284" y="437"/>
                      </a:cubicBezTo>
                      <a:cubicBezTo>
                        <a:pt x="308" y="437"/>
                        <a:pt x="328" y="457"/>
                        <a:pt x="328" y="481"/>
                      </a:cubicBezTo>
                      <a:cubicBezTo>
                        <a:pt x="328" y="505"/>
                        <a:pt x="308" y="525"/>
                        <a:pt x="284" y="525"/>
                      </a:cubicBezTo>
                      <a:moveTo>
                        <a:pt x="147" y="454"/>
                      </a:moveTo>
                      <a:cubicBezTo>
                        <a:pt x="123" y="454"/>
                        <a:pt x="103" y="435"/>
                        <a:pt x="103" y="410"/>
                      </a:cubicBezTo>
                      <a:cubicBezTo>
                        <a:pt x="103" y="386"/>
                        <a:pt x="123" y="367"/>
                        <a:pt x="147" y="367"/>
                      </a:cubicBezTo>
                      <a:cubicBezTo>
                        <a:pt x="171" y="367"/>
                        <a:pt x="191" y="386"/>
                        <a:pt x="191" y="410"/>
                      </a:cubicBezTo>
                      <a:cubicBezTo>
                        <a:pt x="191" y="435"/>
                        <a:pt x="171" y="454"/>
                        <a:pt x="147" y="454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0"/>
                        <a:pt x="0" y="431"/>
                      </a:cubicBezTo>
                      <a:cubicBezTo>
                        <a:pt x="1" y="448"/>
                        <a:pt x="4" y="463"/>
                        <a:pt x="9" y="479"/>
                      </a:cubicBezTo>
                      <a:cubicBezTo>
                        <a:pt x="9" y="480"/>
                        <a:pt x="9" y="480"/>
                        <a:pt x="9" y="480"/>
                      </a:cubicBezTo>
                      <a:cubicBezTo>
                        <a:pt x="70" y="673"/>
                        <a:pt x="466" y="823"/>
                        <a:pt x="950" y="827"/>
                      </a:cubicBezTo>
                      <a:cubicBezTo>
                        <a:pt x="950" y="398"/>
                        <a:pt x="950" y="398"/>
                        <a:pt x="950" y="398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8" name="Freeform 33"/>
                <p:cNvSpPr>
                  <a:spLocks/>
                </p:cNvSpPr>
                <p:nvPr/>
              </p:nvSpPr>
              <p:spPr bwMode="auto">
                <a:xfrm>
                  <a:off x="188661" y="2053768"/>
                  <a:ext cx="277321" cy="134139"/>
                </a:xfrm>
                <a:custGeom>
                  <a:avLst/>
                  <a:gdLst>
                    <a:gd name="T0" fmla="*/ 13 w 950"/>
                    <a:gd name="T1" fmla="*/ 0 h 460"/>
                    <a:gd name="T2" fmla="*/ 0 w 950"/>
                    <a:gd name="T3" fmla="*/ 62 h 460"/>
                    <a:gd name="T4" fmla="*/ 950 w 950"/>
                    <a:gd name="T5" fmla="*/ 460 h 460"/>
                    <a:gd name="T6" fmla="*/ 950 w 950"/>
                    <a:gd name="T7" fmla="*/ 333 h 460"/>
                    <a:gd name="T8" fmla="*/ 13 w 950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0" h="460">
                      <a:moveTo>
                        <a:pt x="13" y="0"/>
                      </a:moveTo>
                      <a:cubicBezTo>
                        <a:pt x="6" y="20"/>
                        <a:pt x="0" y="40"/>
                        <a:pt x="0" y="62"/>
                      </a:cubicBezTo>
                      <a:cubicBezTo>
                        <a:pt x="1" y="279"/>
                        <a:pt x="424" y="456"/>
                        <a:pt x="950" y="460"/>
                      </a:cubicBezTo>
                      <a:cubicBezTo>
                        <a:pt x="950" y="333"/>
                        <a:pt x="950" y="333"/>
                        <a:pt x="950" y="333"/>
                      </a:cubicBezTo>
                      <a:cubicBezTo>
                        <a:pt x="477" y="329"/>
                        <a:pt x="88" y="186"/>
                        <a:pt x="13" y="0"/>
                      </a:cubicBezTo>
                    </a:path>
                  </a:pathLst>
                </a:custGeom>
                <a:solidFill>
                  <a:srgbClr val="D8DCE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19" name="Freeform 34"/>
                <p:cNvSpPr>
                  <a:spLocks noEditPoints="1"/>
                </p:cNvSpPr>
                <p:nvPr/>
              </p:nvSpPr>
              <p:spPr bwMode="auto">
                <a:xfrm>
                  <a:off x="188661" y="1909570"/>
                  <a:ext cx="277321" cy="241449"/>
                </a:xfrm>
                <a:custGeom>
                  <a:avLst/>
                  <a:gdLst>
                    <a:gd name="T0" fmla="*/ 430 w 950"/>
                    <a:gd name="T1" fmla="*/ 571 h 827"/>
                    <a:gd name="T2" fmla="*/ 386 w 950"/>
                    <a:gd name="T3" fmla="*/ 528 h 827"/>
                    <a:gd name="T4" fmla="*/ 430 w 950"/>
                    <a:gd name="T5" fmla="*/ 484 h 827"/>
                    <a:gd name="T6" fmla="*/ 474 w 950"/>
                    <a:gd name="T7" fmla="*/ 528 h 827"/>
                    <a:gd name="T8" fmla="*/ 430 w 950"/>
                    <a:gd name="T9" fmla="*/ 571 h 827"/>
                    <a:gd name="T10" fmla="*/ 273 w 950"/>
                    <a:gd name="T11" fmla="*/ 517 h 827"/>
                    <a:gd name="T12" fmla="*/ 229 w 950"/>
                    <a:gd name="T13" fmla="*/ 473 h 827"/>
                    <a:gd name="T14" fmla="*/ 273 w 950"/>
                    <a:gd name="T15" fmla="*/ 429 h 827"/>
                    <a:gd name="T16" fmla="*/ 316 w 950"/>
                    <a:gd name="T17" fmla="*/ 473 h 827"/>
                    <a:gd name="T18" fmla="*/ 273 w 950"/>
                    <a:gd name="T19" fmla="*/ 517 h 827"/>
                    <a:gd name="T20" fmla="*/ 135 w 950"/>
                    <a:gd name="T21" fmla="*/ 446 h 827"/>
                    <a:gd name="T22" fmla="*/ 91 w 950"/>
                    <a:gd name="T23" fmla="*/ 402 h 827"/>
                    <a:gd name="T24" fmla="*/ 135 w 950"/>
                    <a:gd name="T25" fmla="*/ 359 h 827"/>
                    <a:gd name="T26" fmla="*/ 179 w 950"/>
                    <a:gd name="T27" fmla="*/ 402 h 827"/>
                    <a:gd name="T28" fmla="*/ 135 w 950"/>
                    <a:gd name="T29" fmla="*/ 446 h 827"/>
                    <a:gd name="T30" fmla="*/ 0 w 950"/>
                    <a:gd name="T31" fmla="*/ 0 h 827"/>
                    <a:gd name="T32" fmla="*/ 0 w 950"/>
                    <a:gd name="T33" fmla="*/ 0 h 827"/>
                    <a:gd name="T34" fmla="*/ 0 w 950"/>
                    <a:gd name="T35" fmla="*/ 428 h 827"/>
                    <a:gd name="T36" fmla="*/ 1 w 950"/>
                    <a:gd name="T37" fmla="*/ 432 h 827"/>
                    <a:gd name="T38" fmla="*/ 14 w 950"/>
                    <a:gd name="T39" fmla="*/ 492 h 827"/>
                    <a:gd name="T40" fmla="*/ 13 w 950"/>
                    <a:gd name="T41" fmla="*/ 494 h 827"/>
                    <a:gd name="T42" fmla="*/ 950 w 950"/>
                    <a:gd name="T43" fmla="*/ 827 h 827"/>
                    <a:gd name="T44" fmla="*/ 950 w 950"/>
                    <a:gd name="T45" fmla="*/ 399 h 827"/>
                    <a:gd name="T46" fmla="*/ 0 w 950"/>
                    <a:gd name="T47" fmla="*/ 0 h 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50" h="827">
                      <a:moveTo>
                        <a:pt x="430" y="571"/>
                      </a:moveTo>
                      <a:cubicBezTo>
                        <a:pt x="406" y="571"/>
                        <a:pt x="386" y="552"/>
                        <a:pt x="386" y="528"/>
                      </a:cubicBezTo>
                      <a:cubicBezTo>
                        <a:pt x="386" y="503"/>
                        <a:pt x="406" y="484"/>
                        <a:pt x="430" y="484"/>
                      </a:cubicBezTo>
                      <a:cubicBezTo>
                        <a:pt x="454" y="484"/>
                        <a:pt x="474" y="503"/>
                        <a:pt x="474" y="528"/>
                      </a:cubicBezTo>
                      <a:cubicBezTo>
                        <a:pt x="474" y="552"/>
                        <a:pt x="454" y="571"/>
                        <a:pt x="430" y="571"/>
                      </a:cubicBezTo>
                      <a:moveTo>
                        <a:pt x="273" y="517"/>
                      </a:moveTo>
                      <a:cubicBezTo>
                        <a:pt x="248" y="517"/>
                        <a:pt x="229" y="497"/>
                        <a:pt x="229" y="473"/>
                      </a:cubicBezTo>
                      <a:cubicBezTo>
                        <a:pt x="229" y="449"/>
                        <a:pt x="248" y="429"/>
                        <a:pt x="273" y="429"/>
                      </a:cubicBezTo>
                      <a:cubicBezTo>
                        <a:pt x="297" y="429"/>
                        <a:pt x="316" y="449"/>
                        <a:pt x="316" y="473"/>
                      </a:cubicBezTo>
                      <a:cubicBezTo>
                        <a:pt x="316" y="497"/>
                        <a:pt x="297" y="517"/>
                        <a:pt x="273" y="517"/>
                      </a:cubicBezTo>
                      <a:moveTo>
                        <a:pt x="135" y="446"/>
                      </a:moveTo>
                      <a:cubicBezTo>
                        <a:pt x="111" y="446"/>
                        <a:pt x="91" y="427"/>
                        <a:pt x="91" y="402"/>
                      </a:cubicBezTo>
                      <a:cubicBezTo>
                        <a:pt x="91" y="378"/>
                        <a:pt x="111" y="359"/>
                        <a:pt x="135" y="359"/>
                      </a:cubicBezTo>
                      <a:cubicBezTo>
                        <a:pt x="159" y="359"/>
                        <a:pt x="179" y="378"/>
                        <a:pt x="179" y="402"/>
                      </a:cubicBezTo>
                      <a:cubicBezTo>
                        <a:pt x="179" y="427"/>
                        <a:pt x="159" y="446"/>
                        <a:pt x="135" y="44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29"/>
                        <a:pt x="0" y="431"/>
                        <a:pt x="1" y="432"/>
                      </a:cubicBezTo>
                      <a:cubicBezTo>
                        <a:pt x="1" y="452"/>
                        <a:pt x="6" y="472"/>
                        <a:pt x="14" y="492"/>
                      </a:cubicBezTo>
                      <a:cubicBezTo>
                        <a:pt x="14" y="493"/>
                        <a:pt x="14" y="493"/>
                        <a:pt x="13" y="494"/>
                      </a:cubicBezTo>
                      <a:cubicBezTo>
                        <a:pt x="88" y="680"/>
                        <a:pt x="477" y="823"/>
                        <a:pt x="950" y="827"/>
                      </a:cubicBezTo>
                      <a:cubicBezTo>
                        <a:pt x="950" y="399"/>
                        <a:pt x="950" y="399"/>
                        <a:pt x="950" y="399"/>
                      </a:cubicBezTo>
                      <a:cubicBezTo>
                        <a:pt x="424" y="394"/>
                        <a:pt x="1" y="217"/>
                        <a:pt x="0" y="0"/>
                      </a:cubicBezTo>
                    </a:path>
                  </a:pathLst>
                </a:custGeom>
                <a:solidFill>
                  <a:srgbClr val="9FA6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0" name="Freeform 35"/>
                <p:cNvSpPr>
                  <a:spLocks/>
                </p:cNvSpPr>
                <p:nvPr/>
              </p:nvSpPr>
              <p:spPr bwMode="auto">
                <a:xfrm>
                  <a:off x="190673" y="1793541"/>
                  <a:ext cx="277321" cy="232731"/>
                </a:xfrm>
                <a:custGeom>
                  <a:avLst/>
                  <a:gdLst>
                    <a:gd name="T0" fmla="*/ 950 w 950"/>
                    <a:gd name="T1" fmla="*/ 0 h 797"/>
                    <a:gd name="T2" fmla="*/ 0 w 950"/>
                    <a:gd name="T3" fmla="*/ 398 h 797"/>
                    <a:gd name="T4" fmla="*/ 950 w 950"/>
                    <a:gd name="T5" fmla="*/ 797 h 797"/>
                    <a:gd name="T6" fmla="*/ 950 w 950"/>
                    <a:gd name="T7" fmla="*/ 0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0" h="797">
                      <a:moveTo>
                        <a:pt x="950" y="0"/>
                      </a:moveTo>
                      <a:cubicBezTo>
                        <a:pt x="424" y="4"/>
                        <a:pt x="1" y="181"/>
                        <a:pt x="0" y="398"/>
                      </a:cubicBezTo>
                      <a:cubicBezTo>
                        <a:pt x="1" y="615"/>
                        <a:pt x="424" y="792"/>
                        <a:pt x="950" y="797"/>
                      </a:cubicBezTo>
                      <a:cubicBezTo>
                        <a:pt x="950" y="0"/>
                        <a:pt x="950" y="0"/>
                        <a:pt x="950" y="0"/>
                      </a:cubicBezTo>
                    </a:path>
                  </a:pathLst>
                </a:custGeom>
                <a:solidFill>
                  <a:srgbClr val="EDEEF1">
                    <a:alpha val="3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1" name="Oval 36"/>
                <p:cNvSpPr>
                  <a:spLocks noChangeArrowheads="1"/>
                </p:cNvSpPr>
                <p:nvPr/>
              </p:nvSpPr>
              <p:spPr bwMode="auto">
                <a:xfrm>
                  <a:off x="215151" y="2014533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2" name="Oval 37"/>
                <p:cNvSpPr>
                  <a:spLocks noChangeArrowheads="1"/>
                </p:cNvSpPr>
                <p:nvPr/>
              </p:nvSpPr>
              <p:spPr bwMode="auto">
                <a:xfrm>
                  <a:off x="255392" y="2034989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3" name="Oval 38"/>
                <p:cNvSpPr>
                  <a:spLocks noChangeArrowheads="1"/>
                </p:cNvSpPr>
                <p:nvPr/>
              </p:nvSpPr>
              <p:spPr bwMode="auto">
                <a:xfrm>
                  <a:off x="301331" y="2051085"/>
                  <a:ext cx="25820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4" name="Oval 39"/>
                <p:cNvSpPr>
                  <a:spLocks noChangeArrowheads="1"/>
                </p:cNvSpPr>
                <p:nvPr/>
              </p:nvSpPr>
              <p:spPr bwMode="auto">
                <a:xfrm>
                  <a:off x="218840" y="21788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5" name="Oval 40"/>
                <p:cNvSpPr>
                  <a:spLocks noChangeArrowheads="1"/>
                </p:cNvSpPr>
                <p:nvPr/>
              </p:nvSpPr>
              <p:spPr bwMode="auto">
                <a:xfrm>
                  <a:off x="258745" y="2199307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6" name="Oval 41"/>
                <p:cNvSpPr>
                  <a:spLocks noChangeArrowheads="1"/>
                </p:cNvSpPr>
                <p:nvPr/>
              </p:nvSpPr>
              <p:spPr bwMode="auto">
                <a:xfrm>
                  <a:off x="305021" y="2215403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7" name="Oval 42"/>
                <p:cNvSpPr>
                  <a:spLocks noChangeArrowheads="1"/>
                </p:cNvSpPr>
                <p:nvPr/>
              </p:nvSpPr>
              <p:spPr bwMode="auto">
                <a:xfrm>
                  <a:off x="225213" y="2339463"/>
                  <a:ext cx="25820" cy="2582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8" name="Oval 43"/>
                <p:cNvSpPr>
                  <a:spLocks noChangeArrowheads="1"/>
                </p:cNvSpPr>
                <p:nvPr/>
              </p:nvSpPr>
              <p:spPr bwMode="auto">
                <a:xfrm>
                  <a:off x="265454" y="2360251"/>
                  <a:ext cx="25486" cy="25487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  <p:sp>
              <p:nvSpPr>
                <p:cNvPr id="1329" name="Oval 44"/>
                <p:cNvSpPr>
                  <a:spLocks noChangeArrowheads="1"/>
                </p:cNvSpPr>
                <p:nvPr/>
              </p:nvSpPr>
              <p:spPr bwMode="auto">
                <a:xfrm>
                  <a:off x="311396" y="2376304"/>
                  <a:ext cx="25486" cy="25151"/>
                </a:xfrm>
                <a:prstGeom prst="ellipse">
                  <a:avLst/>
                </a:prstGeom>
                <a:solidFill>
                  <a:srgbClr val="91F5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000"/>
                </a:p>
              </p:txBody>
            </p:sp>
          </p:grpSp>
          <p:pic>
            <p:nvPicPr>
              <p:cNvPr id="1288" name="Picture 2" descr="F:\2월\14／미국지사에서 보내온 의문의 파일들\CI_ver2_nav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23317" y="1748773"/>
                <a:ext cx="343321" cy="54191"/>
              </a:xfrm>
              <a:prstGeom prst="rect">
                <a:avLst/>
              </a:prstGeom>
              <a:solidFill>
                <a:srgbClr val="3D69B0"/>
              </a:solidFill>
              <a:ln>
                <a:noFill/>
              </a:ln>
            </p:spPr>
          </p:pic>
        </p:grpSp>
        <p:sp>
          <p:nvSpPr>
            <p:cNvPr id="1285" name="직사각형 1284"/>
            <p:cNvSpPr/>
            <p:nvPr/>
          </p:nvSpPr>
          <p:spPr>
            <a:xfrm>
              <a:off x="1699364" y="4265840"/>
              <a:ext cx="720844" cy="830580"/>
            </a:xfrm>
            <a:prstGeom prst="rect">
              <a:avLst/>
            </a:prstGeom>
            <a:noFill/>
            <a:ln w="9525">
              <a:solidFill>
                <a:srgbClr val="2082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1635874" y="4153668"/>
              <a:ext cx="509477" cy="34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0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node</a:t>
              </a:r>
              <a:endParaRPr lang="ko-KR" altLang="en-US" sz="1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cxnSp>
        <p:nvCxnSpPr>
          <p:cNvPr id="1330" name="직선 연결선 1329"/>
          <p:cNvCxnSpPr/>
          <p:nvPr/>
        </p:nvCxnSpPr>
        <p:spPr>
          <a:xfrm flipV="1">
            <a:off x="7200843" y="1990877"/>
            <a:ext cx="627929" cy="16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직선 화살표 연결선 1330"/>
          <p:cNvCxnSpPr/>
          <p:nvPr/>
        </p:nvCxnSpPr>
        <p:spPr>
          <a:xfrm>
            <a:off x="9422435" y="1988297"/>
            <a:ext cx="700119" cy="6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7060421" y="5129008"/>
            <a:ext cx="4003429" cy="240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smtClean="0"/>
              <a:t>[Cloud </a:t>
            </a:r>
            <a:r>
              <a:rPr lang="ko-KR" altLang="en-US" dirty="0" smtClean="0"/>
              <a:t>환경에서 복잡한 절차 없이 편리하게 사용하는 유틸리티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1588770" y="5137682"/>
            <a:ext cx="4003429" cy="240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smtClean="0"/>
              <a:t>[ALTIBASE Cloud Native Database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348" name="양쪽 모서리가 둥근 사각형 1347"/>
          <p:cNvSpPr/>
          <p:nvPr/>
        </p:nvSpPr>
        <p:spPr>
          <a:xfrm>
            <a:off x="1275416" y="1431621"/>
            <a:ext cx="4530580" cy="354935"/>
          </a:xfrm>
          <a:prstGeom prst="round2SameRect">
            <a:avLst>
              <a:gd name="adj1" fmla="val 36147"/>
              <a:gd name="adj2" fmla="val 0"/>
            </a:avLst>
          </a:prstGeom>
          <a:solidFill>
            <a:srgbClr val="70A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124">
              <a:spcBef>
                <a:spcPts val="363"/>
              </a:spcBef>
            </a:pP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Cloud </a:t>
            </a:r>
            <a:r>
              <a:rPr lang="ko-KR" altLang="en-US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최적화 </a:t>
            </a: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Database </a:t>
            </a:r>
            <a:endParaRPr lang="ko-KR" altLang="en-US" sz="1452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sp>
        <p:nvSpPr>
          <p:cNvPr id="1352" name="TextBox 1351"/>
          <p:cNvSpPr txBox="1"/>
          <p:nvPr/>
        </p:nvSpPr>
        <p:spPr>
          <a:xfrm>
            <a:off x="1063312" y="5419081"/>
            <a:ext cx="165114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A306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기존 고객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A306D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353" name="TextBox 1352"/>
          <p:cNvSpPr txBox="1"/>
          <p:nvPr/>
        </p:nvSpPr>
        <p:spPr>
          <a:xfrm>
            <a:off x="7005954" y="5419082"/>
            <a:ext cx="165114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A306D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Cloud Service Providers 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A306D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4097" name="_x225028504" descr="EMB000035d831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85" y="1843159"/>
            <a:ext cx="4507033" cy="32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6" name="직선 연결선 9">
            <a:extLst>
              <a:ext uri="{FF2B5EF4-FFF2-40B4-BE49-F238E27FC236}">
                <a16:creationId xmlns:a16="http://schemas.microsoft.com/office/drawing/2014/main" xmlns="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81466" y="6262318"/>
            <a:ext cx="10663602" cy="0"/>
          </a:xfrm>
          <a:prstGeom prst="line">
            <a:avLst/>
          </a:prstGeom>
          <a:ln w="6350">
            <a:solidFill>
              <a:srgbClr val="70A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350694" y="4068245"/>
            <a:ext cx="4219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…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17" name="직사각형 816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부록</a:t>
            </a:r>
            <a:r>
              <a:rPr lang="en-US" altLang="ko-KR" dirty="0"/>
              <a:t>: </a:t>
            </a:r>
            <a:r>
              <a:rPr lang="ko-KR" altLang="en-US" dirty="0"/>
              <a:t>성장동력 </a:t>
            </a:r>
            <a:r>
              <a:rPr lang="en-US" altLang="ko-KR" dirty="0"/>
              <a:t>–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825" name="TextBox 824"/>
          <p:cNvSpPr txBox="1"/>
          <p:nvPr/>
        </p:nvSpPr>
        <p:spPr>
          <a:xfrm>
            <a:off x="30974" y="6526138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ALTIBASE IR 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0" y="1635724"/>
            <a:ext cx="4455692" cy="303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양쪽 모서리가 둥근 사각형 12"/>
          <p:cNvSpPr/>
          <p:nvPr/>
        </p:nvSpPr>
        <p:spPr>
          <a:xfrm>
            <a:off x="1280646" y="1269555"/>
            <a:ext cx="4450057" cy="342263"/>
          </a:xfrm>
          <a:prstGeom prst="round2SameRect">
            <a:avLst>
              <a:gd name="adj1" fmla="val 23757"/>
              <a:gd name="adj2" fmla="val 0"/>
            </a:avLst>
          </a:prstGeom>
          <a:solidFill>
            <a:srgbClr val="B3D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124">
              <a:spcBef>
                <a:spcPts val="363"/>
              </a:spcBef>
            </a:pPr>
            <a:r>
              <a:rPr lang="ko-KR" altLang="en-US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현재</a:t>
            </a:r>
            <a:r>
              <a:rPr lang="en-US" altLang="ko-KR" sz="1452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:</a:t>
            </a: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1</a:t>
            </a:r>
            <a:r>
              <a:rPr lang="ko-KR" altLang="en-US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세대 </a:t>
            </a: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Hybrid (</a:t>
            </a:r>
            <a:r>
              <a:rPr lang="ko-KR" altLang="en-US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통합 엔진</a:t>
            </a: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/Enterprise Database)</a:t>
            </a:r>
            <a:endParaRPr lang="ko-KR" altLang="en-US" sz="1452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5429D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439007" y="1269554"/>
            <a:ext cx="4471670" cy="335267"/>
          </a:xfrm>
          <a:prstGeom prst="round2SameRect">
            <a:avLst/>
          </a:prstGeom>
          <a:solidFill>
            <a:srgbClr val="B3D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124"/>
            <a:r>
              <a:rPr lang="ko-KR" altLang="en-US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미래</a:t>
            </a:r>
            <a:r>
              <a:rPr lang="en-US" altLang="ko-KR" sz="1452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5429D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: True Hybrid Database(HTAP)</a:t>
            </a:r>
            <a:endParaRPr lang="ko-KR" altLang="en-US" sz="1452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5429D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46" y="1635724"/>
            <a:ext cx="4527632" cy="303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6071116" y="4675293"/>
            <a:ext cx="5105796" cy="240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smtClean="0"/>
              <a:t>[True Hybrid Cloud Native Database Reference Architecture]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1252721" y="5008194"/>
            <a:ext cx="433844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구조</a:t>
            </a:r>
            <a:r>
              <a:rPr lang="en-US" altLang="ko-KR" dirty="0" smtClean="0">
                <a:solidFill>
                  <a:srgbClr val="44546A"/>
                </a:solidFill>
              </a:rPr>
              <a:t>: In-Memory DBMS + On-Disk DBMS (</a:t>
            </a:r>
            <a:r>
              <a:rPr lang="ko-KR" altLang="en-US" dirty="0" smtClean="0">
                <a:solidFill>
                  <a:srgbClr val="44546A"/>
                </a:solidFill>
              </a:rPr>
              <a:t>단일엔진</a:t>
            </a:r>
            <a:r>
              <a:rPr lang="en-US" altLang="ko-KR" dirty="0" smtClean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데이터</a:t>
            </a:r>
            <a:r>
              <a:rPr lang="en-US" altLang="ko-KR" dirty="0" smtClean="0">
                <a:solidFill>
                  <a:srgbClr val="44546A"/>
                </a:solidFill>
              </a:rPr>
              <a:t>: </a:t>
            </a:r>
            <a:r>
              <a:rPr lang="ko-KR" altLang="en-US" dirty="0" smtClean="0">
                <a:solidFill>
                  <a:srgbClr val="44546A"/>
                </a:solidFill>
              </a:rPr>
              <a:t>정형 데이터 중심 </a:t>
            </a:r>
            <a:endParaRPr lang="en-US" altLang="ko-KR" dirty="0" smtClean="0">
              <a:solidFill>
                <a:srgbClr val="44546A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주요고객</a:t>
            </a:r>
            <a:r>
              <a:rPr lang="en-US" altLang="ko-KR" dirty="0" smtClean="0">
                <a:solidFill>
                  <a:srgbClr val="44546A"/>
                </a:solidFill>
              </a:rPr>
              <a:t>: </a:t>
            </a:r>
            <a:r>
              <a:rPr lang="ko-KR" altLang="en-US" dirty="0" smtClean="0">
                <a:solidFill>
                  <a:srgbClr val="44546A"/>
                </a:solidFill>
              </a:rPr>
              <a:t>범용 </a:t>
            </a:r>
            <a:r>
              <a:rPr lang="en-US" altLang="ko-KR" dirty="0" smtClean="0">
                <a:solidFill>
                  <a:srgbClr val="44546A"/>
                </a:solidFill>
              </a:rPr>
              <a:t>DBMS </a:t>
            </a:r>
            <a:r>
              <a:rPr lang="ko-KR" altLang="en-US" dirty="0" smtClean="0">
                <a:solidFill>
                  <a:srgbClr val="44546A"/>
                </a:solidFill>
              </a:rPr>
              <a:t>사용 고객 </a:t>
            </a:r>
            <a:endParaRPr lang="en-US" altLang="ko-KR" dirty="0" smtClean="0">
              <a:solidFill>
                <a:srgbClr val="44546A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경쟁업체</a:t>
            </a:r>
            <a:r>
              <a:rPr lang="en-US" altLang="ko-KR" dirty="0" smtClean="0">
                <a:solidFill>
                  <a:srgbClr val="44546A"/>
                </a:solidFill>
              </a:rPr>
              <a:t>: Oracle, </a:t>
            </a:r>
            <a:r>
              <a:rPr lang="ko-KR" altLang="en-US" dirty="0" err="1">
                <a:solidFill>
                  <a:srgbClr val="44546A"/>
                </a:solidFill>
              </a:rPr>
              <a:t>티베로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ko-KR" altLang="en-US" dirty="0" err="1">
                <a:solidFill>
                  <a:srgbClr val="44546A"/>
                </a:solidFill>
              </a:rPr>
              <a:t>큐브리드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ko-KR" altLang="en-US" dirty="0">
                <a:solidFill>
                  <a:srgbClr val="44546A"/>
                </a:solidFill>
              </a:rPr>
              <a:t>마리아</a:t>
            </a:r>
            <a:r>
              <a:rPr lang="en-US" altLang="ko-KR" dirty="0">
                <a:solidFill>
                  <a:srgbClr val="44546A"/>
                </a:solidFill>
              </a:rPr>
              <a:t>DB</a:t>
            </a:r>
            <a:r>
              <a:rPr lang="ko-KR" altLang="en-US" dirty="0">
                <a:solidFill>
                  <a:srgbClr val="44546A"/>
                </a:solidFill>
              </a:rPr>
              <a:t>등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en-US" altLang="ko-KR" dirty="0" smtClean="0">
                <a:solidFill>
                  <a:srgbClr val="44546A"/>
                </a:solidFill>
              </a:rPr>
              <a:t>PostgreSQL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현 개발 성숙도</a:t>
            </a:r>
            <a:r>
              <a:rPr lang="en-US" altLang="ko-KR" dirty="0" smtClean="0">
                <a:solidFill>
                  <a:srgbClr val="44546A"/>
                </a:solidFill>
              </a:rPr>
              <a:t>: High</a:t>
            </a: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6634163" y="5008194"/>
            <a:ext cx="462716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구조</a:t>
            </a:r>
            <a:r>
              <a:rPr lang="en-US" altLang="ko-KR" dirty="0" smtClean="0">
                <a:solidFill>
                  <a:srgbClr val="44546A"/>
                </a:solidFill>
              </a:rPr>
              <a:t>: OLTP + OLAP (+various Data types) (+Analytics) (+Prediction)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데이터</a:t>
            </a:r>
            <a:r>
              <a:rPr lang="en-US" altLang="ko-KR" dirty="0" smtClean="0">
                <a:solidFill>
                  <a:srgbClr val="44546A"/>
                </a:solidFill>
              </a:rPr>
              <a:t>: </a:t>
            </a:r>
            <a:r>
              <a:rPr lang="ko-KR" altLang="en-US" dirty="0" smtClean="0">
                <a:solidFill>
                  <a:srgbClr val="44546A"/>
                </a:solidFill>
              </a:rPr>
              <a:t>정형 데이터 </a:t>
            </a:r>
            <a:r>
              <a:rPr lang="en-US" altLang="ko-KR" dirty="0" smtClean="0">
                <a:solidFill>
                  <a:srgbClr val="44546A"/>
                </a:solidFill>
              </a:rPr>
              <a:t>+ </a:t>
            </a:r>
            <a:r>
              <a:rPr lang="ko-KR" altLang="en-US" dirty="0" smtClean="0">
                <a:solidFill>
                  <a:srgbClr val="44546A"/>
                </a:solidFill>
              </a:rPr>
              <a:t>비정형 데이터 </a:t>
            </a:r>
            <a:r>
              <a:rPr lang="en-US" altLang="ko-KR" dirty="0" smtClean="0">
                <a:solidFill>
                  <a:srgbClr val="44546A"/>
                </a:solidFill>
              </a:rPr>
              <a:t>(</a:t>
            </a:r>
            <a:r>
              <a:rPr lang="ko-KR" altLang="en-US" dirty="0" smtClean="0">
                <a:solidFill>
                  <a:srgbClr val="44546A"/>
                </a:solidFill>
              </a:rPr>
              <a:t>음성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이미지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동영상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벡터 등</a:t>
            </a:r>
            <a:r>
              <a:rPr lang="en-US" altLang="ko-KR" dirty="0" smtClean="0">
                <a:solidFill>
                  <a:srgbClr val="44546A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주요고객</a:t>
            </a:r>
            <a:r>
              <a:rPr lang="en-US" altLang="ko-KR" dirty="0" smtClean="0">
                <a:solidFill>
                  <a:srgbClr val="44546A"/>
                </a:solidFill>
              </a:rPr>
              <a:t>: </a:t>
            </a:r>
            <a:r>
              <a:rPr lang="ko-KR" altLang="en-US" dirty="0" smtClean="0">
                <a:solidFill>
                  <a:srgbClr val="44546A"/>
                </a:solidFill>
              </a:rPr>
              <a:t>고성능 데이터 처리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데이터 실시간 분석</a:t>
            </a:r>
            <a:r>
              <a:rPr lang="en-US" altLang="ko-KR" dirty="0" smtClean="0">
                <a:solidFill>
                  <a:srgbClr val="44546A"/>
                </a:solidFill>
              </a:rPr>
              <a:t>, </a:t>
            </a:r>
            <a:r>
              <a:rPr lang="ko-KR" altLang="en-US" dirty="0" smtClean="0">
                <a:solidFill>
                  <a:srgbClr val="44546A"/>
                </a:solidFill>
              </a:rPr>
              <a:t>데이터 예측 </a:t>
            </a:r>
            <a:endParaRPr lang="en-US" altLang="ko-KR" dirty="0" smtClean="0">
              <a:solidFill>
                <a:srgbClr val="44546A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경쟁업체</a:t>
            </a:r>
            <a:r>
              <a:rPr lang="en-US" altLang="ko-KR" dirty="0" smtClean="0">
                <a:solidFill>
                  <a:srgbClr val="44546A"/>
                </a:solidFill>
              </a:rPr>
              <a:t>: Oracle, </a:t>
            </a:r>
            <a:r>
              <a:rPr lang="en-US" altLang="ko-KR" dirty="0" err="1" smtClean="0">
                <a:solidFill>
                  <a:srgbClr val="44546A"/>
                </a:solidFill>
              </a:rPr>
              <a:t>SingleStore</a:t>
            </a:r>
            <a:r>
              <a:rPr lang="en-US" altLang="ko-KR" dirty="0" smtClean="0">
                <a:solidFill>
                  <a:srgbClr val="44546A"/>
                </a:solidFill>
              </a:rPr>
              <a:t>, SAP Hana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44546A"/>
                </a:solidFill>
              </a:rPr>
              <a:t>현 개발 성숙도</a:t>
            </a:r>
            <a:r>
              <a:rPr lang="en-US" altLang="ko-KR" dirty="0" smtClean="0">
                <a:solidFill>
                  <a:srgbClr val="44546A"/>
                </a:solidFill>
              </a:rPr>
              <a:t>: TRL5 </a:t>
            </a:r>
            <a:r>
              <a:rPr lang="ko-KR" altLang="en-US" dirty="0" smtClean="0">
                <a:solidFill>
                  <a:srgbClr val="44546A"/>
                </a:solidFill>
              </a:rPr>
              <a:t>중 </a:t>
            </a:r>
            <a:r>
              <a:rPr lang="en-US" altLang="ko-KR" dirty="0" smtClean="0">
                <a:solidFill>
                  <a:srgbClr val="44546A"/>
                </a:solidFill>
              </a:rPr>
              <a:t>4 (</a:t>
            </a:r>
            <a:r>
              <a:rPr lang="ko-KR" altLang="en-US" dirty="0" smtClean="0">
                <a:solidFill>
                  <a:srgbClr val="44546A"/>
                </a:solidFill>
              </a:rPr>
              <a:t>중상</a:t>
            </a:r>
            <a:r>
              <a:rPr lang="en-US" altLang="ko-KR" dirty="0" smtClean="0">
                <a:solidFill>
                  <a:srgbClr val="44546A"/>
                </a:solidFill>
              </a:rPr>
              <a:t>) (</a:t>
            </a:r>
            <a:r>
              <a:rPr lang="ko-KR" altLang="en-US" dirty="0" smtClean="0">
                <a:solidFill>
                  <a:srgbClr val="44546A"/>
                </a:solidFill>
              </a:rPr>
              <a:t>연구 개발 진행 중</a:t>
            </a:r>
            <a:r>
              <a:rPr lang="en-US" altLang="ko-KR" dirty="0" smtClean="0">
                <a:solidFill>
                  <a:srgbClr val="44546A"/>
                </a:solidFill>
              </a:rPr>
              <a:t>)</a:t>
            </a: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1727274" y="4675293"/>
            <a:ext cx="4003429" cy="240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marL="0" indent="0" algn="ctr">
              <a:buNone/>
            </a:pPr>
            <a:r>
              <a:rPr lang="en-US" altLang="ko-KR" dirty="0" smtClean="0"/>
              <a:t>[ALTIBASE Hybrid DBMS]</a:t>
            </a:r>
            <a:endParaRPr lang="en-US" altLang="ko-KR" dirty="0"/>
          </a:p>
        </p:txBody>
      </p:sp>
      <p:cxnSp>
        <p:nvCxnSpPr>
          <p:cNvPr id="31" name="직선 연결선 9">
            <a:extLst>
              <a:ext uri="{FF2B5EF4-FFF2-40B4-BE49-F238E27FC236}">
                <a16:creationId xmlns:a16="http://schemas.microsoft.com/office/drawing/2014/main" xmlns="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81466" y="6094820"/>
            <a:ext cx="10663602" cy="0"/>
          </a:xfrm>
          <a:prstGeom prst="line">
            <a:avLst/>
          </a:prstGeom>
          <a:ln w="6350">
            <a:solidFill>
              <a:srgbClr val="70A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9">
            <a:extLst>
              <a:ext uri="{FF2B5EF4-FFF2-40B4-BE49-F238E27FC236}">
                <a16:creationId xmlns:a16="http://schemas.microsoft.com/office/drawing/2014/main" xmlns="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3761" y="4974335"/>
            <a:ext cx="10663602" cy="0"/>
          </a:xfrm>
          <a:prstGeom prst="line">
            <a:avLst/>
          </a:prstGeom>
          <a:ln w="25400">
            <a:solidFill>
              <a:srgbClr val="70A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8909940" cy="5277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성장동력 </a:t>
            </a:r>
            <a:r>
              <a:rPr lang="en-US" altLang="ko-KR" dirty="0" smtClean="0"/>
              <a:t>– TRUE Hybrid Database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974" y="6526138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ALTIBASE IR 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xmlns="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021" y="1254911"/>
            <a:ext cx="10663602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5" name="Picture 2" descr="C:\Users\jjhjj\Desktop\회사로고\Altibase_Logo_v2\Altibase_Logo_v2\PNG\Altibase_Logo_v2_nav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55" y="964985"/>
            <a:ext cx="1118568" cy="1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그룹 190"/>
          <p:cNvGrpSpPr/>
          <p:nvPr/>
        </p:nvGrpSpPr>
        <p:grpSpPr>
          <a:xfrm>
            <a:off x="574715" y="1414298"/>
            <a:ext cx="539680" cy="539875"/>
            <a:chOff x="643370" y="1517650"/>
            <a:chExt cx="539750" cy="539750"/>
          </a:xfrm>
        </p:grpSpPr>
        <p:sp>
          <p:nvSpPr>
            <p:cNvPr id="192" name="타원 191"/>
            <p:cNvSpPr/>
            <p:nvPr/>
          </p:nvSpPr>
          <p:spPr>
            <a:xfrm>
              <a:off x="643370" y="1517650"/>
              <a:ext cx="539750" cy="539750"/>
            </a:xfrm>
            <a:prstGeom prst="ellipse">
              <a:avLst/>
            </a:prstGeom>
            <a:solidFill>
              <a:srgbClr val="76B1E1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3" name="그룹 67"/>
            <p:cNvGrpSpPr/>
            <p:nvPr/>
          </p:nvGrpSpPr>
          <p:grpSpPr>
            <a:xfrm>
              <a:off x="745774" y="1594136"/>
              <a:ext cx="334943" cy="386779"/>
              <a:chOff x="8828088" y="5199063"/>
              <a:chExt cx="400050" cy="461962"/>
            </a:xfrm>
            <a:solidFill>
              <a:schemeClr val="accent1"/>
            </a:solidFill>
          </p:grpSpPr>
          <p:sp>
            <p:nvSpPr>
              <p:cNvPr id="194" name="Freeform 4171"/>
              <p:cNvSpPr>
                <a:spLocks noEditPoints="1"/>
              </p:cNvSpPr>
              <p:nvPr/>
            </p:nvSpPr>
            <p:spPr bwMode="auto">
              <a:xfrm>
                <a:off x="8929688" y="5521325"/>
                <a:ext cx="198438" cy="111125"/>
              </a:xfrm>
              <a:custGeom>
                <a:avLst/>
                <a:gdLst>
                  <a:gd name="T0" fmla="*/ 116 w 125"/>
                  <a:gd name="T1" fmla="*/ 70 h 70"/>
                  <a:gd name="T2" fmla="*/ 8 w 125"/>
                  <a:gd name="T3" fmla="*/ 70 h 70"/>
                  <a:gd name="T4" fmla="*/ 0 w 125"/>
                  <a:gd name="T5" fmla="*/ 51 h 70"/>
                  <a:gd name="T6" fmla="*/ 0 w 125"/>
                  <a:gd name="T7" fmla="*/ 0 h 70"/>
                  <a:gd name="T8" fmla="*/ 125 w 125"/>
                  <a:gd name="T9" fmla="*/ 0 h 70"/>
                  <a:gd name="T10" fmla="*/ 125 w 125"/>
                  <a:gd name="T11" fmla="*/ 50 h 70"/>
                  <a:gd name="T12" fmla="*/ 116 w 125"/>
                  <a:gd name="T13" fmla="*/ 70 h 70"/>
                  <a:gd name="T14" fmla="*/ 16 w 125"/>
                  <a:gd name="T15" fmla="*/ 58 h 70"/>
                  <a:gd name="T16" fmla="*/ 109 w 125"/>
                  <a:gd name="T17" fmla="*/ 58 h 70"/>
                  <a:gd name="T18" fmla="*/ 113 w 125"/>
                  <a:gd name="T19" fmla="*/ 47 h 70"/>
                  <a:gd name="T20" fmla="*/ 113 w 125"/>
                  <a:gd name="T21" fmla="*/ 13 h 70"/>
                  <a:gd name="T22" fmla="*/ 12 w 125"/>
                  <a:gd name="T23" fmla="*/ 13 h 70"/>
                  <a:gd name="T24" fmla="*/ 12 w 125"/>
                  <a:gd name="T25" fmla="*/ 48 h 70"/>
                  <a:gd name="T26" fmla="*/ 16 w 125"/>
                  <a:gd name="T27" fmla="*/ 5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0">
                    <a:moveTo>
                      <a:pt x="116" y="70"/>
                    </a:moveTo>
                    <a:lnTo>
                      <a:pt x="8" y="70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25" y="0"/>
                    </a:lnTo>
                    <a:lnTo>
                      <a:pt x="125" y="50"/>
                    </a:lnTo>
                    <a:lnTo>
                      <a:pt x="116" y="70"/>
                    </a:lnTo>
                    <a:close/>
                    <a:moveTo>
                      <a:pt x="16" y="58"/>
                    </a:moveTo>
                    <a:lnTo>
                      <a:pt x="109" y="58"/>
                    </a:lnTo>
                    <a:lnTo>
                      <a:pt x="113" y="47"/>
                    </a:lnTo>
                    <a:lnTo>
                      <a:pt x="113" y="13"/>
                    </a:lnTo>
                    <a:lnTo>
                      <a:pt x="12" y="13"/>
                    </a:lnTo>
                    <a:lnTo>
                      <a:pt x="12" y="48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4172"/>
              <p:cNvSpPr>
                <a:spLocks noEditPoints="1"/>
              </p:cNvSpPr>
              <p:nvPr/>
            </p:nvSpPr>
            <p:spPr bwMode="auto">
              <a:xfrm>
                <a:off x="8993188" y="5613400"/>
                <a:ext cx="69850" cy="47625"/>
              </a:xfrm>
              <a:custGeom>
                <a:avLst/>
                <a:gdLst>
                  <a:gd name="T0" fmla="*/ 44 w 44"/>
                  <a:gd name="T1" fmla="*/ 30 h 30"/>
                  <a:gd name="T2" fmla="*/ 0 w 44"/>
                  <a:gd name="T3" fmla="*/ 30 h 30"/>
                  <a:gd name="T4" fmla="*/ 0 w 44"/>
                  <a:gd name="T5" fmla="*/ 0 h 30"/>
                  <a:gd name="T6" fmla="*/ 44 w 44"/>
                  <a:gd name="T7" fmla="*/ 0 h 30"/>
                  <a:gd name="T8" fmla="*/ 44 w 44"/>
                  <a:gd name="T9" fmla="*/ 30 h 30"/>
                  <a:gd name="T10" fmla="*/ 12 w 44"/>
                  <a:gd name="T11" fmla="*/ 18 h 30"/>
                  <a:gd name="T12" fmla="*/ 32 w 44"/>
                  <a:gd name="T13" fmla="*/ 18 h 30"/>
                  <a:gd name="T14" fmla="*/ 32 w 44"/>
                  <a:gd name="T15" fmla="*/ 12 h 30"/>
                  <a:gd name="T16" fmla="*/ 12 w 44"/>
                  <a:gd name="T17" fmla="*/ 12 h 30"/>
                  <a:gd name="T18" fmla="*/ 12 w 44"/>
                  <a:gd name="T1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0">
                    <a:moveTo>
                      <a:pt x="44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30"/>
                    </a:lnTo>
                    <a:close/>
                    <a:moveTo>
                      <a:pt x="12" y="18"/>
                    </a:moveTo>
                    <a:lnTo>
                      <a:pt x="32" y="18"/>
                    </a:lnTo>
                    <a:lnTo>
                      <a:pt x="32" y="12"/>
                    </a:lnTo>
                    <a:lnTo>
                      <a:pt x="12" y="12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4173"/>
              <p:cNvSpPr>
                <a:spLocks noEditPoints="1"/>
              </p:cNvSpPr>
              <p:nvPr/>
            </p:nvSpPr>
            <p:spPr bwMode="auto">
              <a:xfrm>
                <a:off x="8891588" y="5254625"/>
                <a:ext cx="274638" cy="287337"/>
              </a:xfrm>
              <a:custGeom>
                <a:avLst/>
                <a:gdLst>
                  <a:gd name="T0" fmla="*/ 405 w 515"/>
                  <a:gd name="T1" fmla="*/ 536 h 536"/>
                  <a:gd name="T2" fmla="*/ 110 w 515"/>
                  <a:gd name="T3" fmla="*/ 536 h 536"/>
                  <a:gd name="T4" fmla="*/ 110 w 515"/>
                  <a:gd name="T5" fmla="*/ 468 h 536"/>
                  <a:gd name="T6" fmla="*/ 0 w 515"/>
                  <a:gd name="T7" fmla="*/ 257 h 536"/>
                  <a:gd name="T8" fmla="*/ 257 w 515"/>
                  <a:gd name="T9" fmla="*/ 0 h 536"/>
                  <a:gd name="T10" fmla="*/ 515 w 515"/>
                  <a:gd name="T11" fmla="*/ 257 h 536"/>
                  <a:gd name="T12" fmla="*/ 405 w 515"/>
                  <a:gd name="T13" fmla="*/ 468 h 536"/>
                  <a:gd name="T14" fmla="*/ 405 w 515"/>
                  <a:gd name="T15" fmla="*/ 536 h 536"/>
                  <a:gd name="T16" fmla="*/ 146 w 515"/>
                  <a:gd name="T17" fmla="*/ 499 h 536"/>
                  <a:gd name="T18" fmla="*/ 369 w 515"/>
                  <a:gd name="T19" fmla="*/ 499 h 536"/>
                  <a:gd name="T20" fmla="*/ 369 w 515"/>
                  <a:gd name="T21" fmla="*/ 448 h 536"/>
                  <a:gd name="T22" fmla="*/ 377 w 515"/>
                  <a:gd name="T23" fmla="*/ 443 h 536"/>
                  <a:gd name="T24" fmla="*/ 479 w 515"/>
                  <a:gd name="T25" fmla="*/ 257 h 536"/>
                  <a:gd name="T26" fmla="*/ 257 w 515"/>
                  <a:gd name="T27" fmla="*/ 36 h 536"/>
                  <a:gd name="T28" fmla="*/ 36 w 515"/>
                  <a:gd name="T29" fmla="*/ 257 h 536"/>
                  <a:gd name="T30" fmla="*/ 138 w 515"/>
                  <a:gd name="T31" fmla="*/ 443 h 536"/>
                  <a:gd name="T32" fmla="*/ 146 w 515"/>
                  <a:gd name="T33" fmla="*/ 448 h 536"/>
                  <a:gd name="T34" fmla="*/ 146 w 515"/>
                  <a:gd name="T35" fmla="*/ 499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5" h="536">
                    <a:moveTo>
                      <a:pt x="405" y="536"/>
                    </a:moveTo>
                    <a:cubicBezTo>
                      <a:pt x="110" y="536"/>
                      <a:pt x="110" y="536"/>
                      <a:pt x="110" y="536"/>
                    </a:cubicBezTo>
                    <a:cubicBezTo>
                      <a:pt x="110" y="468"/>
                      <a:pt x="110" y="468"/>
                      <a:pt x="110" y="468"/>
                    </a:cubicBezTo>
                    <a:cubicBezTo>
                      <a:pt x="41" y="419"/>
                      <a:pt x="0" y="341"/>
                      <a:pt x="0" y="257"/>
                    </a:cubicBezTo>
                    <a:cubicBezTo>
                      <a:pt x="0" y="115"/>
                      <a:pt x="116" y="0"/>
                      <a:pt x="257" y="0"/>
                    </a:cubicBezTo>
                    <a:cubicBezTo>
                      <a:pt x="399" y="0"/>
                      <a:pt x="515" y="115"/>
                      <a:pt x="515" y="257"/>
                    </a:cubicBezTo>
                    <a:cubicBezTo>
                      <a:pt x="515" y="341"/>
                      <a:pt x="474" y="419"/>
                      <a:pt x="405" y="468"/>
                    </a:cubicBezTo>
                    <a:lnTo>
                      <a:pt x="405" y="536"/>
                    </a:lnTo>
                    <a:close/>
                    <a:moveTo>
                      <a:pt x="146" y="499"/>
                    </a:moveTo>
                    <a:cubicBezTo>
                      <a:pt x="369" y="499"/>
                      <a:pt x="369" y="499"/>
                      <a:pt x="369" y="499"/>
                    </a:cubicBezTo>
                    <a:cubicBezTo>
                      <a:pt x="369" y="448"/>
                      <a:pt x="369" y="448"/>
                      <a:pt x="369" y="448"/>
                    </a:cubicBezTo>
                    <a:cubicBezTo>
                      <a:pt x="377" y="443"/>
                      <a:pt x="377" y="443"/>
                      <a:pt x="377" y="443"/>
                    </a:cubicBezTo>
                    <a:cubicBezTo>
                      <a:pt x="441" y="402"/>
                      <a:pt x="479" y="332"/>
                      <a:pt x="479" y="257"/>
                    </a:cubicBezTo>
                    <a:cubicBezTo>
                      <a:pt x="479" y="135"/>
                      <a:pt x="379" y="36"/>
                      <a:pt x="257" y="36"/>
                    </a:cubicBezTo>
                    <a:cubicBezTo>
                      <a:pt x="135" y="36"/>
                      <a:pt x="36" y="135"/>
                      <a:pt x="36" y="257"/>
                    </a:cubicBezTo>
                    <a:cubicBezTo>
                      <a:pt x="36" y="332"/>
                      <a:pt x="74" y="402"/>
                      <a:pt x="138" y="443"/>
                    </a:cubicBezTo>
                    <a:cubicBezTo>
                      <a:pt x="146" y="448"/>
                      <a:pt x="146" y="448"/>
                      <a:pt x="146" y="448"/>
                    </a:cubicBezTo>
                    <a:lnTo>
                      <a:pt x="146" y="4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174"/>
              <p:cNvSpPr>
                <a:spLocks noChangeArrowheads="1"/>
              </p:cNvSpPr>
              <p:nvPr/>
            </p:nvSpPr>
            <p:spPr bwMode="auto">
              <a:xfrm>
                <a:off x="8939213" y="5567363"/>
                <a:ext cx="777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4175"/>
              <p:cNvSpPr>
                <a:spLocks noEditPoints="1"/>
              </p:cNvSpPr>
              <p:nvPr/>
            </p:nvSpPr>
            <p:spPr bwMode="auto">
              <a:xfrm>
                <a:off x="8828088" y="5199063"/>
                <a:ext cx="400050" cy="309562"/>
              </a:xfrm>
              <a:custGeom>
                <a:avLst/>
                <a:gdLst>
                  <a:gd name="T0" fmla="*/ 656 w 749"/>
                  <a:gd name="T1" fmla="*/ 563 h 583"/>
                  <a:gd name="T2" fmla="*/ 706 w 749"/>
                  <a:gd name="T3" fmla="*/ 550 h 583"/>
                  <a:gd name="T4" fmla="*/ 63 w 749"/>
                  <a:gd name="T5" fmla="*/ 582 h 583"/>
                  <a:gd name="T6" fmla="*/ 76 w 749"/>
                  <a:gd name="T7" fmla="*/ 533 h 583"/>
                  <a:gd name="T8" fmla="*/ 63 w 749"/>
                  <a:gd name="T9" fmla="*/ 582 h 583"/>
                  <a:gd name="T10" fmla="*/ 688 w 749"/>
                  <a:gd name="T11" fmla="*/ 503 h 583"/>
                  <a:gd name="T12" fmla="*/ 734 w 749"/>
                  <a:gd name="T13" fmla="*/ 481 h 583"/>
                  <a:gd name="T14" fmla="*/ 28 w 749"/>
                  <a:gd name="T15" fmla="*/ 516 h 583"/>
                  <a:gd name="T16" fmla="*/ 50 w 749"/>
                  <a:gd name="T17" fmla="*/ 470 h 583"/>
                  <a:gd name="T18" fmla="*/ 28 w 749"/>
                  <a:gd name="T19" fmla="*/ 516 h 583"/>
                  <a:gd name="T20" fmla="*/ 708 w 749"/>
                  <a:gd name="T21" fmla="*/ 438 h 583"/>
                  <a:gd name="T22" fmla="*/ 748 w 749"/>
                  <a:gd name="T23" fmla="*/ 407 h 583"/>
                  <a:gd name="T24" fmla="*/ 7 w 749"/>
                  <a:gd name="T25" fmla="*/ 444 h 583"/>
                  <a:gd name="T26" fmla="*/ 37 w 749"/>
                  <a:gd name="T27" fmla="*/ 403 h 583"/>
                  <a:gd name="T28" fmla="*/ 7 w 749"/>
                  <a:gd name="T29" fmla="*/ 444 h 583"/>
                  <a:gd name="T30" fmla="*/ 711 w 749"/>
                  <a:gd name="T31" fmla="*/ 336 h 583"/>
                  <a:gd name="T32" fmla="*/ 749 w 749"/>
                  <a:gd name="T33" fmla="*/ 369 h 583"/>
                  <a:gd name="T34" fmla="*/ 36 w 749"/>
                  <a:gd name="T35" fmla="*/ 370 h 583"/>
                  <a:gd name="T36" fmla="*/ 3 w 749"/>
                  <a:gd name="T37" fmla="*/ 331 h 583"/>
                  <a:gd name="T38" fmla="*/ 36 w 749"/>
                  <a:gd name="T39" fmla="*/ 370 h 583"/>
                  <a:gd name="T40" fmla="*/ 697 w 749"/>
                  <a:gd name="T41" fmla="*/ 270 h 583"/>
                  <a:gd name="T42" fmla="*/ 741 w 749"/>
                  <a:gd name="T43" fmla="*/ 295 h 583"/>
                  <a:gd name="T44" fmla="*/ 44 w 749"/>
                  <a:gd name="T45" fmla="*/ 302 h 583"/>
                  <a:gd name="T46" fmla="*/ 19 w 749"/>
                  <a:gd name="T47" fmla="*/ 258 h 583"/>
                  <a:gd name="T48" fmla="*/ 44 w 749"/>
                  <a:gd name="T49" fmla="*/ 302 h 583"/>
                  <a:gd name="T50" fmla="*/ 669 w 749"/>
                  <a:gd name="T51" fmla="*/ 208 h 583"/>
                  <a:gd name="T52" fmla="*/ 718 w 749"/>
                  <a:gd name="T53" fmla="*/ 223 h 583"/>
                  <a:gd name="T54" fmla="*/ 65 w 749"/>
                  <a:gd name="T55" fmla="*/ 238 h 583"/>
                  <a:gd name="T56" fmla="*/ 49 w 749"/>
                  <a:gd name="T57" fmla="*/ 189 h 583"/>
                  <a:gd name="T58" fmla="*/ 65 w 749"/>
                  <a:gd name="T59" fmla="*/ 238 h 583"/>
                  <a:gd name="T60" fmla="*/ 630 w 749"/>
                  <a:gd name="T61" fmla="*/ 152 h 583"/>
                  <a:gd name="T62" fmla="*/ 680 w 749"/>
                  <a:gd name="T63" fmla="*/ 158 h 583"/>
                  <a:gd name="T64" fmla="*/ 99 w 749"/>
                  <a:gd name="T65" fmla="*/ 179 h 583"/>
                  <a:gd name="T66" fmla="*/ 93 w 749"/>
                  <a:gd name="T67" fmla="*/ 128 h 583"/>
                  <a:gd name="T68" fmla="*/ 99 w 749"/>
                  <a:gd name="T69" fmla="*/ 179 h 583"/>
                  <a:gd name="T70" fmla="*/ 580 w 749"/>
                  <a:gd name="T71" fmla="*/ 106 h 583"/>
                  <a:gd name="T72" fmla="*/ 631 w 749"/>
                  <a:gd name="T73" fmla="*/ 101 h 583"/>
                  <a:gd name="T74" fmla="*/ 143 w 749"/>
                  <a:gd name="T75" fmla="*/ 128 h 583"/>
                  <a:gd name="T76" fmla="*/ 147 w 749"/>
                  <a:gd name="T77" fmla="*/ 77 h 583"/>
                  <a:gd name="T78" fmla="*/ 143 w 749"/>
                  <a:gd name="T79" fmla="*/ 128 h 583"/>
                  <a:gd name="T80" fmla="*/ 523 w 749"/>
                  <a:gd name="T81" fmla="*/ 70 h 583"/>
                  <a:gd name="T82" fmla="*/ 571 w 749"/>
                  <a:gd name="T83" fmla="*/ 56 h 583"/>
                  <a:gd name="T84" fmla="*/ 197 w 749"/>
                  <a:gd name="T85" fmla="*/ 86 h 583"/>
                  <a:gd name="T86" fmla="*/ 211 w 749"/>
                  <a:gd name="T87" fmla="*/ 37 h 583"/>
                  <a:gd name="T88" fmla="*/ 197 w 749"/>
                  <a:gd name="T89" fmla="*/ 86 h 583"/>
                  <a:gd name="T90" fmla="*/ 459 w 749"/>
                  <a:gd name="T91" fmla="*/ 47 h 583"/>
                  <a:gd name="T92" fmla="*/ 504 w 749"/>
                  <a:gd name="T93" fmla="*/ 23 h 583"/>
                  <a:gd name="T94" fmla="*/ 258 w 749"/>
                  <a:gd name="T95" fmla="*/ 57 h 583"/>
                  <a:gd name="T96" fmla="*/ 282 w 749"/>
                  <a:gd name="T97" fmla="*/ 12 h 583"/>
                  <a:gd name="T98" fmla="*/ 258 w 749"/>
                  <a:gd name="T99" fmla="*/ 57 h 583"/>
                  <a:gd name="T100" fmla="*/ 392 w 749"/>
                  <a:gd name="T101" fmla="*/ 37 h 583"/>
                  <a:gd name="T102" fmla="*/ 431 w 749"/>
                  <a:gd name="T103" fmla="*/ 4 h 583"/>
                  <a:gd name="T104" fmla="*/ 324 w 749"/>
                  <a:gd name="T105" fmla="*/ 40 h 583"/>
                  <a:gd name="T106" fmla="*/ 356 w 749"/>
                  <a:gd name="T107" fmla="*/ 0 h 583"/>
                  <a:gd name="T108" fmla="*/ 324 w 749"/>
                  <a:gd name="T109" fmla="*/ 4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9" h="583">
                    <a:moveTo>
                      <a:pt x="686" y="583"/>
                    </a:moveTo>
                    <a:cubicBezTo>
                      <a:pt x="656" y="563"/>
                      <a:pt x="656" y="563"/>
                      <a:pt x="656" y="563"/>
                    </a:cubicBezTo>
                    <a:cubicBezTo>
                      <a:pt x="663" y="553"/>
                      <a:pt x="669" y="543"/>
                      <a:pt x="674" y="533"/>
                    </a:cubicBezTo>
                    <a:cubicBezTo>
                      <a:pt x="706" y="550"/>
                      <a:pt x="706" y="550"/>
                      <a:pt x="706" y="550"/>
                    </a:cubicBezTo>
                    <a:cubicBezTo>
                      <a:pt x="700" y="561"/>
                      <a:pt x="693" y="572"/>
                      <a:pt x="686" y="583"/>
                    </a:cubicBezTo>
                    <a:close/>
                    <a:moveTo>
                      <a:pt x="63" y="582"/>
                    </a:moveTo>
                    <a:cubicBezTo>
                      <a:pt x="56" y="572"/>
                      <a:pt x="50" y="561"/>
                      <a:pt x="44" y="550"/>
                    </a:cubicBezTo>
                    <a:cubicBezTo>
                      <a:pt x="76" y="533"/>
                      <a:pt x="76" y="533"/>
                      <a:pt x="76" y="533"/>
                    </a:cubicBezTo>
                    <a:cubicBezTo>
                      <a:pt x="81" y="543"/>
                      <a:pt x="87" y="553"/>
                      <a:pt x="93" y="562"/>
                    </a:cubicBezTo>
                    <a:lnTo>
                      <a:pt x="63" y="582"/>
                    </a:lnTo>
                    <a:close/>
                    <a:moveTo>
                      <a:pt x="722" y="516"/>
                    </a:moveTo>
                    <a:cubicBezTo>
                      <a:pt x="688" y="503"/>
                      <a:pt x="688" y="503"/>
                      <a:pt x="688" y="503"/>
                    </a:cubicBezTo>
                    <a:cubicBezTo>
                      <a:pt x="693" y="492"/>
                      <a:pt x="696" y="481"/>
                      <a:pt x="700" y="471"/>
                    </a:cubicBezTo>
                    <a:cubicBezTo>
                      <a:pt x="734" y="481"/>
                      <a:pt x="734" y="481"/>
                      <a:pt x="734" y="481"/>
                    </a:cubicBezTo>
                    <a:cubicBezTo>
                      <a:pt x="731" y="493"/>
                      <a:pt x="726" y="505"/>
                      <a:pt x="722" y="516"/>
                    </a:cubicBezTo>
                    <a:close/>
                    <a:moveTo>
                      <a:pt x="28" y="516"/>
                    </a:moveTo>
                    <a:cubicBezTo>
                      <a:pt x="23" y="504"/>
                      <a:pt x="19" y="492"/>
                      <a:pt x="15" y="480"/>
                    </a:cubicBezTo>
                    <a:cubicBezTo>
                      <a:pt x="50" y="470"/>
                      <a:pt x="50" y="470"/>
                      <a:pt x="50" y="470"/>
                    </a:cubicBezTo>
                    <a:cubicBezTo>
                      <a:pt x="53" y="481"/>
                      <a:pt x="57" y="492"/>
                      <a:pt x="61" y="502"/>
                    </a:cubicBezTo>
                    <a:lnTo>
                      <a:pt x="28" y="516"/>
                    </a:lnTo>
                    <a:close/>
                    <a:moveTo>
                      <a:pt x="743" y="444"/>
                    </a:moveTo>
                    <a:cubicBezTo>
                      <a:pt x="708" y="438"/>
                      <a:pt x="708" y="438"/>
                      <a:pt x="708" y="438"/>
                    </a:cubicBezTo>
                    <a:cubicBezTo>
                      <a:pt x="710" y="426"/>
                      <a:pt x="711" y="415"/>
                      <a:pt x="712" y="404"/>
                    </a:cubicBezTo>
                    <a:cubicBezTo>
                      <a:pt x="748" y="407"/>
                      <a:pt x="748" y="407"/>
                      <a:pt x="748" y="407"/>
                    </a:cubicBezTo>
                    <a:cubicBezTo>
                      <a:pt x="747" y="419"/>
                      <a:pt x="745" y="432"/>
                      <a:pt x="743" y="444"/>
                    </a:cubicBezTo>
                    <a:close/>
                    <a:moveTo>
                      <a:pt x="7" y="444"/>
                    </a:moveTo>
                    <a:cubicBezTo>
                      <a:pt x="4" y="432"/>
                      <a:pt x="3" y="419"/>
                      <a:pt x="2" y="407"/>
                    </a:cubicBezTo>
                    <a:cubicBezTo>
                      <a:pt x="37" y="403"/>
                      <a:pt x="37" y="403"/>
                      <a:pt x="37" y="403"/>
                    </a:cubicBezTo>
                    <a:cubicBezTo>
                      <a:pt x="38" y="415"/>
                      <a:pt x="40" y="426"/>
                      <a:pt x="42" y="437"/>
                    </a:cubicBezTo>
                    <a:lnTo>
                      <a:pt x="7" y="444"/>
                    </a:lnTo>
                    <a:close/>
                    <a:moveTo>
                      <a:pt x="713" y="370"/>
                    </a:moveTo>
                    <a:cubicBezTo>
                      <a:pt x="713" y="359"/>
                      <a:pt x="712" y="347"/>
                      <a:pt x="711" y="336"/>
                    </a:cubicBezTo>
                    <a:cubicBezTo>
                      <a:pt x="747" y="332"/>
                      <a:pt x="747" y="332"/>
                      <a:pt x="747" y="332"/>
                    </a:cubicBezTo>
                    <a:cubicBezTo>
                      <a:pt x="748" y="344"/>
                      <a:pt x="749" y="357"/>
                      <a:pt x="749" y="369"/>
                    </a:cubicBezTo>
                    <a:lnTo>
                      <a:pt x="713" y="370"/>
                    </a:lnTo>
                    <a:close/>
                    <a:moveTo>
                      <a:pt x="36" y="370"/>
                    </a:move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56"/>
                      <a:pt x="1" y="344"/>
                      <a:pt x="3" y="331"/>
                    </a:cubicBezTo>
                    <a:cubicBezTo>
                      <a:pt x="38" y="336"/>
                      <a:pt x="38" y="336"/>
                      <a:pt x="38" y="336"/>
                    </a:cubicBezTo>
                    <a:cubicBezTo>
                      <a:pt x="37" y="347"/>
                      <a:pt x="36" y="358"/>
                      <a:pt x="36" y="370"/>
                    </a:cubicBezTo>
                    <a:close/>
                    <a:moveTo>
                      <a:pt x="706" y="302"/>
                    </a:moveTo>
                    <a:cubicBezTo>
                      <a:pt x="703" y="291"/>
                      <a:pt x="700" y="280"/>
                      <a:pt x="697" y="270"/>
                    </a:cubicBezTo>
                    <a:cubicBezTo>
                      <a:pt x="731" y="258"/>
                      <a:pt x="731" y="258"/>
                      <a:pt x="731" y="258"/>
                    </a:cubicBezTo>
                    <a:cubicBezTo>
                      <a:pt x="735" y="270"/>
                      <a:pt x="738" y="283"/>
                      <a:pt x="741" y="295"/>
                    </a:cubicBezTo>
                    <a:lnTo>
                      <a:pt x="706" y="302"/>
                    </a:lnTo>
                    <a:close/>
                    <a:moveTo>
                      <a:pt x="44" y="302"/>
                    </a:moveTo>
                    <a:cubicBezTo>
                      <a:pt x="9" y="294"/>
                      <a:pt x="9" y="294"/>
                      <a:pt x="9" y="294"/>
                    </a:cubicBezTo>
                    <a:cubicBezTo>
                      <a:pt x="12" y="282"/>
                      <a:pt x="15" y="270"/>
                      <a:pt x="19" y="258"/>
                    </a:cubicBezTo>
                    <a:cubicBezTo>
                      <a:pt x="53" y="269"/>
                      <a:pt x="53" y="269"/>
                      <a:pt x="53" y="269"/>
                    </a:cubicBezTo>
                    <a:cubicBezTo>
                      <a:pt x="49" y="280"/>
                      <a:pt x="46" y="291"/>
                      <a:pt x="44" y="302"/>
                    </a:cubicBezTo>
                    <a:close/>
                    <a:moveTo>
                      <a:pt x="685" y="238"/>
                    </a:moveTo>
                    <a:cubicBezTo>
                      <a:pt x="680" y="228"/>
                      <a:pt x="675" y="217"/>
                      <a:pt x="669" y="208"/>
                    </a:cubicBezTo>
                    <a:cubicBezTo>
                      <a:pt x="701" y="190"/>
                      <a:pt x="701" y="190"/>
                      <a:pt x="701" y="190"/>
                    </a:cubicBezTo>
                    <a:cubicBezTo>
                      <a:pt x="707" y="201"/>
                      <a:pt x="713" y="212"/>
                      <a:pt x="718" y="223"/>
                    </a:cubicBezTo>
                    <a:lnTo>
                      <a:pt x="685" y="238"/>
                    </a:lnTo>
                    <a:close/>
                    <a:moveTo>
                      <a:pt x="65" y="238"/>
                    </a:moveTo>
                    <a:cubicBezTo>
                      <a:pt x="32" y="223"/>
                      <a:pt x="32" y="223"/>
                      <a:pt x="32" y="223"/>
                    </a:cubicBezTo>
                    <a:cubicBezTo>
                      <a:pt x="37" y="212"/>
                      <a:pt x="43" y="200"/>
                      <a:pt x="49" y="189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75" y="217"/>
                      <a:pt x="70" y="227"/>
                      <a:pt x="65" y="238"/>
                    </a:cubicBezTo>
                    <a:close/>
                    <a:moveTo>
                      <a:pt x="651" y="179"/>
                    </a:moveTo>
                    <a:cubicBezTo>
                      <a:pt x="645" y="170"/>
                      <a:pt x="637" y="161"/>
                      <a:pt x="630" y="152"/>
                    </a:cubicBezTo>
                    <a:cubicBezTo>
                      <a:pt x="657" y="128"/>
                      <a:pt x="657" y="128"/>
                      <a:pt x="657" y="128"/>
                    </a:cubicBezTo>
                    <a:cubicBezTo>
                      <a:pt x="665" y="138"/>
                      <a:pt x="673" y="148"/>
                      <a:pt x="680" y="158"/>
                    </a:cubicBezTo>
                    <a:lnTo>
                      <a:pt x="651" y="179"/>
                    </a:lnTo>
                    <a:close/>
                    <a:moveTo>
                      <a:pt x="99" y="179"/>
                    </a:moveTo>
                    <a:cubicBezTo>
                      <a:pt x="69" y="158"/>
                      <a:pt x="69" y="158"/>
                      <a:pt x="69" y="158"/>
                    </a:cubicBezTo>
                    <a:cubicBezTo>
                      <a:pt x="77" y="148"/>
                      <a:pt x="84" y="138"/>
                      <a:pt x="93" y="128"/>
                    </a:cubicBezTo>
                    <a:cubicBezTo>
                      <a:pt x="120" y="152"/>
                      <a:pt x="120" y="152"/>
                      <a:pt x="120" y="152"/>
                    </a:cubicBezTo>
                    <a:cubicBezTo>
                      <a:pt x="112" y="160"/>
                      <a:pt x="105" y="169"/>
                      <a:pt x="99" y="179"/>
                    </a:cubicBezTo>
                    <a:close/>
                    <a:moveTo>
                      <a:pt x="606" y="128"/>
                    </a:moveTo>
                    <a:cubicBezTo>
                      <a:pt x="598" y="120"/>
                      <a:pt x="589" y="113"/>
                      <a:pt x="580" y="106"/>
                    </a:cubicBezTo>
                    <a:cubicBezTo>
                      <a:pt x="602" y="77"/>
                      <a:pt x="602" y="77"/>
                      <a:pt x="602" y="77"/>
                    </a:cubicBezTo>
                    <a:cubicBezTo>
                      <a:pt x="612" y="85"/>
                      <a:pt x="622" y="93"/>
                      <a:pt x="631" y="101"/>
                    </a:cubicBezTo>
                    <a:lnTo>
                      <a:pt x="606" y="128"/>
                    </a:lnTo>
                    <a:close/>
                    <a:moveTo>
                      <a:pt x="143" y="128"/>
                    </a:move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28" y="93"/>
                      <a:pt x="138" y="84"/>
                      <a:pt x="147" y="77"/>
                    </a:cubicBezTo>
                    <a:cubicBezTo>
                      <a:pt x="169" y="106"/>
                      <a:pt x="169" y="106"/>
                      <a:pt x="169" y="106"/>
                    </a:cubicBezTo>
                    <a:cubicBezTo>
                      <a:pt x="160" y="112"/>
                      <a:pt x="152" y="120"/>
                      <a:pt x="143" y="128"/>
                    </a:cubicBezTo>
                    <a:close/>
                    <a:moveTo>
                      <a:pt x="552" y="86"/>
                    </a:moveTo>
                    <a:cubicBezTo>
                      <a:pt x="543" y="81"/>
                      <a:pt x="533" y="75"/>
                      <a:pt x="523" y="70"/>
                    </a:cubicBezTo>
                    <a:cubicBezTo>
                      <a:pt x="539" y="38"/>
                      <a:pt x="539" y="38"/>
                      <a:pt x="539" y="38"/>
                    </a:cubicBezTo>
                    <a:cubicBezTo>
                      <a:pt x="550" y="43"/>
                      <a:pt x="561" y="49"/>
                      <a:pt x="571" y="56"/>
                    </a:cubicBezTo>
                    <a:lnTo>
                      <a:pt x="552" y="86"/>
                    </a:lnTo>
                    <a:close/>
                    <a:moveTo>
                      <a:pt x="197" y="86"/>
                    </a:moveTo>
                    <a:cubicBezTo>
                      <a:pt x="178" y="56"/>
                      <a:pt x="178" y="56"/>
                      <a:pt x="178" y="56"/>
                    </a:cubicBezTo>
                    <a:cubicBezTo>
                      <a:pt x="189" y="49"/>
                      <a:pt x="200" y="43"/>
                      <a:pt x="211" y="37"/>
                    </a:cubicBezTo>
                    <a:cubicBezTo>
                      <a:pt x="227" y="70"/>
                      <a:pt x="227" y="70"/>
                      <a:pt x="227" y="70"/>
                    </a:cubicBezTo>
                    <a:cubicBezTo>
                      <a:pt x="217" y="75"/>
                      <a:pt x="207" y="80"/>
                      <a:pt x="197" y="86"/>
                    </a:cubicBezTo>
                    <a:close/>
                    <a:moveTo>
                      <a:pt x="492" y="57"/>
                    </a:moveTo>
                    <a:cubicBezTo>
                      <a:pt x="481" y="53"/>
                      <a:pt x="470" y="49"/>
                      <a:pt x="459" y="47"/>
                    </a:cubicBezTo>
                    <a:cubicBezTo>
                      <a:pt x="468" y="12"/>
                      <a:pt x="468" y="12"/>
                      <a:pt x="468" y="12"/>
                    </a:cubicBezTo>
                    <a:cubicBezTo>
                      <a:pt x="480" y="15"/>
                      <a:pt x="492" y="19"/>
                      <a:pt x="504" y="23"/>
                    </a:cubicBezTo>
                    <a:lnTo>
                      <a:pt x="492" y="57"/>
                    </a:lnTo>
                    <a:close/>
                    <a:moveTo>
                      <a:pt x="258" y="57"/>
                    </a:moveTo>
                    <a:cubicBezTo>
                      <a:pt x="246" y="23"/>
                      <a:pt x="246" y="23"/>
                      <a:pt x="246" y="23"/>
                    </a:cubicBezTo>
                    <a:cubicBezTo>
                      <a:pt x="258" y="18"/>
                      <a:pt x="270" y="15"/>
                      <a:pt x="282" y="12"/>
                    </a:cubicBezTo>
                    <a:cubicBezTo>
                      <a:pt x="291" y="47"/>
                      <a:pt x="291" y="47"/>
                      <a:pt x="291" y="47"/>
                    </a:cubicBezTo>
                    <a:cubicBezTo>
                      <a:pt x="280" y="49"/>
                      <a:pt x="269" y="53"/>
                      <a:pt x="258" y="57"/>
                    </a:cubicBezTo>
                    <a:close/>
                    <a:moveTo>
                      <a:pt x="426" y="40"/>
                    </a:moveTo>
                    <a:cubicBezTo>
                      <a:pt x="415" y="38"/>
                      <a:pt x="403" y="37"/>
                      <a:pt x="392" y="37"/>
                    </a:cubicBezTo>
                    <a:cubicBezTo>
                      <a:pt x="394" y="1"/>
                      <a:pt x="394" y="1"/>
                      <a:pt x="394" y="1"/>
                    </a:cubicBezTo>
                    <a:cubicBezTo>
                      <a:pt x="406" y="1"/>
                      <a:pt x="419" y="2"/>
                      <a:pt x="431" y="4"/>
                    </a:cubicBezTo>
                    <a:lnTo>
                      <a:pt x="426" y="40"/>
                    </a:lnTo>
                    <a:close/>
                    <a:moveTo>
                      <a:pt x="324" y="40"/>
                    </a:moveTo>
                    <a:cubicBezTo>
                      <a:pt x="319" y="4"/>
                      <a:pt x="319" y="4"/>
                      <a:pt x="319" y="4"/>
                    </a:cubicBezTo>
                    <a:cubicBezTo>
                      <a:pt x="331" y="2"/>
                      <a:pt x="344" y="1"/>
                      <a:pt x="356" y="0"/>
                    </a:cubicBezTo>
                    <a:cubicBezTo>
                      <a:pt x="358" y="37"/>
                      <a:pt x="358" y="37"/>
                      <a:pt x="358" y="37"/>
                    </a:cubicBezTo>
                    <a:cubicBezTo>
                      <a:pt x="347" y="37"/>
                      <a:pt x="335" y="38"/>
                      <a:pt x="32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4176"/>
              <p:cNvSpPr>
                <a:spLocks noEditPoints="1"/>
              </p:cNvSpPr>
              <p:nvPr/>
            </p:nvSpPr>
            <p:spPr bwMode="auto">
              <a:xfrm>
                <a:off x="8929688" y="5294313"/>
                <a:ext cx="198438" cy="198437"/>
              </a:xfrm>
              <a:custGeom>
                <a:avLst/>
                <a:gdLst>
                  <a:gd name="T0" fmla="*/ 152 w 372"/>
                  <a:gd name="T1" fmla="*/ 372 h 372"/>
                  <a:gd name="T2" fmla="*/ 127 w 372"/>
                  <a:gd name="T3" fmla="*/ 305 h 372"/>
                  <a:gd name="T4" fmla="*/ 30 w 372"/>
                  <a:gd name="T5" fmla="*/ 294 h 372"/>
                  <a:gd name="T6" fmla="*/ 61 w 372"/>
                  <a:gd name="T7" fmla="*/ 228 h 372"/>
                  <a:gd name="T8" fmla="*/ 0 w 372"/>
                  <a:gd name="T9" fmla="*/ 152 h 372"/>
                  <a:gd name="T10" fmla="*/ 68 w 372"/>
                  <a:gd name="T11" fmla="*/ 127 h 372"/>
                  <a:gd name="T12" fmla="*/ 78 w 372"/>
                  <a:gd name="T13" fmla="*/ 30 h 372"/>
                  <a:gd name="T14" fmla="*/ 144 w 372"/>
                  <a:gd name="T15" fmla="*/ 61 h 372"/>
                  <a:gd name="T16" fmla="*/ 220 w 372"/>
                  <a:gd name="T17" fmla="*/ 0 h 372"/>
                  <a:gd name="T18" fmla="*/ 245 w 372"/>
                  <a:gd name="T19" fmla="*/ 67 h 372"/>
                  <a:gd name="T20" fmla="*/ 342 w 372"/>
                  <a:gd name="T21" fmla="*/ 78 h 372"/>
                  <a:gd name="T22" fmla="*/ 311 w 372"/>
                  <a:gd name="T23" fmla="*/ 144 h 372"/>
                  <a:gd name="T24" fmla="*/ 372 w 372"/>
                  <a:gd name="T25" fmla="*/ 220 h 372"/>
                  <a:gd name="T26" fmla="*/ 305 w 372"/>
                  <a:gd name="T27" fmla="*/ 245 h 372"/>
                  <a:gd name="T28" fmla="*/ 294 w 372"/>
                  <a:gd name="T29" fmla="*/ 342 h 372"/>
                  <a:gd name="T30" fmla="*/ 228 w 372"/>
                  <a:gd name="T31" fmla="*/ 311 h 372"/>
                  <a:gd name="T32" fmla="*/ 183 w 372"/>
                  <a:gd name="T33" fmla="*/ 336 h 372"/>
                  <a:gd name="T34" fmla="*/ 196 w 372"/>
                  <a:gd name="T35" fmla="*/ 282 h 372"/>
                  <a:gd name="T36" fmla="*/ 236 w 372"/>
                  <a:gd name="T37" fmla="*/ 268 h 372"/>
                  <a:gd name="T38" fmla="*/ 291 w 372"/>
                  <a:gd name="T39" fmla="*/ 294 h 372"/>
                  <a:gd name="T40" fmla="*/ 261 w 372"/>
                  <a:gd name="T41" fmla="*/ 247 h 372"/>
                  <a:gd name="T42" fmla="*/ 280 w 372"/>
                  <a:gd name="T43" fmla="*/ 208 h 372"/>
                  <a:gd name="T44" fmla="*/ 336 w 372"/>
                  <a:gd name="T45" fmla="*/ 188 h 372"/>
                  <a:gd name="T46" fmla="*/ 283 w 372"/>
                  <a:gd name="T47" fmla="*/ 176 h 372"/>
                  <a:gd name="T48" fmla="*/ 268 w 372"/>
                  <a:gd name="T49" fmla="*/ 135 h 372"/>
                  <a:gd name="T50" fmla="*/ 294 w 372"/>
                  <a:gd name="T51" fmla="*/ 81 h 372"/>
                  <a:gd name="T52" fmla="*/ 247 w 372"/>
                  <a:gd name="T53" fmla="*/ 111 h 372"/>
                  <a:gd name="T54" fmla="*/ 208 w 372"/>
                  <a:gd name="T55" fmla="*/ 92 h 372"/>
                  <a:gd name="T56" fmla="*/ 188 w 372"/>
                  <a:gd name="T57" fmla="*/ 36 h 372"/>
                  <a:gd name="T58" fmla="*/ 176 w 372"/>
                  <a:gd name="T59" fmla="*/ 90 h 372"/>
                  <a:gd name="T60" fmla="*/ 136 w 372"/>
                  <a:gd name="T61" fmla="*/ 104 h 372"/>
                  <a:gd name="T62" fmla="*/ 82 w 372"/>
                  <a:gd name="T63" fmla="*/ 78 h 372"/>
                  <a:gd name="T64" fmla="*/ 111 w 372"/>
                  <a:gd name="T65" fmla="*/ 125 h 372"/>
                  <a:gd name="T66" fmla="*/ 92 w 372"/>
                  <a:gd name="T67" fmla="*/ 164 h 372"/>
                  <a:gd name="T68" fmla="*/ 36 w 372"/>
                  <a:gd name="T69" fmla="*/ 183 h 372"/>
                  <a:gd name="T70" fmla="*/ 90 w 372"/>
                  <a:gd name="T71" fmla="*/ 196 h 372"/>
                  <a:gd name="T72" fmla="*/ 104 w 372"/>
                  <a:gd name="T73" fmla="*/ 236 h 372"/>
                  <a:gd name="T74" fmla="*/ 78 w 372"/>
                  <a:gd name="T75" fmla="*/ 290 h 372"/>
                  <a:gd name="T76" fmla="*/ 125 w 372"/>
                  <a:gd name="T77" fmla="*/ 261 h 372"/>
                  <a:gd name="T78" fmla="*/ 164 w 372"/>
                  <a:gd name="T79" fmla="*/ 280 h 372"/>
                  <a:gd name="T80" fmla="*/ 183 w 372"/>
                  <a:gd name="T81" fmla="*/ 33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2" h="372">
                    <a:moveTo>
                      <a:pt x="219" y="372"/>
                    </a:moveTo>
                    <a:cubicBezTo>
                      <a:pt x="152" y="372"/>
                      <a:pt x="152" y="372"/>
                      <a:pt x="152" y="372"/>
                    </a:cubicBezTo>
                    <a:cubicBezTo>
                      <a:pt x="143" y="311"/>
                      <a:pt x="143" y="311"/>
                      <a:pt x="143" y="311"/>
                    </a:cubicBezTo>
                    <a:cubicBezTo>
                      <a:pt x="138" y="309"/>
                      <a:pt x="132" y="307"/>
                      <a:pt x="127" y="305"/>
                    </a:cubicBezTo>
                    <a:cubicBezTo>
                      <a:pt x="78" y="341"/>
                      <a:pt x="78" y="341"/>
                      <a:pt x="78" y="341"/>
                    </a:cubicBezTo>
                    <a:cubicBezTo>
                      <a:pt x="30" y="294"/>
                      <a:pt x="30" y="294"/>
                      <a:pt x="30" y="294"/>
                    </a:cubicBezTo>
                    <a:cubicBezTo>
                      <a:pt x="67" y="244"/>
                      <a:pt x="67" y="244"/>
                      <a:pt x="67" y="244"/>
                    </a:cubicBezTo>
                    <a:cubicBezTo>
                      <a:pt x="65" y="239"/>
                      <a:pt x="62" y="234"/>
                      <a:pt x="61" y="228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61" y="143"/>
                      <a:pt x="61" y="143"/>
                      <a:pt x="61" y="143"/>
                    </a:cubicBezTo>
                    <a:cubicBezTo>
                      <a:pt x="63" y="138"/>
                      <a:pt x="65" y="132"/>
                      <a:pt x="68" y="127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33" y="65"/>
                      <a:pt x="138" y="62"/>
                      <a:pt x="144" y="61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8" y="61"/>
                      <a:pt x="228" y="61"/>
                      <a:pt x="228" y="61"/>
                    </a:cubicBezTo>
                    <a:cubicBezTo>
                      <a:pt x="234" y="63"/>
                      <a:pt x="239" y="65"/>
                      <a:pt x="245" y="67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307" y="133"/>
                      <a:pt x="310" y="138"/>
                      <a:pt x="311" y="144"/>
                    </a:cubicBezTo>
                    <a:cubicBezTo>
                      <a:pt x="372" y="153"/>
                      <a:pt x="372" y="153"/>
                      <a:pt x="372" y="153"/>
                    </a:cubicBezTo>
                    <a:cubicBezTo>
                      <a:pt x="372" y="220"/>
                      <a:pt x="372" y="220"/>
                      <a:pt x="372" y="220"/>
                    </a:cubicBezTo>
                    <a:cubicBezTo>
                      <a:pt x="311" y="228"/>
                      <a:pt x="311" y="228"/>
                      <a:pt x="311" y="228"/>
                    </a:cubicBezTo>
                    <a:cubicBezTo>
                      <a:pt x="309" y="234"/>
                      <a:pt x="307" y="239"/>
                      <a:pt x="305" y="245"/>
                    </a:cubicBezTo>
                    <a:cubicBezTo>
                      <a:pt x="341" y="294"/>
                      <a:pt x="341" y="294"/>
                      <a:pt x="341" y="294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244" y="305"/>
                      <a:pt x="244" y="305"/>
                      <a:pt x="244" y="305"/>
                    </a:cubicBezTo>
                    <a:cubicBezTo>
                      <a:pt x="239" y="307"/>
                      <a:pt x="234" y="309"/>
                      <a:pt x="228" y="311"/>
                    </a:cubicBezTo>
                    <a:lnTo>
                      <a:pt x="219" y="372"/>
                    </a:lnTo>
                    <a:close/>
                    <a:moveTo>
                      <a:pt x="183" y="336"/>
                    </a:moveTo>
                    <a:cubicBezTo>
                      <a:pt x="188" y="336"/>
                      <a:pt x="188" y="336"/>
                      <a:pt x="188" y="336"/>
                    </a:cubicBezTo>
                    <a:cubicBezTo>
                      <a:pt x="196" y="282"/>
                      <a:pt x="196" y="282"/>
                      <a:pt x="196" y="282"/>
                    </a:cubicBezTo>
                    <a:cubicBezTo>
                      <a:pt x="208" y="280"/>
                      <a:pt x="208" y="280"/>
                      <a:pt x="208" y="280"/>
                    </a:cubicBezTo>
                    <a:cubicBezTo>
                      <a:pt x="218" y="277"/>
                      <a:pt x="228" y="273"/>
                      <a:pt x="236" y="268"/>
                    </a:cubicBezTo>
                    <a:cubicBezTo>
                      <a:pt x="247" y="261"/>
                      <a:pt x="247" y="261"/>
                      <a:pt x="247" y="261"/>
                    </a:cubicBezTo>
                    <a:cubicBezTo>
                      <a:pt x="291" y="294"/>
                      <a:pt x="291" y="294"/>
                      <a:pt x="291" y="294"/>
                    </a:cubicBezTo>
                    <a:cubicBezTo>
                      <a:pt x="294" y="291"/>
                      <a:pt x="294" y="291"/>
                      <a:pt x="294" y="291"/>
                    </a:cubicBezTo>
                    <a:cubicBezTo>
                      <a:pt x="261" y="247"/>
                      <a:pt x="261" y="247"/>
                      <a:pt x="261" y="247"/>
                    </a:cubicBezTo>
                    <a:cubicBezTo>
                      <a:pt x="268" y="237"/>
                      <a:pt x="268" y="237"/>
                      <a:pt x="268" y="237"/>
                    </a:cubicBezTo>
                    <a:cubicBezTo>
                      <a:pt x="273" y="228"/>
                      <a:pt x="277" y="218"/>
                      <a:pt x="280" y="208"/>
                    </a:cubicBezTo>
                    <a:cubicBezTo>
                      <a:pt x="282" y="196"/>
                      <a:pt x="282" y="196"/>
                      <a:pt x="282" y="196"/>
                    </a:cubicBezTo>
                    <a:cubicBezTo>
                      <a:pt x="336" y="188"/>
                      <a:pt x="336" y="188"/>
                      <a:pt x="336" y="188"/>
                    </a:cubicBezTo>
                    <a:cubicBezTo>
                      <a:pt x="336" y="184"/>
                      <a:pt x="336" y="184"/>
                      <a:pt x="336" y="184"/>
                    </a:cubicBezTo>
                    <a:cubicBezTo>
                      <a:pt x="283" y="176"/>
                      <a:pt x="283" y="176"/>
                      <a:pt x="283" y="176"/>
                    </a:cubicBezTo>
                    <a:cubicBezTo>
                      <a:pt x="280" y="164"/>
                      <a:pt x="280" y="164"/>
                      <a:pt x="280" y="164"/>
                    </a:cubicBezTo>
                    <a:cubicBezTo>
                      <a:pt x="277" y="154"/>
                      <a:pt x="273" y="144"/>
                      <a:pt x="268" y="135"/>
                    </a:cubicBezTo>
                    <a:cubicBezTo>
                      <a:pt x="261" y="125"/>
                      <a:pt x="261" y="125"/>
                      <a:pt x="261" y="125"/>
                    </a:cubicBezTo>
                    <a:cubicBezTo>
                      <a:pt x="294" y="81"/>
                      <a:pt x="294" y="81"/>
                      <a:pt x="294" y="81"/>
                    </a:cubicBezTo>
                    <a:cubicBezTo>
                      <a:pt x="291" y="78"/>
                      <a:pt x="291" y="78"/>
                      <a:pt x="291" y="78"/>
                    </a:cubicBezTo>
                    <a:cubicBezTo>
                      <a:pt x="247" y="111"/>
                      <a:pt x="247" y="111"/>
                      <a:pt x="247" y="111"/>
                    </a:cubicBezTo>
                    <a:cubicBezTo>
                      <a:pt x="237" y="104"/>
                      <a:pt x="237" y="104"/>
                      <a:pt x="237" y="104"/>
                    </a:cubicBezTo>
                    <a:cubicBezTo>
                      <a:pt x="228" y="99"/>
                      <a:pt x="218" y="95"/>
                      <a:pt x="208" y="92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4" y="36"/>
                      <a:pt x="184" y="36"/>
                      <a:pt x="184" y="36"/>
                    </a:cubicBezTo>
                    <a:cubicBezTo>
                      <a:pt x="176" y="90"/>
                      <a:pt x="176" y="90"/>
                      <a:pt x="176" y="90"/>
                    </a:cubicBezTo>
                    <a:cubicBezTo>
                      <a:pt x="164" y="92"/>
                      <a:pt x="164" y="92"/>
                      <a:pt x="164" y="92"/>
                    </a:cubicBezTo>
                    <a:cubicBezTo>
                      <a:pt x="154" y="95"/>
                      <a:pt x="144" y="99"/>
                      <a:pt x="136" y="104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111" y="125"/>
                      <a:pt x="111" y="125"/>
                      <a:pt x="111" y="12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99" y="144"/>
                      <a:pt x="95" y="154"/>
                      <a:pt x="92" y="164"/>
                    </a:cubicBezTo>
                    <a:cubicBezTo>
                      <a:pt x="90" y="176"/>
                      <a:pt x="90" y="176"/>
                      <a:pt x="90" y="17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6" y="188"/>
                      <a:pt x="36" y="188"/>
                      <a:pt x="36" y="188"/>
                    </a:cubicBezTo>
                    <a:cubicBezTo>
                      <a:pt x="90" y="196"/>
                      <a:pt x="90" y="196"/>
                      <a:pt x="90" y="196"/>
                    </a:cubicBezTo>
                    <a:cubicBezTo>
                      <a:pt x="92" y="208"/>
                      <a:pt x="92" y="208"/>
                      <a:pt x="92" y="208"/>
                    </a:cubicBezTo>
                    <a:cubicBezTo>
                      <a:pt x="95" y="218"/>
                      <a:pt x="99" y="228"/>
                      <a:pt x="104" y="236"/>
                    </a:cubicBezTo>
                    <a:cubicBezTo>
                      <a:pt x="110" y="247"/>
                      <a:pt x="110" y="247"/>
                      <a:pt x="110" y="247"/>
                    </a:cubicBezTo>
                    <a:cubicBezTo>
                      <a:pt x="78" y="290"/>
                      <a:pt x="78" y="290"/>
                      <a:pt x="78" y="290"/>
                    </a:cubicBezTo>
                    <a:cubicBezTo>
                      <a:pt x="81" y="294"/>
                      <a:pt x="81" y="294"/>
                      <a:pt x="81" y="294"/>
                    </a:cubicBezTo>
                    <a:cubicBezTo>
                      <a:pt x="125" y="261"/>
                      <a:pt x="125" y="261"/>
                      <a:pt x="125" y="261"/>
                    </a:cubicBezTo>
                    <a:cubicBezTo>
                      <a:pt x="135" y="268"/>
                      <a:pt x="135" y="268"/>
                      <a:pt x="135" y="268"/>
                    </a:cubicBezTo>
                    <a:cubicBezTo>
                      <a:pt x="144" y="273"/>
                      <a:pt x="154" y="277"/>
                      <a:pt x="164" y="280"/>
                    </a:cubicBezTo>
                    <a:cubicBezTo>
                      <a:pt x="176" y="282"/>
                      <a:pt x="176" y="282"/>
                      <a:pt x="176" y="282"/>
                    </a:cubicBezTo>
                    <a:lnTo>
                      <a:pt x="183" y="3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4177"/>
              <p:cNvSpPr>
                <a:spLocks noEditPoints="1"/>
              </p:cNvSpPr>
              <p:nvPr/>
            </p:nvSpPr>
            <p:spPr bwMode="auto">
              <a:xfrm>
                <a:off x="8991600" y="5356225"/>
                <a:ext cx="73025" cy="73025"/>
              </a:xfrm>
              <a:custGeom>
                <a:avLst/>
                <a:gdLst>
                  <a:gd name="T0" fmla="*/ 69 w 138"/>
                  <a:gd name="T1" fmla="*/ 138 h 138"/>
                  <a:gd name="T2" fmla="*/ 0 w 138"/>
                  <a:gd name="T3" fmla="*/ 69 h 138"/>
                  <a:gd name="T4" fmla="*/ 69 w 138"/>
                  <a:gd name="T5" fmla="*/ 0 h 138"/>
                  <a:gd name="T6" fmla="*/ 138 w 138"/>
                  <a:gd name="T7" fmla="*/ 69 h 138"/>
                  <a:gd name="T8" fmla="*/ 69 w 138"/>
                  <a:gd name="T9" fmla="*/ 138 h 138"/>
                  <a:gd name="T10" fmla="*/ 69 w 138"/>
                  <a:gd name="T11" fmla="*/ 36 h 138"/>
                  <a:gd name="T12" fmla="*/ 36 w 138"/>
                  <a:gd name="T13" fmla="*/ 69 h 138"/>
                  <a:gd name="T14" fmla="*/ 69 w 138"/>
                  <a:gd name="T15" fmla="*/ 102 h 138"/>
                  <a:gd name="T16" fmla="*/ 102 w 138"/>
                  <a:gd name="T17" fmla="*/ 69 h 138"/>
                  <a:gd name="T18" fmla="*/ 69 w 138"/>
                  <a:gd name="T19" fmla="*/ 3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38">
                    <a:moveTo>
                      <a:pt x="69" y="138"/>
                    </a:moveTo>
                    <a:cubicBezTo>
                      <a:pt x="31" y="138"/>
                      <a:pt x="0" y="107"/>
                      <a:pt x="0" y="69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07" y="0"/>
                      <a:pt x="138" y="31"/>
                      <a:pt x="138" y="69"/>
                    </a:cubicBezTo>
                    <a:cubicBezTo>
                      <a:pt x="138" y="107"/>
                      <a:pt x="107" y="138"/>
                      <a:pt x="69" y="138"/>
                    </a:cubicBezTo>
                    <a:close/>
                    <a:moveTo>
                      <a:pt x="69" y="36"/>
                    </a:moveTo>
                    <a:cubicBezTo>
                      <a:pt x="51" y="36"/>
                      <a:pt x="36" y="51"/>
                      <a:pt x="36" y="69"/>
                    </a:cubicBezTo>
                    <a:cubicBezTo>
                      <a:pt x="36" y="87"/>
                      <a:pt x="51" y="102"/>
                      <a:pt x="69" y="102"/>
                    </a:cubicBezTo>
                    <a:cubicBezTo>
                      <a:pt x="87" y="102"/>
                      <a:pt x="102" y="87"/>
                      <a:pt x="102" y="69"/>
                    </a:cubicBezTo>
                    <a:cubicBezTo>
                      <a:pt x="102" y="51"/>
                      <a:pt x="87" y="36"/>
                      <a:pt x="6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260719" y="1414299"/>
            <a:ext cx="9891937" cy="743323"/>
            <a:chOff x="1260718" y="1447682"/>
            <a:chExt cx="9891937" cy="760869"/>
          </a:xfrm>
        </p:grpSpPr>
        <p:sp>
          <p:nvSpPr>
            <p:cNvPr id="190" name="TextBox 189"/>
            <p:cNvSpPr txBox="1"/>
            <p:nvPr/>
          </p:nvSpPr>
          <p:spPr>
            <a:xfrm>
              <a:off x="1260718" y="1447682"/>
              <a:ext cx="9448432" cy="33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90155" defTabSz="903124">
                <a:lnSpc>
                  <a:spcPct val="110000"/>
                </a:lnSpc>
                <a:spcBef>
                  <a:spcPts val="363"/>
                </a:spcBef>
                <a:buClr>
                  <a:srgbClr val="2C95DD"/>
                </a:buClr>
                <a:defRPr/>
              </a:pPr>
              <a:r>
                <a:rPr lang="en-US" altLang="ko-KR" sz="1400" b="1" dirty="0">
                  <a:solidFill>
                    <a:srgbClr val="70A2F2"/>
                  </a:solidFill>
                  <a:latin typeface="Franklin Gothic Demi" panose="020B0703020102020204" pitchFamily="34" charset="0"/>
                </a:rPr>
                <a:t>High Performance Enterprise </a:t>
              </a:r>
              <a:r>
                <a:rPr lang="en-US" altLang="ko-KR" sz="1400" b="1" dirty="0">
                  <a:solidFill>
                    <a:srgbClr val="3D69B0"/>
                  </a:solidFill>
                  <a:latin typeface="Franklin Gothic Demi" panose="020B0703020102020204" pitchFamily="34" charset="0"/>
                </a:rPr>
                <a:t>Cloud Native </a:t>
              </a:r>
              <a:r>
                <a:rPr lang="en-US" altLang="ko-KR" sz="1400" b="1" dirty="0">
                  <a:solidFill>
                    <a:srgbClr val="0A306D"/>
                  </a:solidFill>
                  <a:latin typeface="Franklin Gothic Demi" panose="020B0703020102020204" pitchFamily="34" charset="0"/>
                </a:rPr>
                <a:t>TRUE HYBRID DBMS</a:t>
              </a:r>
              <a:r>
                <a:rPr lang="en-US" altLang="ko-KR" sz="1400" b="1" dirty="0">
                  <a:solidFill>
                    <a:srgbClr val="05429D"/>
                  </a:solidFill>
                  <a:latin typeface="Franklin Gothic Demi" panose="020B0703020102020204" pitchFamily="34" charset="0"/>
                </a:rPr>
                <a:t> 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299042" y="1698065"/>
              <a:ext cx="9853613" cy="51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595" defTabSz="895327">
                <a:lnSpc>
                  <a:spcPct val="110000"/>
                </a:lnSpc>
                <a:buClr>
                  <a:srgbClr val="2C95DD"/>
                </a:buClr>
                <a:defRPr/>
              </a:pP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Franklin Gothic Medium" panose="020B0603020102020204" pitchFamily="34" charset="0"/>
                  <a:ea typeface="Pretendard" pitchFamily="50" charset="-127"/>
                  <a:cs typeface="Pretendard" pitchFamily="50" charset="-127"/>
                </a:rPr>
                <a:t>Leveraging ALTIBASE's unique strengths and meeting market demands, the next-generation DBMS capable of data processing, analysis, and prediction is scheduled to be released in 2025 under the name V8.</a:t>
              </a:r>
            </a:p>
          </p:txBody>
        </p:sp>
      </p:grpSp>
      <p:cxnSp>
        <p:nvCxnSpPr>
          <p:cNvPr id="268" name="Straight Connector 1">
            <a:extLst>
              <a:ext uri="{FF2B5EF4-FFF2-40B4-BE49-F238E27FC236}">
                <a16:creationId xmlns:a16="http://schemas.microsoft.com/office/drawing/2014/main" xmlns="" id="{4783EB95-79F5-4857-B132-4BC916D2ECC8}"/>
              </a:ext>
            </a:extLst>
          </p:cNvPr>
          <p:cNvCxnSpPr/>
          <p:nvPr/>
        </p:nvCxnSpPr>
        <p:spPr>
          <a:xfrm>
            <a:off x="3933223" y="3474908"/>
            <a:ext cx="1903257" cy="0"/>
          </a:xfrm>
          <a:prstGeom prst="line">
            <a:avLst/>
          </a:prstGeom>
          <a:ln w="381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5">
            <a:extLst>
              <a:ext uri="{FF2B5EF4-FFF2-40B4-BE49-F238E27FC236}">
                <a16:creationId xmlns:a16="http://schemas.microsoft.com/office/drawing/2014/main" xmlns="" id="{FC4FEDBA-314D-4A1C-A117-278B7CFF299B}"/>
              </a:ext>
            </a:extLst>
          </p:cNvPr>
          <p:cNvCxnSpPr/>
          <p:nvPr/>
        </p:nvCxnSpPr>
        <p:spPr>
          <a:xfrm flipV="1">
            <a:off x="1163486" y="3986038"/>
            <a:ext cx="2574419" cy="5138"/>
          </a:xfrm>
          <a:prstGeom prst="line">
            <a:avLst/>
          </a:prstGeom>
          <a:ln w="38100" cap="flat">
            <a:solidFill>
              <a:schemeClr val="accent1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7">
            <a:extLst>
              <a:ext uri="{FF2B5EF4-FFF2-40B4-BE49-F238E27FC236}">
                <a16:creationId xmlns:a16="http://schemas.microsoft.com/office/drawing/2014/main" xmlns="" id="{23044F5C-B91A-4BEA-BF5A-7B5304CF0492}"/>
              </a:ext>
            </a:extLst>
          </p:cNvPr>
          <p:cNvCxnSpPr/>
          <p:nvPr/>
        </p:nvCxnSpPr>
        <p:spPr>
          <a:xfrm flipH="1">
            <a:off x="3737905" y="3475265"/>
            <a:ext cx="198916" cy="510773"/>
          </a:xfrm>
          <a:prstGeom prst="line">
            <a:avLst/>
          </a:prstGeom>
          <a:ln w="38100" cap="rnd">
            <a:gradFill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8">
            <a:extLst>
              <a:ext uri="{FF2B5EF4-FFF2-40B4-BE49-F238E27FC236}">
                <a16:creationId xmlns:a16="http://schemas.microsoft.com/office/drawing/2014/main" xmlns="" id="{D57E66CB-4DB9-4D36-9D07-EE8055D293E5}"/>
              </a:ext>
            </a:extLst>
          </p:cNvPr>
          <p:cNvCxnSpPr/>
          <p:nvPr/>
        </p:nvCxnSpPr>
        <p:spPr>
          <a:xfrm>
            <a:off x="6034152" y="2956691"/>
            <a:ext cx="1903257" cy="0"/>
          </a:xfrm>
          <a:prstGeom prst="line">
            <a:avLst/>
          </a:prstGeom>
          <a:ln w="381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0">
            <a:extLst>
              <a:ext uri="{FF2B5EF4-FFF2-40B4-BE49-F238E27FC236}">
                <a16:creationId xmlns:a16="http://schemas.microsoft.com/office/drawing/2014/main" xmlns="" id="{D7470ACB-2EB0-4F87-AAE4-225395EE9818}"/>
              </a:ext>
            </a:extLst>
          </p:cNvPr>
          <p:cNvCxnSpPr/>
          <p:nvPr/>
        </p:nvCxnSpPr>
        <p:spPr>
          <a:xfrm flipH="1">
            <a:off x="5838834" y="2962166"/>
            <a:ext cx="198916" cy="510773"/>
          </a:xfrm>
          <a:prstGeom prst="line">
            <a:avLst/>
          </a:prstGeom>
          <a:ln w="38100" cap="rnd"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11">
            <a:extLst>
              <a:ext uri="{FF2B5EF4-FFF2-40B4-BE49-F238E27FC236}">
                <a16:creationId xmlns:a16="http://schemas.microsoft.com/office/drawing/2014/main" xmlns="" id="{731FE4F9-1125-44E8-8A33-79EFD82F9851}"/>
              </a:ext>
            </a:extLst>
          </p:cNvPr>
          <p:cNvCxnSpPr/>
          <p:nvPr/>
        </p:nvCxnSpPr>
        <p:spPr>
          <a:xfrm>
            <a:off x="8132725" y="2451038"/>
            <a:ext cx="4057689" cy="357"/>
          </a:xfrm>
          <a:prstGeom prst="line">
            <a:avLst/>
          </a:prstGeom>
          <a:ln w="38100" cap="flat">
            <a:solidFill>
              <a:schemeClr val="accent1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13">
            <a:extLst>
              <a:ext uri="{FF2B5EF4-FFF2-40B4-BE49-F238E27FC236}">
                <a16:creationId xmlns:a16="http://schemas.microsoft.com/office/drawing/2014/main" xmlns="" id="{6052AFBE-28FE-49A8-9492-560B3B436E2E}"/>
              </a:ext>
            </a:extLst>
          </p:cNvPr>
          <p:cNvCxnSpPr>
            <a:cxnSpLocks/>
          </p:cNvCxnSpPr>
          <p:nvPr/>
        </p:nvCxnSpPr>
        <p:spPr>
          <a:xfrm flipH="1">
            <a:off x="7940631" y="2451394"/>
            <a:ext cx="195694" cy="502497"/>
          </a:xfrm>
          <a:prstGeom prst="line">
            <a:avLst/>
          </a:prstGeom>
          <a:ln w="38100" cap="rnd"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FDA9CA97-BDC7-4002-8056-E24129BE632D}"/>
              </a:ext>
            </a:extLst>
          </p:cNvPr>
          <p:cNvSpPr txBox="1"/>
          <p:nvPr/>
        </p:nvSpPr>
        <p:spPr>
          <a:xfrm>
            <a:off x="1698185" y="4212998"/>
            <a:ext cx="1903258" cy="995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IMDB with record-level MVCC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Fast and flexible replication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Hybrid DBMS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Spatial, Partition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xmlns="" id="{379EC743-9127-40D5-828D-BDB2B9286B8D}"/>
              </a:ext>
            </a:extLst>
          </p:cNvPr>
          <p:cNvSpPr txBox="1"/>
          <p:nvPr/>
        </p:nvSpPr>
        <p:spPr>
          <a:xfrm>
            <a:off x="4028399" y="3803826"/>
            <a:ext cx="1508442" cy="1139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Rich features and functionalities </a:t>
            </a:r>
          </a:p>
          <a:p>
            <a: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Enterprise performance </a:t>
            </a:r>
            <a:b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with superior </a:t>
            </a:r>
            <a:b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</a:b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TPCC/TPCH results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668C207F-B466-4891-A5C2-D31520A0CB31}"/>
              </a:ext>
            </a:extLst>
          </p:cNvPr>
          <p:cNvSpPr txBox="1"/>
          <p:nvPr/>
        </p:nvSpPr>
        <p:spPr>
          <a:xfrm>
            <a:off x="6076536" y="3215194"/>
            <a:ext cx="2201639" cy="229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latinLnBrk="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Multi-thread reliability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IPC-DA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Scalability Improvement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Replication Compression for better performance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ALTIBASE Kubernetes Utility (AKU) - Compatibility on Cloud</a:t>
            </a:r>
          </a:p>
          <a:p>
            <a:r>
              <a:rPr lang="en-US" altLang="ko-KR" sz="1100" dirty="0">
                <a:solidFill>
                  <a:srgbClr val="44546A"/>
                </a:solidFill>
                <a:latin typeface="Franklin Gothic Medium" panose="020B0603020102020204" pitchFamily="34" charset="0"/>
              </a:rPr>
              <a:t>Scale-out &amp; Scale-In on Cloud</a:t>
            </a:r>
          </a:p>
          <a:p>
            <a:endParaRPr lang="en-US" altLang="ko-KR" sz="1100" dirty="0">
              <a:solidFill>
                <a:srgbClr val="44546A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39902" y="3693203"/>
            <a:ext cx="1807033" cy="420115"/>
            <a:chOff x="1761400" y="3730181"/>
            <a:chExt cx="1807268" cy="420018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xmlns="" id="{85C8090E-DA90-4D4A-AAB0-4F2E5C92BA69}"/>
                </a:ext>
              </a:extLst>
            </p:cNvPr>
            <p:cNvSpPr txBox="1"/>
            <p:nvPr/>
          </p:nvSpPr>
          <p:spPr>
            <a:xfrm>
              <a:off x="1761400" y="3730181"/>
              <a:ext cx="886576" cy="4200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Franklin Gothic Heavy" panose="020B0903020102020204" pitchFamily="34" charset="0"/>
                  <a:ea typeface="+mj-ea"/>
                  <a:cs typeface="Pretendard Thin" panose="02000203000000020004" pitchFamily="2" charset="-127"/>
                </a:rPr>
                <a:t>V1~V5 </a:t>
              </a:r>
              <a:endPara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+mj-ea"/>
                <a:cs typeface="Pretendard Thin" panose="02000203000000020004" pitchFamily="2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xmlns="" id="{85C8090E-DA90-4D4A-AAB0-4F2E5C92BA69}"/>
                </a:ext>
              </a:extLst>
            </p:cNvPr>
            <p:cNvSpPr txBox="1"/>
            <p:nvPr/>
          </p:nvSpPr>
          <p:spPr>
            <a:xfrm>
              <a:off x="2681630" y="3770192"/>
              <a:ext cx="887038" cy="2400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  <a:ea typeface="Pretendard Light" pitchFamily="50" charset="-127"/>
                  <a:cs typeface="Pretendard Light" pitchFamily="50" charset="-127"/>
                </a:rPr>
                <a:t>(1999~2011)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76131" y="3184716"/>
            <a:ext cx="1613627" cy="320162"/>
            <a:chOff x="3890639" y="3196591"/>
            <a:chExt cx="1613837" cy="320088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7AA566FF-8E4E-4C9C-B79B-BAB0C87CBBFB}"/>
                </a:ext>
              </a:extLst>
            </p:cNvPr>
            <p:cNvSpPr txBox="1"/>
            <p:nvPr/>
          </p:nvSpPr>
          <p:spPr>
            <a:xfrm>
              <a:off x="3890639" y="3196591"/>
              <a:ext cx="623569" cy="3200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  <a:ea typeface="+mj-ea"/>
                  <a:cs typeface="Pretendard Thin" panose="02000203000000020004" pitchFamily="2" charset="-127"/>
                </a:rPr>
                <a:t>V4~V6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xmlns="" id="{7AA566FF-8E4E-4C9C-B79B-BAB0C87CBBFB}"/>
                </a:ext>
              </a:extLst>
            </p:cNvPr>
            <p:cNvSpPr txBox="1"/>
            <p:nvPr/>
          </p:nvSpPr>
          <p:spPr>
            <a:xfrm>
              <a:off x="4623607" y="3230158"/>
              <a:ext cx="880869" cy="240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spcBef>
                  <a:spcPts val="600"/>
                </a:spcBef>
                <a:defRPr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  <a:ea typeface="Pretendard Light" pitchFamily="50" charset="-127"/>
                  <a:cs typeface="Pretendard Light" pitchFamily="50" charset="-127"/>
                </a:defRPr>
              </a:lvl1pPr>
            </a:lstStyle>
            <a:p>
              <a:r>
                <a:rPr lang="en-US" dirty="0"/>
                <a:t>(2012~2016)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40270" y="2629183"/>
            <a:ext cx="1211102" cy="320162"/>
            <a:chOff x="6034936" y="2671433"/>
            <a:chExt cx="1211260" cy="320088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xmlns="" id="{3C5C6828-4C5A-4EAC-909D-5ADC3E2596E7}"/>
                </a:ext>
              </a:extLst>
            </p:cNvPr>
            <p:cNvSpPr txBox="1"/>
            <p:nvPr/>
          </p:nvSpPr>
          <p:spPr>
            <a:xfrm>
              <a:off x="6034936" y="2671433"/>
              <a:ext cx="251672" cy="3200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Franklin Gothic Heavy" panose="020B0903020102020204" pitchFamily="34" charset="0"/>
                  <a:ea typeface="+mj-ea"/>
                  <a:cs typeface="Pretendard Thin" panose="02000203000000020004" pitchFamily="2" charset="-127"/>
                </a:rPr>
                <a:t>V7</a:t>
              </a:r>
              <a:endParaRPr 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Franklin Gothic Heavy" panose="020B0903020102020204" pitchFamily="34" charset="0"/>
                <a:ea typeface="+mj-ea"/>
                <a:cs typeface="Pretendard Thin" panose="02000203000000020004" pitchFamily="2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3C5C6828-4C5A-4EAC-909D-5ADC3E2596E7}"/>
                </a:ext>
              </a:extLst>
            </p:cNvPr>
            <p:cNvSpPr txBox="1"/>
            <p:nvPr/>
          </p:nvSpPr>
          <p:spPr>
            <a:xfrm>
              <a:off x="6364814" y="2701203"/>
              <a:ext cx="881382" cy="240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  <a:ea typeface="Pretendard Light" pitchFamily="50" charset="-127"/>
                  <a:cs typeface="Pretendard Light" pitchFamily="50" charset="-127"/>
                </a:rPr>
                <a:t>(2017~2022)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  <a:ea typeface="Pretendard Light" pitchFamily="50" charset="-127"/>
                <a:cs typeface="Pretendard Light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762752" y="2138695"/>
            <a:ext cx="1852092" cy="320162"/>
            <a:chOff x="9209168" y="2150812"/>
            <a:chExt cx="1852333" cy="320088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xmlns="" id="{05C41A14-DB82-4FA7-B5EB-41E924F9AD5A}"/>
                </a:ext>
              </a:extLst>
            </p:cNvPr>
            <p:cNvSpPr txBox="1"/>
            <p:nvPr/>
          </p:nvSpPr>
          <p:spPr>
            <a:xfrm>
              <a:off x="9209168" y="2150812"/>
              <a:ext cx="1205458" cy="3200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Franklin Gothic Heavy" panose="020B0903020102020204" pitchFamily="34" charset="0"/>
                  <a:ea typeface="+mj-ea"/>
                  <a:cs typeface="Pretendard Thin" panose="02000203000000020004" pitchFamily="2" charset="-127"/>
                </a:rPr>
                <a:t>ALTIBASE V8</a:t>
              </a:r>
              <a:endParaRPr 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Franklin Gothic Heavy" panose="020B0903020102020204" pitchFamily="34" charset="0"/>
                <a:ea typeface="+mj-ea"/>
                <a:cs typeface="Pretendard Thin" panose="02000203000000020004" pitchFamily="2" charset="-127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xmlns="" id="{05C41A14-DB82-4FA7-B5EB-41E924F9AD5A}"/>
                </a:ext>
              </a:extLst>
            </p:cNvPr>
            <p:cNvSpPr txBox="1"/>
            <p:nvPr/>
          </p:nvSpPr>
          <p:spPr>
            <a:xfrm>
              <a:off x="10522822" y="2180583"/>
              <a:ext cx="538679" cy="2400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  <a:ea typeface="Pretendard Light" pitchFamily="50" charset="-127"/>
                  <a:cs typeface="Pretendard Light" pitchFamily="50" charset="-127"/>
                </a:rPr>
                <a:t>(2025+)</a:t>
              </a:r>
              <a:endPara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  <a:ea typeface="Pretendard Light" pitchFamily="50" charset="-127"/>
                <a:cs typeface="Pretendard Light" pitchFamily="50" charset="-127"/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E767B789-6697-4749-A2E7-B12B3F065CED}"/>
              </a:ext>
            </a:extLst>
          </p:cNvPr>
          <p:cNvSpPr txBox="1"/>
          <p:nvPr/>
        </p:nvSpPr>
        <p:spPr>
          <a:xfrm>
            <a:off x="8794278" y="2509872"/>
            <a:ext cx="2530339" cy="28060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1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A306D"/>
                </a:solidFill>
                <a:latin typeface="Franklin Gothic Medium" panose="020B0603020102020204" pitchFamily="34" charset="0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              NEXT DATABASE</a:t>
            </a:r>
            <a:endParaRPr lang="en-US" altLang="ko-KR" sz="11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A306D"/>
              </a:solidFill>
              <a:latin typeface="Franklin Gothic Medium" panose="020B0603020102020204" pitchFamily="34" charset="0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Multi-model Database </a:t>
            </a:r>
            <a:endParaRPr lang="en-US" altLang="ko-KR" sz="1100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4546A"/>
              </a:solidFill>
              <a:latin typeface="Franklin Gothic Medium" panose="020B0603020102020204" pitchFamily="34" charset="0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R="0" lvl="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1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Relational, Key-Value, Graph, Times Series)</a:t>
            </a: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In-Memory &amp; On-Disk</a:t>
            </a:r>
          </a:p>
          <a:p>
            <a:pPr marL="171450" indent="-17145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OLTP &amp; OLAP</a:t>
            </a:r>
          </a:p>
          <a:p>
            <a:pPr marL="171450" indent="-17145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On-Premise &amp; </a:t>
            </a:r>
            <a:r>
              <a:rPr lang="en-US" altLang="ko-KR" sz="11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Cloud </a:t>
            </a:r>
            <a:endParaRPr lang="en-US" altLang="ko-KR" sz="11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4546A"/>
              </a:solidFill>
              <a:latin typeface="Franklin Gothic Medium" panose="020B0603020102020204" pitchFamily="34" charset="0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Managed &amp; Fully Managed</a:t>
            </a: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Analytics &amp; Predictions</a:t>
            </a: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IOT &amp; Big Data</a:t>
            </a: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Domestic &amp; Global Market</a:t>
            </a:r>
          </a:p>
          <a:p>
            <a:pPr marL="171450" marR="0" lvl="0" indent="-171450" fontAlgn="auto" latinLnBrk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4546A"/>
                </a:solidFill>
                <a:latin typeface="Franklin Gothic Medium" panose="020B0603020102020204" pitchFamily="34" charset="0"/>
                <a:ea typeface="Pretendard Light" panose="02000403000000020004" pitchFamily="50" charset="-127"/>
                <a:cs typeface="Pretendard Light" panose="02000403000000020004" pitchFamily="50" charset="-127"/>
              </a:rPr>
              <a:t>Service &amp; Solution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324400" y="5597842"/>
            <a:ext cx="900000" cy="879245"/>
            <a:chOff x="3324832" y="5569250"/>
            <a:chExt cx="900117" cy="879041"/>
          </a:xfrm>
        </p:grpSpPr>
        <p:sp>
          <p:nvSpPr>
            <p:cNvPr id="295" name="타원 294"/>
            <p:cNvSpPr/>
            <p:nvPr/>
          </p:nvSpPr>
          <p:spPr>
            <a:xfrm>
              <a:off x="3324832" y="5569250"/>
              <a:ext cx="900117" cy="879041"/>
            </a:xfrm>
            <a:prstGeom prst="ellipse">
              <a:avLst/>
            </a:prstGeom>
            <a:solidFill>
              <a:srgbClr val="70A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bg1"/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9995" y="5808715"/>
              <a:ext cx="86979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50" dirty="0">
                  <a:solidFill>
                    <a:schemeClr val="bg1"/>
                  </a:solidFill>
                  <a:latin typeface="Franklin Gothic Heavy" panose="020B0903020102020204" pitchFamily="34" charset="0"/>
                  <a:ea typeface="+mj-ea"/>
                </a:rPr>
                <a:t>REAL TIME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50" dirty="0">
                  <a:solidFill>
                    <a:schemeClr val="bg1"/>
                  </a:solidFill>
                  <a:latin typeface="Franklin Gothic Heavy" panose="020B0903020102020204" pitchFamily="34" charset="0"/>
                  <a:ea typeface="+mj-ea"/>
                </a:rPr>
                <a:t>(Business)</a:t>
              </a:r>
              <a:endParaRPr kumimoji="1" lang="ko-KR" altLang="en-US" sz="1050" dirty="0">
                <a:solidFill>
                  <a:schemeClr val="bg1"/>
                </a:solidFill>
                <a:latin typeface="Franklin Gothic Heavy" panose="020B0903020102020204" pitchFamily="34" charset="0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68034" y="5597842"/>
            <a:ext cx="900000" cy="879245"/>
            <a:chOff x="6568889" y="5569250"/>
            <a:chExt cx="900117" cy="879041"/>
          </a:xfrm>
        </p:grpSpPr>
        <p:sp>
          <p:nvSpPr>
            <p:cNvPr id="296" name="타원 295"/>
            <p:cNvSpPr/>
            <p:nvPr/>
          </p:nvSpPr>
          <p:spPr>
            <a:xfrm>
              <a:off x="6568889" y="5569250"/>
              <a:ext cx="900117" cy="879041"/>
            </a:xfrm>
            <a:prstGeom prst="ellipse">
              <a:avLst/>
            </a:prstGeom>
            <a:solidFill>
              <a:srgbClr val="3D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bg1"/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9216" y="5731771"/>
              <a:ext cx="86979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050">
                  <a:solidFill>
                    <a:schemeClr val="bg1"/>
                  </a:solidFill>
                  <a:latin typeface="Franklin Gothic Heavy" panose="020B0903020102020204" pitchFamily="34" charset="0"/>
                  <a:ea typeface="+mj-ea"/>
                </a:defRPr>
              </a:lvl1pPr>
            </a:lstStyle>
            <a:p>
              <a:r>
                <a:rPr lang="en-US" altLang="ko-KR" dirty="0"/>
                <a:t>TRUE</a:t>
              </a:r>
            </a:p>
            <a:p>
              <a:r>
                <a:rPr lang="en-US" altLang="ko-KR" dirty="0"/>
                <a:t>(Growth Drivers)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481993" y="5597842"/>
            <a:ext cx="900000" cy="879245"/>
            <a:chOff x="9483227" y="5569250"/>
            <a:chExt cx="900117" cy="879041"/>
          </a:xfrm>
        </p:grpSpPr>
        <p:sp>
          <p:nvSpPr>
            <p:cNvPr id="297" name="타원 296"/>
            <p:cNvSpPr/>
            <p:nvPr/>
          </p:nvSpPr>
          <p:spPr>
            <a:xfrm>
              <a:off x="9483227" y="5569250"/>
              <a:ext cx="900117" cy="879041"/>
            </a:xfrm>
            <a:prstGeom prst="ellipse">
              <a:avLst/>
            </a:prstGeom>
            <a:solidFill>
              <a:srgbClr val="0A3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bg1"/>
                </a:solidFill>
                <a:latin typeface="+mj-lt"/>
                <a:ea typeface="굴림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83227" y="5808715"/>
              <a:ext cx="900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chemeClr val="bg1"/>
                  </a:solidFill>
                  <a:latin typeface="Franklin Gothic Heavy" panose="020B0903020102020204" pitchFamily="34" charset="0"/>
                  <a:ea typeface="+mj-ea"/>
                </a:rPr>
                <a:t>NEXT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chemeClr val="bg1"/>
                  </a:solidFill>
                  <a:latin typeface="Franklin Gothic Heavy" panose="020B0903020102020204" pitchFamily="34" charset="0"/>
                  <a:ea typeface="+mj-ea"/>
                </a:rPr>
                <a:t>(Momentum)</a:t>
              </a:r>
              <a:endParaRPr kumimoji="1" lang="ko-KR" altLang="en-US" sz="1000" dirty="0">
                <a:solidFill>
                  <a:schemeClr val="bg1"/>
                </a:solidFill>
                <a:latin typeface="Franklin Gothic Heavy" panose="020B0903020102020204" pitchFamily="34" charset="0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56320" y="5426243"/>
            <a:ext cx="1150953" cy="27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A306D"/>
                </a:solidFill>
                <a:latin typeface="Franklin Gothic Book" panose="020B0503020102020204" pitchFamily="34" charset="0"/>
                <a:cs typeface="Pretendard Black" panose="02000A03000000020004" pitchFamily="2" charset="-127"/>
              </a:rPr>
              <a:t>Powered by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Franklin Gothic Medium" panose="020B0603020102020204" pitchFamily="34" charset="0"/>
                <a:ea typeface="Pretendard Black" panose="02000A03000000020004" pitchFamily="2" charset="-127"/>
                <a:cs typeface="Pretendard Black" panose="02000A03000000020004" pitchFamily="2" charset="-127"/>
              </a:rPr>
              <a:t>AI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A306D"/>
                </a:solidFill>
                <a:latin typeface="Franklin Gothic Medium" panose="020B0603020102020204" pitchFamily="34" charset="0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endParaRPr lang="ko-KR" altLang="en-US" sz="1200" dirty="0">
              <a:latin typeface="Franklin Gothic Medium" panose="020B06030201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974" y="6526138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ALTIBASE IR 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성장동력 </a:t>
            </a:r>
            <a:r>
              <a:rPr lang="en-US" altLang="ko-KR" dirty="0" smtClean="0"/>
              <a:t>– Product Roadmap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2" y="827999"/>
            <a:ext cx="11240154" cy="573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519461" y="476783"/>
            <a:ext cx="943101" cy="29457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319369" lvl="1"/>
            <a:r>
              <a:rPr lang="en-US" altLang="ko-KR" sz="1200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*Back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74" y="652613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* </a:t>
            </a:r>
            <a:r>
              <a:rPr lang="ko-KR" altLang="en-US" sz="1000" dirty="0" smtClean="0">
                <a:solidFill>
                  <a:srgbClr val="002060"/>
                </a:solidFill>
              </a:rPr>
              <a:t>출처</a:t>
            </a:r>
            <a:r>
              <a:rPr lang="en-US" altLang="ko-KR" sz="1000" dirty="0" smtClean="0">
                <a:solidFill>
                  <a:srgbClr val="002060"/>
                </a:solidFill>
              </a:rPr>
              <a:t>: </a:t>
            </a:r>
            <a:r>
              <a:rPr lang="ko-KR" altLang="en-US" sz="1000" dirty="0" smtClean="0">
                <a:solidFill>
                  <a:srgbClr val="002060"/>
                </a:solidFill>
              </a:rPr>
              <a:t>연구개발본부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521" y="274703"/>
            <a:ext cx="8909940" cy="52774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‘2024 </a:t>
            </a:r>
            <a:r>
              <a:rPr lang="ko-KR" altLang="en-US" dirty="0" smtClean="0"/>
              <a:t>연구개발본부 </a:t>
            </a:r>
            <a:r>
              <a:rPr lang="en-US" altLang="ko-KR" dirty="0" smtClean="0"/>
              <a:t>Roadmap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1100</TotalTime>
  <Words>1563</Words>
  <Application>Microsoft Office PowerPoint</Application>
  <PresentationFormat>사용자 지정</PresentationFormat>
  <Paragraphs>239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blank</vt:lpstr>
      <vt:lpstr>PowerPoint 프레젠테이션</vt:lpstr>
      <vt:lpstr>2024 매출 목표</vt:lpstr>
      <vt:lpstr>사업계획</vt:lpstr>
      <vt:lpstr>사업계획</vt:lpstr>
      <vt:lpstr>부록: 성장동력 – 해외 사업 강화</vt:lpstr>
      <vt:lpstr>부록: 성장동력 – Cloud 최적화 Database</vt:lpstr>
      <vt:lpstr>부록: 성장동력 – TRUE Hybrid Database</vt:lpstr>
      <vt:lpstr>부록: 성장동력 – Product Roadmap</vt:lpstr>
      <vt:lpstr>부록: ‘2024 연구개발본부 Roadmap</vt:lpstr>
      <vt:lpstr>부록: ‘2024 기술본부 사업계획 </vt:lpstr>
      <vt:lpstr>부록: ‘2024 경영지원본부 사업계획 </vt:lpstr>
      <vt:lpstr>부록: ‘2024 영업본부 사업계획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hando.kim</dc:creator>
  <cp:lastModifiedBy>J</cp:lastModifiedBy>
  <cp:revision>107</cp:revision>
  <cp:lastPrinted>2023-12-20T07:38:37Z</cp:lastPrinted>
  <dcterms:created xsi:type="dcterms:W3CDTF">2014-01-02T00:30:54Z</dcterms:created>
  <dcterms:modified xsi:type="dcterms:W3CDTF">2024-01-04T07:57:04Z</dcterms:modified>
</cp:coreProperties>
</file>