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318" r:id="rId2"/>
    <p:sldId id="306" r:id="rId3"/>
    <p:sldId id="311" r:id="rId4"/>
    <p:sldId id="305" r:id="rId5"/>
    <p:sldId id="263" r:id="rId6"/>
    <p:sldId id="303" r:id="rId7"/>
    <p:sldId id="312" r:id="rId8"/>
    <p:sldId id="257" r:id="rId9"/>
    <p:sldId id="264" r:id="rId10"/>
    <p:sldId id="260" r:id="rId11"/>
    <p:sldId id="266" r:id="rId12"/>
    <p:sldId id="267" r:id="rId13"/>
    <p:sldId id="271" r:id="rId14"/>
    <p:sldId id="262" r:id="rId15"/>
    <p:sldId id="309" r:id="rId16"/>
    <p:sldId id="310" r:id="rId17"/>
    <p:sldId id="295" r:id="rId18"/>
    <p:sldId id="296" r:id="rId19"/>
    <p:sldId id="313" r:id="rId20"/>
    <p:sldId id="314" r:id="rId21"/>
    <p:sldId id="319" r:id="rId22"/>
    <p:sldId id="315" r:id="rId23"/>
    <p:sldId id="316" r:id="rId24"/>
    <p:sldId id="293" r:id="rId25"/>
    <p:sldId id="317" r:id="rId26"/>
  </p:sldIdLst>
  <p:sldSz cx="9144000" cy="5143500" type="screen16x9"/>
  <p:notesSz cx="6858000" cy="9144000"/>
  <p:embeddedFontLst>
    <p:embeddedFont>
      <p:font typeface="Klee One SemiBold" pitchFamily="2" charset="-128"/>
      <p:regular r:id="rId28"/>
      <p:bold r:id="rId29"/>
    </p:embeddedFont>
    <p:embeddedFont>
      <p:font typeface="Poppins" pitchFamily="2" charset="77"/>
      <p:regular r:id="rId30"/>
      <p:bold r:id="rId31"/>
      <p:italic r:id="rId32"/>
      <p:boldItalic r:id="rId33"/>
    </p:embeddedFont>
    <p:embeddedFont>
      <p:font typeface="Poppins Light" panose="020B0604020202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AA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4DA76C-795A-495A-BEFA-B778C0396278}">
  <a:tblStyle styleId="{F84DA76C-795A-495A-BEFA-B778C0396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11BF4-621E-4B3C-804F-145F23E6A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536"/>
  </p:normalViewPr>
  <p:slideViewPr>
    <p:cSldViewPr snapToGrid="0">
      <p:cViewPr varScale="1">
        <p:scale>
          <a:sx n="203" d="100"/>
          <a:sy n="203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2140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867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411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3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c234826e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c234826e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39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82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564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835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65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，推動並落實以人為本的教育理念。</a:t>
            </a:r>
          </a:p>
          <a:p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簡單來說，人本認為教育不該被政治或商業目的所綁架，不該為其他社會部門服務，人本相信，人的啟蒙是教育的唯一目的。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234826ef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234826ef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99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陳清枝</a:t>
            </a:r>
            <a:endParaRPr lang="en-US" altLang="zh-TW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/>
              <a:t>抽菸投票 </a:t>
            </a:r>
            <a:r>
              <a:rPr lang="en-US" altLang="zh-TW"/>
              <a:t>6</a:t>
            </a:r>
            <a:r>
              <a:rPr lang="zh-TW" altLang="en-US"/>
              <a:t>自治會   快樂學習   每隔人學的都不一樣只挑所愛    遊戲和功課依樣重要</a:t>
            </a:r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名詞解釋：</a:t>
            </a:r>
            <a:br>
              <a:rPr lang="zh-TW" altLang="en-US"/>
            </a:b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　　人本主義教學法起源於一九六○年代對舊有教育思潮和體制的反省。此派學者反對行為學派的編序教學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(programmed teaching)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原理，他們雖和認知學派一樣強調發現式學習的重要性，但認為舊有的教育忽略了學習者的感覺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(feeling)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和情緒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(emotions)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等方面的教育。</a:t>
            </a:r>
            <a:b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　　人本主義教學法主張學習者中心教學法。學習者具備潛能以擔負學習的責任，在開放式的和無威脅的學習環境下，他們會主動發現他們的需要和完成學習目標的方法，教師扮演的是溫暖的、支持的、非介入的角色。</a:t>
            </a:r>
            <a:b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　　提倡人本主義教育的著名學者及其主張包括馬士洛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(A. Maslow)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的自我成長和學習、羅吉斯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(C. Rogers)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的學習者中心教育、高登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(T. Gordon)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的教師效能訓練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altLang="zh-TW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teacherer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effectiveness training)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、帕基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(W.W. </a:t>
            </a:r>
            <a:r>
              <a:rPr lang="en-US" altLang="zh-TW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Purkey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的貴賓式學習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(invitational learning)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等。此外，夏山學校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(Summer-hill School)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和開放教育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(open education)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則被認為是具體學校體制的形式。</a:t>
            </a:r>
            <a:b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　　在教學方法上，除了重視師生一對一的溝通外，此派學者重視小團體學習，方式包括角色扮演、心理劇、社會劇和模擬遊戲教學法等。教師可能要求學生扮演某些歷史上的人物並架構歷史事件加以演出；學生也可能架構一解決地球臭氧屠的問題而舉行的世界性會議。</a:t>
            </a:r>
            <a:b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　　價值澄清法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(values clarification)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亦是人本主義教學所強調的活動。在師生互動的歷程中，學生被允許發展許多想法和行為，再從其中做選擇，教師鼓勵學生的反應並當眾表揚，並支持學生重覆實踐他們的想法。</a:t>
            </a:r>
            <a:b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　　人本主義的教學評量摒棄傳統的百分制，而主張僅用通過／不通過或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的等第代表學習的結果，以避免班級內同學的彼此競爭或傷害某些學生的自尊。</a:t>
            </a:r>
            <a:b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　　推展人本主義的教學模式有賴教師角色的徹底改變，高登即發展了一套教師效能訓練方案，使教師從傳統的嚴師轉變為催化者、鼓勵者、協助者、學習活動的伙伴、學生的朋友等，亦即教師能敏銳察覺學生的感覺、培養他們的自尊、發展師生正向的自我概念，並具有採用不同教學法的能力。</a:t>
            </a:r>
            <a:b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　　人本主義的教學於一九六○年代和一九七○年代相當盛行。在一九九○年代似乎又引起相當的注意。</a:t>
            </a:r>
            <a:endParaRPr lang="en-US" altLang="zh-TW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人本基金會認為，教育必須以造就一個健全的人為唯一目標，反對功利主義的、升學主義的教育環境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教育不該被文憑主義綁架，教育更不只是為了替資本家訓練人力資源而存在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，拒絕黨國威權體制掌控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干預教育部門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像是課程設計、師資培養、壟斷辦學，愛國教育之反共抗俄與三民主義，以及黨政勢力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教官進入校園等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，拒絕家父長心態的學生管教方式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體罰</a:t>
            </a:r>
            <a:r>
              <a:rPr lang="en-US" altLang="zh-TW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05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C5D9E-B551-B147-8530-B6718F97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E03326-2EA4-0DD5-2E33-1DADAAFE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8B34D3-CF2E-A53A-64A2-87EC8DA8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3BA4-A9A4-4154-ADF9-DD3F3AE45E35}" type="datetimeFigureOut">
              <a:rPr lang="zh-TW" altLang="en-US" smtClean="0"/>
              <a:t>2023/5/30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6924BF-7F3C-1EF9-E8F8-C7217D8E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7930D7-B597-9BD6-BAB6-064A8620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344E6-461F-4E52-959F-04F1325F3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8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1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6080-70A6-4F1D-A63A-25D5F894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746" y="1991850"/>
            <a:ext cx="6059564" cy="1159800"/>
          </a:xfrm>
        </p:spPr>
        <p:txBody>
          <a:bodyPr/>
          <a:lstStyle/>
          <a:p>
            <a:pPr algn="l"/>
            <a:r>
              <a:rPr lang="zh-TW" altLang="en-US" sz="3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成為他自己：</a:t>
            </a:r>
            <a:br>
              <a:rPr lang="en-US" altLang="zh-TW" sz="3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-US" sz="3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全人，給未來世代的教育烏托邦</a:t>
            </a:r>
          </a:p>
        </p:txBody>
      </p:sp>
    </p:spTree>
    <p:extLst>
      <p:ext uri="{BB962C8B-B14F-4D97-AF65-F5344CB8AC3E}">
        <p14:creationId xmlns:p14="http://schemas.microsoft.com/office/powerpoint/2010/main" val="54392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2288726" y="1361099"/>
            <a:ext cx="47772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sz="2800" b="0" dirty="0">
                <a:solidFill>
                  <a:srgbClr val="000000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Arial"/>
              </a:rPr>
              <a:t>人本主義教學</a:t>
            </a:r>
            <a:endParaRPr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183" name="Google Shape;183;p1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10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pic>
        <p:nvPicPr>
          <p:cNvPr id="3" name="圖形 2" descr="男人">
            <a:extLst>
              <a:ext uri="{FF2B5EF4-FFF2-40B4-BE49-F238E27FC236}">
                <a16:creationId xmlns:a16="http://schemas.microsoft.com/office/drawing/2014/main" id="{9E90F9C9-2AD3-42B1-B0E2-D69783162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6991" y="2411121"/>
            <a:ext cx="1568128" cy="1568128"/>
          </a:xfrm>
          <a:prstGeom prst="rect">
            <a:avLst/>
          </a:prstGeom>
        </p:spPr>
      </p:pic>
      <p:pic>
        <p:nvPicPr>
          <p:cNvPr id="7" name="圖形 6" descr="畢業帽">
            <a:extLst>
              <a:ext uri="{FF2B5EF4-FFF2-40B4-BE49-F238E27FC236}">
                <a16:creationId xmlns:a16="http://schemas.microsoft.com/office/drawing/2014/main" id="{B2F752D2-F54B-4910-BF4E-39CCE17D8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1685" y="2411121"/>
            <a:ext cx="1568127" cy="1568127"/>
          </a:xfrm>
          <a:prstGeom prst="rect">
            <a:avLst/>
          </a:prstGeom>
        </p:spPr>
      </p:pic>
      <p:pic>
        <p:nvPicPr>
          <p:cNvPr id="9" name="圖形 8" descr="集體討論">
            <a:extLst>
              <a:ext uri="{FF2B5EF4-FFF2-40B4-BE49-F238E27FC236}">
                <a16:creationId xmlns:a16="http://schemas.microsoft.com/office/drawing/2014/main" id="{B0DA532C-F83E-48C6-8242-8887FD451A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3054" y="2411121"/>
            <a:ext cx="1656381" cy="1656381"/>
          </a:xfrm>
          <a:prstGeom prst="rect">
            <a:avLst/>
          </a:prstGeom>
        </p:spPr>
      </p:pic>
      <p:pic>
        <p:nvPicPr>
          <p:cNvPr id="11" name="圖形 10" descr="法官">
            <a:extLst>
              <a:ext uri="{FF2B5EF4-FFF2-40B4-BE49-F238E27FC236}">
                <a16:creationId xmlns:a16="http://schemas.microsoft.com/office/drawing/2014/main" id="{AB0EC48C-335F-46C4-9A7F-3936EA1E28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7370" y="2411121"/>
            <a:ext cx="1656380" cy="1656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6909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977807" y="2072250"/>
            <a:ext cx="7188387" cy="99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sz="6000" dirty="0">
                <a:solidFill>
                  <a:schemeClr val="tx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打造一所青少年中學</a:t>
            </a:r>
            <a:endParaRPr lang="en" sz="6000" dirty="0">
              <a:solidFill>
                <a:schemeClr val="tx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11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754380" y="1600465"/>
            <a:ext cx="2544900" cy="1806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學校的想像</a:t>
            </a:r>
            <a:br>
              <a:rPr lang="zh-TW" altLang="en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教育的理想</a:t>
            </a:r>
            <a:br>
              <a:rPr lang="zh-TW" altLang="en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自治的目標</a:t>
            </a:r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12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grpSp>
        <p:nvGrpSpPr>
          <p:cNvPr id="271" name="Google Shape;271;p25"/>
          <p:cNvGrpSpPr/>
          <p:nvPr/>
        </p:nvGrpSpPr>
        <p:grpSpPr>
          <a:xfrm>
            <a:off x="4361713" y="1054632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31408" y="2158482"/>
              <a:ext cx="152688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lnSpc>
                  <a:spcPct val="11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" sz="2400" b="1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卓蘭會議</a:t>
              </a: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zh-TW" altLang="en" sz="200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父親</a:t>
              </a: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2997560" y="101457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zh-TW" altLang="en" sz="200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立群</a:t>
              </a:r>
              <a:endParaRPr lang="en" sz="2000">
                <a:solidFill>
                  <a:srgbClr val="FFFFFF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29275" y="3471083"/>
              <a:ext cx="838800" cy="61038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zh-TW" altLang="en-US" sz="200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老鬍子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35441" y="111718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選你想學的課</a:t>
            </a:r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3001698" y="176353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" sz="14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不再由學校決定你該學什麼。</a:t>
            </a:r>
            <a:endParaRPr sz="14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35441" y="3167535"/>
            <a:ext cx="4365000" cy="681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不一樣的思考</a:t>
            </a:r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3001698" y="360053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" sz="140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不再由師長判斷一切。</a:t>
            </a:r>
            <a:endParaRPr lang="en" sz="140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35441" y="2241419"/>
            <a:ext cx="4365000" cy="696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自己決定的規定</a:t>
            </a:r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3001698" y="268965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" sz="14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不再由學校規定你違反了什麼。</a:t>
            </a:r>
            <a:endParaRPr sz="14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13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27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1891168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sz="6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何謂全人?</a:t>
            </a:r>
            <a:endParaRPr lang="en" altLang="zh-TW" sz="60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grpSp>
        <p:nvGrpSpPr>
          <p:cNvPr id="210" name="Google Shape;210;p20"/>
          <p:cNvGrpSpPr/>
          <p:nvPr/>
        </p:nvGrpSpPr>
        <p:grpSpPr>
          <a:xfrm rot="21012687">
            <a:off x="2661854" y="3100446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6" name="Google Shape;216;p20"/>
          <p:cNvSpPr/>
          <p:nvPr/>
        </p:nvSpPr>
        <p:spPr>
          <a:xfrm rot="2697553">
            <a:off x="5530985" y="3261202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14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526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1891168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" sz="6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理想自治?</a:t>
            </a:r>
            <a:endParaRPr lang="en" altLang="zh-TW" sz="60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grpSp>
        <p:nvGrpSpPr>
          <p:cNvPr id="210" name="Google Shape;210;p20"/>
          <p:cNvGrpSpPr/>
          <p:nvPr/>
        </p:nvGrpSpPr>
        <p:grpSpPr>
          <a:xfrm rot="21012687">
            <a:off x="2661854" y="3100446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6" name="Google Shape;216;p20"/>
          <p:cNvSpPr/>
          <p:nvPr/>
        </p:nvSpPr>
        <p:spPr>
          <a:xfrm rot="2697553">
            <a:off x="5530985" y="3261202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15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217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課程自主</a:t>
            </a:r>
            <a:endParaRPr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16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100224" y="2241353"/>
            <a:ext cx="3143340" cy="1338140"/>
            <a:chOff x="1047099" y="2241353"/>
            <a:chExt cx="3143340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1</a:t>
              </a:r>
              <a:endParaRPr sz="1200" b="1"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lnSpc>
                  <a:spcPct val="11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" b="1" dirty="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課程</a:t>
              </a:r>
              <a:r>
                <a:rPr lang="zh-TW" altLang="en-US" b="1" dirty="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方向</a:t>
              </a:r>
              <a:r>
                <a:rPr lang="zh-TW" altLang="en" b="1" dirty="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如何決定?</a:t>
              </a:r>
              <a:endParaRPr lang="en" b="1" dirty="0">
                <a:solidFill>
                  <a:srgbClr val="FFFFFF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986811" y="2516282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spcAft>
                  <a:spcPts val="1600"/>
                </a:spcAft>
              </a:pPr>
              <a:r>
                <a:rPr lang="zh-TW" altLang="en" sz="1050" dirty="0"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偏科教育?均衡教育?自行發展?</a:t>
              </a: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010445" y="2240903"/>
            <a:ext cx="3199645" cy="1338590"/>
            <a:chOff x="2957320" y="2240903"/>
            <a:chExt cx="3199645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lnSpc>
                  <a:spcPct val="11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b="1" dirty="0" err="1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課程內容誰來決定</a:t>
              </a:r>
              <a:r>
                <a:rPr lang="en-US" altLang="zh-TW" b="1" dirty="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?</a:t>
              </a:r>
              <a:endParaRPr lang="en-US" b="1" dirty="0">
                <a:solidFill>
                  <a:srgbClr val="FFFFFF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18900000">
              <a:off x="3788165" y="2552215"/>
              <a:ext cx="2368800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zh-TW" altLang="en" sz="1050" dirty="0"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是學生?老師?家長?</a:t>
              </a:r>
              <a:endParaRPr lang="en" sz="105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930464" y="2209017"/>
            <a:ext cx="3222216" cy="1370476"/>
            <a:chOff x="4877339" y="2209017"/>
            <a:chExt cx="3222216" cy="1370476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18900000">
              <a:off x="5311880" y="2209017"/>
              <a:ext cx="242406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14999"/>
                </a:lnSpc>
              </a:pPr>
              <a:r>
                <a:rPr lang="zh-TW" altLang="en" b="1" dirty="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課程內容</a:t>
              </a:r>
              <a:r>
                <a:rPr lang="zh-TW" altLang="en-US" b="1" dirty="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怎麼</a:t>
              </a:r>
              <a:r>
                <a:rPr lang="zh-TW" altLang="en" b="1" dirty="0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決定?</a:t>
              </a:r>
              <a:endParaRPr lang="zh-TW" altLang="en" b="1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18900000">
              <a:off x="5735051" y="2550696"/>
              <a:ext cx="2364504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zh-TW" altLang="en" sz="1050" dirty="0"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學生會議?教師會議?共同會議?</a:t>
              </a:r>
              <a:endParaRPr lang="en" sz="105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97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TW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理想國的崩壞</a:t>
            </a: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483" name="Google Shape;483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84" name="Google Shape;484;p40"/>
          <p:cNvSpPr/>
          <p:nvPr/>
        </p:nvSpPr>
        <p:spPr>
          <a:xfrm>
            <a:off x="6540064" y="2908350"/>
            <a:ext cx="1544400" cy="3924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TW" sz="1000" dirty="0">
                <a:solidFill>
                  <a:schemeClr val="lt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理想與現實的整合</a:t>
            </a:r>
            <a:endParaRPr sz="1000" dirty="0">
              <a:solidFill>
                <a:schemeClr val="lt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  <p:sp>
        <p:nvSpPr>
          <p:cNvPr id="487" name="Google Shape;487;p40"/>
          <p:cNvSpPr/>
          <p:nvPr/>
        </p:nvSpPr>
        <p:spPr>
          <a:xfrm>
            <a:off x="5123482" y="2908350"/>
            <a:ext cx="1544400" cy="3924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TW" sz="1000">
                <a:solidFill>
                  <a:schemeClr val="lt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新秩序建立</a:t>
            </a:r>
            <a:endParaRPr sz="1000">
              <a:solidFill>
                <a:schemeClr val="lt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3706900" y="2908350"/>
            <a:ext cx="1544400" cy="3924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chemeClr val="lt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群雄割據</a:t>
            </a:r>
            <a:endParaRPr sz="1000" dirty="0">
              <a:solidFill>
                <a:schemeClr val="lt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2290317" y="2908350"/>
            <a:ext cx="1544400" cy="3924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lt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平衡破壞</a:t>
            </a:r>
            <a:endParaRPr sz="1000">
              <a:solidFill>
                <a:schemeClr val="lt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  <p:sp>
        <p:nvSpPr>
          <p:cNvPr id="496" name="Google Shape;496;p40"/>
          <p:cNvSpPr/>
          <p:nvPr/>
        </p:nvSpPr>
        <p:spPr>
          <a:xfrm>
            <a:off x="1059536" y="2908350"/>
            <a:ext cx="1360800" cy="3924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99" name="Google Shape;499;p40"/>
          <p:cNvCxnSpPr/>
          <p:nvPr/>
        </p:nvCxnSpPr>
        <p:spPr>
          <a:xfrm rot="10800000">
            <a:off x="2496916" y="2403956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0" name="Google Shape;500;p40"/>
          <p:cNvSpPr txBox="1"/>
          <p:nvPr/>
        </p:nvSpPr>
        <p:spPr>
          <a:xfrm>
            <a:off x="2492394" y="1833450"/>
            <a:ext cx="154439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TW" sz="900" b="1">
                <a:solidFill>
                  <a:schemeClr val="dk2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內部：原有師生之間的嫌隙</a:t>
            </a:r>
          </a:p>
          <a:p>
            <a:pPr lvl="0"/>
            <a:endParaRPr lang="en-TW" sz="900" b="1">
              <a:solidFill>
                <a:schemeClr val="dk2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  <a:p>
            <a:pPr lvl="0"/>
            <a:r>
              <a:rPr lang="en-TW" sz="900" b="1">
                <a:solidFill>
                  <a:schemeClr val="dk2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外力：新生帶來不同文化</a:t>
            </a:r>
            <a:endParaRPr sz="900" b="1">
              <a:solidFill>
                <a:schemeClr val="dk2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  <p:cxnSp>
        <p:nvCxnSpPr>
          <p:cNvPr id="505" name="Google Shape;505;p40"/>
          <p:cNvCxnSpPr/>
          <p:nvPr/>
        </p:nvCxnSpPr>
        <p:spPr>
          <a:xfrm rot="10800000">
            <a:off x="5325559" y="2403242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06" name="Google Shape;506;p40"/>
          <p:cNvSpPr txBox="1"/>
          <p:nvPr/>
        </p:nvSpPr>
        <p:spPr>
          <a:xfrm>
            <a:off x="5325559" y="18334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TW" sz="900" b="1">
                <a:solidFill>
                  <a:schemeClr val="dk2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舊有秩序徹底毀滅，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TW" sz="900" b="1">
                <a:solidFill>
                  <a:schemeClr val="dk2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黑白兩道磨合，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TW" sz="900" b="1">
                <a:solidFill>
                  <a:schemeClr val="dk2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建立新秩序</a:t>
            </a:r>
            <a:endParaRPr sz="900" b="1">
              <a:solidFill>
                <a:schemeClr val="dk2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  <p:cxnSp>
        <p:nvCxnSpPr>
          <p:cNvPr id="513" name="Google Shape;513;p40"/>
          <p:cNvCxnSpPr/>
          <p:nvPr/>
        </p:nvCxnSpPr>
        <p:spPr>
          <a:xfrm rot="10800000">
            <a:off x="3920250" y="3304008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14" name="Google Shape;514;p40"/>
          <p:cNvSpPr txBox="1"/>
          <p:nvPr/>
        </p:nvSpPr>
        <p:spPr>
          <a:xfrm>
            <a:off x="3920248" y="3853705"/>
            <a:ext cx="149725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TW" sz="900" b="1">
                <a:solidFill>
                  <a:schemeClr val="dk2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黑白兩道管控校園、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TW" sz="900" b="1">
                <a:solidFill>
                  <a:schemeClr val="dk2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舊有秩序名存實亡</a:t>
            </a:r>
            <a:endParaRPr sz="900" b="1">
              <a:solidFill>
                <a:schemeClr val="dk2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  <p:cxnSp>
        <p:nvCxnSpPr>
          <p:cNvPr id="519" name="Google Shape;519;p40"/>
          <p:cNvCxnSpPr/>
          <p:nvPr/>
        </p:nvCxnSpPr>
        <p:spPr>
          <a:xfrm rot="10800000">
            <a:off x="6755681" y="3304008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20" name="Google Shape;520;p40"/>
          <p:cNvSpPr txBox="1"/>
          <p:nvPr/>
        </p:nvSpPr>
        <p:spPr>
          <a:xfrm>
            <a:off x="6755679" y="3853705"/>
            <a:ext cx="1328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TW" sz="900" b="1">
                <a:solidFill>
                  <a:schemeClr val="dk2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對法律等現實社會規則的理解和融合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2102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概念連結</a:t>
            </a:r>
            <a:endParaRPr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18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100224" y="2241353"/>
            <a:ext cx="3143340" cy="1338140"/>
            <a:chOff x="1047099" y="2241353"/>
            <a:chExt cx="3143340" cy="133814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1</a:t>
              </a:r>
              <a:endParaRPr sz="1200" b="1"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社會化</a:t>
              </a:r>
              <a:endParaRPr b="1" dirty="0">
                <a:solidFill>
                  <a:srgbClr val="FFFFFF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18900000">
              <a:off x="1986811" y="2516282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50" dirty="0" err="1"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 Light"/>
                </a:rPr>
                <a:t>學生自主形成行為準則及善惡判斷，同時也形塑校園的主流文化</a:t>
              </a:r>
              <a:endParaRPr sz="105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010445" y="2240903"/>
            <a:ext cx="3199645" cy="1338590"/>
            <a:chOff x="2957320" y="2240903"/>
            <a:chExt cx="3199645" cy="133859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err="1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社會分類篩選</a:t>
              </a:r>
              <a:endParaRPr lang="en-US" b="1">
                <a:solidFill>
                  <a:srgbClr val="FFFFFF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18900000">
              <a:off x="3788165" y="2552215"/>
              <a:ext cx="2368800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50" dirty="0" err="1"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 Light"/>
                </a:rPr>
                <a:t>學生各自找到自身在自治體制中適合的位置，各司其職</a:t>
              </a:r>
              <a:endParaRPr sz="105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5930464" y="2238203"/>
            <a:ext cx="3222216" cy="1341290"/>
            <a:chOff x="4877339" y="2238203"/>
            <a:chExt cx="3222216" cy="134129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err="1">
                  <a:solidFill>
                    <a:srgbClr val="FFFFFF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教育機會不平等</a:t>
              </a:r>
              <a:endParaRPr b="1">
                <a:solidFill>
                  <a:srgbClr val="FFFFFF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18900000">
              <a:off x="5735051" y="2550696"/>
              <a:ext cx="2364504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50" dirty="0" err="1"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 Light"/>
                </a:rPr>
                <a:t>學校主流文化為獨立自主，心理輔導資源被排擠，導致有需求的學生較為弱勢</a:t>
              </a:r>
              <a:r>
                <a:rPr lang="en" sz="1050" dirty="0"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 Light"/>
                </a:rPr>
                <a:t>。</a:t>
              </a:r>
              <a:endParaRPr sz="105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9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77A0E-5B12-F379-2E40-D42C1C53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教育評鑑委員的審查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CBEFF-85FE-BD97-2DA1-43FBE9107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19</a:t>
            </a:fld>
            <a:endParaRPr lang="en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F716E5E-5F80-6EBB-7D27-EE0C63BE00A1}"/>
              </a:ext>
            </a:extLst>
          </p:cNvPr>
          <p:cNvSpPr txBox="1">
            <a:spLocks/>
          </p:cNvSpPr>
          <p:nvPr/>
        </p:nvSpPr>
        <p:spPr>
          <a:xfrm>
            <a:off x="1180460" y="2089668"/>
            <a:ext cx="6474175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教育部評鑑委員到全人中學審查了一個上午，</a:t>
            </a:r>
            <a:br>
              <a:rPr lang="en-US" altLang="zh-TW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東看看西走走後，與全人中學的薛聲來了一場講座。</a:t>
            </a: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Font typeface="Poppins Light"/>
              <a:buNone/>
            </a:pP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但是因為不瞭解實驗教育，所以無法以官方標準評鑑全人中學，</a:t>
            </a:r>
            <a:br>
              <a:rPr lang="en-US" altLang="zh-TW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後來基於評分標準，平分為四等</a:t>
            </a:r>
            <a:r>
              <a:rPr lang="en-US" altLang="zh-TW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(</a:t>
            </a: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一等最優，五等最劣</a:t>
            </a:r>
            <a:r>
              <a:rPr lang="en-US" altLang="zh-TW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)</a:t>
            </a:r>
          </a:p>
          <a:p>
            <a:pPr marL="0" indent="0">
              <a:buFont typeface="Poppins Light"/>
              <a:buNone/>
            </a:pPr>
            <a:endParaRPr lang="zh-TW" altLang="en-US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5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9FA08F-E72E-AAD2-5A58-92E848C10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915" y="2571750"/>
            <a:ext cx="6304169" cy="949815"/>
          </a:xfrm>
        </p:spPr>
        <p:txBody>
          <a:bodyPr/>
          <a:lstStyle/>
          <a:p>
            <a:r>
              <a:rPr lang="zh-TW" altLang="en-US" sz="6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一切的開始</a:t>
            </a:r>
            <a:br>
              <a:rPr lang="zh-TW" altLang="en-US" sz="6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-US" sz="6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都是文憑惹的禍</a:t>
            </a:r>
          </a:p>
        </p:txBody>
      </p:sp>
    </p:spTree>
    <p:extLst>
      <p:ext uri="{BB962C8B-B14F-4D97-AF65-F5344CB8AC3E}">
        <p14:creationId xmlns:p14="http://schemas.microsoft.com/office/powerpoint/2010/main" val="376417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77A0E-5B12-F379-2E40-D42C1C53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外部評鑑與自我改革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CBEFF-85FE-BD97-2DA1-43FBE9107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20</a:t>
            </a:fld>
            <a:endParaRPr lang="en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6E192-5079-8770-E4F5-4D25AE0A6450}"/>
              </a:ext>
            </a:extLst>
          </p:cNvPr>
          <p:cNvSpPr txBox="1">
            <a:spLocks/>
          </p:cNvSpPr>
          <p:nvPr/>
        </p:nvSpPr>
        <p:spPr>
          <a:xfrm>
            <a:off x="1069624" y="1958050"/>
            <a:ext cx="6529593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None/>
            </a:pP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全人中學的改革，是校長與教師團隊，</a:t>
            </a:r>
            <a:br>
              <a:rPr lang="en-US" altLang="zh-TW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在發展過程中，一再釐清面對的問題，</a:t>
            </a:r>
            <a:br>
              <a:rPr lang="en-US" altLang="zh-TW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透過比較歷史，找出解決問題的方法，這就是全人中學的自我改革。</a:t>
            </a: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而教育部的習慣，則是通過專家的分析，</a:t>
            </a:r>
            <a:br>
              <a:rPr lang="en-US" altLang="zh-TW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來看出有什麼問題，並提出解決方案。</a:t>
            </a: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這也可以看出外部評鑑碰上了全人中學，就會形成雙方各說各話的局面。</a:t>
            </a:r>
          </a:p>
        </p:txBody>
      </p:sp>
    </p:spTree>
    <p:extLst>
      <p:ext uri="{BB962C8B-B14F-4D97-AF65-F5344CB8AC3E}">
        <p14:creationId xmlns:p14="http://schemas.microsoft.com/office/powerpoint/2010/main" val="331137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77A0E-5B12-F379-2E40-D42C1C53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傳統教育</a:t>
            </a:r>
            <a:r>
              <a:rPr lang="en-US" altLang="zh-TW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 </a:t>
            </a:r>
            <a:r>
              <a:rPr lang="en-US" altLang="zh-TW" dirty="0" err="1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v.s</a:t>
            </a:r>
            <a:r>
              <a:rPr lang="en-US" altLang="zh-TW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 </a:t>
            </a: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實驗教育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CBEFF-85FE-BD97-2DA1-43FBE9107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21</a:t>
            </a:fld>
            <a:endParaRPr lang="en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1A0F8-6F58-3D75-E640-C7D9C62EB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73"/>
          <a:stretch/>
        </p:blipFill>
        <p:spPr>
          <a:xfrm>
            <a:off x="5388750" y="1978250"/>
            <a:ext cx="2460912" cy="198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86406F-DE79-FB9D-EE02-75F154601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607"/>
          <a:stretch/>
        </p:blipFill>
        <p:spPr>
          <a:xfrm>
            <a:off x="1294339" y="1989177"/>
            <a:ext cx="2532308" cy="195983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79A1C73-9014-324A-35C3-8E13C8B93940}"/>
              </a:ext>
            </a:extLst>
          </p:cNvPr>
          <p:cNvSpPr/>
          <p:nvPr/>
        </p:nvSpPr>
        <p:spPr>
          <a:xfrm>
            <a:off x="3790280" y="2692002"/>
            <a:ext cx="1634836" cy="5541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7024F16C-8FA8-7DEC-5DFA-889C04748866}"/>
              </a:ext>
            </a:extLst>
          </p:cNvPr>
          <p:cNvSpPr/>
          <p:nvPr/>
        </p:nvSpPr>
        <p:spPr>
          <a:xfrm rot="20450927" flipV="1">
            <a:off x="3082507" y="3581311"/>
            <a:ext cx="2662455" cy="1015303"/>
          </a:xfrm>
          <a:prstGeom prst="bentArrow">
            <a:avLst>
              <a:gd name="adj1" fmla="val 25000"/>
              <a:gd name="adj2" fmla="val 26203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5E3E3E6-8458-5B02-A273-FAB99ABC988C}"/>
              </a:ext>
            </a:extLst>
          </p:cNvPr>
          <p:cNvSpPr/>
          <p:nvPr/>
        </p:nvSpPr>
        <p:spPr>
          <a:xfrm flipH="1">
            <a:off x="3790280" y="2692002"/>
            <a:ext cx="1634836" cy="55418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173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77A0E-5B12-F379-2E40-D42C1C53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90" y="1193834"/>
            <a:ext cx="6262255" cy="683100"/>
          </a:xfrm>
        </p:spPr>
        <p:txBody>
          <a:bodyPr/>
          <a:lstStyle/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玩與學：成年人與青年的橋樑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CBEFF-85FE-BD97-2DA1-43FBE9107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22</a:t>
            </a:fld>
            <a:endParaRPr lang="en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F716E5E-5F80-6EBB-7D27-EE0C63BE00A1}"/>
              </a:ext>
            </a:extLst>
          </p:cNvPr>
          <p:cNvSpPr txBox="1">
            <a:spLocks/>
          </p:cNvSpPr>
          <p:nvPr/>
        </p:nvSpPr>
        <p:spPr>
          <a:xfrm>
            <a:off x="1228950" y="2175850"/>
            <a:ext cx="6474175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Poppins Light"/>
              <a:buChar char="￮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●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○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Poppins Light"/>
              <a:buChar char="■"/>
              <a:defRPr sz="11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None/>
            </a:pP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玩，是青少年崇尚的互動模式；</a:t>
            </a: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學，則是成年人結構化的知識。</a:t>
            </a: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若結合了玩與學，就可以讓青少年更好的學習。</a:t>
            </a: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如：</a:t>
            </a:r>
            <a:r>
              <a:rPr lang="en-US" altLang="zh-TW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《BB</a:t>
            </a: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槍法案</a:t>
            </a:r>
            <a:r>
              <a:rPr lang="en-US" altLang="zh-TW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》</a:t>
            </a:r>
            <a:r>
              <a:rPr lang="zh-TW" altLang="en-US" sz="16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、選擇自己比較感興趣的教科書</a:t>
            </a:r>
            <a:endParaRPr lang="en-US" altLang="zh-TW" sz="16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endParaRPr lang="zh-TW" altLang="en-US" sz="24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937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340375" y="1991850"/>
            <a:ext cx="64632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6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全人的精神:自由</a:t>
            </a:r>
          </a:p>
        </p:txBody>
      </p:sp>
      <p:grpSp>
        <p:nvGrpSpPr>
          <p:cNvPr id="210" name="Google Shape;210;p20"/>
          <p:cNvGrpSpPr/>
          <p:nvPr/>
        </p:nvGrpSpPr>
        <p:grpSpPr>
          <a:xfrm rot="21012687">
            <a:off x="2661854" y="3100446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6" name="Google Shape;216;p20"/>
          <p:cNvSpPr/>
          <p:nvPr/>
        </p:nvSpPr>
        <p:spPr>
          <a:xfrm rot="2697553">
            <a:off x="5530985" y="3261202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23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51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24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76A4CD8-69A7-A4D3-7F0F-145C37E3B490}"/>
              </a:ext>
            </a:extLst>
          </p:cNvPr>
          <p:cNvSpPr txBox="1"/>
          <p:nvPr/>
        </p:nvSpPr>
        <p:spPr>
          <a:xfrm>
            <a:off x="520948" y="2156252"/>
            <a:ext cx="810210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4800" b="1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二十年後的學生和老師</a:t>
            </a:r>
          </a:p>
        </p:txBody>
      </p:sp>
    </p:spTree>
    <p:extLst>
      <p:ext uri="{BB962C8B-B14F-4D97-AF65-F5344CB8AC3E}">
        <p14:creationId xmlns:p14="http://schemas.microsoft.com/office/powerpoint/2010/main" val="23530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1340375" y="1991850"/>
            <a:ext cx="64632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zh-TW" altLang="en-US" sz="6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感謝聆聽</a:t>
            </a:r>
          </a:p>
        </p:txBody>
      </p:sp>
      <p:grpSp>
        <p:nvGrpSpPr>
          <p:cNvPr id="210" name="Google Shape;210;p20"/>
          <p:cNvGrpSpPr/>
          <p:nvPr/>
        </p:nvGrpSpPr>
        <p:grpSpPr>
          <a:xfrm rot="21012687">
            <a:off x="2661854" y="3100446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6" name="Google Shape;216;p20"/>
          <p:cNvSpPr/>
          <p:nvPr/>
        </p:nvSpPr>
        <p:spPr>
          <a:xfrm rot="2697553">
            <a:off x="5530985" y="3261202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25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781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402C58-6EB4-2413-A1DC-130456CD94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04EA01-AFB4-D4FE-4232-508C32CCAC28}"/>
              </a:ext>
            </a:extLst>
          </p:cNvPr>
          <p:cNvSpPr txBox="1"/>
          <p:nvPr/>
        </p:nvSpPr>
        <p:spPr>
          <a:xfrm>
            <a:off x="2058777" y="1676630"/>
            <a:ext cx="502472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6000" b="1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挑戰傳統，</a:t>
            </a:r>
            <a:endParaRPr lang="en-US" altLang="zh-TW" sz="6000" b="1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algn="ctr"/>
            <a:r>
              <a:rPr lang="zh-TW" altLang="en-US" sz="6000" b="1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打破升學主義</a:t>
            </a:r>
          </a:p>
        </p:txBody>
      </p:sp>
    </p:spTree>
    <p:extLst>
      <p:ext uri="{BB962C8B-B14F-4D97-AF65-F5344CB8AC3E}">
        <p14:creationId xmlns:p14="http://schemas.microsoft.com/office/powerpoint/2010/main" val="341481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77A0E-5B12-F379-2E40-D42C1C53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沒有文憑</a:t>
            </a:r>
            <a:br>
              <a:rPr lang="en-US" altLang="zh-TW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en-US" altLang="zh-TW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—</a:t>
            </a: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體制對反叛者的懲罰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E1248B-70FC-3EC9-A9D0-304AEE1A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4467" y="2392279"/>
            <a:ext cx="4556438" cy="591193"/>
          </a:xfrm>
        </p:spPr>
        <p:txBody>
          <a:bodyPr/>
          <a:lstStyle/>
          <a:p>
            <a:r>
              <a:rPr lang="zh-TW" altLang="en-US" sz="2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爭取同等學力測驗</a:t>
            </a:r>
            <a:br>
              <a:rPr lang="en-US" altLang="zh-TW" sz="2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endParaRPr lang="en-US" altLang="zh-TW" sz="20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r>
              <a:rPr lang="zh-TW" altLang="en-US" sz="2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申請教育部合法實驗中學</a:t>
            </a:r>
            <a:endParaRPr lang="zh-TW" sz="20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endParaRPr lang="zh-TW" altLang="en-US" sz="20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CBEFF-85FE-BD97-2DA1-43FBE9107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4</a:t>
            </a:fld>
            <a:endParaRPr lang="en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24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724386" y="21758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訴求</a:t>
            </a:r>
            <a:r>
              <a:rPr lang="en-US" altLang="zh-TW" b="1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:</a:t>
            </a:r>
            <a:endParaRPr b="1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lvl="0" indent="0">
              <a:buNone/>
            </a:pP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落實小班小校</a:t>
            </a:r>
            <a:endParaRPr lang="en-US" altLang="zh-TW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lvl="0" indent="0">
              <a:buNone/>
            </a:pP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廣設高中大學</a:t>
            </a:r>
            <a:endParaRPr lang="en-US" altLang="zh-TW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lvl="0" indent="0">
              <a:buNone/>
            </a:pP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推動教育現代化</a:t>
            </a:r>
            <a:endParaRPr lang="en-US" altLang="zh-TW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lvl="0" indent="0">
              <a:buNone/>
            </a:pP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制定教育基本法</a:t>
            </a:r>
            <a:endParaRPr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501657" y="1145860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教改</a:t>
            </a:r>
            <a:r>
              <a:rPr lang="en-US" altLang="zh-TW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410</a:t>
            </a: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大遊行</a:t>
            </a:r>
            <a:endParaRPr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179557" y="21758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b="1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理念</a:t>
            </a:r>
            <a:r>
              <a:rPr lang="en-US" altLang="zh-TW" b="1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:</a:t>
            </a:r>
            <a:r>
              <a:rPr lang="zh-TW" altLang="en-US" b="1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 </a:t>
            </a: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「人本主義」</a:t>
            </a:r>
            <a:endParaRPr lang="zh-TW" altLang="en-US" b="1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endParaRPr lang="en-US" altLang="zh-TW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pPr marL="0" indent="0">
              <a:buNone/>
            </a:pP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當時的教改人士都認同「孩子才是主體」的人本思想，反對為了經濟目的或節約社會資源而限縮孩子們的受教權。</a:t>
            </a:r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5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D1A1D-C67A-A59D-2C9D-40BCBB70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教育理念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6392AA-49C6-485C-3AD4-11AC89C2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2999" y="3523443"/>
            <a:ext cx="1068992" cy="488157"/>
          </a:xfrm>
        </p:spPr>
        <p:txBody>
          <a:bodyPr/>
          <a:lstStyle/>
          <a:p>
            <a:pPr marL="158750" indent="0">
              <a:buNone/>
            </a:pP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人即目的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6D517F-8DE7-8DDB-5080-B346E8FCC9A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79344" y="3523443"/>
            <a:ext cx="1515456" cy="489360"/>
          </a:xfrm>
        </p:spPr>
        <p:txBody>
          <a:bodyPr/>
          <a:lstStyle/>
          <a:p>
            <a:pPr marL="158750" indent="0">
              <a:buNone/>
            </a:pP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擔責與自由、</a:t>
            </a:r>
            <a:br>
              <a:rPr lang="en-US" altLang="zh-TW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學生自治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5D0D92-2CF4-5DD0-4C79-29F235A072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027399" y="3523443"/>
            <a:ext cx="2049617" cy="609280"/>
          </a:xfrm>
        </p:spPr>
        <p:txBody>
          <a:bodyPr/>
          <a:lstStyle/>
          <a:p>
            <a:pPr marL="158750" indent="0">
              <a:buNone/>
            </a:pPr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自我反思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68261B-1A95-29D1-9E02-BCAB596865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7" name="圖形 3">
            <a:extLst>
              <a:ext uri="{FF2B5EF4-FFF2-40B4-BE49-F238E27FC236}">
                <a16:creationId xmlns:a16="http://schemas.microsoft.com/office/drawing/2014/main" id="{B209671F-F637-396C-2FE3-E4C3848CCD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5154" y="1930790"/>
            <a:ext cx="1401591" cy="1620571"/>
          </a:xfrm>
          <a:prstGeom prst="rect">
            <a:avLst/>
          </a:prstGeom>
        </p:spPr>
      </p:pic>
      <p:pic>
        <p:nvPicPr>
          <p:cNvPr id="10" name="圖片 10">
            <a:extLst>
              <a:ext uri="{FF2B5EF4-FFF2-40B4-BE49-F238E27FC236}">
                <a16:creationId xmlns:a16="http://schemas.microsoft.com/office/drawing/2014/main" id="{E9CA0530-13C0-38A1-883C-C6BD1F452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88" t="-8543" r="3282" b="17615"/>
          <a:stretch/>
        </p:blipFill>
        <p:spPr>
          <a:xfrm>
            <a:off x="3407885" y="1849225"/>
            <a:ext cx="1678217" cy="1656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4EA17-1FEC-0FE7-74D1-79A58FBCB3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7500" y="1930790"/>
            <a:ext cx="1559005" cy="15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 txBox="1">
            <a:spLocks noGrp="1"/>
          </p:cNvSpPr>
          <p:nvPr>
            <p:ph type="title"/>
          </p:nvPr>
        </p:nvSpPr>
        <p:spPr>
          <a:xfrm>
            <a:off x="394140" y="110306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教育體制</a:t>
            </a:r>
            <a:endParaRPr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565" name="Google Shape;565;p4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7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30FC28-8463-C0CC-0DB8-1F5F9496C004}"/>
              </a:ext>
            </a:extLst>
          </p:cNvPr>
          <p:cNvGrpSpPr/>
          <p:nvPr/>
        </p:nvGrpSpPr>
        <p:grpSpPr>
          <a:xfrm>
            <a:off x="598775" y="1817525"/>
            <a:ext cx="7628163" cy="1407600"/>
            <a:chOff x="598775" y="1817525"/>
            <a:chExt cx="7628163" cy="1407600"/>
          </a:xfrm>
        </p:grpSpPr>
        <p:sp>
          <p:nvSpPr>
            <p:cNvPr id="566" name="Google Shape;566;p43"/>
            <p:cNvSpPr/>
            <p:nvPr/>
          </p:nvSpPr>
          <p:spPr>
            <a:xfrm>
              <a:off x="598775" y="1817525"/>
              <a:ext cx="3736800" cy="1407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1371600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教育目的</a:t>
              </a:r>
              <a:endParaRPr lang="en-US" b="1" dirty="0">
                <a:solidFill>
                  <a:schemeClr val="dk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TW" altLang="en-US" dirty="0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人即工具</a:t>
              </a:r>
              <a:br>
                <a:rPr lang="en-US" altLang="zh-TW" dirty="0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</a:br>
              <a:r>
                <a:rPr lang="zh-TW" altLang="en-US" dirty="0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</a:rPr>
                <a:t>教育替國家，經濟力量服務</a:t>
              </a: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490138" y="1817525"/>
              <a:ext cx="3736800" cy="1407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371600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ja-JP" altLang="en-US" b="1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教育手段</a:t>
              </a:r>
            </a:p>
            <a:p>
              <a:pPr marL="0" lvl="0" indent="0" algn="r" rtl="0">
                <a:spcBef>
                  <a:spcPts val="600"/>
                </a:spcBef>
                <a:spcAft>
                  <a:spcPts val="60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背誦填鴨、體罰</a:t>
              </a:r>
              <a:br>
                <a:rPr lang="en-US" dirty="0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</a:br>
              <a:r>
                <a:rPr lang="en-US" dirty="0" err="1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上對下師生關係</a:t>
              </a:r>
              <a:br>
                <a:rPr lang="en-US" dirty="0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</a:br>
              <a:r>
                <a:rPr lang="en-US" dirty="0" err="1">
                  <a:solidFill>
                    <a:schemeClr val="dk1"/>
                  </a:solidFill>
                  <a:latin typeface="Klee One SemiBold" pitchFamily="2" charset="-128"/>
                  <a:ea typeface="Klee One SemiBold" pitchFamily="2" charset="-128"/>
                  <a:cs typeface="Klee One SemiBold" pitchFamily="2" charset="-128"/>
                  <a:sym typeface="Poppins"/>
                </a:rPr>
                <a:t>威權式管理</a:t>
              </a:r>
              <a:endParaRPr lang="en-US" dirty="0">
                <a:solidFill>
                  <a:schemeClr val="dk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endParaRPr>
            </a:p>
          </p:txBody>
        </p:sp>
      </p:grpSp>
      <p:sp>
        <p:nvSpPr>
          <p:cNvPr id="568" name="Google Shape;568;p43"/>
          <p:cNvSpPr/>
          <p:nvPr/>
        </p:nvSpPr>
        <p:spPr>
          <a:xfrm>
            <a:off x="598775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引起學生興趣、說理與說服</a:t>
            </a:r>
            <a:endParaRPr lang="en-US" altLang="zh-TW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師生平權</a:t>
            </a:r>
            <a:endParaRPr lang="en-US" altLang="zh-TW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民主的學校管理</a:t>
            </a:r>
            <a:endParaRPr dirty="0">
              <a:solidFill>
                <a:schemeClr val="dk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err="1">
                <a:solidFill>
                  <a:schemeClr val="dk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教育手段</a:t>
            </a:r>
            <a:endParaRPr dirty="0">
              <a:solidFill>
                <a:schemeClr val="dk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  <p:sp>
        <p:nvSpPr>
          <p:cNvPr id="569" name="Google Shape;569;p43"/>
          <p:cNvSpPr/>
          <p:nvPr/>
        </p:nvSpPr>
        <p:spPr>
          <a:xfrm>
            <a:off x="4490138" y="3379745"/>
            <a:ext cx="3736800" cy="14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chemeClr val="dk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人即目的</a:t>
            </a:r>
            <a:endParaRPr lang="en" dirty="0">
              <a:solidFill>
                <a:schemeClr val="dk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chemeClr val="dk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教育為每個學習者服務</a:t>
            </a:r>
            <a:endParaRPr dirty="0">
              <a:solidFill>
                <a:schemeClr val="dk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 err="1">
                <a:solidFill>
                  <a:schemeClr val="dk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  <a:sym typeface="Poppins"/>
              </a:rPr>
              <a:t>教育目的</a:t>
            </a:r>
            <a:endParaRPr dirty="0">
              <a:solidFill>
                <a:schemeClr val="dk1"/>
              </a:solidFill>
              <a:latin typeface="Klee One SemiBold" pitchFamily="2" charset="-128"/>
              <a:ea typeface="Klee One SemiBold" pitchFamily="2" charset="-128"/>
              <a:cs typeface="Klee One SemiBold" pitchFamily="2" charset="-128"/>
              <a:sym typeface="Poppin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53AD8C1-42F8-C6E3-5549-E0F11A38DEF4}"/>
              </a:ext>
            </a:extLst>
          </p:cNvPr>
          <p:cNvSpPr/>
          <p:nvPr/>
        </p:nvSpPr>
        <p:spPr>
          <a:xfrm rot="10800000">
            <a:off x="3247401" y="3379745"/>
            <a:ext cx="2330911" cy="1080000"/>
          </a:xfrm>
          <a:custGeom>
            <a:avLst/>
            <a:gdLst>
              <a:gd name="connsiteX0" fmla="*/ 1165455 w 2330911"/>
              <a:gd name="connsiteY0" fmla="*/ 0 h 1080000"/>
              <a:gd name="connsiteX1" fmla="*/ 2329415 w 2330911"/>
              <a:gd name="connsiteY1" fmla="*/ 1050374 h 1080000"/>
              <a:gd name="connsiteX2" fmla="*/ 2330911 w 2330911"/>
              <a:gd name="connsiteY2" fmla="*/ 1080000 h 1080000"/>
              <a:gd name="connsiteX3" fmla="*/ 0 w 2330911"/>
              <a:gd name="connsiteY3" fmla="*/ 1080000 h 1080000"/>
              <a:gd name="connsiteX4" fmla="*/ 1496 w 2330911"/>
              <a:gd name="connsiteY4" fmla="*/ 1050374 h 1080000"/>
              <a:gd name="connsiteX5" fmla="*/ 1165455 w 2330911"/>
              <a:gd name="connsiteY5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0911" h="1080000">
                <a:moveTo>
                  <a:pt x="1165455" y="0"/>
                </a:moveTo>
                <a:cubicBezTo>
                  <a:pt x="1771242" y="0"/>
                  <a:pt x="2269499" y="460395"/>
                  <a:pt x="2329415" y="1050374"/>
                </a:cubicBezTo>
                <a:lnTo>
                  <a:pt x="2330911" y="1080000"/>
                </a:lnTo>
                <a:lnTo>
                  <a:pt x="0" y="1080000"/>
                </a:lnTo>
                <a:lnTo>
                  <a:pt x="1496" y="1050374"/>
                </a:lnTo>
                <a:cubicBezTo>
                  <a:pt x="61411" y="460395"/>
                  <a:pt x="559668" y="0"/>
                  <a:pt x="1165455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sz="14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6C33B54-63A3-6F9F-E3DD-16EA0E99A4E4}"/>
              </a:ext>
            </a:extLst>
          </p:cNvPr>
          <p:cNvSpPr/>
          <p:nvPr/>
        </p:nvSpPr>
        <p:spPr>
          <a:xfrm>
            <a:off x="3247401" y="2145125"/>
            <a:ext cx="2330911" cy="1080000"/>
          </a:xfrm>
          <a:custGeom>
            <a:avLst/>
            <a:gdLst>
              <a:gd name="connsiteX0" fmla="*/ 1165455 w 2330911"/>
              <a:gd name="connsiteY0" fmla="*/ 0 h 1080000"/>
              <a:gd name="connsiteX1" fmla="*/ 2329415 w 2330911"/>
              <a:gd name="connsiteY1" fmla="*/ 1050374 h 1080000"/>
              <a:gd name="connsiteX2" fmla="*/ 2330911 w 2330911"/>
              <a:gd name="connsiteY2" fmla="*/ 1080000 h 1080000"/>
              <a:gd name="connsiteX3" fmla="*/ 0 w 2330911"/>
              <a:gd name="connsiteY3" fmla="*/ 1080000 h 1080000"/>
              <a:gd name="connsiteX4" fmla="*/ 1496 w 2330911"/>
              <a:gd name="connsiteY4" fmla="*/ 1050374 h 1080000"/>
              <a:gd name="connsiteX5" fmla="*/ 1165455 w 2330911"/>
              <a:gd name="connsiteY5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0911" h="1080000">
                <a:moveTo>
                  <a:pt x="1165455" y="0"/>
                </a:moveTo>
                <a:cubicBezTo>
                  <a:pt x="1771242" y="0"/>
                  <a:pt x="2269499" y="460395"/>
                  <a:pt x="2329415" y="1050374"/>
                </a:cubicBezTo>
                <a:lnTo>
                  <a:pt x="2330911" y="1080000"/>
                </a:lnTo>
                <a:lnTo>
                  <a:pt x="0" y="1080000"/>
                </a:lnTo>
                <a:lnTo>
                  <a:pt x="1496" y="1050374"/>
                </a:lnTo>
                <a:cubicBezTo>
                  <a:pt x="61411" y="460395"/>
                  <a:pt x="559668" y="0"/>
                  <a:pt x="1165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TW" altLang="en-US" sz="24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FD1BE-DEA5-2DE7-86DB-10A481491657}"/>
              </a:ext>
            </a:extLst>
          </p:cNvPr>
          <p:cNvSpPr txBox="1"/>
          <p:nvPr/>
        </p:nvSpPr>
        <p:spPr>
          <a:xfrm>
            <a:off x="3397557" y="2685125"/>
            <a:ext cx="203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solidFill>
                  <a:schemeClr val="bg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體制內</a:t>
            </a:r>
            <a:r>
              <a:rPr kumimoji="1" lang="en-US" altLang="zh-TW" sz="2400" dirty="0">
                <a:solidFill>
                  <a:schemeClr val="bg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➡</a:t>
            </a:r>
            <a:r>
              <a:rPr kumimoji="1" lang="zh-TW" altLang="en-US" sz="2400" dirty="0">
                <a:solidFill>
                  <a:schemeClr val="bg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教改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9EF8E-0ED5-6560-CE98-D98817514530}"/>
              </a:ext>
            </a:extLst>
          </p:cNvPr>
          <p:cNvSpPr txBox="1"/>
          <p:nvPr/>
        </p:nvSpPr>
        <p:spPr>
          <a:xfrm>
            <a:off x="3397557" y="3458080"/>
            <a:ext cx="203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400" dirty="0">
                <a:solidFill>
                  <a:schemeClr val="bg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森小⬅體制外</a:t>
            </a:r>
          </a:p>
        </p:txBody>
      </p:sp>
    </p:spTree>
    <p:extLst>
      <p:ext uri="{BB962C8B-B14F-4D97-AF65-F5344CB8AC3E}">
        <p14:creationId xmlns:p14="http://schemas.microsoft.com/office/powerpoint/2010/main" val="227280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8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EC20AD12-5F78-4DC2-9D4F-756DB087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167" y="2303234"/>
            <a:ext cx="6271667" cy="537032"/>
          </a:xfrm>
        </p:spPr>
        <p:txBody>
          <a:bodyPr/>
          <a:lstStyle/>
          <a:p>
            <a:pPr algn="ctr"/>
            <a:r>
              <a:rPr lang="zh-TW" altLang="en-US" sz="2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如果有一所學校讓你做自己，你想成為怎樣的自己</a:t>
            </a:r>
            <a:r>
              <a:rPr lang="en-US" altLang="zh-TW" sz="20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?</a:t>
            </a:r>
            <a:endParaRPr lang="zh-TW" altLang="en-US" sz="2000" dirty="0"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9</a:t>
            </a:fld>
            <a:endParaRPr>
              <a:latin typeface="Klee One SemiBold" pitchFamily="2" charset="-128"/>
              <a:ea typeface="Klee One SemiBold" pitchFamily="2" charset="-128"/>
              <a:cs typeface="Klee One SemiBold" pitchFamily="2" charset="-128"/>
            </a:endParaRPr>
          </a:p>
        </p:txBody>
      </p:sp>
      <p:grpSp>
        <p:nvGrpSpPr>
          <p:cNvPr id="244" name="Google Shape;244;p22"/>
          <p:cNvGrpSpPr/>
          <p:nvPr/>
        </p:nvGrpSpPr>
        <p:grpSpPr>
          <a:xfrm>
            <a:off x="5866652" y="3044086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lee One SemiBold" pitchFamily="2" charset="-128"/>
                <a:ea typeface="Klee One SemiBold" pitchFamily="2" charset="-128"/>
                <a:cs typeface="Klee One SemiBold" pitchFamily="2" charset="-128"/>
              </a:endParaRPr>
            </a:p>
          </p:txBody>
        </p:sp>
      </p:grpSp>
      <p:sp>
        <p:nvSpPr>
          <p:cNvPr id="15" name="Google Shape;205;p20">
            <a:extLst>
              <a:ext uri="{FF2B5EF4-FFF2-40B4-BE49-F238E27FC236}">
                <a16:creationId xmlns:a16="http://schemas.microsoft.com/office/drawing/2014/main" id="{C51B1F06-765D-4685-B81E-97CF9503F664}"/>
              </a:ext>
            </a:extLst>
          </p:cNvPr>
          <p:cNvSpPr txBox="1">
            <a:spLocks/>
          </p:cNvSpPr>
          <p:nvPr/>
        </p:nvSpPr>
        <p:spPr>
          <a:xfrm>
            <a:off x="593020" y="725707"/>
            <a:ext cx="4958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zh-TW" altLang="en-US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宜蘭森小➡️人本小學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D07B5BC-659E-4340-802A-303968CA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14" y="2433464"/>
            <a:ext cx="5220300" cy="683100"/>
          </a:xfrm>
        </p:spPr>
        <p:txBody>
          <a:bodyPr/>
          <a:lstStyle/>
          <a:p>
            <a:r>
              <a:rPr lang="zh-TW" altLang="en-US" sz="18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不是辦好學校學校等學生來讀，</a:t>
            </a:r>
            <a:br>
              <a:rPr lang="en-US" altLang="zh-TW" sz="18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en-US" altLang="zh-TW" sz="18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          </a:t>
            </a:r>
            <a:r>
              <a:rPr lang="zh-TW" altLang="en-US" sz="18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而是等著請來把學校扮成他們想要的樣子</a:t>
            </a:r>
          </a:p>
        </p:txBody>
      </p:sp>
      <p:sp>
        <p:nvSpPr>
          <p:cNvPr id="18" name="標題 2">
            <a:extLst>
              <a:ext uri="{FF2B5EF4-FFF2-40B4-BE49-F238E27FC236}">
                <a16:creationId xmlns:a16="http://schemas.microsoft.com/office/drawing/2014/main" id="{84A21E57-E88C-4DB3-A9DC-C4FDE0425C5A}"/>
              </a:ext>
            </a:extLst>
          </p:cNvPr>
          <p:cNvSpPr txBox="1">
            <a:spLocks/>
          </p:cNvSpPr>
          <p:nvPr/>
        </p:nvSpPr>
        <p:spPr>
          <a:xfrm>
            <a:off x="703514" y="3258111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zh-TW" altLang="en-US" sz="18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不是學生來適應體制，</a:t>
            </a:r>
            <a:br>
              <a:rPr lang="en-US" altLang="zh-TW" sz="18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</a:br>
            <a:r>
              <a:rPr lang="en-US" altLang="zh-TW" sz="18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         </a:t>
            </a:r>
            <a:r>
              <a:rPr lang="zh-TW" altLang="en-US" sz="1800" dirty="0"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 而是體制來適應學生</a:t>
            </a:r>
          </a:p>
        </p:txBody>
      </p:sp>
      <p:pic>
        <p:nvPicPr>
          <p:cNvPr id="4098" name="Picture 2" descr="https://3.share.photo.xuite.net/a110626546/13a96cd/11643741/548230256_m.jpg">
            <a:extLst>
              <a:ext uri="{FF2B5EF4-FFF2-40B4-BE49-F238E27FC236}">
                <a16:creationId xmlns:a16="http://schemas.microsoft.com/office/drawing/2014/main" id="{93BD1C23-42C6-48C8-A50B-1F90669F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1202" y="1229932"/>
            <a:ext cx="2719714" cy="2618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13011D-4850-4FC5-94DE-3E0DCDAAE944}"/>
              </a:ext>
            </a:extLst>
          </p:cNvPr>
          <p:cNvSpPr/>
          <p:nvPr/>
        </p:nvSpPr>
        <p:spPr>
          <a:xfrm>
            <a:off x="6158739" y="365982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zh-TW" altLang="en-US" dirty="0">
                <a:solidFill>
                  <a:schemeClr val="bg1"/>
                </a:solidFill>
                <a:latin typeface="Klee One SemiBold" pitchFamily="2" charset="-128"/>
                <a:ea typeface="Klee One SemiBold" pitchFamily="2" charset="-128"/>
                <a:cs typeface="Klee One SemiBold" pitchFamily="2" charset="-128"/>
              </a:rPr>
              <a:t>宜蘭森小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1356</Words>
  <Application>Microsoft Macintosh PowerPoint</Application>
  <PresentationFormat>On-screen Show (16:9)</PresentationFormat>
  <Paragraphs>139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Poppins</vt:lpstr>
      <vt:lpstr>Poppins Light</vt:lpstr>
      <vt:lpstr>Klee One SemiBold</vt:lpstr>
      <vt:lpstr>Arial</vt:lpstr>
      <vt:lpstr>Cymbeline template</vt:lpstr>
      <vt:lpstr>成為他自己： 全人，給未來世代的教育烏托邦</vt:lpstr>
      <vt:lpstr>一切的開始 都是文憑惹的禍</vt:lpstr>
      <vt:lpstr>PowerPoint Presentation</vt:lpstr>
      <vt:lpstr>沒有文憑 —體制對反叛者的懲罰</vt:lpstr>
      <vt:lpstr>教改410大遊行</vt:lpstr>
      <vt:lpstr>教育理念</vt:lpstr>
      <vt:lpstr>教育體制</vt:lpstr>
      <vt:lpstr>如果有一所學校讓你做自己，你想成為怎樣的自己?</vt:lpstr>
      <vt:lpstr>不是辦好學校學校等學生來讀，           而是等著請來把學校扮成他們想要的樣子</vt:lpstr>
      <vt:lpstr>PowerPoint Presentation</vt:lpstr>
      <vt:lpstr>打造一所青少年中學</vt:lpstr>
      <vt:lpstr>學校的想像 教育的理想 自治的目標</vt:lpstr>
      <vt:lpstr>選你想學的課</vt:lpstr>
      <vt:lpstr>何謂全人?</vt:lpstr>
      <vt:lpstr>理想自治?</vt:lpstr>
      <vt:lpstr>課程自主</vt:lpstr>
      <vt:lpstr>理想國的崩壞</vt:lpstr>
      <vt:lpstr>概念連結</vt:lpstr>
      <vt:lpstr>教育評鑑委員的審查</vt:lpstr>
      <vt:lpstr>外部評鑑與自我改革</vt:lpstr>
      <vt:lpstr>傳統教育 v.s 實驗教育</vt:lpstr>
      <vt:lpstr>玩與學：成年人與青年的橋樑</vt:lpstr>
      <vt:lpstr>全人的精神:自由</vt:lpstr>
      <vt:lpstr>PowerPoint Presentation</vt:lpstr>
      <vt:lpstr>感謝聆聽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社會學的想像 大思想家</dc:title>
  <dc:creator>USER</dc:creator>
  <cp:lastModifiedBy>かずと そのだ</cp:lastModifiedBy>
  <cp:revision>77</cp:revision>
  <dcterms:modified xsi:type="dcterms:W3CDTF">2023-05-30T04:54:44Z</dcterms:modified>
</cp:coreProperties>
</file>