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custShowLst>
    <p:custShow name="Apresentação personalizada 1" id="0">
      <p:sldLst>
        <p:sld r:id="rId2"/>
        <p:sld r:id="rId3"/>
        <p:sld r:id="rId5"/>
        <p:sld r:id="rId6"/>
        <p:sld r:id="rId7"/>
        <p:sld r:id="rId8"/>
        <p:sld r:id="rId9"/>
        <p:sld r:id="rId10"/>
        <p:sld r:id="rId11"/>
        <p:sld r:id="rId12"/>
        <p:sld r:id="rId13"/>
        <p:sld r:id="rId1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451" autoAdjust="0"/>
  </p:normalViewPr>
  <p:slideViewPr>
    <p:cSldViewPr snapToGrid="0">
      <p:cViewPr varScale="1">
        <p:scale>
          <a:sx n="98" d="100"/>
          <a:sy n="98" d="100"/>
        </p:scale>
        <p:origin x="101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085F4-06B4-457D-B0D9-5E474E48DADE}" type="datetimeFigureOut">
              <a:rPr lang="pt-BR" smtClean="0"/>
              <a:t>05/08/2023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D798E-F812-4FE7-A20B-F4D7DA5625AE}" type="slidenum">
              <a:rPr lang="pt-BR" smtClean="0"/>
              <a:t>‹nº›</a:t>
            </a:fld>
            <a:endParaRPr lang="pt-BR"/>
          </a:p>
        </p:txBody>
      </p:sp>
    </p:spTree>
    <p:extLst>
      <p:ext uri="{BB962C8B-B14F-4D97-AF65-F5344CB8AC3E}">
        <p14:creationId xmlns:p14="http://schemas.microsoft.com/office/powerpoint/2010/main" val="1018389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Arial" panose="020B0604020202020204" pitchFamily="34" charset="0"/>
                <a:ea typeface="Calibri" panose="020F0502020204030204" pitchFamily="34" charset="0"/>
              </a:rPr>
              <a:t>O índice de desenvolvimento humano (IDH), um indicador mundialmente conhecido que tem como meta traçar um espectro da forma como a sociedade de um determinado país se encontra em relação a três indicadores sociais a saber, educação,</a:t>
            </a:r>
            <a:r>
              <a:rPr lang="pt-BR" sz="1800" b="1" dirty="0">
                <a:solidFill>
                  <a:srgbClr val="212529"/>
                </a:solidFill>
                <a:effectLst/>
                <a:latin typeface="Arial" panose="020B0604020202020204" pitchFamily="34" charset="0"/>
                <a:ea typeface="Calibri" panose="020F0502020204030204" pitchFamily="34" charset="0"/>
              </a:rPr>
              <a:t> </a:t>
            </a:r>
            <a:r>
              <a:rPr lang="pt-BR" sz="1800" dirty="0">
                <a:effectLst/>
                <a:latin typeface="Arial" panose="020B0604020202020204" pitchFamily="34" charset="0"/>
                <a:ea typeface="Calibri" panose="020F0502020204030204" pitchFamily="34" charset="0"/>
              </a:rPr>
              <a:t>saúde e renda. Dentre estes três indicadores sociais, a educação é vista como o verdadeiro pilar transformador social desempenhando um papel central que renova a vida em sociedade no que diz respeito aos rumos que uma determinada nação almeja atingir conduzindo suas ações no sentido de permitir que prolifere um ambiente de reflexão sobre si mesma norteando suas decisões a respeito do futuro.</a:t>
            </a:r>
            <a:endParaRPr lang="pt-BR" sz="1800" dirty="0">
              <a:effectLst/>
              <a:latin typeface="Calibri" panose="020F0502020204030204" pitchFamily="34" charset="0"/>
              <a:ea typeface="Calibri" panose="020F0502020204030204"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2</a:t>
            </a:fld>
            <a:endParaRPr lang="pt-BR"/>
          </a:p>
        </p:txBody>
      </p:sp>
    </p:spTree>
    <p:extLst>
      <p:ext uri="{BB962C8B-B14F-4D97-AF65-F5344CB8AC3E}">
        <p14:creationId xmlns:p14="http://schemas.microsoft.com/office/powerpoint/2010/main" val="2559230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Antes de dar sequencia com o modelo adotado, foi realizado alguns testes nos dados dos dataset para certificar se sobre a utilização deste modelo como adequado para atender </a:t>
            </a:r>
            <a:r>
              <a:rPr lang="pt-BR" b="0" i="0" dirty="0">
                <a:solidFill>
                  <a:srgbClr val="202124"/>
                </a:solidFill>
                <a:effectLst/>
                <a:latin typeface="arial" panose="020B0604020202020204" pitchFamily="34" charset="0"/>
              </a:rPr>
              <a:t>aquilo que se busca alcançar; desígnio, objetivo, meta</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Teste Shapiro-</a:t>
            </a:r>
            <a:r>
              <a:rPr lang="pt-BR" b="1" dirty="0" err="1"/>
              <a:t>wilk</a:t>
            </a:r>
            <a:r>
              <a:rPr lang="pt-BR" b="1" dirty="0"/>
              <a:t> </a:t>
            </a:r>
            <a:r>
              <a:rPr lang="pt-BR" dirty="0"/>
              <a:t>- que consiste em avaliar se uma distribuição é semelhante a uma distribuição normal</a:t>
            </a:r>
          </a:p>
          <a:p>
            <a:r>
              <a:rPr lang="pt-BR" b="1" dirty="0"/>
              <a:t>Normalidade dos outliers residuais </a:t>
            </a:r>
            <a:r>
              <a:rPr lang="pt-BR" dirty="0"/>
              <a:t>- teste para verificação da normalidade de outliers residuais</a:t>
            </a:r>
          </a:p>
          <a:p>
            <a:r>
              <a:rPr lang="pt-BR" b="1" dirty="0"/>
              <a:t>Teste de </a:t>
            </a:r>
            <a:r>
              <a:rPr lang="pt-BR" b="1" dirty="0" err="1"/>
              <a:t>homocedasticidade</a:t>
            </a:r>
            <a:r>
              <a:rPr lang="pt-BR" b="1" dirty="0"/>
              <a:t> </a:t>
            </a:r>
            <a:r>
              <a:rPr lang="pt-BR" dirty="0"/>
              <a:t>- Em análise de variância (ANOVA), há um pressuposto que deve ser atendido que é de os erros terem variância comum, ou seja, </a:t>
            </a:r>
            <a:r>
              <a:rPr lang="pt-BR" dirty="0" err="1"/>
              <a:t>homocedasticidade</a:t>
            </a:r>
            <a:endParaRPr lang="pt-BR" dirty="0"/>
          </a:p>
          <a:p>
            <a:r>
              <a:rPr lang="pt-BR" b="1" dirty="0" err="1"/>
              <a:t>Durbin</a:t>
            </a:r>
            <a:r>
              <a:rPr lang="pt-BR" b="1" dirty="0"/>
              <a:t>-Watson</a:t>
            </a:r>
            <a:r>
              <a:rPr lang="pt-BR" dirty="0"/>
              <a:t> - utilizado para detectar a presença de autocorrelação nos resíduos de uma regressão</a:t>
            </a:r>
          </a:p>
          <a:p>
            <a:pPr marL="0" marR="0" lvl="0" indent="0" algn="l" defTabSz="914400" rtl="0" eaLnBrk="1" fontAlgn="auto" latinLnBrk="0" hangingPunct="1">
              <a:lnSpc>
                <a:spcPct val="100000"/>
              </a:lnSpc>
              <a:spcBef>
                <a:spcPts val="0"/>
              </a:spcBef>
              <a:spcAft>
                <a:spcPts val="0"/>
              </a:spcAft>
              <a:buClrTx/>
              <a:buSzTx/>
              <a:buFontTx/>
              <a:buNone/>
              <a:tabLst/>
              <a:defRPr/>
            </a:pPr>
            <a:br>
              <a:rPr lang="pt-BR" dirty="0"/>
            </a:br>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11</a:t>
            </a:fld>
            <a:endParaRPr lang="pt-BR"/>
          </a:p>
        </p:txBody>
      </p:sp>
    </p:spTree>
    <p:extLst>
      <p:ext uri="{BB962C8B-B14F-4D97-AF65-F5344CB8AC3E}">
        <p14:creationId xmlns:p14="http://schemas.microsoft.com/office/powerpoint/2010/main" val="38618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 a criação do modelo foi obtido os dados necessários para inferir sobre os resultados e interpreta lós</a:t>
            </a:r>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12</a:t>
            </a:fld>
            <a:endParaRPr lang="pt-BR"/>
          </a:p>
        </p:txBody>
      </p:sp>
    </p:spTree>
    <p:extLst>
      <p:ext uri="{BB962C8B-B14F-4D97-AF65-F5344CB8AC3E}">
        <p14:creationId xmlns:p14="http://schemas.microsoft.com/office/powerpoint/2010/main" val="2598697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Nessa etapa de posse dos dados apurados do modelo pode se recusar a hipótese nula adotada como resposta ao problema levantado ou seja: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Calibri" panose="020F0502020204030204" pitchFamily="34" charset="0"/>
              </a:rPr>
              <a:t>Ho: O ensino superior descentralizado influencia no aumento do IDHM Educação, variável independente, que por sua vez influencia no aumento do IDHM, variável dependente, mais rapidamente que os municípios que não possuem polos de IES descentralizados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Calibri" panose="020F0502020204030204" pitchFamily="34" charset="0"/>
              </a:rPr>
              <a:t>H1: O ensino superior descentralizado tem pouca ou nenhuma influência sobre o desenvolvimento IDHM Educação que por sua vez não influencia no IDHM no desenvolvimento humano.</a:t>
            </a:r>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13</a:t>
            </a:fld>
            <a:endParaRPr lang="pt-BR"/>
          </a:p>
        </p:txBody>
      </p:sp>
    </p:spTree>
    <p:extLst>
      <p:ext uri="{BB962C8B-B14F-4D97-AF65-F5344CB8AC3E}">
        <p14:creationId xmlns:p14="http://schemas.microsoft.com/office/powerpoint/2010/main" val="191640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Deve se destacar que este tema e muito complexo e dinâmico que merece uma analise mais aprofundada para de fato entender o que pode ter gerado o resultado obtido. Alguns questionamentos foram levantados porém sem nenhum embasamento de estudo científico que poderia justificar o resultado alcançado. </a:t>
            </a:r>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14</a:t>
            </a:fld>
            <a:endParaRPr lang="pt-BR"/>
          </a:p>
        </p:txBody>
      </p:sp>
    </p:spTree>
    <p:extLst>
      <p:ext uri="{BB962C8B-B14F-4D97-AF65-F5344CB8AC3E}">
        <p14:creationId xmlns:p14="http://schemas.microsoft.com/office/powerpoint/2010/main" val="3036023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PNUD – Divulga o ranking classificatório  dos IDH das nações do Mundo</a:t>
            </a:r>
          </a:p>
          <a:p>
            <a:r>
              <a:rPr lang="pt-BR" dirty="0"/>
              <a:t>IPEA e IBGE – Divulga o IDH dos estados e municípios brasileiros</a:t>
            </a:r>
          </a:p>
          <a:p>
            <a:r>
              <a:rPr lang="pt-BR" dirty="0"/>
              <a:t>Neste parte do trabalho pode se encontrar a reflexões da forma como alguns pensadores mais contemporâneos utilizam para sustentar a importância que a Educação de Ensino Superior tem para as nações</a:t>
            </a:r>
          </a:p>
          <a:p>
            <a:r>
              <a:rPr lang="pt-BR" dirty="0"/>
              <a:t>E de outra forma também pode se verificar os efeitos práticos que os investimentos em educação voltado para especialização de uma determinada sociedade proporcionou grandes transformações em nações ao longo das últimas décadas cito como exemplo os (Tigres Asiáticos)</a:t>
            </a:r>
          </a:p>
          <a:p>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3</a:t>
            </a:fld>
            <a:endParaRPr lang="pt-BR"/>
          </a:p>
        </p:txBody>
      </p:sp>
    </p:spTree>
    <p:extLst>
      <p:ext uri="{BB962C8B-B14F-4D97-AF65-F5344CB8AC3E}">
        <p14:creationId xmlns:p14="http://schemas.microsoft.com/office/powerpoint/2010/main" val="2996920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Lançar um olhar para o quesito educação superior delimitado aos municípios brasileiros que receberam os IES públicos descentralizados e inferir se este fato contribui para mais, nada ou menos para o desenvolvimento do IDHM destes municípios em comparação com a totalidade dos municípios do Brasil e duas amostras de municípios colhida aleatoriamente entre os mais de 5500 municípios brasileiros.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Calibri" panose="020F0502020204030204" pitchFamily="34" charset="0"/>
              </a:rPr>
              <a:t>Ho: O ensino superior descentralizado influencia no aumento do IDHM Educação, variável independente, que por sua vez influencia no aumento do IDHM, variável dependente, mais rapidamente que os municípios que não possuem polos de IES descentralizados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Calibri" panose="020F0502020204030204" pitchFamily="34" charset="0"/>
              </a:rPr>
              <a:t>H1: O ensino superior descentralizado tem pouca ou nenhuma influência sobre o desenvolvimento IDHM Educação que por sua vez não influencia no IDHM.</a:t>
            </a:r>
            <a:endParaRPr lang="pt-BR" sz="12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4</a:t>
            </a:fld>
            <a:endParaRPr lang="pt-BR"/>
          </a:p>
        </p:txBody>
      </p:sp>
    </p:spTree>
    <p:extLst>
      <p:ext uri="{BB962C8B-B14F-4D97-AF65-F5344CB8AC3E}">
        <p14:creationId xmlns:p14="http://schemas.microsoft.com/office/powerpoint/2010/main" val="150141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IBGE - Fonte dados Brutos sobre o IDH dos municípios brasileiros e arquivos de polígonos para criação dos mapas</a:t>
            </a:r>
          </a:p>
          <a:p>
            <a:r>
              <a:rPr lang="pt-BR" dirty="0"/>
              <a:t>INEP – Localização dos IES Públicos descentralizados</a:t>
            </a:r>
          </a:p>
          <a:p>
            <a:r>
              <a:rPr lang="pt-BR" dirty="0"/>
              <a:t>UNDP – apenas dados de IDH de outras nações porém não utilizado para o desenvolvimento deste trabalho apenas para efeito comparativo</a:t>
            </a:r>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5</a:t>
            </a:fld>
            <a:endParaRPr lang="pt-BR"/>
          </a:p>
        </p:txBody>
      </p:sp>
    </p:spTree>
    <p:extLst>
      <p:ext uri="{BB962C8B-B14F-4D97-AF65-F5344CB8AC3E}">
        <p14:creationId xmlns:p14="http://schemas.microsoft.com/office/powerpoint/2010/main" val="212024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 dos municípios essencial para criação do dataset `s por ser comum a todas as informações , juntar dados dos mesmos municípios em uma mesma linha, juntar dados dos polígonos que compõe os mapas de cores juntamente com os respectivos </a:t>
            </a:r>
            <a:r>
              <a:rPr lang="pt-BR" dirty="0" err="1"/>
              <a:t>idhm</a:t>
            </a:r>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6</a:t>
            </a:fld>
            <a:endParaRPr lang="pt-BR"/>
          </a:p>
        </p:txBody>
      </p:sp>
    </p:spTree>
    <p:extLst>
      <p:ext uri="{BB962C8B-B14F-4D97-AF65-F5344CB8AC3E}">
        <p14:creationId xmlns:p14="http://schemas.microsoft.com/office/powerpoint/2010/main" val="58956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Baixado os pacotes no R para realização da analise estatística e a criação dos gráficos tanto da totalidade dos municípios brasileiros, dos municípios selecionados e das </a:t>
            </a:r>
            <a:r>
              <a:rPr lang="pt-BR"/>
              <a:t>2 amostras</a:t>
            </a:r>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7</a:t>
            </a:fld>
            <a:endParaRPr lang="pt-BR"/>
          </a:p>
        </p:txBody>
      </p:sp>
    </p:spTree>
    <p:extLst>
      <p:ext uri="{BB962C8B-B14F-4D97-AF65-F5344CB8AC3E}">
        <p14:creationId xmlns:p14="http://schemas.microsoft.com/office/powerpoint/2010/main" val="235163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Analise estatística dos dados antecipadamente para melhor entendimento do comportamento dos dados ao longo das décadas</a:t>
            </a:r>
          </a:p>
          <a:p>
            <a:r>
              <a:rPr lang="pt-BR" dirty="0"/>
              <a:t>Procurou se disponibilizar além dos dados estatísticos muita informação visual através de gráficos que representa a atual dos municípios brasileiros ao longo das 3 décadas. Os algoritmos utilizados para confecção dos gráficos e a descrição estatística encontra se no próprio TCC</a:t>
            </a:r>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8</a:t>
            </a:fld>
            <a:endParaRPr lang="pt-BR"/>
          </a:p>
        </p:txBody>
      </p:sp>
    </p:spTree>
    <p:extLst>
      <p:ext uri="{BB962C8B-B14F-4D97-AF65-F5344CB8AC3E}">
        <p14:creationId xmlns:p14="http://schemas.microsoft.com/office/powerpoint/2010/main" val="1680585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Agrupamento dos os dados estatísticos apurados, realizado tanto para a totalidade dos municípios brasileiros, os municípios selecionados e as </a:t>
            </a:r>
            <a:r>
              <a:rPr lang="pt-BR" dirty="0" err="1"/>
              <a:t>ammostras</a:t>
            </a:r>
            <a:r>
              <a:rPr lang="pt-BR" dirty="0"/>
              <a:t> </a:t>
            </a:r>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9</a:t>
            </a:fld>
            <a:endParaRPr lang="pt-BR"/>
          </a:p>
        </p:txBody>
      </p:sp>
    </p:spTree>
    <p:extLst>
      <p:ext uri="{BB962C8B-B14F-4D97-AF65-F5344CB8AC3E}">
        <p14:creationId xmlns:p14="http://schemas.microsoft.com/office/powerpoint/2010/main" val="281745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Modelo de Machine learning compreendido como mais adequado para prosseguir com este trabalho foi o de regressão linear simples supervisionado que reconhecem os dados históricos  e replicam esses valores conhecidos para uma aproximação futura. Sendo considerado a variável dependente o IDHM e a variável independente o IDHM Educação </a:t>
            </a:r>
          </a:p>
          <a:p>
            <a:r>
              <a:rPr lang="pt-BR" dirty="0"/>
              <a:t>- </a:t>
            </a:r>
            <a:r>
              <a:rPr lang="en-US" dirty="0"/>
              <a:t>library(car); library(</a:t>
            </a:r>
            <a:r>
              <a:rPr lang="en-US" dirty="0" err="1"/>
              <a:t>dplyr</a:t>
            </a:r>
            <a:r>
              <a:rPr lang="en-US" dirty="0"/>
              <a:t>); library(</a:t>
            </a:r>
            <a:r>
              <a:rPr lang="en-US" dirty="0" err="1"/>
              <a:t>ggpubr</a:t>
            </a:r>
            <a:r>
              <a:rPr lang="en-US" dirty="0"/>
              <a:t>); library(ggplot2); library(</a:t>
            </a:r>
            <a:r>
              <a:rPr lang="en-US" dirty="0" err="1"/>
              <a:t>lmtest</a:t>
            </a:r>
            <a:r>
              <a:rPr lang="en-US" dirty="0"/>
              <a:t>); library(</a:t>
            </a:r>
            <a:r>
              <a:rPr lang="en-US" dirty="0" err="1"/>
              <a:t>rstatix</a:t>
            </a:r>
            <a:r>
              <a:rPr lang="en-US" dirty="0"/>
              <a:t>), library(</a:t>
            </a:r>
            <a:r>
              <a:rPr lang="en-US" dirty="0" err="1"/>
              <a:t>ggpmisc</a:t>
            </a:r>
            <a:r>
              <a:rPr lang="en-US" dirty="0"/>
              <a:t>)</a:t>
            </a:r>
            <a:endParaRPr lang="pt-BR" dirty="0"/>
          </a:p>
        </p:txBody>
      </p:sp>
      <p:sp>
        <p:nvSpPr>
          <p:cNvPr id="4" name="Espaço Reservado para Número de Slide 3"/>
          <p:cNvSpPr>
            <a:spLocks noGrp="1"/>
          </p:cNvSpPr>
          <p:nvPr>
            <p:ph type="sldNum" sz="quarter" idx="5"/>
          </p:nvPr>
        </p:nvSpPr>
        <p:spPr/>
        <p:txBody>
          <a:bodyPr/>
          <a:lstStyle/>
          <a:p>
            <a:fld id="{585D798E-F812-4FE7-A20B-F4D7DA5625AE}" type="slidenum">
              <a:rPr lang="pt-BR" smtClean="0"/>
              <a:t>10</a:t>
            </a:fld>
            <a:endParaRPr lang="pt-BR"/>
          </a:p>
        </p:txBody>
      </p:sp>
    </p:spTree>
    <p:extLst>
      <p:ext uri="{BB962C8B-B14F-4D97-AF65-F5344CB8AC3E}">
        <p14:creationId xmlns:p14="http://schemas.microsoft.com/office/powerpoint/2010/main" val="325505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319B149-6210-432A-9BB4-2634746559E1}" type="datetimeFigureOut">
              <a:rPr lang="pt-BR" smtClean="0"/>
              <a:t>05/08/2023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293554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19B149-6210-432A-9BB4-2634746559E1}" type="datetimeFigureOut">
              <a:rPr lang="pt-BR" smtClean="0"/>
              <a:t>05/08/2023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129572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19B149-6210-432A-9BB4-2634746559E1}" type="datetimeFigureOut">
              <a:rPr lang="pt-BR" smtClean="0"/>
              <a:t>05/08/2023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6300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19B149-6210-432A-9BB4-2634746559E1}" type="datetimeFigureOut">
              <a:rPr lang="pt-BR" smtClean="0"/>
              <a:t>05/08/2023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358739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19B149-6210-432A-9BB4-2634746559E1}" type="datetimeFigureOut">
              <a:rPr lang="pt-BR" smtClean="0"/>
              <a:t>05/08/2023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927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319B149-6210-432A-9BB4-2634746559E1}" type="datetimeFigureOut">
              <a:rPr lang="pt-BR" smtClean="0"/>
              <a:t>05/08/2023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5001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319B149-6210-432A-9BB4-2634746559E1}" type="datetimeFigureOut">
              <a:rPr lang="pt-BR" smtClean="0"/>
              <a:t>05/08/2023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195313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319B149-6210-432A-9BB4-2634746559E1}" type="datetimeFigureOut">
              <a:rPr lang="pt-BR" smtClean="0"/>
              <a:t>05/08/2023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138079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9B149-6210-432A-9BB4-2634746559E1}" type="datetimeFigureOut">
              <a:rPr lang="pt-BR" smtClean="0"/>
              <a:t>05/08/2023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367461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19B149-6210-432A-9BB4-2634746559E1}" type="datetimeFigureOut">
              <a:rPr lang="pt-BR" smtClean="0"/>
              <a:t>05/08/2023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119651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19B149-6210-432A-9BB4-2634746559E1}" type="datetimeFigureOut">
              <a:rPr lang="pt-BR" smtClean="0"/>
              <a:t>05/08/2023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5BB8052-7351-45B6-8D17-D6F8B68AD7A6}" type="slidenum">
              <a:rPr lang="pt-BR" smtClean="0"/>
              <a:t>‹nº›</a:t>
            </a:fld>
            <a:endParaRPr lang="pt-BR"/>
          </a:p>
        </p:txBody>
      </p:sp>
    </p:spTree>
    <p:extLst>
      <p:ext uri="{BB962C8B-B14F-4D97-AF65-F5344CB8AC3E}">
        <p14:creationId xmlns:p14="http://schemas.microsoft.com/office/powerpoint/2010/main" val="86817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2000">
              <a:schemeClr val="accent6">
                <a:lumMod val="40000"/>
                <a:lumOff val="60000"/>
              </a:schemeClr>
            </a:gs>
            <a:gs pos="100000">
              <a:schemeClr val="accent1">
                <a:lumMod val="45000"/>
                <a:lumOff val="55000"/>
              </a:schemeClr>
            </a:gs>
            <a:gs pos="100000">
              <a:schemeClr val="accent1">
                <a:lumMod val="45000"/>
                <a:lumOff val="55000"/>
              </a:schemeClr>
            </a:gs>
            <a:gs pos="68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9B149-6210-432A-9BB4-2634746559E1}" type="datetimeFigureOut">
              <a:rPr lang="pt-BR" smtClean="0"/>
              <a:t>05/08/2023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B8052-7351-45B6-8D17-D6F8B68AD7A6}" type="slidenum">
              <a:rPr lang="pt-BR" smtClean="0"/>
              <a:t>‹nº›</a:t>
            </a:fld>
            <a:endParaRPr lang="pt-BR"/>
          </a:p>
        </p:txBody>
      </p:sp>
    </p:spTree>
    <p:extLst>
      <p:ext uri="{BB962C8B-B14F-4D97-AF65-F5344CB8AC3E}">
        <p14:creationId xmlns:p14="http://schemas.microsoft.com/office/powerpoint/2010/main" val="1506188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AEAC7750-530B-2AB5-0318-7D9103EE2A47}"/>
              </a:ext>
            </a:extLst>
          </p:cNvPr>
          <p:cNvSpPr txBox="1"/>
          <p:nvPr/>
        </p:nvSpPr>
        <p:spPr>
          <a:xfrm>
            <a:off x="1191985" y="343401"/>
            <a:ext cx="10042072" cy="5632311"/>
          </a:xfrm>
          <a:prstGeom prst="rect">
            <a:avLst/>
          </a:prstGeom>
          <a:noFill/>
        </p:spPr>
        <p:txBody>
          <a:bodyPr wrap="square">
            <a:spAutoFit/>
          </a:bodyPr>
          <a:lstStyle/>
          <a:p>
            <a:pPr algn="ctr"/>
            <a:r>
              <a:rPr lang="pt-BR" sz="3600" b="1" dirty="0"/>
              <a:t>APRESENTAÇÃO DO TRABALHO DE CONCLUSÃO DO CURSO DE ESPECIALIZAÇÃO EM CIÊNCIA DOS DADOS  E BIG DATA – PUC MINAS VIRTUAL</a:t>
            </a:r>
          </a:p>
          <a:p>
            <a:pPr algn="just"/>
            <a:endParaRPr lang="pt-BR" b="1" dirty="0"/>
          </a:p>
          <a:p>
            <a:pPr algn="just"/>
            <a:r>
              <a:rPr lang="pt-BR" sz="3600" b="1" dirty="0"/>
              <a:t>APRENDIZADO DE MÁQUINA PARA CLASSIFICAR E PREVER A RELAÇÃO DOS EFEITO DA EDUCAÇÃO SUPERIOR SOBRE O INDICE DE DESENVOLVIMENTO HUMANO DOS MUNICIPIOS BRASILEIROS</a:t>
            </a:r>
          </a:p>
          <a:p>
            <a:pPr algn="just"/>
            <a:endParaRPr lang="pt-BR" b="1" dirty="0"/>
          </a:p>
          <a:p>
            <a:pPr algn="just"/>
            <a:endParaRPr lang="pt-BR" b="1" dirty="0"/>
          </a:p>
          <a:p>
            <a:pPr algn="just"/>
            <a:endParaRPr lang="pt-BR" b="1" dirty="0"/>
          </a:p>
          <a:p>
            <a:pPr algn="just"/>
            <a:r>
              <a:rPr lang="pt-BR" sz="3600" b="1" dirty="0"/>
              <a:t>Hermes Ribeiro da Mota Júnior</a:t>
            </a:r>
          </a:p>
        </p:txBody>
      </p:sp>
      <p:pic>
        <p:nvPicPr>
          <p:cNvPr id="3" name="Áudio 2">
            <a:hlinkClick r:id="" action="ppaction://media"/>
            <a:extLst>
              <a:ext uri="{FF2B5EF4-FFF2-40B4-BE49-F238E27FC236}">
                <a16:creationId xmlns:a16="http://schemas.microsoft.com/office/drawing/2014/main" id="{7A74B370-1E2F-6CBC-4BB4-C6FC0B1EA96C}"/>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746143864"/>
      </p:ext>
    </p:extLst>
  </p:cSld>
  <p:clrMapOvr>
    <a:masterClrMapping/>
  </p:clrMapOvr>
  <mc:AlternateContent xmlns:mc="http://schemas.openxmlformats.org/markup-compatibility/2006">
    <mc:Choice xmlns:p14="http://schemas.microsoft.com/office/powerpoint/2010/main" Requires="p14">
      <p:transition spd="slow" p14:dur="2000" advTm="18519"/>
    </mc:Choice>
    <mc:Fallback>
      <p:transition spd="slow" advTm="18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71BE5-C4C2-C88C-25C7-73C7539D98A4}"/>
              </a:ext>
            </a:extLst>
          </p:cNvPr>
          <p:cNvSpPr>
            <a:spLocks noGrp="1"/>
          </p:cNvSpPr>
          <p:nvPr>
            <p:ph type="title"/>
          </p:nvPr>
        </p:nvSpPr>
        <p:spPr/>
        <p:txBody>
          <a:bodyPr/>
          <a:lstStyle/>
          <a:p>
            <a:pPr algn="ctr"/>
            <a:r>
              <a:rPr lang="pt-BR" b="1" dirty="0"/>
              <a:t>CRIAÇÃO DO MODELO DE MACHINE LEARNING</a:t>
            </a:r>
          </a:p>
        </p:txBody>
      </p:sp>
      <p:sp>
        <p:nvSpPr>
          <p:cNvPr id="3" name="Espaço Reservado para Conteúdo 2">
            <a:extLst>
              <a:ext uri="{FF2B5EF4-FFF2-40B4-BE49-F238E27FC236}">
                <a16:creationId xmlns:a16="http://schemas.microsoft.com/office/drawing/2014/main" id="{82678BD9-3D60-5777-ACFF-DBF012306B90}"/>
              </a:ext>
            </a:extLst>
          </p:cNvPr>
          <p:cNvSpPr>
            <a:spLocks noGrp="1"/>
          </p:cNvSpPr>
          <p:nvPr>
            <p:ph idx="1"/>
          </p:nvPr>
        </p:nvSpPr>
        <p:spPr/>
        <p:txBody>
          <a:bodyPr>
            <a:normAutofit/>
          </a:bodyPr>
          <a:lstStyle/>
          <a:p>
            <a:r>
              <a:rPr lang="pt-BR" sz="6000" dirty="0"/>
              <a:t>Regressão Linear</a:t>
            </a:r>
          </a:p>
          <a:p>
            <a:r>
              <a:rPr lang="pt-BR" sz="6000" dirty="0"/>
              <a:t>Pacotes utilizados</a:t>
            </a:r>
            <a:endParaRPr lang="en-US" sz="6000" dirty="0"/>
          </a:p>
        </p:txBody>
      </p:sp>
    </p:spTree>
    <p:extLst>
      <p:ext uri="{BB962C8B-B14F-4D97-AF65-F5344CB8AC3E}">
        <p14:creationId xmlns:p14="http://schemas.microsoft.com/office/powerpoint/2010/main" val="271433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B67F1-D911-2242-EA17-E1CBD79AB225}"/>
              </a:ext>
            </a:extLst>
          </p:cNvPr>
          <p:cNvSpPr>
            <a:spLocks noGrp="1"/>
          </p:cNvSpPr>
          <p:nvPr>
            <p:ph type="title"/>
          </p:nvPr>
        </p:nvSpPr>
        <p:spPr/>
        <p:txBody>
          <a:bodyPr>
            <a:normAutofit/>
          </a:bodyPr>
          <a:lstStyle/>
          <a:p>
            <a:pPr algn="ctr"/>
            <a:r>
              <a:rPr lang="pt-BR" b="1" dirty="0"/>
              <a:t>Verificação dos Pressupostos para Regressão Linear</a:t>
            </a:r>
          </a:p>
        </p:txBody>
      </p:sp>
      <p:sp>
        <p:nvSpPr>
          <p:cNvPr id="3" name="Espaço Reservado para Conteúdo 2">
            <a:extLst>
              <a:ext uri="{FF2B5EF4-FFF2-40B4-BE49-F238E27FC236}">
                <a16:creationId xmlns:a16="http://schemas.microsoft.com/office/drawing/2014/main" id="{A6CAF959-0194-B3B7-6A89-1BC9B3EA185D}"/>
              </a:ext>
            </a:extLst>
          </p:cNvPr>
          <p:cNvSpPr>
            <a:spLocks noGrp="1"/>
          </p:cNvSpPr>
          <p:nvPr>
            <p:ph idx="1"/>
          </p:nvPr>
        </p:nvSpPr>
        <p:spPr/>
        <p:txBody>
          <a:bodyPr>
            <a:normAutofit/>
          </a:bodyPr>
          <a:lstStyle/>
          <a:p>
            <a:r>
              <a:rPr lang="pt-BR" sz="4400" dirty="0"/>
              <a:t>Teste Shapiro-</a:t>
            </a:r>
            <a:r>
              <a:rPr lang="pt-BR" sz="4400" dirty="0" err="1"/>
              <a:t>wilk</a:t>
            </a:r>
            <a:endParaRPr lang="pt-BR" sz="4400" dirty="0"/>
          </a:p>
          <a:p>
            <a:r>
              <a:rPr lang="pt-BR" sz="4400" dirty="0"/>
              <a:t>Normalidade dos outliers residuais</a:t>
            </a:r>
          </a:p>
          <a:p>
            <a:r>
              <a:rPr lang="pt-BR" sz="4400" dirty="0"/>
              <a:t>Teste de </a:t>
            </a:r>
            <a:r>
              <a:rPr lang="pt-BR" sz="4400" dirty="0" err="1"/>
              <a:t>homocedasticidade</a:t>
            </a:r>
            <a:r>
              <a:rPr lang="pt-BR" sz="4400" dirty="0"/>
              <a:t> </a:t>
            </a:r>
          </a:p>
          <a:p>
            <a:r>
              <a:rPr lang="pt-BR" sz="4400" dirty="0" err="1"/>
              <a:t>Durbin</a:t>
            </a:r>
            <a:r>
              <a:rPr lang="pt-BR" sz="4400" dirty="0"/>
              <a:t>-Watson</a:t>
            </a:r>
          </a:p>
        </p:txBody>
      </p:sp>
      <p:pic>
        <p:nvPicPr>
          <p:cNvPr id="4" name="Imagem 3">
            <a:extLst>
              <a:ext uri="{FF2B5EF4-FFF2-40B4-BE49-F238E27FC236}">
                <a16:creationId xmlns:a16="http://schemas.microsoft.com/office/drawing/2014/main" id="{9D95376E-39A7-4B10-9D97-80C17F34D6C5}"/>
              </a:ext>
            </a:extLst>
          </p:cNvPr>
          <p:cNvPicPr>
            <a:picLocks noChangeAspect="1"/>
          </p:cNvPicPr>
          <p:nvPr/>
        </p:nvPicPr>
        <p:blipFill>
          <a:blip r:embed="rId3"/>
          <a:stretch>
            <a:fillRect/>
          </a:stretch>
        </p:blipFill>
        <p:spPr>
          <a:xfrm>
            <a:off x="7771925" y="3291730"/>
            <a:ext cx="4667250" cy="3714750"/>
          </a:xfrm>
          <a:prstGeom prst="rect">
            <a:avLst/>
          </a:prstGeom>
        </p:spPr>
      </p:pic>
    </p:spTree>
    <p:extLst>
      <p:ext uri="{BB962C8B-B14F-4D97-AF65-F5344CB8AC3E}">
        <p14:creationId xmlns:p14="http://schemas.microsoft.com/office/powerpoint/2010/main" val="15623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0E789-53DF-E522-1609-7E9D76CB229A}"/>
              </a:ext>
            </a:extLst>
          </p:cNvPr>
          <p:cNvSpPr>
            <a:spLocks noGrp="1"/>
          </p:cNvSpPr>
          <p:nvPr>
            <p:ph type="title"/>
          </p:nvPr>
        </p:nvSpPr>
        <p:spPr>
          <a:xfrm>
            <a:off x="838200" y="28688"/>
            <a:ext cx="10515600" cy="1325563"/>
          </a:xfrm>
        </p:spPr>
        <p:txBody>
          <a:bodyPr/>
          <a:lstStyle/>
          <a:p>
            <a:pPr algn="ctr"/>
            <a:r>
              <a:rPr lang="pt-BR" dirty="0"/>
              <a:t>Construção do Modelo </a:t>
            </a:r>
          </a:p>
        </p:txBody>
      </p:sp>
      <p:sp>
        <p:nvSpPr>
          <p:cNvPr id="3" name="Espaço Reservado para Conteúdo 2">
            <a:extLst>
              <a:ext uri="{FF2B5EF4-FFF2-40B4-BE49-F238E27FC236}">
                <a16:creationId xmlns:a16="http://schemas.microsoft.com/office/drawing/2014/main" id="{14542EC3-C6F6-51E1-73E6-CD67A4CA4480}"/>
              </a:ext>
            </a:extLst>
          </p:cNvPr>
          <p:cNvSpPr>
            <a:spLocks noGrp="1"/>
          </p:cNvSpPr>
          <p:nvPr>
            <p:ph idx="1"/>
          </p:nvPr>
        </p:nvSpPr>
        <p:spPr>
          <a:xfrm>
            <a:off x="912845" y="1102405"/>
            <a:ext cx="10515600" cy="4351338"/>
          </a:xfrm>
        </p:spPr>
        <p:txBody>
          <a:bodyPr/>
          <a:lstStyle/>
          <a:p>
            <a:r>
              <a:rPr lang="pt-BR" dirty="0"/>
              <a:t>&gt; mod4 &lt;- </a:t>
            </a:r>
            <a:r>
              <a:rPr lang="pt-BR" dirty="0" err="1"/>
              <a:t>lm</a:t>
            </a:r>
            <a:r>
              <a:rPr lang="pt-BR" dirty="0"/>
              <a:t>(Amostra_2$`Média IDHM Amostra 2`~ Amostra_2$`Média IDHM </a:t>
            </a:r>
            <a:r>
              <a:rPr lang="pt-BR" dirty="0" err="1"/>
              <a:t>Educ</a:t>
            </a:r>
            <a:r>
              <a:rPr lang="pt-BR" dirty="0"/>
              <a:t> Amostra 2`)</a:t>
            </a:r>
          </a:p>
          <a:p>
            <a:r>
              <a:rPr lang="pt-BR" dirty="0"/>
              <a:t>&gt; par(</a:t>
            </a:r>
            <a:r>
              <a:rPr lang="pt-BR" dirty="0" err="1"/>
              <a:t>mfrow</a:t>
            </a:r>
            <a:r>
              <a:rPr lang="pt-BR" dirty="0"/>
              <a:t>=c(2,2))</a:t>
            </a:r>
          </a:p>
          <a:p>
            <a:r>
              <a:rPr lang="pt-BR" dirty="0"/>
              <a:t>&gt; </a:t>
            </a:r>
            <a:r>
              <a:rPr lang="pt-BR" dirty="0" err="1"/>
              <a:t>plot</a:t>
            </a:r>
            <a:r>
              <a:rPr lang="pt-BR" dirty="0"/>
              <a:t>(mod4)</a:t>
            </a:r>
          </a:p>
          <a:p>
            <a:endParaRPr lang="pt-BR" dirty="0"/>
          </a:p>
        </p:txBody>
      </p:sp>
      <p:pic>
        <p:nvPicPr>
          <p:cNvPr id="7" name="Imagem 6">
            <a:extLst>
              <a:ext uri="{FF2B5EF4-FFF2-40B4-BE49-F238E27FC236}">
                <a16:creationId xmlns:a16="http://schemas.microsoft.com/office/drawing/2014/main" id="{CB31C6FA-31F1-B9AB-F937-296EAFA8571D}"/>
              </a:ext>
            </a:extLst>
          </p:cNvPr>
          <p:cNvPicPr>
            <a:picLocks noChangeAspect="1"/>
          </p:cNvPicPr>
          <p:nvPr/>
        </p:nvPicPr>
        <p:blipFill>
          <a:blip r:embed="rId3"/>
          <a:stretch>
            <a:fillRect/>
          </a:stretch>
        </p:blipFill>
        <p:spPr>
          <a:xfrm>
            <a:off x="121615" y="3278074"/>
            <a:ext cx="6305454" cy="3402943"/>
          </a:xfrm>
          <a:prstGeom prst="rect">
            <a:avLst/>
          </a:prstGeom>
        </p:spPr>
      </p:pic>
      <p:pic>
        <p:nvPicPr>
          <p:cNvPr id="6" name="Imagem 5">
            <a:extLst>
              <a:ext uri="{FF2B5EF4-FFF2-40B4-BE49-F238E27FC236}">
                <a16:creationId xmlns:a16="http://schemas.microsoft.com/office/drawing/2014/main" id="{F9560608-64F2-4794-A61F-22714866F17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985872"/>
            <a:ext cx="4644028" cy="3987346"/>
          </a:xfrm>
          <a:prstGeom prst="rect">
            <a:avLst/>
          </a:prstGeom>
          <a:noFill/>
        </p:spPr>
      </p:pic>
    </p:spTree>
    <p:extLst>
      <p:ext uri="{BB962C8B-B14F-4D97-AF65-F5344CB8AC3E}">
        <p14:creationId xmlns:p14="http://schemas.microsoft.com/office/powerpoint/2010/main" val="213006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4444C-43BB-A22B-F310-52D337DACA5F}"/>
              </a:ext>
            </a:extLst>
          </p:cNvPr>
          <p:cNvSpPr>
            <a:spLocks noGrp="1"/>
          </p:cNvSpPr>
          <p:nvPr>
            <p:ph type="title"/>
          </p:nvPr>
        </p:nvSpPr>
        <p:spPr/>
        <p:txBody>
          <a:bodyPr/>
          <a:lstStyle/>
          <a:p>
            <a:pPr algn="ctr"/>
            <a:r>
              <a:rPr lang="pt-BR" b="1" dirty="0"/>
              <a:t>INTERPRETAÇÃO DOS RESULTADOS</a:t>
            </a:r>
          </a:p>
        </p:txBody>
      </p:sp>
      <p:sp>
        <p:nvSpPr>
          <p:cNvPr id="3" name="Espaço Reservado para Conteúdo 2">
            <a:extLst>
              <a:ext uri="{FF2B5EF4-FFF2-40B4-BE49-F238E27FC236}">
                <a16:creationId xmlns:a16="http://schemas.microsoft.com/office/drawing/2014/main" id="{1011DFA4-D099-AF71-A5AF-3411937513F1}"/>
              </a:ext>
            </a:extLst>
          </p:cNvPr>
          <p:cNvSpPr>
            <a:spLocks noGrp="1"/>
          </p:cNvSpPr>
          <p:nvPr>
            <p:ph idx="1"/>
          </p:nvPr>
        </p:nvSpPr>
        <p:spPr/>
        <p:txBody>
          <a:bodyPr/>
          <a:lstStyle/>
          <a:p>
            <a:r>
              <a:rPr lang="pt-BR" sz="3600" dirty="0"/>
              <a:t>Analise dos pressupostos</a:t>
            </a:r>
          </a:p>
          <a:p>
            <a:r>
              <a:rPr lang="pt-BR" sz="3600" dirty="0"/>
              <a:t>Quais tendências o modelo de machine learning prevê para os resultados obtidos</a:t>
            </a:r>
          </a:p>
          <a:p>
            <a:r>
              <a:rPr lang="pt-BR" sz="3600" dirty="0"/>
              <a:t>Verificação da hipótese levantada</a:t>
            </a:r>
          </a:p>
          <a:p>
            <a:endParaRPr lang="pt-BR" dirty="0"/>
          </a:p>
          <a:p>
            <a:endParaRPr lang="pt-BR" dirty="0"/>
          </a:p>
        </p:txBody>
      </p:sp>
    </p:spTree>
    <p:extLst>
      <p:ext uri="{BB962C8B-B14F-4D97-AF65-F5344CB8AC3E}">
        <p14:creationId xmlns:p14="http://schemas.microsoft.com/office/powerpoint/2010/main" val="272081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34128-300F-4864-8B0E-0DF7598278C7}"/>
              </a:ext>
            </a:extLst>
          </p:cNvPr>
          <p:cNvSpPr>
            <a:spLocks noGrp="1"/>
          </p:cNvSpPr>
          <p:nvPr>
            <p:ph type="title"/>
          </p:nvPr>
        </p:nvSpPr>
        <p:spPr/>
        <p:txBody>
          <a:bodyPr/>
          <a:lstStyle/>
          <a:p>
            <a:pPr algn="ctr"/>
            <a:r>
              <a:rPr lang="pt-BR" b="1" dirty="0"/>
              <a:t>QUESTIONAMENTO SOBRE O RESULTADO OBTIDO </a:t>
            </a:r>
          </a:p>
        </p:txBody>
      </p:sp>
      <p:sp>
        <p:nvSpPr>
          <p:cNvPr id="3" name="Espaço Reservado para Conteúdo 2">
            <a:extLst>
              <a:ext uri="{FF2B5EF4-FFF2-40B4-BE49-F238E27FC236}">
                <a16:creationId xmlns:a16="http://schemas.microsoft.com/office/drawing/2014/main" id="{81091B35-BC77-499D-B67E-5E0B460EDDAA}"/>
              </a:ext>
            </a:extLst>
          </p:cNvPr>
          <p:cNvSpPr>
            <a:spLocks noGrp="1"/>
          </p:cNvSpPr>
          <p:nvPr>
            <p:ph idx="1"/>
          </p:nvPr>
        </p:nvSpPr>
        <p:spPr/>
        <p:txBody>
          <a:bodyPr/>
          <a:lstStyle/>
          <a:p>
            <a:r>
              <a:rPr lang="pt-BR" dirty="0"/>
              <a:t>MODELO DE ANALISE SIMPLES DEMAIS PARA O REFERIDO ESTUDO</a:t>
            </a:r>
          </a:p>
          <a:p>
            <a:r>
              <a:rPr lang="pt-BR" dirty="0"/>
              <a:t>POLITICAS DE DESCENTRALIZAÇÃO DOS IES INEFICIENTES</a:t>
            </a:r>
          </a:p>
          <a:p>
            <a:r>
              <a:rPr lang="pt-BR" dirty="0"/>
              <a:t>OS OUTROS DOIS PILARES DO IDH (RENDA E SAÚDE) FIZERAM A DIFERENÇA NO RESULTADO</a:t>
            </a:r>
          </a:p>
          <a:p>
            <a:r>
              <a:rPr lang="pt-BR" dirty="0"/>
              <a:t>FALTA DE INFRAESTRUTURA NOS MUNICIPIOS SELECIONADOS PARA RETER OS AS PESSOAS QUE GRADUAM NOS IES E PERMITE QUE EM SUA MAIORIA BUSQUEM OUTRAS REGIÕES PARA UTILIZAR SEUS CONHECIMENTOS ADQUIRIDOS </a:t>
            </a:r>
          </a:p>
        </p:txBody>
      </p:sp>
    </p:spTree>
    <p:extLst>
      <p:ext uri="{BB962C8B-B14F-4D97-AF65-F5344CB8AC3E}">
        <p14:creationId xmlns:p14="http://schemas.microsoft.com/office/powerpoint/2010/main" val="15388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A3A2D-A3F0-4CF9-94D8-86DA88231159}"/>
              </a:ext>
            </a:extLst>
          </p:cNvPr>
          <p:cNvSpPr>
            <a:spLocks noGrp="1"/>
          </p:cNvSpPr>
          <p:nvPr>
            <p:ph type="title"/>
          </p:nvPr>
        </p:nvSpPr>
        <p:spPr>
          <a:xfrm>
            <a:off x="543732" y="2612380"/>
            <a:ext cx="10515600" cy="1325563"/>
          </a:xfrm>
        </p:spPr>
        <p:txBody>
          <a:bodyPr>
            <a:noAutofit/>
          </a:bodyPr>
          <a:lstStyle/>
          <a:p>
            <a:pPr algn="ctr"/>
            <a:r>
              <a:rPr lang="pt-BR" sz="9600" b="1" dirty="0"/>
              <a:t>OBRIGADO</a:t>
            </a:r>
          </a:p>
        </p:txBody>
      </p:sp>
    </p:spTree>
    <p:extLst>
      <p:ext uri="{BB962C8B-B14F-4D97-AF65-F5344CB8AC3E}">
        <p14:creationId xmlns:p14="http://schemas.microsoft.com/office/powerpoint/2010/main" val="57613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A85D7AA2-086D-6872-20BD-89FCB4AED7CE}"/>
              </a:ext>
            </a:extLst>
          </p:cNvPr>
          <p:cNvSpPr txBox="1"/>
          <p:nvPr/>
        </p:nvSpPr>
        <p:spPr>
          <a:xfrm>
            <a:off x="4702630" y="387437"/>
            <a:ext cx="2677884" cy="646331"/>
          </a:xfrm>
          <a:prstGeom prst="rect">
            <a:avLst/>
          </a:prstGeom>
          <a:noFill/>
        </p:spPr>
        <p:txBody>
          <a:bodyPr wrap="square" rtlCol="0">
            <a:spAutoFit/>
          </a:bodyPr>
          <a:lstStyle/>
          <a:p>
            <a:r>
              <a:rPr lang="pt-BR" sz="3600" b="1" dirty="0"/>
              <a:t>Introdução</a:t>
            </a:r>
          </a:p>
        </p:txBody>
      </p:sp>
      <p:sp>
        <p:nvSpPr>
          <p:cNvPr id="5" name="CaixaDeTexto 4">
            <a:extLst>
              <a:ext uri="{FF2B5EF4-FFF2-40B4-BE49-F238E27FC236}">
                <a16:creationId xmlns:a16="http://schemas.microsoft.com/office/drawing/2014/main" id="{5B2302DD-75BA-0613-2AFC-E56A250B19DF}"/>
              </a:ext>
            </a:extLst>
          </p:cNvPr>
          <p:cNvSpPr txBox="1"/>
          <p:nvPr/>
        </p:nvSpPr>
        <p:spPr>
          <a:xfrm>
            <a:off x="171617" y="2629524"/>
            <a:ext cx="7208897" cy="523220"/>
          </a:xfrm>
          <a:prstGeom prst="rect">
            <a:avLst/>
          </a:prstGeom>
          <a:noFill/>
        </p:spPr>
        <p:txBody>
          <a:bodyPr wrap="none" rtlCol="0">
            <a:spAutoFit/>
          </a:bodyPr>
          <a:lstStyle/>
          <a:p>
            <a:r>
              <a:rPr lang="pt-BR" sz="2800" b="1" dirty="0"/>
              <a:t>IDH – INDICE DE DESENVOLVIMENTO HUMANO</a:t>
            </a:r>
          </a:p>
        </p:txBody>
      </p:sp>
      <p:sp>
        <p:nvSpPr>
          <p:cNvPr id="6" name="CaixaDeTexto 5">
            <a:extLst>
              <a:ext uri="{FF2B5EF4-FFF2-40B4-BE49-F238E27FC236}">
                <a16:creationId xmlns:a16="http://schemas.microsoft.com/office/drawing/2014/main" id="{F0BF96A4-AA03-9FAA-B869-DF8C15D3E6BC}"/>
              </a:ext>
            </a:extLst>
          </p:cNvPr>
          <p:cNvSpPr txBox="1"/>
          <p:nvPr/>
        </p:nvSpPr>
        <p:spPr>
          <a:xfrm>
            <a:off x="8226357" y="1459973"/>
            <a:ext cx="3048000" cy="2554545"/>
          </a:xfrm>
          <a:prstGeom prst="rect">
            <a:avLst/>
          </a:prstGeom>
          <a:noFill/>
        </p:spPr>
        <p:txBody>
          <a:bodyPr wrap="square" rtlCol="0">
            <a:spAutoFit/>
          </a:bodyPr>
          <a:lstStyle/>
          <a:p>
            <a:r>
              <a:rPr lang="pt-BR" sz="4000" b="1" dirty="0"/>
              <a:t>EDUCAÇÃO</a:t>
            </a:r>
          </a:p>
          <a:p>
            <a:endParaRPr lang="pt-BR" sz="3600" dirty="0"/>
          </a:p>
          <a:p>
            <a:r>
              <a:rPr lang="pt-BR" sz="2800" dirty="0"/>
              <a:t>SAÚDE </a:t>
            </a:r>
          </a:p>
          <a:p>
            <a:endParaRPr lang="pt-BR" sz="2800" dirty="0"/>
          </a:p>
          <a:p>
            <a:r>
              <a:rPr lang="pt-BR" sz="2800" dirty="0"/>
              <a:t>RENDA</a:t>
            </a:r>
          </a:p>
        </p:txBody>
      </p:sp>
      <p:pic>
        <p:nvPicPr>
          <p:cNvPr id="3" name="Áudio 2">
            <a:hlinkClick r:id="" action="ppaction://media"/>
            <a:extLst>
              <a:ext uri="{FF2B5EF4-FFF2-40B4-BE49-F238E27FC236}">
                <a16:creationId xmlns:a16="http://schemas.microsoft.com/office/drawing/2014/main" id="{AA5D0039-1F86-8E05-2F2F-D8C28D9F289D}"/>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189243648"/>
      </p:ext>
    </p:extLst>
  </p:cSld>
  <p:clrMapOvr>
    <a:masterClrMapping/>
  </p:clrMapOvr>
  <mc:AlternateContent xmlns:mc="http://schemas.openxmlformats.org/markup-compatibility/2006">
    <mc:Choice xmlns:p14="http://schemas.microsoft.com/office/powerpoint/2010/main" Requires="p14">
      <p:transition spd="slow" p14:dur="2000" advTm="8147"/>
    </mc:Choice>
    <mc:Fallback>
      <p:transition spd="slow" advTm="81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287E-F236-8FD5-5787-04442662B92B}"/>
              </a:ext>
            </a:extLst>
          </p:cNvPr>
          <p:cNvSpPr>
            <a:spLocks noGrp="1"/>
          </p:cNvSpPr>
          <p:nvPr>
            <p:ph type="title"/>
          </p:nvPr>
        </p:nvSpPr>
        <p:spPr/>
        <p:txBody>
          <a:bodyPr>
            <a:normAutofit/>
          </a:bodyPr>
          <a:lstStyle/>
          <a:p>
            <a:pPr algn="ctr"/>
            <a:r>
              <a:rPr lang="pt-BR" sz="3600" b="1" dirty="0"/>
              <a:t>CONTEXTUALIZAÇÃO</a:t>
            </a:r>
          </a:p>
        </p:txBody>
      </p:sp>
      <p:sp>
        <p:nvSpPr>
          <p:cNvPr id="3" name="Espaço Reservado para Conteúdo 2">
            <a:extLst>
              <a:ext uri="{FF2B5EF4-FFF2-40B4-BE49-F238E27FC236}">
                <a16:creationId xmlns:a16="http://schemas.microsoft.com/office/drawing/2014/main" id="{A3C70DD7-DFD1-2BA4-79A9-4DD74BCD0C51}"/>
              </a:ext>
            </a:extLst>
          </p:cNvPr>
          <p:cNvSpPr>
            <a:spLocks noGrp="1"/>
          </p:cNvSpPr>
          <p:nvPr>
            <p:ph idx="1"/>
          </p:nvPr>
        </p:nvSpPr>
        <p:spPr/>
        <p:txBody>
          <a:bodyPr/>
          <a:lstStyle/>
          <a:p>
            <a:r>
              <a:rPr lang="pt-BR" dirty="0"/>
              <a:t>Programa das Nações Unidas para o Desenvolvimento (PNUD)</a:t>
            </a:r>
          </a:p>
          <a:p>
            <a:r>
              <a:rPr lang="pt-BR" dirty="0"/>
              <a:t>IPEA e o IBGE</a:t>
            </a:r>
          </a:p>
        </p:txBody>
      </p:sp>
    </p:spTree>
    <p:extLst>
      <p:ext uri="{BB962C8B-B14F-4D97-AF65-F5344CB8AC3E}">
        <p14:creationId xmlns:p14="http://schemas.microsoft.com/office/powerpoint/2010/main" val="251431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D1EF5-443C-0AC3-48FB-36ECE3747065}"/>
              </a:ext>
            </a:extLst>
          </p:cNvPr>
          <p:cNvSpPr>
            <a:spLocks noGrp="1"/>
          </p:cNvSpPr>
          <p:nvPr>
            <p:ph type="title"/>
          </p:nvPr>
        </p:nvSpPr>
        <p:spPr/>
        <p:txBody>
          <a:bodyPr/>
          <a:lstStyle/>
          <a:p>
            <a:pPr algn="ctr"/>
            <a:r>
              <a:rPr lang="pt-BR" b="1" dirty="0"/>
              <a:t> PROBLEMA PROPOSTO</a:t>
            </a:r>
          </a:p>
        </p:txBody>
      </p:sp>
      <p:sp>
        <p:nvSpPr>
          <p:cNvPr id="3" name="Espaço Reservado para Conteúdo 2">
            <a:extLst>
              <a:ext uri="{FF2B5EF4-FFF2-40B4-BE49-F238E27FC236}">
                <a16:creationId xmlns:a16="http://schemas.microsoft.com/office/drawing/2014/main" id="{ED8434BC-7073-579E-2ADB-7EAE1E22BB3B}"/>
              </a:ext>
            </a:extLst>
          </p:cNvPr>
          <p:cNvSpPr>
            <a:spLocks noGrp="1"/>
          </p:cNvSpPr>
          <p:nvPr>
            <p:ph idx="1"/>
          </p:nvPr>
        </p:nvSpPr>
        <p:spPr>
          <a:xfrm>
            <a:off x="838200" y="1839692"/>
            <a:ext cx="10515600" cy="4351338"/>
          </a:xfrm>
        </p:spPr>
        <p:txBody>
          <a:bodyPr>
            <a:normAutofit/>
          </a:bodyPr>
          <a:lstStyle/>
          <a:p>
            <a:pPr algn="just"/>
            <a:r>
              <a:rPr lang="pt-BR" sz="3600" dirty="0"/>
              <a:t>Técnica dos 5 </a:t>
            </a:r>
            <a:r>
              <a:rPr lang="pt-BR" sz="3600" dirty="0" err="1"/>
              <a:t>W`s</a:t>
            </a:r>
            <a:endParaRPr lang="pt-BR" sz="3600" dirty="0"/>
          </a:p>
          <a:p>
            <a:pPr algn="just"/>
            <a:r>
              <a:rPr lang="pt-BR" sz="3600" dirty="0"/>
              <a:t>Teste de hipótese a ser respondida </a:t>
            </a:r>
          </a:p>
          <a:p>
            <a:pPr algn="just"/>
            <a:endParaRPr lang="pt-BR" dirty="0"/>
          </a:p>
        </p:txBody>
      </p:sp>
    </p:spTree>
    <p:extLst>
      <p:ext uri="{BB962C8B-B14F-4D97-AF65-F5344CB8AC3E}">
        <p14:creationId xmlns:p14="http://schemas.microsoft.com/office/powerpoint/2010/main" val="312125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920B0-AD7D-9FA0-D9E5-50D1724F4790}"/>
              </a:ext>
            </a:extLst>
          </p:cNvPr>
          <p:cNvSpPr>
            <a:spLocks noGrp="1"/>
          </p:cNvSpPr>
          <p:nvPr>
            <p:ph type="title"/>
          </p:nvPr>
        </p:nvSpPr>
        <p:spPr/>
        <p:txBody>
          <a:bodyPr/>
          <a:lstStyle/>
          <a:p>
            <a:pPr algn="ctr"/>
            <a:r>
              <a:rPr lang="pt-BR" b="1" dirty="0"/>
              <a:t>DADOS COLETADOS</a:t>
            </a:r>
          </a:p>
        </p:txBody>
      </p:sp>
      <p:pic>
        <p:nvPicPr>
          <p:cNvPr id="4" name="Espaço Reservado para Conteúdo 3">
            <a:extLst>
              <a:ext uri="{FF2B5EF4-FFF2-40B4-BE49-F238E27FC236}">
                <a16:creationId xmlns:a16="http://schemas.microsoft.com/office/drawing/2014/main" id="{46F1FEF6-A15B-0C16-FEC3-0BA5A9AC0A10}"/>
              </a:ext>
            </a:extLst>
          </p:cNvPr>
          <p:cNvPicPr>
            <a:picLocks noGrp="1" noChangeAspect="1"/>
          </p:cNvPicPr>
          <p:nvPr>
            <p:ph idx="1"/>
          </p:nvPr>
        </p:nvPicPr>
        <p:blipFill>
          <a:blip r:embed="rId3"/>
          <a:stretch>
            <a:fillRect/>
          </a:stretch>
        </p:blipFill>
        <p:spPr>
          <a:xfrm>
            <a:off x="838200" y="1972452"/>
            <a:ext cx="2371725" cy="1924050"/>
          </a:xfrm>
          <a:prstGeom prst="rect">
            <a:avLst/>
          </a:prstGeom>
        </p:spPr>
      </p:pic>
      <p:pic>
        <p:nvPicPr>
          <p:cNvPr id="1026" name="Picture 2" descr="Inep publica Edital do Enem 2019 e anuncia melhorias na segurança | Portal  Uberaba">
            <a:extLst>
              <a:ext uri="{FF2B5EF4-FFF2-40B4-BE49-F238E27FC236}">
                <a16:creationId xmlns:a16="http://schemas.microsoft.com/office/drawing/2014/main" id="{8EC3B8EF-27F7-8131-C552-5B601C2AF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191" y="2062939"/>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627F3821-5D93-76F2-3568-98D5B6D86237}"/>
              </a:ext>
            </a:extLst>
          </p:cNvPr>
          <p:cNvPicPr>
            <a:picLocks noChangeAspect="1"/>
          </p:cNvPicPr>
          <p:nvPr/>
        </p:nvPicPr>
        <p:blipFill>
          <a:blip r:embed="rId5"/>
          <a:stretch>
            <a:fillRect/>
          </a:stretch>
        </p:blipFill>
        <p:spPr>
          <a:xfrm>
            <a:off x="7035573" y="2277251"/>
            <a:ext cx="3476625" cy="1314450"/>
          </a:xfrm>
          <a:prstGeom prst="rect">
            <a:avLst/>
          </a:prstGeom>
        </p:spPr>
      </p:pic>
    </p:spTree>
    <p:extLst>
      <p:ext uri="{BB962C8B-B14F-4D97-AF65-F5344CB8AC3E}">
        <p14:creationId xmlns:p14="http://schemas.microsoft.com/office/powerpoint/2010/main" val="7905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1EAD5-953B-C635-81C7-AA209C9E36DC}"/>
              </a:ext>
            </a:extLst>
          </p:cNvPr>
          <p:cNvSpPr>
            <a:spLocks noGrp="1"/>
          </p:cNvSpPr>
          <p:nvPr>
            <p:ph type="title"/>
          </p:nvPr>
        </p:nvSpPr>
        <p:spPr/>
        <p:txBody>
          <a:bodyPr/>
          <a:lstStyle/>
          <a:p>
            <a:pPr algn="ctr"/>
            <a:r>
              <a:rPr lang="pt-BR" b="1" dirty="0"/>
              <a:t>PROCESSAMENTO DOS DADOS</a:t>
            </a:r>
          </a:p>
        </p:txBody>
      </p:sp>
      <p:sp>
        <p:nvSpPr>
          <p:cNvPr id="3" name="Espaço Reservado para Conteúdo 2">
            <a:extLst>
              <a:ext uri="{FF2B5EF4-FFF2-40B4-BE49-F238E27FC236}">
                <a16:creationId xmlns:a16="http://schemas.microsoft.com/office/drawing/2014/main" id="{3042BDF6-A59E-8787-0A9B-597339131A9F}"/>
              </a:ext>
            </a:extLst>
          </p:cNvPr>
          <p:cNvSpPr>
            <a:spLocks noGrp="1"/>
          </p:cNvSpPr>
          <p:nvPr>
            <p:ph idx="1"/>
          </p:nvPr>
        </p:nvSpPr>
        <p:spPr/>
        <p:txBody>
          <a:bodyPr/>
          <a:lstStyle/>
          <a:p>
            <a:r>
              <a:rPr lang="pt-BR" dirty="0"/>
              <a:t>RECOLHIDO DADOS BRUTOS </a:t>
            </a:r>
          </a:p>
          <a:p>
            <a:r>
              <a:rPr lang="pt-BR" dirty="0"/>
              <a:t>ORGANIZADOS EM UMA PLANILHA EXCEL</a:t>
            </a:r>
          </a:p>
          <a:p>
            <a:r>
              <a:rPr lang="pt-BR" dirty="0"/>
              <a:t>CRIAÇÃO DOS </a:t>
            </a:r>
            <a:r>
              <a:rPr lang="pt-BR" dirty="0" err="1"/>
              <a:t>DATASET`s</a:t>
            </a:r>
            <a:r>
              <a:rPr lang="pt-BR" dirty="0"/>
              <a:t> </a:t>
            </a:r>
          </a:p>
          <a:p>
            <a:r>
              <a:rPr lang="pt-BR" dirty="0"/>
              <a:t>UTILIZAÇÃO DOS DATASET`S NOS SOFTWARE R E QGIS</a:t>
            </a:r>
          </a:p>
        </p:txBody>
      </p:sp>
      <p:pic>
        <p:nvPicPr>
          <p:cNvPr id="5" name="Imagem 4">
            <a:extLst>
              <a:ext uri="{FF2B5EF4-FFF2-40B4-BE49-F238E27FC236}">
                <a16:creationId xmlns:a16="http://schemas.microsoft.com/office/drawing/2014/main" id="{D142DDD3-23C0-ED15-41CD-60C0F6CF3C53}"/>
              </a:ext>
            </a:extLst>
          </p:cNvPr>
          <p:cNvPicPr>
            <a:picLocks noChangeAspect="1"/>
          </p:cNvPicPr>
          <p:nvPr/>
        </p:nvPicPr>
        <p:blipFill>
          <a:blip r:embed="rId3"/>
          <a:stretch>
            <a:fillRect/>
          </a:stretch>
        </p:blipFill>
        <p:spPr>
          <a:xfrm>
            <a:off x="1457227" y="4001294"/>
            <a:ext cx="2428875" cy="1885950"/>
          </a:xfrm>
          <a:prstGeom prst="rect">
            <a:avLst/>
          </a:prstGeom>
        </p:spPr>
      </p:pic>
      <p:pic>
        <p:nvPicPr>
          <p:cNvPr id="3074" name="Picture 2" descr="QGIS Python Plugin Development – OpenSourceOptions">
            <a:extLst>
              <a:ext uri="{FF2B5EF4-FFF2-40B4-BE49-F238E27FC236}">
                <a16:creationId xmlns:a16="http://schemas.microsoft.com/office/drawing/2014/main" id="{337C18FE-80A8-87F3-F603-51D3299A1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6526" y="4106069"/>
            <a:ext cx="27336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0383D7D6-877D-4731-90A2-5124F4C28CC4}"/>
              </a:ext>
            </a:extLst>
          </p:cNvPr>
          <p:cNvPicPr>
            <a:picLocks noChangeAspect="1"/>
          </p:cNvPicPr>
          <p:nvPr/>
        </p:nvPicPr>
        <p:blipFill>
          <a:blip r:embed="rId5"/>
          <a:stretch>
            <a:fillRect/>
          </a:stretch>
        </p:blipFill>
        <p:spPr>
          <a:xfrm>
            <a:off x="8305899" y="4106070"/>
            <a:ext cx="1799063" cy="1676400"/>
          </a:xfrm>
          <a:prstGeom prst="rect">
            <a:avLst/>
          </a:prstGeom>
        </p:spPr>
      </p:pic>
    </p:spTree>
    <p:extLst>
      <p:ext uri="{BB962C8B-B14F-4D97-AF65-F5344CB8AC3E}">
        <p14:creationId xmlns:p14="http://schemas.microsoft.com/office/powerpoint/2010/main" val="353332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83984-C07C-4C07-ACE5-A90816EFA865}"/>
              </a:ext>
            </a:extLst>
          </p:cNvPr>
          <p:cNvSpPr>
            <a:spLocks noGrp="1"/>
          </p:cNvSpPr>
          <p:nvPr>
            <p:ph type="title"/>
          </p:nvPr>
        </p:nvSpPr>
        <p:spPr/>
        <p:txBody>
          <a:bodyPr/>
          <a:lstStyle/>
          <a:p>
            <a:pPr algn="ctr"/>
            <a:r>
              <a:rPr lang="pt-BR" b="1" dirty="0"/>
              <a:t>ANALISE E EXPLORAÇÃO DOS DADOS</a:t>
            </a:r>
          </a:p>
        </p:txBody>
      </p:sp>
      <p:sp>
        <p:nvSpPr>
          <p:cNvPr id="3" name="Espaço Reservado para Conteúdo 2">
            <a:extLst>
              <a:ext uri="{FF2B5EF4-FFF2-40B4-BE49-F238E27FC236}">
                <a16:creationId xmlns:a16="http://schemas.microsoft.com/office/drawing/2014/main" id="{B15012B4-5A07-1F16-1652-71DC68AD3837}"/>
              </a:ext>
            </a:extLst>
          </p:cNvPr>
          <p:cNvSpPr>
            <a:spLocks noGrp="1"/>
          </p:cNvSpPr>
          <p:nvPr>
            <p:ph idx="1"/>
          </p:nvPr>
        </p:nvSpPr>
        <p:spPr/>
        <p:txBody>
          <a:bodyPr/>
          <a:lstStyle/>
          <a:p>
            <a:r>
              <a:rPr lang="pt-BR" dirty="0"/>
              <a:t>ANALISE ESTATISTICA DOS DADOS PARA MAIOR COMPREENSÃO</a:t>
            </a:r>
          </a:p>
          <a:p>
            <a:r>
              <a:rPr lang="pt-BR" dirty="0"/>
              <a:t>CRIAÇÃO DE MAPAS DE CORES PARA MELHOR VISUALIZAÇÃO DOS DADOS</a:t>
            </a:r>
          </a:p>
          <a:p>
            <a:endParaRPr lang="pt-BR" dirty="0"/>
          </a:p>
        </p:txBody>
      </p:sp>
      <p:pic>
        <p:nvPicPr>
          <p:cNvPr id="5" name="Imagem 4">
            <a:extLst>
              <a:ext uri="{FF2B5EF4-FFF2-40B4-BE49-F238E27FC236}">
                <a16:creationId xmlns:a16="http://schemas.microsoft.com/office/drawing/2014/main" id="{F1760806-4A9B-EAD7-7682-FA2514C0E30E}"/>
              </a:ext>
            </a:extLst>
          </p:cNvPr>
          <p:cNvPicPr>
            <a:picLocks noChangeAspect="1"/>
          </p:cNvPicPr>
          <p:nvPr/>
        </p:nvPicPr>
        <p:blipFill>
          <a:blip r:embed="rId3"/>
          <a:stretch>
            <a:fillRect/>
          </a:stretch>
        </p:blipFill>
        <p:spPr>
          <a:xfrm>
            <a:off x="369531" y="3429000"/>
            <a:ext cx="5238750" cy="2486025"/>
          </a:xfrm>
          <a:prstGeom prst="rect">
            <a:avLst/>
          </a:prstGeom>
        </p:spPr>
      </p:pic>
      <p:pic>
        <p:nvPicPr>
          <p:cNvPr id="6" name="Imagem 5">
            <a:extLst>
              <a:ext uri="{FF2B5EF4-FFF2-40B4-BE49-F238E27FC236}">
                <a16:creationId xmlns:a16="http://schemas.microsoft.com/office/drawing/2014/main" id="{CA7A44B9-2D9D-825D-9D30-18E7D9CBBAC7}"/>
              </a:ext>
            </a:extLst>
          </p:cNvPr>
          <p:cNvPicPr>
            <a:picLocks noChangeAspect="1"/>
          </p:cNvPicPr>
          <p:nvPr/>
        </p:nvPicPr>
        <p:blipFill>
          <a:blip r:embed="rId4"/>
          <a:stretch>
            <a:fillRect/>
          </a:stretch>
        </p:blipFill>
        <p:spPr>
          <a:xfrm>
            <a:off x="7210821" y="2976465"/>
            <a:ext cx="2884131" cy="3685592"/>
          </a:xfrm>
          <a:prstGeom prst="rect">
            <a:avLst/>
          </a:prstGeom>
        </p:spPr>
      </p:pic>
    </p:spTree>
    <p:extLst>
      <p:ext uri="{BB962C8B-B14F-4D97-AF65-F5344CB8AC3E}">
        <p14:creationId xmlns:p14="http://schemas.microsoft.com/office/powerpoint/2010/main" val="53381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18D91DBA-60C4-D272-1C1E-4D5E54A6BCB8}"/>
              </a:ext>
            </a:extLst>
          </p:cNvPr>
          <p:cNvPicPr>
            <a:picLocks noGrp="1" noChangeAspect="1"/>
          </p:cNvPicPr>
          <p:nvPr>
            <p:ph idx="1"/>
          </p:nvPr>
        </p:nvPicPr>
        <p:blipFill>
          <a:blip r:embed="rId3"/>
          <a:stretch>
            <a:fillRect/>
          </a:stretch>
        </p:blipFill>
        <p:spPr>
          <a:xfrm>
            <a:off x="176546" y="1097482"/>
            <a:ext cx="5928906" cy="5395392"/>
          </a:xfrm>
        </p:spPr>
      </p:pic>
      <p:pic>
        <p:nvPicPr>
          <p:cNvPr id="7" name="Imagem 6">
            <a:extLst>
              <a:ext uri="{FF2B5EF4-FFF2-40B4-BE49-F238E27FC236}">
                <a16:creationId xmlns:a16="http://schemas.microsoft.com/office/drawing/2014/main" id="{F8BA3858-CCC4-8D31-EFF0-365BAFE1CBC1}"/>
              </a:ext>
            </a:extLst>
          </p:cNvPr>
          <p:cNvPicPr>
            <a:picLocks noChangeAspect="1"/>
          </p:cNvPicPr>
          <p:nvPr/>
        </p:nvPicPr>
        <p:blipFill>
          <a:blip r:embed="rId4"/>
          <a:stretch>
            <a:fillRect/>
          </a:stretch>
        </p:blipFill>
        <p:spPr>
          <a:xfrm>
            <a:off x="6261576" y="1097482"/>
            <a:ext cx="5753878" cy="5590465"/>
          </a:xfrm>
          <a:prstGeom prst="rect">
            <a:avLst/>
          </a:prstGeom>
        </p:spPr>
      </p:pic>
    </p:spTree>
    <p:extLst>
      <p:ext uri="{BB962C8B-B14F-4D97-AF65-F5344CB8AC3E}">
        <p14:creationId xmlns:p14="http://schemas.microsoft.com/office/powerpoint/2010/main" val="217216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039E465-D618-1DDF-924B-6BBA650B8850}"/>
              </a:ext>
            </a:extLst>
          </p:cNvPr>
          <p:cNvPicPr>
            <a:picLocks noChangeAspect="1"/>
          </p:cNvPicPr>
          <p:nvPr/>
        </p:nvPicPr>
        <p:blipFill>
          <a:blip r:embed="rId3"/>
          <a:stretch>
            <a:fillRect/>
          </a:stretch>
        </p:blipFill>
        <p:spPr>
          <a:xfrm>
            <a:off x="1468696" y="403257"/>
            <a:ext cx="8561712" cy="6369248"/>
          </a:xfrm>
          <a:prstGeom prst="rect">
            <a:avLst/>
          </a:prstGeom>
        </p:spPr>
      </p:pic>
    </p:spTree>
    <p:extLst>
      <p:ext uri="{BB962C8B-B14F-4D97-AF65-F5344CB8AC3E}">
        <p14:creationId xmlns:p14="http://schemas.microsoft.com/office/powerpoint/2010/main" val="249117528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387</TotalTime>
  <Words>1187</Words>
  <Application>Microsoft Office PowerPoint</Application>
  <PresentationFormat>Widescreen</PresentationFormat>
  <Paragraphs>95</Paragraphs>
  <Slides>15</Slides>
  <Notes>13</Notes>
  <HiddenSlides>0</HiddenSlides>
  <MMClips>2</MMClips>
  <ScaleCrop>false</ScaleCrop>
  <HeadingPairs>
    <vt:vector size="8" baseType="variant">
      <vt:variant>
        <vt:lpstr>Fontes usadas</vt:lpstr>
      </vt:variant>
      <vt:variant>
        <vt:i4>4</vt:i4>
      </vt:variant>
      <vt:variant>
        <vt:lpstr>Tema</vt:lpstr>
      </vt:variant>
      <vt:variant>
        <vt:i4>1</vt:i4>
      </vt:variant>
      <vt:variant>
        <vt:lpstr>Títulos de slides</vt:lpstr>
      </vt:variant>
      <vt:variant>
        <vt:i4>15</vt:i4>
      </vt:variant>
      <vt:variant>
        <vt:lpstr>Apresentações personalizadas</vt:lpstr>
      </vt:variant>
      <vt:variant>
        <vt:i4>1</vt:i4>
      </vt:variant>
    </vt:vector>
  </HeadingPairs>
  <TitlesOfParts>
    <vt:vector size="21" baseType="lpstr">
      <vt:lpstr>Arial</vt:lpstr>
      <vt:lpstr>Arial</vt:lpstr>
      <vt:lpstr>Calibri</vt:lpstr>
      <vt:lpstr>Calibri Light</vt:lpstr>
      <vt:lpstr>Tema do Office</vt:lpstr>
      <vt:lpstr>Apresentação do PowerPoint</vt:lpstr>
      <vt:lpstr>Apresentação do PowerPoint</vt:lpstr>
      <vt:lpstr>CONTEXTUALIZAÇÃO</vt:lpstr>
      <vt:lpstr> PROBLEMA PROPOSTO</vt:lpstr>
      <vt:lpstr>DADOS COLETADOS</vt:lpstr>
      <vt:lpstr>PROCESSAMENTO DOS DADOS</vt:lpstr>
      <vt:lpstr>ANALISE E EXPLORAÇÃO DOS DADOS</vt:lpstr>
      <vt:lpstr>Apresentação do PowerPoint</vt:lpstr>
      <vt:lpstr>Apresentação do PowerPoint</vt:lpstr>
      <vt:lpstr>CRIAÇÃO DO MODELO DE MACHINE LEARNING</vt:lpstr>
      <vt:lpstr>Verificação dos Pressupostos para Regressão Linear</vt:lpstr>
      <vt:lpstr>Construção do Modelo </vt:lpstr>
      <vt:lpstr>INTERPRETAÇÃO DOS RESULTADOS</vt:lpstr>
      <vt:lpstr>QUESTIONAMENTO SOBRE O RESULTADO OBTIDO </vt:lpstr>
      <vt:lpstr>OBRIGADO</vt:lpstr>
      <vt:lpstr>Apresentação personalizada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Hermes Junior</dc:creator>
  <cp:lastModifiedBy>Hermes Junior</cp:lastModifiedBy>
  <cp:revision>19</cp:revision>
  <dcterms:created xsi:type="dcterms:W3CDTF">2023-08-02T23:09:16Z</dcterms:created>
  <dcterms:modified xsi:type="dcterms:W3CDTF">2023-08-06T02:15:16Z</dcterms:modified>
</cp:coreProperties>
</file>