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14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55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8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063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68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377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87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62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8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493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00A5-1136-447C-B56B-296F8B44A9F9}" type="datetimeFigureOut">
              <a:rPr lang="id-ID" smtClean="0"/>
              <a:t>29/04/2013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74C51-85CF-47B2-AB96-D94A03824C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874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cherche.ircam.fr/anasyn/DOCUMENTATIONS/xspect/image5.6.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25449" r="7145" b="25328"/>
          <a:stretch/>
        </p:blipFill>
        <p:spPr bwMode="auto">
          <a:xfrm>
            <a:off x="514661" y="548680"/>
            <a:ext cx="6001555" cy="20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7612" y="1307545"/>
            <a:ext cx="720080" cy="17263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965571" y="1307544"/>
            <a:ext cx="720080" cy="2265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284058" y="1307544"/>
            <a:ext cx="720080" cy="26255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685651" y="1307544"/>
            <a:ext cx="720080" cy="305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6660232" y="1196752"/>
            <a:ext cx="2267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Hanning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 Filter (HF)</a:t>
            </a:r>
          </a:p>
          <a:p>
            <a:pPr marL="342900" indent="-342900"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FFT</a:t>
            </a:r>
          </a:p>
          <a:p>
            <a:pPr marL="342900" indent="-342900">
              <a:buAutoNum type="arabicPeriod"/>
            </a:pP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Noise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Estimator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 (D)</a:t>
            </a:r>
          </a:p>
          <a:p>
            <a:pPr marL="342900" indent="-342900"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SS </a:t>
            </a: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Method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 (SS)</a:t>
            </a:r>
          </a:p>
          <a:p>
            <a:pPr marL="342900" indent="-342900"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IFFT</a:t>
            </a:r>
            <a:endParaRPr lang="id-ID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1110" y="4005064"/>
            <a:ext cx="528482" cy="5284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HF</a:t>
            </a:r>
            <a:endParaRPr lang="id-ID" sz="9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1110" y="4653136"/>
            <a:ext cx="528482" cy="5284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FFT</a:t>
            </a:r>
            <a:endParaRPr lang="id-ID" sz="9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1110" y="5373216"/>
            <a:ext cx="528482" cy="5284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D</a:t>
            </a:r>
            <a:endParaRPr lang="id-ID" sz="9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0152" y="5939988"/>
                <a:ext cx="18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/>
                        </a:rPr>
                        <m:t>𝑦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r>
                        <a:rPr lang="id-ID" b="0" i="1" smtClean="0">
                          <a:latin typeface="Cambria Math"/>
                        </a:rPr>
                        <m:t>𝑥</m:t>
                      </m:r>
                      <m:r>
                        <a:rPr lang="id-ID" b="0" i="1" smtClean="0">
                          <a:latin typeface="Cambria Math"/>
                        </a:rPr>
                        <m:t>[0:(32</m:t>
                      </m:r>
                      <m:r>
                        <a:rPr lang="id-ID" b="0" i="1" smtClean="0">
                          <a:latin typeface="Cambria Math"/>
                        </a:rPr>
                        <m:t>𝑥</m:t>
                      </m:r>
                      <m:r>
                        <a:rPr lang="id-ID" b="0" i="1" smtClean="0">
                          <a:latin typeface="Cambria Math"/>
                        </a:rPr>
                        <m:t>4)]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52" y="5939988"/>
                <a:ext cx="189160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55576" y="1079158"/>
            <a:ext cx="450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/>
              <a:t>l</a:t>
            </a:r>
            <a:r>
              <a:rPr lang="id-ID" sz="1100" dirty="0" smtClean="0"/>
              <a:t> = 0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5632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cherche.ircam.fr/anasyn/DOCUMENTATIONS/xspect/image5.6.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25449" r="7145" b="25328"/>
          <a:stretch/>
        </p:blipFill>
        <p:spPr bwMode="auto">
          <a:xfrm>
            <a:off x="514661" y="548680"/>
            <a:ext cx="6001555" cy="20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04138" y="1327771"/>
            <a:ext cx="720080" cy="2029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685651" y="1307544"/>
            <a:ext cx="720080" cy="1726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6660232" y="1196752"/>
            <a:ext cx="2267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Hanning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 Filter (HF)</a:t>
            </a:r>
          </a:p>
          <a:p>
            <a:pPr marL="342900" indent="-342900"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FFT</a:t>
            </a:r>
          </a:p>
          <a:p>
            <a:pPr marL="342900" indent="-342900">
              <a:buAutoNum type="arabicPeriod"/>
            </a:pP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Noise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Estimator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 (D)</a:t>
            </a:r>
          </a:p>
          <a:p>
            <a:pPr marL="342900" indent="-342900"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SS </a:t>
            </a: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Method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 (SS)</a:t>
            </a:r>
          </a:p>
          <a:p>
            <a:pPr marL="342900" indent="-342900"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IFFT</a:t>
            </a:r>
            <a:endParaRPr lang="id-ID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51720" y="3429000"/>
            <a:ext cx="528482" cy="5284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HF</a:t>
            </a:r>
            <a:endParaRPr lang="id-ID" sz="9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51720" y="4077072"/>
            <a:ext cx="528482" cy="5284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FFT</a:t>
            </a:r>
            <a:endParaRPr lang="id-ID" sz="9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51720" y="4700718"/>
            <a:ext cx="528482" cy="5284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SS</a:t>
            </a:r>
            <a:endParaRPr lang="id-ID" sz="9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066453" y="5877272"/>
                <a:ext cx="2623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/>
                        </a:rPr>
                        <m:t>𝑦</m:t>
                      </m:r>
                      <m:r>
                        <a:rPr lang="id-ID" b="0" i="1" smtClean="0">
                          <a:latin typeface="Cambria Math"/>
                        </a:rPr>
                        <m:t>={</m:t>
                      </m:r>
                      <m:r>
                        <a:rPr lang="id-ID" b="0" i="1" smtClean="0">
                          <a:latin typeface="Cambria Math"/>
                        </a:rPr>
                        <m:t>𝑦</m:t>
                      </m:r>
                      <m:r>
                        <a:rPr lang="id-ID" b="0" i="1" smtClean="0">
                          <a:latin typeface="Cambria Math"/>
                        </a:rPr>
                        <m:t>,</m:t>
                      </m:r>
                      <m:r>
                        <a:rPr lang="id-ID" b="0" i="1" smtClean="0">
                          <a:latin typeface="Cambria Math"/>
                        </a:rPr>
                        <m:t>𝑡𝑎𝑖𝑙</m:t>
                      </m:r>
                      <m:r>
                        <a:rPr lang="id-ID" b="0" i="1" smtClean="0">
                          <a:latin typeface="Cambria Math"/>
                        </a:rPr>
                        <m:t>+</m:t>
                      </m:r>
                      <m:r>
                        <a:rPr lang="id-ID" b="0" i="1" smtClean="0">
                          <a:latin typeface="Cambria Math"/>
                        </a:rPr>
                        <m:t>𝑦</m:t>
                      </m:r>
                      <m:r>
                        <a:rPr lang="id-ID" b="0" i="1" smtClean="0">
                          <a:latin typeface="Cambria Math"/>
                        </a:rPr>
                        <m:t>1[0:31]}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53" y="5877272"/>
                <a:ext cx="262366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051720" y="5373216"/>
            <a:ext cx="528482" cy="5284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b="1" dirty="0" smtClean="0">
                <a:solidFill>
                  <a:schemeClr val="tx1"/>
                </a:solidFill>
              </a:rPr>
              <a:t>IFFT</a:t>
            </a:r>
            <a:endParaRPr lang="id-ID" sz="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51720" y="6237312"/>
                <a:ext cx="1942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/>
                        </a:rPr>
                        <m:t>𝑡𝑎𝑖𝑙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r>
                        <a:rPr lang="id-ID" b="0" i="1" smtClean="0">
                          <a:latin typeface="Cambria Math"/>
                        </a:rPr>
                        <m:t>𝑦</m:t>
                      </m:r>
                      <m:r>
                        <a:rPr lang="id-ID" b="0" i="1" smtClean="0">
                          <a:latin typeface="Cambria Math"/>
                        </a:rPr>
                        <m:t>1[32:63]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6237312"/>
                <a:ext cx="194245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Constraint</a:t>
            </a:r>
            <a:r>
              <a:rPr lang="id-ID" dirty="0" smtClean="0"/>
              <a:t> </a:t>
            </a:r>
            <a:r>
              <a:rPr lang="id-ID" dirty="0" err="1" smtClean="0"/>
              <a:t>and</a:t>
            </a:r>
            <a:r>
              <a:rPr lang="id-ID" dirty="0" smtClean="0"/>
              <a:t> </a:t>
            </a:r>
            <a:r>
              <a:rPr lang="id-ID" smtClean="0"/>
              <a:t>Definition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Mono</a:t>
            </a:r>
          </a:p>
          <a:p>
            <a:r>
              <a:rPr lang="id-ID" dirty="0" err="1" smtClean="0"/>
              <a:t>Fs</a:t>
            </a:r>
            <a:r>
              <a:rPr lang="id-ID" dirty="0" smtClean="0"/>
              <a:t> : </a:t>
            </a:r>
            <a:r>
              <a:rPr lang="id-ID" dirty="0" err="1" smtClean="0"/>
              <a:t>Freq</a:t>
            </a:r>
            <a:r>
              <a:rPr lang="id-ID" dirty="0" smtClean="0"/>
              <a:t> Sampling = 8000 </a:t>
            </a:r>
            <a:r>
              <a:rPr lang="id-ID" dirty="0" err="1" smtClean="0"/>
              <a:t>Hz</a:t>
            </a:r>
            <a:endParaRPr lang="id-ID" dirty="0" smtClean="0"/>
          </a:p>
          <a:p>
            <a:r>
              <a:rPr lang="id-ID" dirty="0" err="1" smtClean="0"/>
              <a:t>Ts</a:t>
            </a:r>
            <a:r>
              <a:rPr lang="id-ID" dirty="0" smtClean="0"/>
              <a:t> : Sampling </a:t>
            </a:r>
            <a:r>
              <a:rPr lang="id-ID" dirty="0" err="1" smtClean="0"/>
              <a:t>Period</a:t>
            </a:r>
            <a:r>
              <a:rPr lang="id-ID" dirty="0" smtClean="0"/>
              <a:t> = 1/</a:t>
            </a:r>
            <a:r>
              <a:rPr lang="id-ID" dirty="0" err="1" smtClean="0"/>
              <a:t>Fs</a:t>
            </a:r>
            <a:r>
              <a:rPr lang="id-ID" dirty="0" smtClean="0"/>
              <a:t> = 0.125 </a:t>
            </a:r>
            <a:r>
              <a:rPr lang="id-ID" dirty="0" err="1" smtClean="0"/>
              <a:t>ms</a:t>
            </a:r>
            <a:endParaRPr lang="id-ID" dirty="0" smtClean="0"/>
          </a:p>
          <a:p>
            <a:r>
              <a:rPr lang="id-ID" dirty="0" smtClean="0"/>
              <a:t>NB : Total Bit per </a:t>
            </a:r>
            <a:r>
              <a:rPr lang="id-ID" dirty="0" err="1" smtClean="0"/>
              <a:t>Sample</a:t>
            </a:r>
            <a:r>
              <a:rPr lang="id-ID" dirty="0" smtClean="0"/>
              <a:t> = 16 bit</a:t>
            </a:r>
          </a:p>
          <a:p>
            <a:r>
              <a:rPr lang="id-ID" dirty="0" smtClean="0"/>
              <a:t>NS : Total </a:t>
            </a:r>
            <a:r>
              <a:rPr lang="id-ID" dirty="0" err="1" smtClean="0"/>
              <a:t>Sample</a:t>
            </a:r>
            <a:r>
              <a:rPr lang="id-ID" dirty="0" smtClean="0"/>
              <a:t> per </a:t>
            </a:r>
            <a:r>
              <a:rPr lang="id-ID" dirty="0" err="1" smtClean="0"/>
              <a:t>Process</a:t>
            </a:r>
            <a:r>
              <a:rPr lang="id-ID" dirty="0" smtClean="0"/>
              <a:t> = 64 </a:t>
            </a:r>
            <a:r>
              <a:rPr lang="id-ID" dirty="0" err="1" smtClean="0"/>
              <a:t>sample</a:t>
            </a:r>
            <a:endParaRPr lang="id-ID" dirty="0" smtClean="0"/>
          </a:p>
          <a:p>
            <a:r>
              <a:rPr lang="id-ID" dirty="0" err="1" smtClean="0"/>
              <a:t>Tb</a:t>
            </a:r>
            <a:r>
              <a:rPr lang="id-ID" dirty="0" smtClean="0"/>
              <a:t> = NS x </a:t>
            </a:r>
            <a:r>
              <a:rPr lang="id-ID" dirty="0" err="1" smtClean="0"/>
              <a:t>Ts</a:t>
            </a:r>
            <a:r>
              <a:rPr lang="id-ID" dirty="0" smtClean="0"/>
              <a:t> = 8 </a:t>
            </a:r>
            <a:r>
              <a:rPr lang="id-ID" dirty="0" err="1" smtClean="0"/>
              <a:t>ms</a:t>
            </a:r>
            <a:endParaRPr lang="id-ID" dirty="0" smtClean="0"/>
          </a:p>
          <a:p>
            <a:r>
              <a:rPr lang="id-ID" dirty="0" smtClean="0"/>
              <a:t>Real Time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id-ID" dirty="0" err="1" smtClean="0">
                <a:sym typeface="Wingdings" pitchFamily="2" charset="2"/>
              </a:rPr>
              <a:t>Tp</a:t>
            </a:r>
            <a:r>
              <a:rPr lang="id-ID" dirty="0" smtClean="0">
                <a:sym typeface="Wingdings" pitchFamily="2" charset="2"/>
              </a:rPr>
              <a:t> &lt;= </a:t>
            </a:r>
            <a:r>
              <a:rPr lang="id-ID" dirty="0" err="1" smtClean="0">
                <a:sym typeface="Wingdings" pitchFamily="2" charset="2"/>
              </a:rPr>
              <a:t>Tb</a:t>
            </a:r>
            <a:r>
              <a:rPr lang="id-ID" dirty="0" smtClean="0">
                <a:sym typeface="Wingdings" pitchFamily="2" charset="2"/>
              </a:rPr>
              <a:t>, </a:t>
            </a:r>
            <a:r>
              <a:rPr lang="id-ID" dirty="0" err="1" smtClean="0">
                <a:sym typeface="Wingdings" pitchFamily="2" charset="2"/>
              </a:rPr>
              <a:t>Tp</a:t>
            </a:r>
            <a:r>
              <a:rPr lang="id-ID" dirty="0" smtClean="0">
                <a:sym typeface="Wingdings" pitchFamily="2" charset="2"/>
              </a:rPr>
              <a:t>: </a:t>
            </a:r>
            <a:r>
              <a:rPr lang="id-ID" dirty="0" err="1" smtClean="0">
                <a:sym typeface="Wingdings" pitchFamily="2" charset="2"/>
              </a:rPr>
              <a:t>Processing</a:t>
            </a:r>
            <a:r>
              <a:rPr lang="id-ID" dirty="0" smtClean="0">
                <a:sym typeface="Wingdings" pitchFamily="2" charset="2"/>
              </a:rPr>
              <a:t> Time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0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 2 jenis </a:t>
            </a:r>
            <a:r>
              <a:rPr lang="id-ID" dirty="0" err="1" smtClean="0"/>
              <a:t>Tp</a:t>
            </a:r>
            <a:endParaRPr lang="id-ID" dirty="0" smtClean="0"/>
          </a:p>
          <a:p>
            <a:pPr lvl="1"/>
            <a:r>
              <a:rPr lang="id-ID" dirty="0" err="1" smtClean="0"/>
              <a:t>Tpd</a:t>
            </a:r>
            <a:r>
              <a:rPr lang="id-ID" dirty="0" smtClean="0"/>
              <a:t>  : </a:t>
            </a:r>
            <a:r>
              <a:rPr lang="id-ID" dirty="0" smtClean="0">
                <a:solidFill>
                  <a:srgbClr val="FF0000"/>
                </a:solidFill>
              </a:rPr>
              <a:t>HF+FFT</a:t>
            </a:r>
            <a:r>
              <a:rPr lang="id-ID" dirty="0" smtClean="0">
                <a:solidFill>
                  <a:srgbClr val="0070C0"/>
                </a:solidFill>
              </a:rPr>
              <a:t>+D</a:t>
            </a:r>
          </a:p>
          <a:p>
            <a:pPr lvl="1"/>
            <a:r>
              <a:rPr lang="id-ID" dirty="0" err="1" smtClean="0"/>
              <a:t>Tpss</a:t>
            </a:r>
            <a:r>
              <a:rPr lang="id-ID" dirty="0" smtClean="0"/>
              <a:t> : </a:t>
            </a:r>
            <a:r>
              <a:rPr lang="id-ID" dirty="0" smtClean="0">
                <a:solidFill>
                  <a:srgbClr val="FF0000"/>
                </a:solidFill>
              </a:rPr>
              <a:t>HF+FFT</a:t>
            </a:r>
            <a:r>
              <a:rPr lang="id-ID" dirty="0" smtClean="0">
                <a:solidFill>
                  <a:srgbClr val="0070C0"/>
                </a:solidFill>
              </a:rPr>
              <a:t>+SS</a:t>
            </a:r>
            <a:r>
              <a:rPr lang="id-ID" dirty="0" smtClean="0">
                <a:solidFill>
                  <a:srgbClr val="FF0000"/>
                </a:solidFill>
              </a:rPr>
              <a:t>+IFFT</a:t>
            </a:r>
          </a:p>
          <a:p>
            <a:pPr lvl="1"/>
            <a:endParaRPr lang="id-ID" dirty="0"/>
          </a:p>
          <a:p>
            <a:pPr marL="457200" lvl="1" indent="0">
              <a:buNone/>
            </a:pPr>
            <a:r>
              <a:rPr lang="id-ID" dirty="0" smtClean="0"/>
              <a:t>Syarat Real Time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id-ID" sz="3200" b="1" dirty="0" err="1" smtClean="0">
                <a:sym typeface="Wingdings" pitchFamily="2" charset="2"/>
              </a:rPr>
              <a:t>Tpd</a:t>
            </a:r>
            <a:r>
              <a:rPr lang="id-ID" sz="3200" b="1" dirty="0" smtClean="0">
                <a:sym typeface="Wingdings" pitchFamily="2" charset="2"/>
              </a:rPr>
              <a:t> &lt;= </a:t>
            </a:r>
            <a:r>
              <a:rPr lang="id-ID" sz="3200" b="1" dirty="0" err="1" smtClean="0">
                <a:sym typeface="Wingdings" pitchFamily="2" charset="2"/>
              </a:rPr>
              <a:t>Tb</a:t>
            </a:r>
            <a:r>
              <a:rPr lang="id-ID" sz="3200" b="1" dirty="0" smtClean="0">
                <a:sym typeface="Wingdings" pitchFamily="2" charset="2"/>
              </a:rPr>
              <a:t> </a:t>
            </a:r>
            <a:r>
              <a:rPr lang="id-ID" dirty="0" err="1" smtClean="0">
                <a:sym typeface="Wingdings" pitchFamily="2" charset="2"/>
              </a:rPr>
              <a:t>and</a:t>
            </a:r>
            <a:r>
              <a:rPr lang="id-ID" dirty="0" smtClean="0">
                <a:sym typeface="Wingdings" pitchFamily="2" charset="2"/>
              </a:rPr>
              <a:t> </a:t>
            </a:r>
            <a:r>
              <a:rPr lang="id-ID" sz="3200" b="1" dirty="0" err="1" smtClean="0">
                <a:sym typeface="Wingdings" pitchFamily="2" charset="2"/>
              </a:rPr>
              <a:t>Tpss</a:t>
            </a:r>
            <a:r>
              <a:rPr lang="id-ID" sz="3200" b="1" dirty="0" smtClean="0">
                <a:sym typeface="Wingdings" pitchFamily="2" charset="2"/>
              </a:rPr>
              <a:t> &lt;= </a:t>
            </a:r>
            <a:r>
              <a:rPr lang="id-ID" sz="3200" b="1" dirty="0" err="1" smtClean="0">
                <a:sym typeface="Wingdings" pitchFamily="2" charset="2"/>
              </a:rPr>
              <a:t>Tb</a:t>
            </a:r>
            <a:endParaRPr lang="id-ID" sz="3200" b="1" dirty="0"/>
          </a:p>
          <a:p>
            <a:pPr lvl="1"/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2123728" y="2132856"/>
            <a:ext cx="115212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3779912" y="2132856"/>
            <a:ext cx="79208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3275856" y="2133727"/>
            <a:ext cx="504056" cy="11521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25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5630096" cy="438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4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24" y="282310"/>
            <a:ext cx="6974160" cy="63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1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32" y="282310"/>
            <a:ext cx="6974160" cy="63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3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Timeline</a:t>
            </a:r>
            <a:r>
              <a:rPr lang="id-ID" dirty="0" smtClean="0"/>
              <a:t> dan Pembagian 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Modal :</a:t>
            </a:r>
          </a:p>
          <a:p>
            <a:pPr lvl="1"/>
            <a:r>
              <a:rPr lang="id-ID" dirty="0" smtClean="0"/>
              <a:t>Model fungsional (</a:t>
            </a:r>
            <a:r>
              <a:rPr lang="id-ID" dirty="0" err="1" smtClean="0"/>
              <a:t>Scilab</a:t>
            </a:r>
            <a:r>
              <a:rPr lang="id-ID" dirty="0" smtClean="0"/>
              <a:t>, </a:t>
            </a:r>
            <a:r>
              <a:rPr lang="id-ID" dirty="0" err="1" smtClean="0"/>
              <a:t>Octave</a:t>
            </a:r>
            <a:r>
              <a:rPr lang="id-ID" dirty="0" smtClean="0"/>
              <a:t>, C)</a:t>
            </a:r>
          </a:p>
          <a:p>
            <a:pPr lvl="1"/>
            <a:r>
              <a:rPr lang="id-ID" dirty="0" smtClean="0"/>
              <a:t>C sudah </a:t>
            </a:r>
            <a:r>
              <a:rPr lang="id-ID" dirty="0" err="1" smtClean="0"/>
              <a:t>proven</a:t>
            </a:r>
            <a:r>
              <a:rPr lang="id-ID" dirty="0" smtClean="0"/>
              <a:t> jalan di </a:t>
            </a:r>
            <a:r>
              <a:rPr lang="id-ID" dirty="0" err="1" smtClean="0"/>
              <a:t>Tsim</a:t>
            </a:r>
            <a:endParaRPr lang="id-ID" dirty="0" smtClean="0"/>
          </a:p>
          <a:p>
            <a:pPr lvl="1"/>
            <a:r>
              <a:rPr lang="id-ID" dirty="0" smtClean="0"/>
              <a:t>Audio </a:t>
            </a:r>
            <a:r>
              <a:rPr lang="id-ID" dirty="0" err="1" smtClean="0"/>
              <a:t>Codec</a:t>
            </a:r>
            <a:r>
              <a:rPr lang="id-ID" dirty="0" smtClean="0"/>
              <a:t> bisa pakai model fungsional C dulu</a:t>
            </a:r>
          </a:p>
        </p:txBody>
      </p:sp>
    </p:spTree>
    <p:extLst>
      <p:ext uri="{BB962C8B-B14F-4D97-AF65-F5344CB8AC3E}">
        <p14:creationId xmlns:p14="http://schemas.microsoft.com/office/powerpoint/2010/main" val="39334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175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Constraint and Definition</vt:lpstr>
      <vt:lpstr>PowerPoint Presentation</vt:lpstr>
      <vt:lpstr>PowerPoint Presentation</vt:lpstr>
      <vt:lpstr>PowerPoint Presentation</vt:lpstr>
      <vt:lpstr>PowerPoint Presentation</vt:lpstr>
      <vt:lpstr>Timeline dan Pembagian Tugas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Ardimas</dc:creator>
  <cp:lastModifiedBy>Ardimas</cp:lastModifiedBy>
  <cp:revision>16</cp:revision>
  <dcterms:created xsi:type="dcterms:W3CDTF">2013-04-29T12:30:57Z</dcterms:created>
  <dcterms:modified xsi:type="dcterms:W3CDTF">2013-04-29T16:13:11Z</dcterms:modified>
</cp:coreProperties>
</file>