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6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8.xml"/><Relationship Id="rId24" Type="http://schemas.openxmlformats.org/officeDocument/2006/relationships/font" Target="fonts/Comfortaa-bold.fntdata"/><Relationship Id="rId12" Type="http://schemas.openxmlformats.org/officeDocument/2006/relationships/slide" Target="slides/slide7.xml"/><Relationship Id="rId23" Type="http://schemas.openxmlformats.org/officeDocument/2006/relationships/font" Target="fonts/Comforta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95acb11b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95acb11b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95acb11b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95acb11b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95acb11b5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95acb11b5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95acb11b5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95acb11b5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95acb11b5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95acb11b5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95acb11b5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95acb11b5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95acb11b5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95acb11b5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95acb11b5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95acb11b5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446050"/>
            <a:ext cx="8520600" cy="16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B800"/>
              </a:buClr>
              <a:buSzPts val="1400"/>
              <a:buFont typeface="Comfortaa"/>
              <a:buChar char="●"/>
            </a:pPr>
            <a:r>
              <a:rPr lang="pt-BR" sz="1400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Introdução </a:t>
            </a:r>
            <a:endParaRPr sz="1400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B800"/>
              </a:buClr>
              <a:buSzPts val="1400"/>
              <a:buFont typeface="Comfortaa"/>
              <a:buChar char="●"/>
            </a:pPr>
            <a:r>
              <a:rPr lang="pt-BR" sz="1400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Metodologia</a:t>
            </a:r>
            <a:endParaRPr sz="1400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B800"/>
              </a:buClr>
              <a:buSzPts val="1400"/>
              <a:buFont typeface="Comfortaa"/>
              <a:buChar char="●"/>
            </a:pPr>
            <a:r>
              <a:rPr lang="pt-BR" sz="1400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Estratégia de implementação</a:t>
            </a:r>
            <a:endParaRPr sz="1400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B800"/>
              </a:buClr>
              <a:buSzPts val="1400"/>
              <a:buFont typeface="Comfortaa"/>
              <a:buChar char="●"/>
            </a:pPr>
            <a:r>
              <a:rPr lang="pt-BR" sz="1400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Exemplo de Dashboard de Maturidade</a:t>
            </a:r>
            <a:endParaRPr sz="1400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B800"/>
              </a:buClr>
              <a:buSzPts val="1400"/>
              <a:buFont typeface="Comfortaa"/>
              <a:buChar char="●"/>
            </a:pPr>
            <a:r>
              <a:rPr lang="pt-BR" sz="1400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benefícios</a:t>
            </a:r>
            <a:endParaRPr sz="1400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457975" y="375775"/>
            <a:ext cx="4309800" cy="3288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Estrutura da Proposta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800" y="2342725"/>
            <a:ext cx="10191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1775" y="3361475"/>
            <a:ext cx="93345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6975" y="883450"/>
            <a:ext cx="9429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-109425" y="853225"/>
            <a:ext cx="901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Um dos objetivos de uma Governança em Segurança da Informação é garantir a </a:t>
            </a:r>
            <a:r>
              <a:rPr lang="pt-BR" sz="1300" u="sng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Confidencialidade, Integridade e Disponibilidade dos dados</a:t>
            </a:r>
            <a:r>
              <a:rPr lang="pt-BR" sz="1300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 da empresa. </a:t>
            </a:r>
            <a:endParaRPr sz="1300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Para conseguirmos  realizar a proteção dos dados minimizando os riscos ao negócio é preciso considerar como parte do escopo </a:t>
            </a:r>
            <a:r>
              <a:rPr lang="pt-BR" sz="1300" u="sng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Pessoas, Processos e tecnologia </a:t>
            </a:r>
            <a:r>
              <a:rPr lang="pt-BR" sz="1300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que fazem parte do tratamento de dados.</a:t>
            </a:r>
            <a:endParaRPr sz="1300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64050" y="340550"/>
            <a:ext cx="4309800" cy="3288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Introdução</a:t>
            </a:r>
            <a:endParaRPr b="1"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" name="Google Shape;70;p15"/>
          <p:cNvSpPr/>
          <p:nvPr/>
        </p:nvSpPr>
        <p:spPr>
          <a:xfrm rot="-3202093">
            <a:off x="3990050" y="2848514"/>
            <a:ext cx="909548" cy="922179"/>
          </a:xfrm>
          <a:prstGeom prst="ellipse">
            <a:avLst/>
          </a:prstGeom>
          <a:solidFill>
            <a:srgbClr val="FFB8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15"/>
          <p:cNvGrpSpPr/>
          <p:nvPr/>
        </p:nvGrpSpPr>
        <p:grpSpPr>
          <a:xfrm>
            <a:off x="4173240" y="2601728"/>
            <a:ext cx="2097544" cy="2229682"/>
            <a:chOff x="4184863" y="1520198"/>
            <a:chExt cx="2958454" cy="3298347"/>
          </a:xfrm>
        </p:grpSpPr>
        <p:sp>
          <p:nvSpPr>
            <p:cNvPr id="72" name="Google Shape;72;p15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rect b="b" l="l" r="r" t="t"/>
              <a:pathLst>
                <a:path extrusionOk="0" h="187" w="492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rgbClr val="AAAAA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rect b="b" l="l" r="r" t="t"/>
              <a:pathLst>
                <a:path extrusionOk="0" h="194" w="44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rgbClr val="505050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 txBox="1"/>
            <p:nvPr/>
          </p:nvSpPr>
          <p:spPr>
            <a:xfrm rot="-3779206">
              <a:off x="4733052" y="2863735"/>
              <a:ext cx="1577952" cy="563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Tecnologia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" name="Google Shape;75;p15"/>
          <p:cNvGrpSpPr/>
          <p:nvPr/>
        </p:nvGrpSpPr>
        <p:grpSpPr>
          <a:xfrm>
            <a:off x="3232304" y="1525854"/>
            <a:ext cx="2335146" cy="2178691"/>
            <a:chOff x="2857731" y="-71332"/>
            <a:chExt cx="3293577" cy="3222916"/>
          </a:xfrm>
        </p:grpSpPr>
        <p:sp>
          <p:nvSpPr>
            <p:cNvPr id="76" name="Google Shape;76;p15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rect b="b" l="l" r="r" t="t"/>
              <a:pathLst>
                <a:path extrusionOk="0" h="384" w="338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AAAAA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rect b="b" l="l" r="r" t="t"/>
              <a:pathLst>
                <a:path extrusionOk="0" h="352" w="288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rgbClr val="414141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3782825" y="1153125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Processo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595732" y="2712912"/>
            <a:ext cx="2427923" cy="2110660"/>
            <a:chOff x="1959887" y="1684671"/>
            <a:chExt cx="3424433" cy="3122279"/>
          </a:xfrm>
        </p:grpSpPr>
        <p:sp>
          <p:nvSpPr>
            <p:cNvPr id="80" name="Google Shape;80;p15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rect b="b" l="l" r="r" t="t"/>
              <a:pathLst>
                <a:path extrusionOk="0" h="470" w="251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rgbClr val="AAAAA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rect b="b" l="l" r="r" t="t"/>
              <a:pathLst>
                <a:path extrusionOk="0" h="411" w="254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rgbClr val="2F2F2F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 txBox="1"/>
            <p:nvPr/>
          </p:nvSpPr>
          <p:spPr>
            <a:xfrm flipH="1" rot="3725110">
              <a:off x="2866277" y="2863871"/>
              <a:ext cx="1577671" cy="563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Pessoa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4117177" y="3128550"/>
            <a:ext cx="7446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Dados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417" y="182313"/>
            <a:ext cx="691366" cy="6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364050" y="340550"/>
            <a:ext cx="4309800" cy="3288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Introdução</a:t>
            </a:r>
            <a:endParaRPr b="1"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0" y="753550"/>
            <a:ext cx="819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 u="sng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Pessoas</a:t>
            </a:r>
            <a:endParaRPr b="1" sz="1300" u="sng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800"/>
              </a:buClr>
              <a:buSzPts val="1300"/>
              <a:buFont typeface="Comfortaa"/>
              <a:buChar char="●"/>
            </a:pPr>
            <a:r>
              <a:rPr lang="pt-BR" sz="1300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Precisamos escrever e </a:t>
            </a:r>
            <a:r>
              <a:rPr lang="pt-BR" sz="1300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disseminar</a:t>
            </a:r>
            <a:r>
              <a:rPr lang="pt-BR" sz="1300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 de forma clara e </a:t>
            </a:r>
            <a:r>
              <a:rPr lang="pt-BR" sz="1300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compreensível</a:t>
            </a:r>
            <a:r>
              <a:rPr lang="pt-BR" sz="1300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 as políticas, normas e os procedimentos operacionais.</a:t>
            </a:r>
            <a:endParaRPr sz="1300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800"/>
              </a:buClr>
              <a:buSzPts val="1300"/>
              <a:buFont typeface="Comfortaa"/>
              <a:buChar char="●"/>
            </a:pPr>
            <a:r>
              <a:rPr lang="pt-BR" sz="1300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Realizar campanhas de </a:t>
            </a:r>
            <a:r>
              <a:rPr lang="pt-BR" sz="1300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conscientização de segurança da informação e privacidade de dados;</a:t>
            </a:r>
            <a:endParaRPr sz="1300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         </a:t>
            </a:r>
            <a:r>
              <a:rPr b="1" lang="pt-BR" sz="1300" u="sng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Processo</a:t>
            </a:r>
            <a:endParaRPr b="1" sz="1300" u="sng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800"/>
              </a:buClr>
              <a:buSzPts val="1300"/>
              <a:buFont typeface="Comfortaa"/>
              <a:buChar char="●"/>
            </a:pPr>
            <a:r>
              <a:rPr lang="pt-BR" sz="1300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Avaliação dos processos com objetivo de identificação de riscos de segurança da informação e privacidade de dados;</a:t>
            </a:r>
            <a:endParaRPr sz="1300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800"/>
              </a:buClr>
              <a:buSzPts val="1300"/>
              <a:buFont typeface="Comfortaa"/>
              <a:buChar char="●"/>
            </a:pPr>
            <a:r>
              <a:rPr lang="pt-BR" sz="1300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Precisamos implementar segurança desde o início de desenvolvimento de um produto considerando os controles de segurança da informação e privacidade de dados “ Security By Design, Security Default e Privacy By Design, Privacy by Default” </a:t>
            </a:r>
            <a:endParaRPr sz="1300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         </a:t>
            </a:r>
            <a:r>
              <a:rPr b="1" lang="pt-BR" sz="1300" u="sng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Tecnologia</a:t>
            </a:r>
            <a:endParaRPr b="1" sz="1300" u="sng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800"/>
              </a:buClr>
              <a:buSzPts val="1300"/>
              <a:buFont typeface="Comfortaa"/>
              <a:buChar char="●"/>
            </a:pPr>
            <a:r>
              <a:rPr lang="pt-BR" sz="1300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Avaliação de vulnerabilidade no ambiente;</a:t>
            </a:r>
            <a:endParaRPr sz="1300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800"/>
              </a:buClr>
              <a:buSzPts val="1300"/>
              <a:buFont typeface="Comfortaa"/>
              <a:buChar char="●"/>
            </a:pPr>
            <a:r>
              <a:rPr lang="pt-BR" sz="1300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Gestão de implementação de patch de segurança da informação;</a:t>
            </a:r>
            <a:endParaRPr sz="1300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800"/>
              </a:buClr>
              <a:buSzPts val="1300"/>
              <a:buFont typeface="Comfortaa"/>
              <a:buChar char="●"/>
            </a:pPr>
            <a:r>
              <a:rPr lang="pt-BR" sz="1300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Realização de Hardening do ambiente;</a:t>
            </a:r>
            <a:endParaRPr sz="1300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800"/>
              </a:buClr>
              <a:buSzPts val="1300"/>
              <a:buFont typeface="Comfortaa"/>
              <a:buChar char="●"/>
            </a:pPr>
            <a:r>
              <a:rPr lang="pt-BR" sz="1300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Segregação de ambientes ( Desenvolvimento, Homologação e Produção)</a:t>
            </a:r>
            <a:endParaRPr sz="1300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950" y="182313"/>
            <a:ext cx="582150" cy="6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>
            <a:off x="364050" y="340550"/>
            <a:ext cx="4309800" cy="3288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Metodologia</a:t>
            </a:r>
            <a:endParaRPr b="1"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0" y="753550"/>
            <a:ext cx="819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FFB800"/>
                </a:solidFill>
              </a:rPr>
              <a:t>     </a:t>
            </a:r>
            <a:r>
              <a:rPr b="1" lang="pt-BR" sz="1300" u="sng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ABNT NBR ISO/IEC 27701:2019</a:t>
            </a:r>
            <a:endParaRPr b="1" sz="1300" u="sng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800"/>
              </a:buClr>
              <a:buSzPts val="1300"/>
              <a:buFont typeface="Comfortaa"/>
              <a:buChar char="●"/>
            </a:pPr>
            <a:r>
              <a:rPr lang="pt-BR" sz="1300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Norma de extensão das ISO 27001 e ISO 27002 com objetivo de implementação de um </a:t>
            </a:r>
            <a:r>
              <a:rPr lang="pt-BR" sz="1300" u="sng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Sistema de Gestão Contínuo de Privacidade de Dados</a:t>
            </a:r>
            <a:r>
              <a:rPr lang="pt-BR" sz="1300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 cobrindo os requisitos da </a:t>
            </a:r>
            <a:r>
              <a:rPr lang="pt-BR" sz="1300" u="sng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LGPD e GDPR.</a:t>
            </a:r>
            <a:endParaRPr sz="1300" u="sng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     </a:t>
            </a:r>
            <a:r>
              <a:rPr b="1" lang="pt-BR" sz="1300" u="sng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Cis 20 Control</a:t>
            </a:r>
            <a:endParaRPr b="1" sz="1300" u="sng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800"/>
              </a:buClr>
              <a:buSzPts val="1300"/>
              <a:buFont typeface="Comfortaa"/>
              <a:buChar char="●"/>
            </a:pPr>
            <a:r>
              <a:rPr lang="pt-BR" sz="1300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Framework internacional de cybersecurity, onde os controles tem como objetivo mitigar os ataques cibernéticos mais comuns contra sistemas e redes. </a:t>
            </a:r>
            <a:endParaRPr sz="1300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800"/>
              </a:buClr>
              <a:buSzPts val="1300"/>
              <a:buFont typeface="Comfortaa"/>
              <a:buChar char="●"/>
            </a:pPr>
            <a:r>
              <a:rPr lang="pt-BR" sz="1300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Possui uma uma variedade de baselines de implementação dos controles em diversas tecnologias ( AWS, GCP, Azures, Linux, windows, etc).</a:t>
            </a:r>
            <a:endParaRPr sz="1300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800"/>
              </a:buClr>
              <a:buSzPts val="1300"/>
              <a:buFont typeface="Comfortaa"/>
              <a:buChar char="●"/>
            </a:pPr>
            <a:r>
              <a:rPr lang="pt-BR" sz="1300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No ambiente em nuvem AWS possui ferramenta chamada de Security Hub, que avalia em tempo real o compliance dos controles de segurança com o CIS 20 CONTROL.</a:t>
            </a:r>
            <a:endParaRPr sz="1300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4175" y="98500"/>
            <a:ext cx="827500" cy="8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50" y="419100"/>
            <a:ext cx="840105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/>
          <p:nvPr/>
        </p:nvSpPr>
        <p:spPr>
          <a:xfrm>
            <a:off x="364050" y="340550"/>
            <a:ext cx="4309800" cy="3288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RoadMap de implementação</a:t>
            </a:r>
            <a:endParaRPr b="1"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1417200" y="1831675"/>
            <a:ext cx="10599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134F5C"/>
                </a:solidFill>
                <a:latin typeface="Comfortaa"/>
                <a:ea typeface="Comfortaa"/>
                <a:cs typeface="Comfortaa"/>
                <a:sym typeface="Comfortaa"/>
              </a:rPr>
              <a:t>Gap</a:t>
            </a:r>
            <a:endParaRPr b="1" sz="1300">
              <a:solidFill>
                <a:srgbClr val="134F5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134F5C"/>
                </a:solidFill>
                <a:latin typeface="Comfortaa"/>
                <a:ea typeface="Comfortaa"/>
                <a:cs typeface="Comfortaa"/>
                <a:sym typeface="Comfortaa"/>
              </a:rPr>
              <a:t>Analysis</a:t>
            </a:r>
            <a:endParaRPr b="1" sz="1300">
              <a:solidFill>
                <a:srgbClr val="134F5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1417200" y="2419350"/>
            <a:ext cx="11310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ISO 27701:2019</a:t>
            </a:r>
            <a:endParaRPr b="1" sz="9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CIS 20 CONTROL</a:t>
            </a:r>
            <a:endParaRPr b="1" sz="9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Elaborar um Plano de Ação</a:t>
            </a:r>
            <a:endParaRPr b="1" sz="9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2696950" y="1755475"/>
            <a:ext cx="10599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0B5394"/>
                </a:solidFill>
                <a:latin typeface="Comfortaa"/>
                <a:ea typeface="Comfortaa"/>
                <a:cs typeface="Comfortaa"/>
                <a:sym typeface="Comfortaa"/>
              </a:rPr>
              <a:t>Data Mapping</a:t>
            </a:r>
            <a:endParaRPr b="1" sz="1300">
              <a:solidFill>
                <a:srgbClr val="0B539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2737600" y="2343150"/>
            <a:ext cx="11310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Inventário de Dados</a:t>
            </a:r>
            <a:endParaRPr b="1" sz="9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Avaliação de Impacto da Privacidade</a:t>
            </a:r>
            <a:endParaRPr b="1" sz="9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4176325" y="1585050"/>
            <a:ext cx="10599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BF9000"/>
                </a:solidFill>
                <a:latin typeface="Comfortaa"/>
                <a:ea typeface="Comfortaa"/>
                <a:cs typeface="Comfortaa"/>
                <a:sym typeface="Comfortaa"/>
              </a:rPr>
              <a:t>Plano de</a:t>
            </a:r>
            <a:endParaRPr b="1" sz="1300">
              <a:solidFill>
                <a:srgbClr val="BF9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BF9000"/>
                </a:solidFill>
                <a:latin typeface="Comfortaa"/>
                <a:ea typeface="Comfortaa"/>
                <a:cs typeface="Comfortaa"/>
                <a:sym typeface="Comfortaa"/>
              </a:rPr>
              <a:t>Ação</a:t>
            </a:r>
            <a:endParaRPr b="1" sz="1300">
              <a:solidFill>
                <a:srgbClr val="BF9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4211225" y="2172725"/>
            <a:ext cx="11310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Implementar o Plano de ação</a:t>
            </a:r>
            <a:endParaRPr b="1" sz="9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Implementação do security hub no ambiente AWS.</a:t>
            </a:r>
            <a:endParaRPr b="1" sz="9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Implementar avaliação de maturidade</a:t>
            </a:r>
            <a:endParaRPr b="1" sz="9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5845800" y="1585050"/>
            <a:ext cx="10599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BF9000"/>
                </a:solidFill>
                <a:latin typeface="Comfortaa"/>
                <a:ea typeface="Comfortaa"/>
                <a:cs typeface="Comfortaa"/>
                <a:sym typeface="Comfortaa"/>
              </a:rPr>
              <a:t>Conscien-tização</a:t>
            </a:r>
            <a:endParaRPr b="1" sz="1300">
              <a:solidFill>
                <a:srgbClr val="BF9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5810250" y="2172725"/>
            <a:ext cx="12867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Planejar campanhas</a:t>
            </a:r>
            <a:endParaRPr b="1" sz="9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Realizar campanhas</a:t>
            </a:r>
            <a:endParaRPr b="1" sz="9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Utilizar o SANS Security Awareness Maturity Model.</a:t>
            </a:r>
            <a:endParaRPr b="1" sz="900">
              <a:solidFill>
                <a:srgbClr val="99999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5825"/>
            <a:ext cx="4521374" cy="369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698" y="71247"/>
            <a:ext cx="4348900" cy="17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2700" y="1917850"/>
            <a:ext cx="4348900" cy="1487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3775" y="3405200"/>
            <a:ext cx="4317825" cy="166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/>
          <p:nvPr/>
        </p:nvSpPr>
        <p:spPr>
          <a:xfrm>
            <a:off x="258188" y="246600"/>
            <a:ext cx="4309800" cy="3288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 de Dashboard de Maturidade</a:t>
            </a:r>
            <a:endParaRPr b="1"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364050" y="340550"/>
            <a:ext cx="4309800" cy="3288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B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Benefícios</a:t>
            </a:r>
            <a:endParaRPr b="1"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6975" y="947350"/>
            <a:ext cx="8196600" cy="24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800"/>
              </a:buClr>
              <a:buSzPts val="1300"/>
              <a:buFont typeface="Comfortaa"/>
              <a:buChar char="●"/>
            </a:pPr>
            <a:r>
              <a:rPr lang="pt-BR" sz="1300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Ter uma estrutura de segurança da informação e privacidade de dados em compliance com as melhores práticas tanto na nuvem quanto no on-premise..</a:t>
            </a:r>
            <a:endParaRPr sz="1300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800"/>
              </a:buClr>
              <a:buSzPts val="1300"/>
              <a:buFont typeface="Comfortaa"/>
              <a:buChar char="●"/>
            </a:pPr>
            <a:r>
              <a:rPr lang="pt-BR" sz="1300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Ter o processo de desenvolvimento de produtos com controles de segurança da informação e privacidade de dados desde a concepção.</a:t>
            </a:r>
            <a:endParaRPr sz="1300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800"/>
              </a:buClr>
              <a:buSzPts val="1300"/>
              <a:buFont typeface="Comfortaa"/>
              <a:buChar char="●"/>
            </a:pPr>
            <a:r>
              <a:rPr lang="pt-BR" sz="1300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Ter um plano de segurança da informação estruturado.</a:t>
            </a:r>
            <a:endParaRPr sz="1300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800"/>
              </a:buClr>
              <a:buSzPts val="1300"/>
              <a:buFont typeface="Comfortaa"/>
              <a:buChar char="●"/>
            </a:pPr>
            <a:r>
              <a:rPr lang="pt-BR" sz="1300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Ter visibilidade da maturidade de segurança da informação com visão “ Identificação, Proteção, Detecção e Responder”.</a:t>
            </a:r>
            <a:endParaRPr sz="1300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800"/>
              </a:buClr>
              <a:buSzPts val="1300"/>
              <a:buFont typeface="Comfortaa"/>
              <a:buChar char="●"/>
            </a:pPr>
            <a:r>
              <a:rPr lang="pt-BR" sz="1300">
                <a:solidFill>
                  <a:srgbClr val="FFB800"/>
                </a:solidFill>
                <a:latin typeface="Comfortaa"/>
                <a:ea typeface="Comfortaa"/>
                <a:cs typeface="Comfortaa"/>
                <a:sym typeface="Comfortaa"/>
              </a:rPr>
              <a:t>Visão da efetividade da proteção dos ativos.</a:t>
            </a:r>
            <a:endParaRPr sz="1300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B8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973" y="127670"/>
            <a:ext cx="1018033" cy="7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/>
          <p:nvPr/>
        </p:nvSpPr>
        <p:spPr>
          <a:xfrm>
            <a:off x="5331425" y="2712675"/>
            <a:ext cx="3276300" cy="2125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B8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Muito obrigado !!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Pela oportunidade de participar do processo seletivo !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 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                     Hermilano Pessoa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00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