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66" r:id="rId6"/>
    <p:sldId id="265" r:id="rId7"/>
    <p:sldId id="259" r:id="rId8"/>
    <p:sldId id="260" r:id="rId9"/>
    <p:sldId id="261" r:id="rId10"/>
    <p:sldId id="262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i Zang" initials="A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 autoAdjust="0"/>
    <p:restoredTop sz="87919" autoAdjust="0"/>
  </p:normalViewPr>
  <p:slideViewPr>
    <p:cSldViewPr snapToGrid="0">
      <p:cViewPr varScale="1">
        <p:scale>
          <a:sx n="84" d="100"/>
          <a:sy n="84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53720-FD58-4707-8535-110E37C3171D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2791-DEF4-4BD9-B0BC-0620FB720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5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unified geodetic system for the whole world became essential in the 1950s for several reasons:</a:t>
            </a:r>
          </a:p>
          <a:p>
            <a:r>
              <a:rPr lang="en-US" dirty="0"/>
              <a:t>International space science and the beginning of astronautics.</a:t>
            </a:r>
          </a:p>
          <a:p>
            <a:r>
              <a:rPr lang="en-US" dirty="0"/>
              <a:t>The lack of inter-continental geodetic information.</a:t>
            </a:r>
          </a:p>
          <a:p>
            <a:r>
              <a:rPr lang="en-US" dirty="0"/>
              <a:t>The inability of the large geodetic systems, such as European Datum (ED50), North American Datum (NAD), and Tokyo Datum (TD), to provide a worldwide geo-data basis</a:t>
            </a:r>
          </a:p>
          <a:p>
            <a:r>
              <a:rPr lang="en-US" dirty="0"/>
              <a:t>Need for global maps for navigation, aviation, and geography.</a:t>
            </a:r>
          </a:p>
          <a:p>
            <a:r>
              <a:rPr lang="en-US" dirty="0"/>
              <a:t>Western Cold War preparedness necessitated a standardized, NATO-wide geospatial reference system, in accordance with the NATO Standardization Agreement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2791-DEF4-4BD9-B0BC-0620FB720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7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2791-DEF4-4BD9-B0BC-0620FB72040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2791-DEF4-4BD9-B0BC-0620FB72040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9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2791-DEF4-4BD9-B0BC-0620FB72040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2791-DEF4-4BD9-B0BC-0620FB72040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3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6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7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6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0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5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7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1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46EB-FF05-4336-BFB1-EDD42AE5668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0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jpeg"/><Relationship Id="rId7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Coordinate Transformations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LLA, ECEF, LTP, Camera Coordinate and Image Coordinate</a:t>
            </a:r>
          </a:p>
        </p:txBody>
      </p:sp>
    </p:spTree>
    <p:extLst>
      <p:ext uri="{BB962C8B-B14F-4D97-AF65-F5344CB8AC3E}">
        <p14:creationId xmlns:p14="http://schemas.microsoft.com/office/powerpoint/2010/main" val="45296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374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96629" y="1137074"/>
            <a:ext cx="62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LLA </a:t>
            </a:r>
            <a:r>
              <a:rPr lang="en-US" dirty="0">
                <a:sym typeface="Wingdings" panose="05000000000000000000" pitchFamily="2" charset="2"/>
              </a:rPr>
              <a:t> ECEF  ENU  Camera Coordinate  Image Coordinate 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598739"/>
            <a:ext cx="6838950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5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549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LLA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sz="2400" b="1" dirty="0"/>
              <a:t> ECEF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40259" y="1351005"/>
                <a:ext cx="10161116" cy="398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Calculate ellipsoid flattening </a:t>
                </a:r>
                <a:r>
                  <a:rPr lang="en-US" i="1" dirty="0"/>
                  <a:t>f</a:t>
                </a:r>
                <a:r>
                  <a:rPr lang="en-US" dirty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Calculate eccentricity </a:t>
                </a:r>
                <a:r>
                  <a:rPr lang="en-US" i="1" dirty="0"/>
                  <a:t>e</a:t>
                </a:r>
                <a:r>
                  <a:rPr lang="en-US" dirty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∗(2−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Calculate the distance </a:t>
                </a:r>
                <a:r>
                  <a:rPr lang="en-US" i="1" dirty="0"/>
                  <a:t>N</a:t>
                </a:r>
                <a:r>
                  <a:rPr lang="en-US" dirty="0"/>
                  <a:t> from the surface to z- axis along ellipsoid normal as a function of 𝛷 (geodetic latitude):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ECEF coordinates </a:t>
                </a:r>
                <a:r>
                  <a:rPr lang="en-US" i="1" dirty="0"/>
                  <a:t>X</a:t>
                </a:r>
                <a:r>
                  <a:rPr lang="en-US" dirty="0"/>
                  <a:t>,</a:t>
                </a:r>
                <a:r>
                  <a:rPr lang="en-US" i="1" dirty="0"/>
                  <a:t> Y</a:t>
                </a:r>
                <a:r>
                  <a:rPr lang="en-US" dirty="0"/>
                  <a:t> and </a:t>
                </a:r>
                <a:r>
                  <a:rPr lang="en-US" i="1" dirty="0"/>
                  <a:t>Z</a:t>
                </a:r>
                <a:r>
                  <a:rPr lang="en-US" dirty="0"/>
                  <a:t> can be calculated from: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9" y="1351005"/>
                <a:ext cx="10161116" cy="3983335"/>
              </a:xfrm>
              <a:prstGeom prst="rect">
                <a:avLst/>
              </a:prstGeom>
              <a:blipFill>
                <a:blip r:embed="rId2"/>
                <a:stretch>
                  <a:fillRect l="-540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9065D83-1406-45ED-BC6F-C68D5098F682}"/>
                  </a:ext>
                </a:extLst>
              </p:cNvPr>
              <p:cNvSpPr txBox="1"/>
              <p:nvPr/>
            </p:nvSpPr>
            <p:spPr>
              <a:xfrm>
                <a:off x="850744" y="5208814"/>
                <a:ext cx="3425361" cy="1584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revision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065D83-1406-45ED-BC6F-C68D5098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44" y="5208814"/>
                <a:ext cx="3425361" cy="1584280"/>
              </a:xfrm>
              <a:prstGeom prst="rect">
                <a:avLst/>
              </a:prstGeom>
              <a:blipFill>
                <a:blip r:embed="rId3"/>
                <a:stretch>
                  <a:fillRect t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19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549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LLA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sz="2400" b="1" dirty="0"/>
              <a:t> ECEF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598739"/>
            <a:ext cx="6838950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9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5563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ECEF </a:t>
            </a:r>
            <a:r>
              <a:rPr lang="en-US" sz="2400" b="1" dirty="0">
                <a:sym typeface="Wingdings" panose="05000000000000000000" pitchFamily="2" charset="2"/>
              </a:rPr>
              <a:t> ENU</a:t>
            </a:r>
            <a:r>
              <a:rPr lang="en-US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40259" y="1351005"/>
                <a:ext cx="10161116" cy="2854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given origin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location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in East North Up Coordinate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:r>
                  <a:rPr lang="en-US" i="1" dirty="0"/>
                  <a:t>R</a:t>
                </a:r>
                <a:r>
                  <a:rPr lang="en-US" dirty="0"/>
                  <a:t> is the rotation matrix: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 the whole transformation is: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9" y="1351005"/>
                <a:ext cx="10161116" cy="2854756"/>
              </a:xfrm>
              <a:prstGeom prst="rect">
                <a:avLst/>
              </a:prstGeom>
              <a:blipFill rotWithShape="0">
                <a:blip r:embed="rId2"/>
                <a:stretch>
                  <a:fillRect l="-540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E9453866-98B1-440F-BB63-1A680AF7D04C}"/>
                  </a:ext>
                </a:extLst>
              </p:cNvPr>
              <p:cNvSpPr/>
              <p:nvPr/>
            </p:nvSpPr>
            <p:spPr>
              <a:xfrm>
                <a:off x="2737757" y="4788523"/>
                <a:ext cx="6096000" cy="15203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revision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𝛷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𝛷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𝛷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𝛷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𝛷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𝛷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mr>
                      </m:m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453866-98B1-440F-BB63-1A680AF7D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757" y="4788523"/>
                <a:ext cx="6096000" cy="1520353"/>
              </a:xfrm>
              <a:prstGeom prst="rect">
                <a:avLst/>
              </a:prstGeom>
              <a:blipFill>
                <a:blip r:embed="rId3"/>
                <a:stretch>
                  <a:fillRect l="-200" t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94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5563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ECEF </a:t>
            </a:r>
            <a:r>
              <a:rPr lang="en-US" sz="2400" b="1" dirty="0">
                <a:sym typeface="Wingdings" panose="05000000000000000000" pitchFamily="2" charset="2"/>
              </a:rPr>
              <a:t> ENU</a:t>
            </a:r>
            <a:r>
              <a:rPr lang="en-US" sz="2400" b="1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598739"/>
            <a:ext cx="6838949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741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</a:t>
            </a:r>
            <a:r>
              <a:rPr lang="en-US" sz="2400" b="1" dirty="0">
                <a:sym typeface="Wingdings" panose="05000000000000000000" pitchFamily="2" charset="2"/>
              </a:rPr>
              <a:t>ENU  Camera Coordinate</a:t>
            </a:r>
            <a:r>
              <a:rPr lang="en-US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11684" y="1351005"/>
                <a:ext cx="10161116" cy="2277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our vehicle captures image, it also records camera unit quaternion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orthogonal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in camera coordinate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4" y="1351005"/>
                <a:ext cx="10161116" cy="2277803"/>
              </a:xfrm>
              <a:prstGeom prst="rect">
                <a:avLst/>
              </a:prstGeom>
              <a:blipFill rotWithShape="0">
                <a:blip r:embed="rId2"/>
                <a:stretch>
                  <a:fillRect l="-480" t="-536" b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03780EEB-5E1E-45EA-A88B-FB20D39612F4}"/>
                  </a:ext>
                </a:extLst>
              </p:cNvPr>
              <p:cNvSpPr/>
              <p:nvPr/>
            </p:nvSpPr>
            <p:spPr>
              <a:xfrm>
                <a:off x="2090057" y="4421698"/>
                <a:ext cx="8011885" cy="1420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				</a:t>
                </a:r>
                <a:r>
                  <a:rPr lang="en-US" dirty="0">
                    <a:solidFill>
                      <a:srgbClr val="FF0000"/>
                    </a:solidFill>
                  </a:rPr>
                  <a:t>revision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3780EEB-5E1E-45EA-A88B-FB20D3961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7" y="4421698"/>
                <a:ext cx="8011885" cy="1420197"/>
              </a:xfrm>
              <a:prstGeom prst="rect">
                <a:avLst/>
              </a:prstGeom>
              <a:blipFill rotWithShape="0">
                <a:blip r:embed="rId3"/>
                <a:stretch>
                  <a:fillRect t="-2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5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913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</a:t>
            </a:r>
            <a:r>
              <a:rPr lang="en-US" sz="2400" b="1" dirty="0">
                <a:sym typeface="Wingdings" panose="05000000000000000000" pitchFamily="2" charset="2"/>
              </a:rPr>
              <a:t>Camera Coordinate  Image Coordinate</a:t>
            </a:r>
            <a:r>
              <a:rPr lang="en-US" sz="2400" b="1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1684" y="1351005"/>
            <a:ext cx="1016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“cube” system to present 6 images around camera. In this cube, each face image has field of view (FOV) of 90 degrees and aspect ratio equals 1.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657474"/>
            <a:ext cx="5027102" cy="3305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3" y="2211266"/>
            <a:ext cx="5433644" cy="4075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3ABA75-C90C-4904-BACC-729A5B9C5DE2}"/>
              </a:ext>
            </a:extLst>
          </p:cNvPr>
          <p:cNvSpPr txBox="1"/>
          <p:nvPr/>
        </p:nvSpPr>
        <p:spPr>
          <a:xfrm>
            <a:off x="1055914" y="6063341"/>
            <a:ext cx="771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Revision: Y axis here is heading towards ground, it should be a right hand system</a:t>
            </a:r>
          </a:p>
        </p:txBody>
      </p:sp>
    </p:spTree>
    <p:extLst>
      <p:ext uri="{BB962C8B-B14F-4D97-AF65-F5344CB8AC3E}">
        <p14:creationId xmlns:p14="http://schemas.microsoft.com/office/powerpoint/2010/main" val="67738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913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</a:t>
            </a:r>
            <a:r>
              <a:rPr lang="en-US" sz="2400" b="1" dirty="0">
                <a:sym typeface="Wingdings" panose="05000000000000000000" pitchFamily="2" charset="2"/>
              </a:rPr>
              <a:t>Camera Coordinate  Image Coordinate</a:t>
            </a:r>
            <a:r>
              <a:rPr lang="en-US" sz="2400" b="1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2724150"/>
            <a:ext cx="1933574" cy="19335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75" y="2724150"/>
            <a:ext cx="1933574" cy="19335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4" y="4010024"/>
            <a:ext cx="1933575" cy="1933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724151"/>
            <a:ext cx="1933574" cy="19335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2724149"/>
            <a:ext cx="1933576" cy="19335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1543051"/>
            <a:ext cx="1933574" cy="193357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00371" y="4792145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615125" y="4792145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52608" y="4792145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056819" y="479214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745504" y="3558658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2821" y="602563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3226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913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</a:t>
            </a:r>
            <a:r>
              <a:rPr lang="en-US" sz="2400" b="1" dirty="0">
                <a:sym typeface="Wingdings" panose="05000000000000000000" pitchFamily="2" charset="2"/>
              </a:rPr>
              <a:t>Camera Coordinate  Image Coordinate</a:t>
            </a:r>
            <a:r>
              <a:rPr lang="en-US" sz="2400" b="1" dirty="0"/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74" y="1676401"/>
            <a:ext cx="5753099" cy="4314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11684" y="1351005"/>
                <a:ext cx="4855691" cy="3276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example,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camera coordinate, if z&gt;0, z&gt;|x| and z&gt;|y|, then this point belongs to “front” face.  </a:t>
                </a:r>
              </a:p>
              <a:p>
                <a:r>
                  <a:rPr lang="en-US" dirty="0"/>
                  <a:t>The pixel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which this point projects on front cube image with resolution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image coordinate is X-Y-re</a:t>
                </a:r>
                <a:r>
                  <a:rPr lang="en-US" altLang="zh-CN" dirty="0"/>
                  <a:t>versed with camera coordinate.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4" y="1351005"/>
                <a:ext cx="4855691" cy="3276025"/>
              </a:xfrm>
              <a:prstGeom prst="rect">
                <a:avLst/>
              </a:prstGeom>
              <a:blipFill>
                <a:blip r:embed="rId3"/>
                <a:stretch>
                  <a:fillRect l="-1004" t="-1117" r="-627" b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1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74" y="3627039"/>
            <a:ext cx="4196375" cy="27991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4" y="1006149"/>
            <a:ext cx="2631233" cy="26312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4791" y="675409"/>
            <a:ext cx="47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Project: coordinate transformations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1684" y="1351005"/>
            <a:ext cx="64661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given point cloud and camera parameters, return the front view of point cloud intensity projection.</a:t>
            </a:r>
          </a:p>
          <a:p>
            <a:r>
              <a:rPr lang="en-US" dirty="0"/>
              <a:t>Point cloud sample: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45.887308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11.040492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245.240114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40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latitude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B050"/>
                </a:solidFill>
              </a:rPr>
              <a:t>longitude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B0F0"/>
                </a:solidFill>
              </a:rPr>
              <a:t>altitude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intensity</a:t>
            </a:r>
          </a:p>
          <a:p>
            <a:r>
              <a:rPr lang="en-US" dirty="0"/>
              <a:t>Camera parameters: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45.887269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B050"/>
                </a:solidFill>
              </a:rPr>
              <a:t>11.040389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B0F0"/>
                </a:solidFill>
              </a:rPr>
              <a:t>247.614169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C000"/>
                </a:solidFill>
              </a:rPr>
              <a:t>-0.696910, -0.675713, 0.172945, 0.166786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latitude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B050"/>
                </a:solidFill>
              </a:rPr>
              <a:t>longitude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B0F0"/>
                </a:solidFill>
              </a:rPr>
              <a:t>altitude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C000"/>
                </a:solidFill>
              </a:rPr>
              <a:t>camera quaternion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5" y="3805333"/>
            <a:ext cx="2631233" cy="26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316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World Geodetic System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0259" y="1351005"/>
            <a:ext cx="74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unified geodetic system for the whole world. It describes earth as a  spheroidal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latest revision is </a:t>
            </a:r>
            <a:r>
              <a:rPr lang="en-US" b="1" dirty="0"/>
              <a:t>WGS 84</a:t>
            </a:r>
            <a:r>
              <a:rPr lang="en-US" dirty="0"/>
              <a:t> (aka </a:t>
            </a:r>
            <a:r>
              <a:rPr lang="en-US" b="1" dirty="0"/>
              <a:t>WGS 1984</a:t>
            </a:r>
            <a:r>
              <a:rPr lang="en-US" dirty="0"/>
              <a:t>, </a:t>
            </a:r>
            <a:r>
              <a:rPr lang="en-US" b="1" dirty="0"/>
              <a:t>EPSG:4326</a:t>
            </a:r>
            <a:r>
              <a:rPr lang="en-US" dirty="0"/>
              <a:t>), established by US Department of Defense in 1984 and last revised in 2004, now being used in Global Positioning System (</a:t>
            </a:r>
            <a:r>
              <a:rPr lang="en-US" b="1" dirty="0"/>
              <a:t>GPS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WGS defines several earth parameters: polar radius, equatorial radius, mass of earth, gravitational constant, rotation rate,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system, we use latitude, longitude and altitude to locating.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5025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World Geodetic System – Earth Model</a:t>
            </a:r>
          </a:p>
        </p:txBody>
      </p:sp>
      <p:pic>
        <p:nvPicPr>
          <p:cNvPr id="4" name="Picture 2" descr="File:WGS 84 reference frame (vector graphic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37" y="1438509"/>
            <a:ext cx="5609680" cy="51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427047" y="6549109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Image@wiki</a:t>
            </a:r>
          </a:p>
        </p:txBody>
      </p:sp>
      <p:cxnSp>
        <p:nvCxnSpPr>
          <p:cNvPr id="7" name="直接箭头连接符 6"/>
          <p:cNvCxnSpPr>
            <a:stCxn id="8" idx="1"/>
          </p:cNvCxnSpPr>
          <p:nvPr/>
        </p:nvCxnSpPr>
        <p:spPr>
          <a:xfrm flipH="1">
            <a:off x="6266987" y="2069222"/>
            <a:ext cx="1538866" cy="13988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05853" y="1884556"/>
            <a:ext cx="31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 Radius = 6356752.3142 m </a:t>
            </a:r>
          </a:p>
        </p:txBody>
      </p:sp>
      <p:cxnSp>
        <p:nvCxnSpPr>
          <p:cNvPr id="12" name="直接箭头连接符 11"/>
          <p:cNvCxnSpPr>
            <a:stCxn id="13" idx="1"/>
          </p:cNvCxnSpPr>
          <p:nvPr/>
        </p:nvCxnSpPr>
        <p:spPr>
          <a:xfrm flipH="1" flipV="1">
            <a:off x="5810250" y="4381500"/>
            <a:ext cx="1821845" cy="12944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32095" y="5491305"/>
            <a:ext cx="37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Equatorial Radius = 6378137 m </a:t>
            </a:r>
          </a:p>
        </p:txBody>
      </p:sp>
    </p:spTree>
    <p:extLst>
      <p:ext uri="{BB962C8B-B14F-4D97-AF65-F5344CB8AC3E}">
        <p14:creationId xmlns:p14="http://schemas.microsoft.com/office/powerpoint/2010/main" val="69811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640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World Geodetic System – Latitude and Longitude</a:t>
            </a:r>
          </a:p>
        </p:txBody>
      </p:sp>
      <p:pic>
        <p:nvPicPr>
          <p:cNvPr id="1028" name="Picture 4" descr="https://upload.wikimedia.org/wikipedia/commons/thumb/8/8c/Latitude_and_longitude_graticule_on_an_ellipsoid.svg/825px-Latitude_and_longitude_graticule_on_an_ellipsoi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65" y="1851102"/>
            <a:ext cx="3644633" cy="331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8/83/Latitude_and_longitude_graticule_on_a_sphere.svg/825px-Latitude_and_longitude_graticule_on_a_spher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1851102"/>
            <a:ext cx="3313303" cy="331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832310" y="2921619"/>
            <a:ext cx="2828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r>
              <a:rPr lang="en-US" dirty="0"/>
              <a:t> = longitude</a:t>
            </a:r>
          </a:p>
          <a:p>
            <a:pPr marL="285750" indent="-285750" algn="ctr">
              <a:buFont typeface="Wingdings" panose="05000000000000000000" pitchFamily="2" charset="2"/>
              <a:buChar char="ß"/>
            </a:pPr>
            <a:r>
              <a:rPr lang="en-US" dirty="0"/>
              <a:t>Φ = </a:t>
            </a:r>
            <a:r>
              <a:rPr lang="en-US" dirty="0">
                <a:solidFill>
                  <a:srgbClr val="92D050"/>
                </a:solidFill>
              </a:rPr>
              <a:t>geodetic latitude</a:t>
            </a:r>
          </a:p>
          <a:p>
            <a:pPr algn="ctr"/>
            <a:r>
              <a:rPr lang="en-US" dirty="0"/>
              <a:t> Φ = </a:t>
            </a:r>
            <a:r>
              <a:rPr lang="en-US" dirty="0">
                <a:solidFill>
                  <a:srgbClr val="FF0000"/>
                </a:solidFill>
              </a:rPr>
              <a:t>geocentric latitude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/>
              <a:t>The flattening of earth</a:t>
            </a:r>
          </a:p>
          <a:p>
            <a:pPr algn="ctr"/>
            <a:r>
              <a:rPr lang="en-US" dirty="0"/>
              <a:t>~= 1/298</a:t>
            </a:r>
          </a:p>
        </p:txBody>
      </p:sp>
    </p:spTree>
    <p:extLst>
      <p:ext uri="{BB962C8B-B14F-4D97-AF65-F5344CB8AC3E}">
        <p14:creationId xmlns:p14="http://schemas.microsoft.com/office/powerpoint/2010/main" val="14432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640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World Geodetic System – Latitude and Longitude</a:t>
            </a:r>
          </a:p>
        </p:txBody>
      </p:sp>
      <p:pic>
        <p:nvPicPr>
          <p:cNvPr id="3076" name="Picture 4" descr="File:Earthmap1000x500comp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88" y="1773045"/>
            <a:ext cx="7471316" cy="37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>
            <a:endCxn id="14" idx="1"/>
          </p:cNvCxnSpPr>
          <p:nvPr/>
        </p:nvCxnSpPr>
        <p:spPr>
          <a:xfrm>
            <a:off x="1338146" y="3579540"/>
            <a:ext cx="83158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912" y="1315844"/>
            <a:ext cx="0" cy="4728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653984" y="3394874"/>
            <a:ext cx="96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Equator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80652" y="6103952"/>
            <a:ext cx="183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 Meridian</a:t>
            </a:r>
          </a:p>
        </p:txBody>
      </p:sp>
      <p:cxnSp>
        <p:nvCxnSpPr>
          <p:cNvPr id="13" name="直接箭头连接符 12"/>
          <p:cNvCxnSpPr>
            <a:stCxn id="14" idx="0"/>
          </p:cNvCxnSpPr>
          <p:nvPr/>
        </p:nvCxnSpPr>
        <p:spPr>
          <a:xfrm flipV="1">
            <a:off x="10134973" y="2142086"/>
            <a:ext cx="0" cy="1252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448303" y="1772754"/>
            <a:ext cx="13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 +90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841688" y="6103952"/>
            <a:ext cx="164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 -180</a:t>
            </a:r>
          </a:p>
        </p:txBody>
      </p:sp>
      <p:cxnSp>
        <p:nvCxnSpPr>
          <p:cNvPr id="23" name="直接箭头连接符 22"/>
          <p:cNvCxnSpPr>
            <a:stCxn id="17" idx="1"/>
            <a:endCxn id="28" idx="3"/>
          </p:cNvCxnSpPr>
          <p:nvPr/>
        </p:nvCxnSpPr>
        <p:spPr>
          <a:xfrm flipH="1">
            <a:off x="3490332" y="6288618"/>
            <a:ext cx="11903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6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4424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World Geodetic System –Altitude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88" y="1976437"/>
            <a:ext cx="4657725" cy="319087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8" idx="1"/>
          </p:cNvCxnSpPr>
          <p:nvPr/>
        </p:nvCxnSpPr>
        <p:spPr>
          <a:xfrm flipH="1">
            <a:off x="6806276" y="2269247"/>
            <a:ext cx="1538866" cy="13988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345142" y="2084581"/>
            <a:ext cx="267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Earth Spheroidal Surface</a:t>
            </a:r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6806276" y="3026576"/>
            <a:ext cx="1963392" cy="7573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769668" y="2841910"/>
            <a:ext cx="267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Terrain Surface</a:t>
            </a:r>
          </a:p>
        </p:txBody>
      </p:sp>
      <p:cxnSp>
        <p:nvCxnSpPr>
          <p:cNvPr id="15" name="直接箭头连接符 14"/>
          <p:cNvCxnSpPr>
            <a:stCxn id="16" idx="2"/>
          </p:cNvCxnSpPr>
          <p:nvPr/>
        </p:nvCxnSpPr>
        <p:spPr>
          <a:xfrm>
            <a:off x="3329897" y="2084581"/>
            <a:ext cx="1294896" cy="941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06642" y="1715249"/>
            <a:ext cx="104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Altitude</a:t>
            </a:r>
          </a:p>
        </p:txBody>
      </p:sp>
      <p:cxnSp>
        <p:nvCxnSpPr>
          <p:cNvPr id="25" name="直接箭头连接符 24"/>
          <p:cNvCxnSpPr>
            <a:stCxn id="26" idx="3"/>
          </p:cNvCxnSpPr>
          <p:nvPr/>
        </p:nvCxnSpPr>
        <p:spPr>
          <a:xfrm flipV="1">
            <a:off x="3491576" y="4876803"/>
            <a:ext cx="1133217" cy="817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49418" y="5370643"/>
            <a:ext cx="134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Geodetic Latitude</a:t>
            </a:r>
          </a:p>
        </p:txBody>
      </p:sp>
    </p:spTree>
    <p:extLst>
      <p:ext uri="{BB962C8B-B14F-4D97-AF65-F5344CB8AC3E}">
        <p14:creationId xmlns:p14="http://schemas.microsoft.com/office/powerpoint/2010/main" val="176285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458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Earth-Centered, Earth-Fixed (ECEF)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0259" y="1351005"/>
            <a:ext cx="74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unified geodetic Cartesian coordinate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Intermediate step in converting velocities from WGS coordinate to the local tangent coordinate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"z-axis" is aligned parallel to the direction of the Conventional Terrestrial Pole (CTP).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"x-axis" is the intersection of the WGS84 Reference Meridian Plane and the plane of the CTP Equator.</a:t>
            </a:r>
          </a:p>
        </p:txBody>
      </p:sp>
      <p:pic>
        <p:nvPicPr>
          <p:cNvPr id="5122" name="Picture 2" descr="http://what-when-how.com/wp-content/uploads/2012/07/tmp7f9426_thumb_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3146772"/>
            <a:ext cx="4387849" cy="353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338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Local Tangent Plane (LTP)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0259" y="1351005"/>
            <a:ext cx="74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local Cartesian coordinate system with a given origin.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called </a:t>
            </a:r>
            <a:r>
              <a:rPr lang="en-US" b="1" dirty="0"/>
              <a:t>North East Down (NED)</a:t>
            </a:r>
            <a:r>
              <a:rPr lang="en-US" dirty="0"/>
              <a:t>, </a:t>
            </a:r>
            <a:r>
              <a:rPr lang="en-US" b="1" dirty="0"/>
              <a:t>North East Up (NEU)</a:t>
            </a:r>
            <a:r>
              <a:rPr lang="en-US" dirty="0"/>
              <a:t>, </a:t>
            </a:r>
            <a:r>
              <a:rPr lang="en-US" b="1" dirty="0"/>
              <a:t>Up North East (UNE)</a:t>
            </a:r>
            <a:r>
              <a:rPr lang="en-US" dirty="0"/>
              <a:t>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Intermediate step in converting velocities from WGS coordinate to the camera coordinate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6" name="Picture 2" descr="https://upload.wikimedia.org/wikipedia/commons/thumb/7/73/ECEF_ENU_Longitude_Latitude_relationships.svg/520px-ECEF_ENU_Longitude_Latitude_relationship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20" y="2551334"/>
            <a:ext cx="3862439" cy="371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5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264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Camera Coordinate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0259" y="1351005"/>
            <a:ext cx="74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local Cartesian coordinate system, origin is camera 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Intermediate step in converting velocities from WGS coordinate to the image coordinate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0" name="Picture 2" descr="http://www.fundza.com/rman_rib/camera_transforms/img/_0_camera_acti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3656732"/>
            <a:ext cx="26193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11" y="3087645"/>
            <a:ext cx="5027139" cy="37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6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1546</Words>
  <Application>Microsoft Macintosh PowerPoint</Application>
  <PresentationFormat>宽屏</PresentationFormat>
  <Paragraphs>111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Cambria Math</vt:lpstr>
      <vt:lpstr>Wingdings</vt:lpstr>
      <vt:lpstr>宋体</vt:lpstr>
      <vt:lpstr>Arial</vt:lpstr>
      <vt:lpstr>Office 主题</vt:lpstr>
      <vt:lpstr>Coordinate Transformations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Transformations</dc:title>
  <dc:creator>Andi Zang</dc:creator>
  <cp:lastModifiedBy>Dan Wu</cp:lastModifiedBy>
  <cp:revision>50</cp:revision>
  <dcterms:created xsi:type="dcterms:W3CDTF">2015-12-29T21:07:04Z</dcterms:created>
  <dcterms:modified xsi:type="dcterms:W3CDTF">2018-06-11T19:39:57Z</dcterms:modified>
</cp:coreProperties>
</file>