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Ubuntu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Mon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UbuntuMono-italic.fntdata"/><Relationship Id="rId10" Type="http://schemas.openxmlformats.org/officeDocument/2006/relationships/slide" Target="slides/slide4.xml"/><Relationship Id="rId32" Type="http://schemas.openxmlformats.org/officeDocument/2006/relationships/font" Target="fonts/Ubuntu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Ubuntu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object on top, text on bottom" type="objOverTx">
  <p:cSld name="OBJECT_OVER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eeedstudio.com/SeeedStudio-BeagleBone-Green-Wireless-p-2650.html" TargetMode="External"/><Relationship Id="rId4" Type="http://schemas.openxmlformats.org/officeDocument/2006/relationships/hyperlink" Target="https://web.cs.ucla.edu/classes/spring18/cs35L/assign/assign7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685800" y="36769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/>
              <a:t>CS 35L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/>
              <a:t>Spring 2018 - Lab 3</a:t>
            </a:r>
            <a:endParaRPr sz="3000"/>
          </a:p>
        </p:txBody>
      </p:sp>
      <p:sp>
        <p:nvSpPr>
          <p:cNvPr id="133" name="Shape 133"/>
          <p:cNvSpPr txBox="1"/>
          <p:nvPr>
            <p:ph type="ctrTitle"/>
          </p:nvPr>
        </p:nvSpPr>
        <p:spPr>
          <a:xfrm>
            <a:off x="685800" y="1958400"/>
            <a:ext cx="77724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/>
              <a:t>Multithreading</a:t>
            </a:r>
            <a:br>
              <a:rPr lang="en-US" sz="5000"/>
            </a:br>
            <a:r>
              <a:rPr lang="en-US" sz="1600"/>
              <a:t>and</a:t>
            </a:r>
            <a:br>
              <a:rPr lang="en-US" sz="5000"/>
            </a:br>
            <a:r>
              <a:rPr lang="en-US" sz="5000"/>
              <a:t>Parallel Processing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Pthread API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2075" y="833500"/>
            <a:ext cx="9144000" cy="5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#include &lt;pthread.h&gt;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b="1" lang="en-US" sz="2000">
                <a:latin typeface="Ubuntu Mono"/>
                <a:ea typeface="Ubuntu Mono"/>
                <a:cs typeface="Ubuntu Mono"/>
                <a:sym typeface="Ubuntu Mono"/>
              </a:rPr>
              <a:t>pthread_create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(pthread_t *thread, 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				const pthread_attr_t *attr,void*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				(*thread_function) (void*), void *arg);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Returns 0 on success, otherwise returns non-zero number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</a:t>
            </a:r>
            <a:r>
              <a:rPr b="1" lang="en-US" sz="2000">
                <a:latin typeface="Ubuntu Mono"/>
                <a:ea typeface="Ubuntu Mono"/>
                <a:cs typeface="Ubuntu Mono"/>
                <a:sym typeface="Ubuntu Mono"/>
              </a:rPr>
              <a:t>pthread_exit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(void *retval);</a:t>
            </a:r>
            <a:br>
              <a:rPr lang="en-US" sz="2000">
                <a:latin typeface="Ubuntu Mono"/>
                <a:ea typeface="Ubuntu Mono"/>
                <a:cs typeface="Ubuntu Mono"/>
                <a:sym typeface="Ubuntu Mono"/>
              </a:rPr>
            </a:b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b="1" lang="en-US" sz="2000">
                <a:latin typeface="Ubuntu Mono"/>
                <a:ea typeface="Ubuntu Mono"/>
                <a:cs typeface="Ubuntu Mono"/>
                <a:sym typeface="Ubuntu Mono"/>
              </a:rPr>
              <a:t>pthread_join</a:t>
            </a: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(pthread_t thread, void **retval);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Returns 0 on success, otherwise returns non zero error number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4699650" y="-107350"/>
            <a:ext cx="4519500" cy="6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void CreateThreads(const int nthreads, 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       pthread_t* threadID) {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for(long t = 0; t &lt; nthreads; ++t) {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void *retVal;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int rs = </a:t>
            </a:r>
            <a:r>
              <a:rPr b="1" lang="en-US" sz="1400" u="sng">
                <a:latin typeface="Ubuntu Mono"/>
                <a:ea typeface="Ubuntu Mono"/>
                <a:cs typeface="Ubuntu Mono"/>
                <a:sym typeface="Ubuntu Mono"/>
              </a:rPr>
              <a:t>pthread_join</a:t>
            </a: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(threadID[t], 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                  &amp;retVal); 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if(rs) {						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fprintf(stderr, "Joining error\n");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exit(1);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}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}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int main(int argc, char *argv[]) {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const int nthreads = 5;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pthread_t threadID[nthreads];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CreateThreads(nthreads, threadID)</a:t>
            </a: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JoinThreads(nthreads, threadID);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printf("Main thread finished execution!\</a:t>
            </a: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n");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return 0;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} </a:t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6206450" y="3101600"/>
            <a:ext cx="2631300" cy="54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00">
                <a:latin typeface="Arial"/>
                <a:ea typeface="Arial"/>
                <a:cs typeface="Arial"/>
                <a:sym typeface="Arial"/>
              </a:rPr>
              <a:t>Pthread API</a:t>
            </a:r>
            <a:endParaRPr i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0" y="-107350"/>
            <a:ext cx="4519500" cy="6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#include&lt;pthread.h&gt;  //Compile the following code as – gcc main.c -lpthread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#include&lt;stdio.h&gt;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					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void* ThreadFunction(void *arg) {		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long tID = (long)arg;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printf("Inside thread function with"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   "ID = %ld\n", tID);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lang="en-US" sz="1400" u="sng">
                <a:latin typeface="Ubuntu Mono"/>
                <a:ea typeface="Ubuntu Mono"/>
                <a:cs typeface="Ubuntu Mono"/>
                <a:sym typeface="Ubuntu Mono"/>
              </a:rPr>
              <a:t>pthread_exit</a:t>
            </a: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(0);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void</a:t>
            </a: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CreateThreads(const int nthreads, 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       pthread_t* threadID) {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for(long t = 0; t &lt; nthreads; ++t) {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int rs = </a:t>
            </a:r>
            <a:r>
              <a:rPr b="1" lang="en-US" sz="1400" u="sng">
                <a:latin typeface="Ubuntu Mono"/>
                <a:ea typeface="Ubuntu Mono"/>
                <a:cs typeface="Ubuntu Mono"/>
                <a:sym typeface="Ubuntu Mono"/>
              </a:rPr>
              <a:t>pthread_create</a:t>
            </a: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(&amp;threadID[t], 0, 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          ThreadFunction, (void*)t); 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if(rs)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fprintf(stderr,"Creation error\n");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    exit(1);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    }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}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    printf("Finished creating threads\n");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b="1" sz="14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Thread safety/synchronization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0" y="813625"/>
            <a:ext cx="9144000" cy="59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Thread safe function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- safe to be called by multiple threads at the same time. Function is free of ‘race conditions’ when called by multiple threads simultaneously.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Race condition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- the output depends on the order of execution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data changed by 2 threads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 balance = 1000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Thread 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T1 - read balance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T1 - Deduct 50 from balance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T1 - update balance with new value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Thread 2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T2 - read balance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T2 - add 150 to balance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T2 - update balance with new value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68300" y="4000"/>
            <a:ext cx="88248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Thread safety/synchronization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0" y="833500"/>
            <a:ext cx="4186200" cy="5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Order 1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= 1000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Read balance (1000)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Deduct 50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950 in temporary result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read balance (1000)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update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is 950 at this point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add 150 to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1150 in temporary result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update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is 1150 at this point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b="1" lang="en-US" sz="2000">
                <a:latin typeface="Ubuntu Mono"/>
                <a:ea typeface="Ubuntu Mono"/>
                <a:cs typeface="Ubuntu Mono"/>
                <a:sym typeface="Ubuntu Mono"/>
              </a:rPr>
              <a:t>The final value of balance is 1150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186325" y="833500"/>
            <a:ext cx="46437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4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Order 2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= 1000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read balance (1000)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read balance (1000)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add 150 to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1150 in temporary result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Deduct 50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950 in temporary result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T2 - update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is 1150 at this point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T1 - update balance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•"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balance is 950 at this point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Ubuntu Mono"/>
              <a:buChar char="–"/>
            </a:pPr>
            <a:r>
              <a:rPr b="1" lang="en-US" sz="2000">
                <a:latin typeface="Ubuntu Mono"/>
                <a:ea typeface="Ubuntu Mono"/>
                <a:cs typeface="Ubuntu Mono"/>
                <a:sym typeface="Ubuntu Mono"/>
              </a:rPr>
              <a:t>The final value of balance is 950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Thread synchronization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0" y="813625"/>
            <a:ext cx="9144000" cy="59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Mutex (mutual exclusion)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Thread 1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Mutex.lock()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Read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Deduct 50 from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Update balance with new value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Mutex.unlock()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Thread 2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Mutex.lock()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Read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Add 150 to balance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Update balance with new value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Mutex.unlock()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balance = 1100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Only one thread will get the mutex. Other thread will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block in Mutex.lock()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Other thread can start execution only when the thread that holds the mutex calls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Mutex.unlock()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b="1" lang="en-US"/>
              <a:t>6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00200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performance of multithreaded 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’ command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–"/>
            </a:pPr>
            <a:r>
              <a:rPr b="1" lang="en-US" sz="1800">
                <a:latin typeface="Ubuntu Mono"/>
                <a:ea typeface="Ubuntu Mono"/>
                <a:cs typeface="Ubuntu Mono"/>
                <a:sym typeface="Ubuntu Mono"/>
              </a:rPr>
              <a:t>od -An -f -N 4000000 &lt; /dev/urandom | tr -s ' ' '\n' &gt; random.txt</a:t>
            </a:r>
            <a:endParaRPr b="1"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2921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Might have to modify the command above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984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Delete the empty line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2476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Mono"/>
              <a:buChar char="–"/>
            </a:pPr>
            <a:r>
              <a:rPr b="1" lang="en-US" sz="1800">
                <a:latin typeface="Ubuntu Mono"/>
                <a:ea typeface="Ubuntu Mono"/>
                <a:cs typeface="Ubuntu Mono"/>
                <a:sym typeface="Ubuntu Mono"/>
              </a:rPr>
              <a:t>time -p sort -g --parallel=2 numbers.txt &gt; /dev/null</a:t>
            </a:r>
            <a:endParaRPr b="1"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/usr/local/cs/bin to PATH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0480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export PATH=/usr/local/cs/bin:$PATH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 file containing 10M random </a:t>
            </a:r>
            <a:r>
              <a:rPr b="1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double-precision floating point numbers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one per line with no white space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30480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/dev/urandom: pseudo-random number generator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b="1" lang="en-US"/>
              <a:t>6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 </a:t>
            </a:r>
            <a:endParaRPr b="1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contents of its input files to standard output in a user-specified format </a:t>
            </a:r>
            <a:endParaRPr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/>
          </a:p>
          <a:p>
            <a:pPr indent="-228600" lvl="2" marL="1143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 f: Double-precision floating point 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 &lt;count&gt;: Format no more than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 of input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b="1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address, delete spaces, add newlines between each float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b="1" lang="en-US"/>
              <a:t>6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 -p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time the command 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-g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the data you generated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output to /dev/null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with the 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--parallel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option and the </a:t>
            </a:r>
            <a:endParaRPr/>
          </a:p>
          <a:p>
            <a: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option: compare by general numeric value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to record the real, user and system time when running sort with 1, 2, 4, and 8 threads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file_name &gt; /dev/null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thread)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 –p sort –g --parallel=[2, 4, or 8] file_name &gt; /dev/null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the times and steps in log.txt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Ray-Tracing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0" y="813625"/>
            <a:ext cx="9144000" cy="59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Powerful rendering technique in Computer Graphics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Yields high quality rendering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Suited for scences with complex light interactions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Visually realistic for a wider variety of materials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Trace the path of light in the scene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Computationally expensive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Not suited for real-time rendering (e.g. games)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Suited for rendering high quality pictures (e.g. movies)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Embarrassingly parallel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Good candidate for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multi-threading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Threads need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not synchronize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with each other, because each thread works on a different pixel (at least at small scale)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686"/>
            <a:ext cx="9144001" cy="661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7 Reminder</a:t>
            </a:r>
            <a:br>
              <a:rPr lang="en-US"/>
            </a:br>
            <a:r>
              <a:rPr lang="en-US"/>
              <a:t>Beaglebone Wireless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assignment 7, you will need a</a:t>
            </a:r>
            <a:endParaRPr/>
          </a:p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Seeed Studio BeagleBone Green Wireless Development Board</a:t>
            </a:r>
            <a:endParaRPr/>
          </a:p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We’ll be using them </a:t>
            </a:r>
            <a:r>
              <a:rPr b="1" lang="en-US"/>
              <a:t>next week</a:t>
            </a:r>
            <a:r>
              <a:rPr lang="en-US"/>
              <a:t>!</a:t>
            </a:r>
            <a:endParaRPr/>
          </a:p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the specs for assignment 7 for details:</a:t>
            </a:r>
            <a:endParaRPr/>
          </a:p>
          <a:p>
            <a:pPr indent="-1397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https://web.cs.ucla.edu/classes/spring18/cs35L/assign/assign7.html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228599"/>
            <a:ext cx="4495800" cy="34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083558"/>
            <a:ext cx="4572000" cy="36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4800600" y="914400"/>
            <a:ext cx="335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ray tracing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600200" y="4932678"/>
            <a:ext cx="26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ray tracing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552"/>
            <a:ext cx="9144001" cy="673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r>
              <a:rPr b="1" lang="en-US"/>
              <a:t>6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single-threaded </a:t>
            </a:r>
            <a:r>
              <a:rPr lang="en-US"/>
              <a:t>raytracer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 to get output image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 ray tracing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main.c and Makefile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multithreaded version and compare resulting image with single-threaded one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r>
              <a:rPr b="1" lang="en-US"/>
              <a:t>6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multi-threaded version of Ray tracer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“main.c” &amp; “Makefile”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&lt;pthread.h&gt; in “main.c”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“pthread_create” &amp; “pthread_join” in “main.c”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–lpthread flag (LDLIBS target)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clean check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“1-test.ppm”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“1-test.ppm”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gimp (Ubuntu)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forwarding (lnxsrv)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gimp 1-test.ppm 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1-test.ppm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Shape 2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764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3314700" y="5105400"/>
            <a:ext cx="2514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Figure. 1-test.ppm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Multitasking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0" y="813625"/>
            <a:ext cx="9144000" cy="5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Run multiple processes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simultaneously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to increase performance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Processes do not share internal structures (stacks,globals,etc)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–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Communicate via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IPC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(inter-process communication) methods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Pipes, sockets, signals, message queues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Single core: Illusion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of parallelism by switching processes quickly (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time-sharing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en-US" sz="2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Why is illusion good?</a:t>
            </a:r>
            <a:endParaRPr sz="2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Multi-core: True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parallelism. Multiple processes execute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concurrently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on different CPU cores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r>
              <a:rPr lang="en-US" sz="2300">
                <a:latin typeface="Arial"/>
                <a:ea typeface="Arial"/>
                <a:cs typeface="Arial"/>
                <a:sym typeface="Arial"/>
              </a:rPr>
              <a:t>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1416"/>
            <a:ext cx="9144001" cy="212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Multitasking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0" y="585025"/>
            <a:ext cx="4638600" cy="5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Ubuntu Mono"/>
              <a:buChar char="•"/>
            </a:pPr>
            <a:r>
              <a:rPr lang="en-US" sz="2100">
                <a:latin typeface="Ubuntu Mono"/>
                <a:ea typeface="Ubuntu Mono"/>
                <a:cs typeface="Ubuntu Mono"/>
                <a:sym typeface="Ubuntu Mono"/>
              </a:rPr>
              <a:t>tr -s ‘[:space:]’ ‘\n’ | sort -u | comm -23 - words</a:t>
            </a:r>
            <a:endParaRPr sz="2100">
              <a:latin typeface="Ubuntu Mono"/>
              <a:ea typeface="Ubuntu Mono"/>
              <a:cs typeface="Ubuntu Mono"/>
              <a:sym typeface="Ubuntu Mon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Three separate processes spawned simultaneously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P1 - tr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P2 - sort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P3 - comm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Common buffers (pipes) exist between 2 processes for communication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‘tr’ writes its stdout to a buffer that is read by ‘sort’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‘sort’ can execute, as and when data is available in the buffer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Similarly, a buffer is used for communicating between ‘sort’ and ‘comm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150" y="1661925"/>
            <a:ext cx="4195225" cy="39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631500" y="0"/>
            <a:ext cx="25125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latin typeface="Arial"/>
                <a:ea typeface="Arial"/>
                <a:cs typeface="Arial"/>
                <a:sym typeface="Arial"/>
              </a:rPr>
              <a:t>Threads</a:t>
            </a:r>
            <a:endParaRPr i="1"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-65675" y="151000"/>
            <a:ext cx="3547200" cy="5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process can be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Single-threaded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Multi-threaded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Threads in a process can run in parallel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thread is a lightweight process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is a basic unit of CPU utilization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Each thread has its own: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Stack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Registers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Thread ID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Each thread shares the following with other threads belonging to the same process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Code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Global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OS resources (files,I/O)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25" y="2057475"/>
            <a:ext cx="5662474" cy="32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Single threaded execution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0" y="833500"/>
            <a:ext cx="33870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global_counter = 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main()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foo(arg1,arg2);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bar(arg3,arg4,arg5);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return 0;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443150" y="833500"/>
            <a:ext cx="33870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foo(arg1,arg2)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foo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bar(arg3,arg4,arg5)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bar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8245"/>
            <a:ext cx="9067799" cy="1659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-42075" y="4000"/>
            <a:ext cx="91440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Multi threaded execution (multiple cores)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0" y="833500"/>
            <a:ext cx="33870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global_counter = 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main()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foo(arg1,arg2);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bar(arg3,arg4,arg5);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return 0;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5443150" y="833500"/>
            <a:ext cx="33870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foo(arg1,arg2)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foo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bar(arg3,arg4,arg5)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bar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25" y="4365250"/>
            <a:ext cx="6169400" cy="2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68300" y="4000"/>
            <a:ext cx="88248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 threaded execution (single core)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0" y="833500"/>
            <a:ext cx="33870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global_counter = 0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int main()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foo(arg1,arg2);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bar(arg3,arg4,arg5);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…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return 0;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5443150" y="833500"/>
            <a:ext cx="33870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foo(arg1,arg2)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foo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void bar(arg3,arg4,arg5)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	//code for bar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7210"/>
            <a:ext cx="9144002" cy="192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4000"/>
            <a:ext cx="8229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Arial"/>
                <a:ea typeface="Arial"/>
                <a:cs typeface="Arial"/>
                <a:sym typeface="Arial"/>
              </a:rPr>
              <a:t>Multithreading properties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813625"/>
            <a:ext cx="8229600" cy="5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Efficient way to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parallelize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tasks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Thread switches are less expensive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compared to process switches (context switching)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Inter-thread communication is easy, via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shared global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Need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synchronization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among threads accessing same data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