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0" r:id="rId5"/>
    <p:sldId id="259" r:id="rId6"/>
    <p:sldId id="264" r:id="rId7"/>
    <p:sldId id="265" r:id="rId8"/>
    <p:sldId id="269" r:id="rId9"/>
    <p:sldId id="271" r:id="rId10"/>
    <p:sldId id="270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C4FE-6516-416D-8F1F-E7309C5F6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7BD1E-664D-4E7C-BAC2-FBB56FFE0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54CF-BDB9-44BE-AC0E-DEEADE69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126E7-0CEB-4F69-A6C7-BA362529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6139-F8DF-4E20-848D-C0D42329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4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F6B2-0A4B-4492-8C35-1DAD3793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55308-06BB-449C-82FC-3046B4EE1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3FD8-079A-414C-9349-3F225231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7E54A-DFAD-483C-B22D-4C6E6CC2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187B-7323-4FBD-87DA-469DC7EE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50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B0787-D273-4359-8AA7-491F7216D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CA12F-324B-4A97-B2CB-346CEBF4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2774-70F6-49EB-A5EF-8A4CA585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8F7C-0001-4AB2-9E1C-8D95DDAF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9AD5-27AA-409C-87E8-7EF07EF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39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94B4-1A99-4D2E-8BE4-DDD3EA3B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4972-EABB-4E4E-AAD1-6B797798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24A6-68E4-472E-B1B7-13B9B928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692D-DE19-4936-A68C-B84FAE13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0C1A-FE03-49ED-9946-F5218701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2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AD80-2E54-46B4-9E08-2AE15DCB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FA14E-8353-4604-93D8-F65D4F7C3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5DBD-CDE4-415C-9FAE-FF91FAE8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2D04-8139-4FE4-B6FD-1E2292B8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FE8A-8671-4D81-A5B0-7AE75AAD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9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76A7-02BA-4171-95DF-FB7B97B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0636-F7FF-4144-B03B-A023255E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E7AE7-4C14-40F1-8C5C-151703A8C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EB13-645A-43EA-8830-F31B2BB2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20DBF-38E8-40EF-B872-F0A76A78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FC4F5-4814-4BC3-9BBF-B54C8727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8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F828-6DDE-4952-A14A-EA5DF8AD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7A95D-7565-45B9-9541-BDD4DC5E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F7648-5261-446D-92C1-E1E09213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6645D-0725-48ED-8FA4-4A13BAEFC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48155-94EB-48A0-9DC4-64472EB97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B4D8F-319A-4047-9CB9-27300486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8780D-BD05-42F6-BAA6-07ACDB48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2A7BC-1A9F-4F3E-946B-564BBBAA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5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B8E8-B632-4CE2-A39F-029A56B7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EAF03-E654-4458-9546-815C5F2B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F6CF4-B0F5-4BE6-947C-9CB3DE2C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F9CE7-226B-4D0C-88CD-3867F26C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10E65-C0D0-4473-8431-722427DF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8AF25-3570-4FB2-B07F-2FFA5596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32FF3-31F8-40ED-8B5D-FEDEAC3C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7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C4B4-A3B8-402C-AC6E-9253611A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4CB7-19D9-4029-9605-452950D1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7B815-FEED-424B-A4AE-482FD5277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6D118-2E1A-41B5-9A32-B5D384D3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2C568-9B08-4369-887E-9D1F0315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43F0-0ADE-4A85-897D-82D4730F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3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75D4-57EF-4892-9E4F-848EB9E0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4FDE3-6883-4136-B5DF-8753D7223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621C-DFDE-46A9-90DE-74601477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93B3A-D18F-4169-B57E-ED2E289F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DFDD3-C527-4EC8-B1C2-65760BF3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38C3F-5AF3-429D-B6FF-6EF64016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4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6BFDD-4DD9-498F-90EC-3F2CF929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288A6-3103-4BB2-BB49-79C8F66F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820D1-D0E3-4CF3-9550-15615DDCE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7C6A-CF93-4AA8-A15B-DBC153950508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8D19-B661-48EE-9173-A4AD3F074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F44BB-F47C-4C46-99A7-A5D7F5460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34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cs.ucla.edu/classes/winter19/cs111/labs/project0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B146-D7B1-4909-9D80-A3182485D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CS111: Operating Systems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E5768-EBA9-4C1A-88B6-79A642D40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Lab 1A: Simpleton Shell</a:t>
            </a:r>
          </a:p>
          <a:p>
            <a:endParaRPr lang="en-IN" dirty="0"/>
          </a:p>
          <a:p>
            <a:endParaRPr lang="en-IN" dirty="0"/>
          </a:p>
          <a:p>
            <a:pPr algn="r"/>
            <a:r>
              <a:rPr lang="en-IN" dirty="0"/>
              <a:t>Vishwas Suryanarayanan</a:t>
            </a:r>
          </a:p>
        </p:txBody>
      </p:sp>
    </p:spTree>
    <p:extLst>
      <p:ext uri="{BB962C8B-B14F-4D97-AF65-F5344CB8AC3E}">
        <p14:creationId xmlns:p14="http://schemas.microsoft.com/office/powerpoint/2010/main" val="421377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2A6D-8EE3-4997-A69D-731AF4D4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wait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C476-D09B-41FC-86A1-0D920FE4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Used by a parent process to wait on a child process’ execution</a:t>
            </a:r>
          </a:p>
          <a:p>
            <a:pPr lvl="1"/>
            <a:r>
              <a:rPr lang="en-IN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pid_t</a:t>
            </a:r>
            <a:r>
              <a:rPr lang="en-IN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wait(int *</a:t>
            </a:r>
            <a:r>
              <a:rPr lang="en-IN" i="1" dirty="0">
                <a:latin typeface="Miriam Fixed" panose="020B0509050101010101" pitchFamily="49" charset="-79"/>
                <a:cs typeface="Miriam Fixed" panose="020B0509050101010101" pitchFamily="49" charset="-79"/>
              </a:rPr>
              <a:t>status</a:t>
            </a:r>
            <a:r>
              <a:rPr lang="en-IN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);</a:t>
            </a: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</a:p>
          <a:p>
            <a:r>
              <a:rPr lang="en-IN" dirty="0"/>
              <a:t>Blocking function calls</a:t>
            </a:r>
          </a:p>
          <a:p>
            <a:r>
              <a:rPr lang="en-IN" dirty="0"/>
              <a:t>Returns the PID of the child process that terminated (OR ?)</a:t>
            </a:r>
          </a:p>
          <a:p>
            <a:r>
              <a:rPr lang="en-IN" dirty="0"/>
              <a:t>Status: a pointer to an integer, wherein a status word will be written</a:t>
            </a:r>
          </a:p>
          <a:p>
            <a:r>
              <a:rPr lang="en-IN" dirty="0"/>
              <a:t>Can be inspected with these macros:</a:t>
            </a:r>
          </a:p>
          <a:p>
            <a:pPr lvl="1"/>
            <a:r>
              <a:rPr lang="en-IN" dirty="0"/>
              <a:t>WIFEXITED(status)</a:t>
            </a:r>
          </a:p>
          <a:p>
            <a:pPr lvl="2"/>
            <a:r>
              <a:rPr lang="en-IN" dirty="0"/>
              <a:t>WEXITSTATUS(status)</a:t>
            </a:r>
          </a:p>
          <a:p>
            <a:pPr lvl="1"/>
            <a:r>
              <a:rPr lang="en-IN" dirty="0"/>
              <a:t>WIFSIGNALLED(status)</a:t>
            </a:r>
          </a:p>
          <a:p>
            <a:pPr lvl="2"/>
            <a:r>
              <a:rPr lang="en-IN" dirty="0"/>
              <a:t>WTERMSIG(status)</a:t>
            </a:r>
          </a:p>
          <a:p>
            <a:pPr lvl="1"/>
            <a:r>
              <a:rPr lang="en-IN" dirty="0"/>
              <a:t>WIFSTOPPED(status)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16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C9B1-51B2-4091-837D-FE468217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 (3) family of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79402-28BC-4E90-BA2C-C2EDB8CED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Function definitions:</a:t>
            </a:r>
          </a:p>
          <a:p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execl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sz="2400" i="1" dirty="0">
                <a:latin typeface="Miriam Fixed" panose="020B0509050101010101" pitchFamily="49" charset="-79"/>
                <a:cs typeface="Miriam Fixed" panose="020B0509050101010101" pitchFamily="49" charset="-79"/>
              </a:rPr>
              <a:t>path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sz="2400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 ...);</a:t>
            </a:r>
            <a:b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</a:b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execlp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sz="2400" i="1" dirty="0">
                <a:latin typeface="Miriam Fixed" panose="020B0509050101010101" pitchFamily="49" charset="-79"/>
                <a:cs typeface="Miriam Fixed" panose="020B0509050101010101" pitchFamily="49" charset="-79"/>
              </a:rPr>
              <a:t>file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sz="2400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 ...);</a:t>
            </a:r>
            <a:b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</a:b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execle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sz="2400" i="1" dirty="0">
                <a:latin typeface="Miriam Fixed" panose="020B0509050101010101" pitchFamily="49" charset="-79"/>
                <a:cs typeface="Miriam Fixed" panose="020B0509050101010101" pitchFamily="49" charset="-79"/>
              </a:rPr>
              <a:t>path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sz="2400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</a:t>
            </a:r>
            <a:b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</a:b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..., char *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IN" sz="2400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envp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[]);</a:t>
            </a:r>
            <a:b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</a:b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execv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sz="2400" i="1" dirty="0">
                <a:latin typeface="Miriam Fixed" panose="020B0509050101010101" pitchFamily="49" charset="-79"/>
                <a:cs typeface="Miriam Fixed" panose="020B0509050101010101" pitchFamily="49" charset="-79"/>
              </a:rPr>
              <a:t>path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 char *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IN" sz="2400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argv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[]);</a:t>
            </a:r>
            <a:b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</a:b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execvp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sz="2400" i="1" dirty="0">
                <a:latin typeface="Miriam Fixed" panose="020B0509050101010101" pitchFamily="49" charset="-79"/>
                <a:cs typeface="Miriam Fixed" panose="020B0509050101010101" pitchFamily="49" charset="-79"/>
              </a:rPr>
              <a:t>file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 char *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IN" sz="2400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argv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[]);</a:t>
            </a:r>
            <a:b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</a:b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execvpe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sz="2400" i="1" dirty="0">
                <a:latin typeface="Miriam Fixed" panose="020B0509050101010101" pitchFamily="49" charset="-79"/>
                <a:cs typeface="Miriam Fixed" panose="020B0509050101010101" pitchFamily="49" charset="-79"/>
              </a:rPr>
              <a:t>file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 char *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IN" sz="2400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argv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[],</a:t>
            </a:r>
            <a:b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</a:b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char *</a:t>
            </a:r>
            <a:r>
              <a:rPr lang="en-IN" sz="24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sz="2400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IN" sz="2400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envp</a:t>
            </a:r>
            <a:r>
              <a:rPr lang="en-IN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[]);</a:t>
            </a:r>
            <a:r>
              <a:rPr lang="en-IN" sz="2400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</a:p>
          <a:p>
            <a:r>
              <a:rPr lang="en-IN" dirty="0"/>
              <a:t>But actual system call:</a:t>
            </a:r>
          </a:p>
          <a:p>
            <a:r>
              <a:rPr lang="en-IN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IN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execve</a:t>
            </a:r>
            <a:r>
              <a:rPr lang="en-IN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IN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en-IN" i="1" dirty="0">
                <a:latin typeface="Miriam Fixed" panose="020B0509050101010101" pitchFamily="49" charset="-79"/>
                <a:cs typeface="Miriam Fixed" panose="020B0509050101010101" pitchFamily="49" charset="-79"/>
              </a:rPr>
              <a:t>filename</a:t>
            </a:r>
            <a:r>
              <a:rPr lang="en-IN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, char *</a:t>
            </a:r>
            <a:r>
              <a:rPr lang="en-IN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IN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argv</a:t>
            </a:r>
            <a:r>
              <a:rPr lang="en-IN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[], char *</a:t>
            </a:r>
            <a:r>
              <a:rPr lang="en-IN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IN" i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envp</a:t>
            </a:r>
            <a:r>
              <a:rPr lang="en-IN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[]);</a:t>
            </a: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26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1939-BD20-47E5-90E5-FF05A096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386EFD-05AB-46E6-95F0-91807FB6D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525" y="1825625"/>
            <a:ext cx="8084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5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7109-2D66-459F-B329-623795AB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Remember!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D063-9D32-438A-BE25-FEF5EB10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a sanity test script to use again! </a:t>
            </a:r>
          </a:p>
          <a:p>
            <a:pPr lvl="1"/>
            <a:r>
              <a:rPr lang="en-IN" dirty="0"/>
              <a:t>Latest version updated </a:t>
            </a:r>
            <a:r>
              <a:rPr lang="en-IN"/>
              <a:t>on Thursday.</a:t>
            </a:r>
            <a:endParaRPr lang="en-IN" dirty="0"/>
          </a:p>
          <a:p>
            <a:pPr lvl="1"/>
            <a:r>
              <a:rPr lang="en-IN" dirty="0"/>
              <a:t>No partners!</a:t>
            </a:r>
          </a:p>
          <a:p>
            <a:r>
              <a:rPr lang="en-IN" dirty="0"/>
              <a:t>Tar-ball must contain:</a:t>
            </a:r>
          </a:p>
          <a:p>
            <a:pPr lvl="1"/>
            <a:r>
              <a:rPr lang="en-IN" dirty="0"/>
              <a:t>README with NAME, ID, EMAIL </a:t>
            </a:r>
          </a:p>
          <a:p>
            <a:pPr lvl="1"/>
            <a:r>
              <a:rPr lang="en-IN" dirty="0"/>
              <a:t>Source module, and any test scripts</a:t>
            </a:r>
          </a:p>
          <a:p>
            <a:pPr lvl="1"/>
            <a:r>
              <a:rPr lang="en-IN" dirty="0" err="1"/>
              <a:t>Makefile</a:t>
            </a:r>
            <a:endParaRPr lang="en-IN" dirty="0"/>
          </a:p>
          <a:p>
            <a:r>
              <a:rPr lang="en-IN" dirty="0"/>
              <a:t>While building, don’t forget these flags: g Wall </a:t>
            </a:r>
            <a:r>
              <a:rPr lang="en-IN" dirty="0" err="1"/>
              <a:t>Wextra</a:t>
            </a:r>
            <a:endParaRPr lang="en-IN" dirty="0"/>
          </a:p>
          <a:p>
            <a:r>
              <a:rPr lang="en-IN" dirty="0"/>
              <a:t>Make sure all erroneous input are handled as per the spec</a:t>
            </a:r>
          </a:p>
        </p:txBody>
      </p:sp>
    </p:spTree>
    <p:extLst>
      <p:ext uri="{BB962C8B-B14F-4D97-AF65-F5344CB8AC3E}">
        <p14:creationId xmlns:p14="http://schemas.microsoft.com/office/powerpoint/2010/main" val="212423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394F-53FE-4A57-8D35-7C2358B8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B8BA-C175-4ED7-9922-B0F455251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Monday is a holiday (MLK day)</a:t>
            </a:r>
          </a:p>
          <a:p>
            <a:r>
              <a:rPr lang="en-IN" dirty="0"/>
              <a:t>Office hours will be held on Thursday instead (2 hour block)</a:t>
            </a:r>
          </a:p>
          <a:p>
            <a:pPr lvl="1"/>
            <a:r>
              <a:rPr lang="en-IN" dirty="0"/>
              <a:t>10:00 AM to 12 PM</a:t>
            </a:r>
          </a:p>
          <a:p>
            <a:pPr lvl="1"/>
            <a:r>
              <a:rPr lang="en-IN" dirty="0"/>
              <a:t>BH 3256S</a:t>
            </a:r>
          </a:p>
          <a:p>
            <a:r>
              <a:rPr lang="en-IN" dirty="0">
                <a:solidFill>
                  <a:srgbClr val="FF0000"/>
                </a:solidFill>
              </a:rPr>
              <a:t>No office hours on Wednesday.</a:t>
            </a:r>
          </a:p>
        </p:txBody>
      </p:sp>
    </p:spTree>
    <p:extLst>
      <p:ext uri="{BB962C8B-B14F-4D97-AF65-F5344CB8AC3E}">
        <p14:creationId xmlns:p14="http://schemas.microsoft.com/office/powerpoint/2010/main" val="241912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828F-DFD2-4116-8124-EEA20C4E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1A: Make your own shell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EC98-DE59-4E2A-B449-3704B5F4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hlinkClick r:id="rId2"/>
              </a:rPr>
              <a:t>Full Description here: </a:t>
            </a:r>
            <a:r>
              <a:rPr lang="en-IN" dirty="0"/>
              <a:t>https://web.cs.ucla.edu/classes/winter19/cs111/assign/lab1.html</a:t>
            </a:r>
          </a:p>
          <a:p>
            <a:r>
              <a:rPr lang="en-IN" dirty="0"/>
              <a:t>Setup:</a:t>
            </a:r>
          </a:p>
          <a:p>
            <a:pPr lvl="1"/>
            <a:r>
              <a:rPr lang="en-IN" dirty="0"/>
              <a:t>Development environment with </a:t>
            </a:r>
            <a:r>
              <a:rPr lang="en-IN" dirty="0" err="1"/>
              <a:t>gcc</a:t>
            </a:r>
            <a:r>
              <a:rPr lang="en-IN" dirty="0"/>
              <a:t>, </a:t>
            </a:r>
            <a:r>
              <a:rPr lang="en-IN" dirty="0" err="1"/>
              <a:t>glibc</a:t>
            </a:r>
            <a:r>
              <a:rPr lang="en-IN" dirty="0"/>
              <a:t>, make, </a:t>
            </a:r>
            <a:r>
              <a:rPr lang="en-IN" dirty="0" err="1"/>
              <a:t>gdb</a:t>
            </a:r>
            <a:endParaRPr lang="en-IN" dirty="0"/>
          </a:p>
          <a:p>
            <a:r>
              <a:rPr lang="en-IN" dirty="0"/>
              <a:t>Goal:</a:t>
            </a:r>
          </a:p>
          <a:p>
            <a:pPr lvl="1"/>
            <a:r>
              <a:rPr lang="en-IN" i="1" dirty="0"/>
              <a:t>Make your own shell</a:t>
            </a:r>
            <a:endParaRPr lang="en-IN" dirty="0"/>
          </a:p>
          <a:p>
            <a:pPr lvl="2"/>
            <a:r>
              <a:rPr lang="en-IN" dirty="0"/>
              <a:t>Support creation and opening of files, subprocess creation.</a:t>
            </a:r>
          </a:p>
          <a:p>
            <a:pPr lvl="2"/>
            <a:r>
              <a:rPr lang="en-IN" dirty="0"/>
              <a:t>Work with child processes and </a:t>
            </a:r>
            <a:r>
              <a:rPr lang="en-IN" dirty="0" err="1"/>
              <a:t>interprocess</a:t>
            </a:r>
            <a:r>
              <a:rPr lang="en-IN" dirty="0"/>
              <a:t> communication</a:t>
            </a:r>
          </a:p>
          <a:p>
            <a:pPr lvl="2"/>
            <a:r>
              <a:rPr lang="en-IN" dirty="0"/>
              <a:t>Exit with appropriate messages on errors</a:t>
            </a:r>
          </a:p>
          <a:p>
            <a:r>
              <a:rPr lang="en-IN" dirty="0"/>
              <a:t>Submit:</a:t>
            </a:r>
          </a:p>
          <a:p>
            <a:pPr lvl="1"/>
            <a:r>
              <a:rPr lang="en-IN" dirty="0"/>
              <a:t>Tar ball with source module, </a:t>
            </a:r>
            <a:r>
              <a:rPr lang="en-IN" dirty="0" err="1"/>
              <a:t>Makefile</a:t>
            </a:r>
            <a:r>
              <a:rPr lang="en-IN" dirty="0"/>
              <a:t>, README</a:t>
            </a:r>
          </a:p>
        </p:txBody>
      </p:sp>
    </p:spTree>
    <p:extLst>
      <p:ext uri="{BB962C8B-B14F-4D97-AF65-F5344CB8AC3E}">
        <p14:creationId xmlns:p14="http://schemas.microsoft.com/office/powerpoint/2010/main" val="18619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92EF-8234-487F-84BA-D9B8499E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of </a:t>
            </a:r>
            <a:r>
              <a:rPr lang="en-IN" dirty="0" err="1"/>
              <a:t>getopt_long</a:t>
            </a:r>
            <a:r>
              <a:rPr lang="en-IN" dirty="0"/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399A-775E-4F61-BC07-68CF0513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+mj-lt"/>
                <a:cs typeface="Miriam Fixed" panose="020B0509050101010101" pitchFamily="49" charset="-79"/>
              </a:rPr>
              <a:t>Function definition:</a:t>
            </a:r>
          </a:p>
          <a:p>
            <a:pPr lvl="1"/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getopt_long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(int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argc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, char * const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argv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[],           const char *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optstring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, const struct option *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longopts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, int *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longindex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);</a:t>
            </a:r>
          </a:p>
          <a:p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struct option</a:t>
            </a:r>
          </a:p>
          <a:p>
            <a:pPr lvl="1"/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struct option {       const char *name;</a:t>
            </a:r>
          </a:p>
          <a:p>
            <a:pPr marL="457200" lvl="1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      int        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has_arg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      int        *flag;</a:t>
            </a:r>
          </a:p>
          <a:p>
            <a:pPr marL="457200" lvl="1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      int         </a:t>
            </a:r>
            <a:r>
              <a:rPr lang="en-US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val</a:t>
            </a: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   };</a:t>
            </a:r>
          </a:p>
          <a:p>
            <a:r>
              <a:rPr lang="en-IN" dirty="0" err="1">
                <a:latin typeface="+mj-lt"/>
              </a:rPr>
              <a:t>optstring</a:t>
            </a:r>
            <a:r>
              <a:rPr lang="en-IN" dirty="0">
                <a:latin typeface="+mj-lt"/>
              </a:rPr>
              <a:t>:</a:t>
            </a:r>
          </a:p>
          <a:p>
            <a:pPr lvl="1"/>
            <a:r>
              <a:rPr lang="en-IN" dirty="0">
                <a:latin typeface="+mj-lt"/>
              </a:rPr>
              <a:t>Contains a series of characters that correspond to the short options</a:t>
            </a:r>
          </a:p>
          <a:p>
            <a:pPr lvl="1"/>
            <a:r>
              <a:rPr lang="en-IN" dirty="0">
                <a:latin typeface="+mj-lt"/>
              </a:rPr>
              <a:t>A colon is placed after a character to indicate that the option that precedes the colon has a argument value passed</a:t>
            </a:r>
            <a:endParaRPr lang="en-US" dirty="0">
              <a:latin typeface="+mj-lt"/>
              <a:cs typeface="Miriam Fixed" panose="020B0509050101010101" pitchFamily="49" charset="-79"/>
            </a:endParaRPr>
          </a:p>
          <a:p>
            <a:endParaRPr lang="en-IN" dirty="0">
              <a:latin typeface="+mj-lt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9574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0EE8-DD97-4518-87AD-ABB4526F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of open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BFC3B-3FCA-4C56-B7FD-0FC24D83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latin typeface="+mj-lt"/>
                <a:cs typeface="Miriam Fixed" panose="020B0509050101010101" pitchFamily="49" charset="-79"/>
              </a:rPr>
              <a:t>Function</a:t>
            </a:r>
            <a:r>
              <a:rPr lang="fr-FR" dirty="0">
                <a:latin typeface="+mj-lt"/>
                <a:cs typeface="Miriam Fixed" panose="020B0509050101010101" pitchFamily="49" charset="-79"/>
              </a:rPr>
              <a:t> </a:t>
            </a:r>
            <a:r>
              <a:rPr lang="fr-FR" dirty="0" err="1">
                <a:latin typeface="+mj-lt"/>
                <a:cs typeface="Miriam Fixed" panose="020B0509050101010101" pitchFamily="49" charset="-79"/>
              </a:rPr>
              <a:t>Definiton</a:t>
            </a:r>
            <a:r>
              <a:rPr lang="fr-FR" dirty="0">
                <a:latin typeface="+mj-lt"/>
                <a:cs typeface="Miriam Fixed" panose="020B0509050101010101" pitchFamily="49" charset="-79"/>
              </a:rPr>
              <a:t>:</a:t>
            </a:r>
          </a:p>
          <a:p>
            <a:pPr lvl="1"/>
            <a:r>
              <a:rPr lang="fr-FR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int</a:t>
            </a:r>
            <a:r>
              <a:rPr lang="fr-FR" dirty="0">
                <a:latin typeface="Miriam Fixed" panose="020B0509050101010101" pitchFamily="49" charset="-79"/>
                <a:cs typeface="Miriam Fixed" panose="020B0509050101010101" pitchFamily="49" charset="-79"/>
              </a:rPr>
              <a:t> open(</a:t>
            </a:r>
            <a:r>
              <a:rPr lang="fr-FR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const</a:t>
            </a:r>
            <a:r>
              <a:rPr lang="fr-FR" dirty="0">
                <a:latin typeface="Miriam Fixed" panose="020B0509050101010101" pitchFamily="49" charset="-79"/>
                <a:cs typeface="Miriam Fixed" panose="020B0509050101010101" pitchFamily="49" charset="-79"/>
              </a:rPr>
              <a:t> char *</a:t>
            </a:r>
            <a:r>
              <a:rPr lang="fr-FR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pathname</a:t>
            </a:r>
            <a:r>
              <a:rPr lang="fr-FR" dirty="0">
                <a:latin typeface="Miriam Fixed" panose="020B0509050101010101" pitchFamily="49" charset="-79"/>
                <a:cs typeface="Miriam Fixed" panose="020B0509050101010101" pitchFamily="49" charset="-79"/>
              </a:rPr>
              <a:t>, </a:t>
            </a:r>
            <a:r>
              <a:rPr lang="fr-FR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int</a:t>
            </a:r>
            <a:r>
              <a:rPr lang="fr-FR" dirty="0">
                <a:latin typeface="Miriam Fixed" panose="020B0509050101010101" pitchFamily="49" charset="-79"/>
                <a:cs typeface="Miriam Fixed" panose="020B0509050101010101" pitchFamily="49" charset="-79"/>
              </a:rPr>
              <a:t> flags, </a:t>
            </a:r>
            <a:r>
              <a:rPr lang="fr-FR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mode_t</a:t>
            </a:r>
            <a:r>
              <a:rPr lang="fr-FR" dirty="0">
                <a:latin typeface="Miriam Fixed" panose="020B0509050101010101" pitchFamily="49" charset="-79"/>
                <a:cs typeface="Miriam Fixed" panose="020B0509050101010101" pitchFamily="49" charset="-79"/>
              </a:rPr>
              <a:t> mode);</a:t>
            </a:r>
          </a:p>
          <a:p>
            <a:r>
              <a:rPr lang="fr-FR" dirty="0">
                <a:latin typeface="+mj-lt"/>
                <a:cs typeface="Miriam Fixed" panose="020B0509050101010101" pitchFamily="49" charset="-79"/>
              </a:rPr>
              <a:t>Flags for open:</a:t>
            </a:r>
          </a:p>
          <a:p>
            <a:pPr lvl="1"/>
            <a:r>
              <a:rPr lang="fr-FR" dirty="0">
                <a:latin typeface="Miriam Fixed" panose="020B0509050101010101" pitchFamily="49" charset="-79"/>
                <a:cs typeface="Miriam Fixed" panose="020B0509050101010101" pitchFamily="49" charset="-79"/>
              </a:rPr>
              <a:t>O_RDONLY, O_WRONLY, O_RDWR, O_CREAT, O_TRUNC,</a:t>
            </a:r>
          </a:p>
          <a:p>
            <a:pPr lvl="1"/>
            <a:r>
              <a:rPr lang="fr-FR" dirty="0">
                <a:latin typeface="Miriam Fixed" panose="020B0509050101010101" pitchFamily="49" charset="-79"/>
                <a:cs typeface="Miriam Fixed" panose="020B0509050101010101" pitchFamily="49" charset="-79"/>
              </a:rPr>
              <a:t>O_APPEND, O_CLOEXEC, O_CREAT, O_DIRECTORY</a:t>
            </a:r>
          </a:p>
          <a:p>
            <a:pPr lvl="1"/>
            <a:r>
              <a:rPr lang="fr-FR" dirty="0">
                <a:latin typeface="Miriam Fixed" panose="020B0509050101010101" pitchFamily="49" charset="-79"/>
                <a:cs typeface="Miriam Fixed" panose="020B0509050101010101" pitchFamily="49" charset="-79"/>
              </a:rPr>
              <a:t>O_DSYNC, O_EXCL, O_NOFOLLOW, O_NOBLOCK, O_RSYNC, O_SYNC</a:t>
            </a:r>
          </a:p>
          <a:p>
            <a:r>
              <a:rPr lang="fr-FR" dirty="0">
                <a:latin typeface="Miriam Fixed" panose="020B0509050101010101" pitchFamily="49" charset="-79"/>
                <a:cs typeface="Miriam Fixed" panose="020B0509050101010101" pitchFamily="49" charset="-79"/>
              </a:rPr>
              <a:t>Arguments to support:</a:t>
            </a:r>
          </a:p>
          <a:p>
            <a:pPr lvl="1"/>
            <a:r>
              <a:rPr lang="fr-FR" dirty="0">
                <a:latin typeface="Miriam Fixed" panose="020B0509050101010101" pitchFamily="49" charset="-79"/>
                <a:cs typeface="Miriam Fixed" panose="020B0509050101010101" pitchFamily="49" charset="-79"/>
              </a:rPr>
              <a:t>--</a:t>
            </a:r>
            <a:r>
              <a:rPr lang="fr-FR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rdonly</a:t>
            </a:r>
            <a:r>
              <a:rPr lang="fr-FR" dirty="0">
                <a:latin typeface="Miriam Fixed" panose="020B0509050101010101" pitchFamily="49" charset="-79"/>
                <a:cs typeface="Miriam Fixed" panose="020B0509050101010101" pitchFamily="49" charset="-79"/>
              </a:rPr>
              <a:t>, --</a:t>
            </a:r>
            <a:r>
              <a:rPr lang="fr-FR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wronly</a:t>
            </a:r>
            <a:endParaRPr lang="fr-FR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fr-FR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IN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2376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D6FB8-3A0E-4027-9908-07344447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3257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9C75-E57E-4D0A-9250-66845B9A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749"/>
            <a:ext cx="10515600" cy="1325563"/>
          </a:xfrm>
        </p:spPr>
        <p:txBody>
          <a:bodyPr/>
          <a:lstStyle/>
          <a:p>
            <a:r>
              <a:rPr lang="en-IN" dirty="0"/>
              <a:t>pipe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6591-F3F6-4953-B5A4-756E22EBC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definition in </a:t>
            </a:r>
            <a:r>
              <a:rPr lang="en-IN" dirty="0" err="1"/>
              <a:t>signal.h</a:t>
            </a:r>
            <a:r>
              <a:rPr lang="en-IN" dirty="0"/>
              <a:t>:</a:t>
            </a:r>
          </a:p>
          <a:p>
            <a:r>
              <a:rPr lang="en-IN" dirty="0"/>
              <a:t> </a:t>
            </a: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	int pipe(int </a:t>
            </a:r>
            <a:r>
              <a:rPr lang="en-IN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fd</a:t>
            </a: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[2]);</a:t>
            </a:r>
          </a:p>
          <a:p>
            <a:r>
              <a:rPr lang="en-IN" dirty="0"/>
              <a:t>Used to create a pipe:</a:t>
            </a:r>
          </a:p>
          <a:p>
            <a:pPr lvl="1"/>
            <a:r>
              <a:rPr lang="en-IN" dirty="0"/>
              <a:t>A file with no name, and 2 file descriptors: a read-end and a write end</a:t>
            </a:r>
          </a:p>
          <a:p>
            <a:pPr lvl="1"/>
            <a:r>
              <a:rPr lang="en-IN" dirty="0" err="1"/>
              <a:t>fd</a:t>
            </a:r>
            <a:r>
              <a:rPr lang="en-IN" dirty="0"/>
              <a:t>[0] : read end</a:t>
            </a:r>
          </a:p>
          <a:p>
            <a:pPr lvl="1"/>
            <a:r>
              <a:rPr lang="en-IN" dirty="0" err="1"/>
              <a:t>fd</a:t>
            </a:r>
            <a:r>
              <a:rPr lang="en-IN" dirty="0"/>
              <a:t>[1] : write end</a:t>
            </a:r>
          </a:p>
          <a:p>
            <a:r>
              <a:rPr lang="en-IN" dirty="0"/>
              <a:t>Used for </a:t>
            </a:r>
            <a:r>
              <a:rPr lang="en-IN" dirty="0" err="1"/>
              <a:t>interprocess</a:t>
            </a:r>
            <a:r>
              <a:rPr lang="en-IN" dirty="0"/>
              <a:t> communication between processes that share some level of parent-child relationship</a:t>
            </a:r>
          </a:p>
          <a:p>
            <a:r>
              <a:rPr lang="en-IN" dirty="0"/>
              <a:t>Used even in bash: </a:t>
            </a: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echo “Hello world” | grep “Hello”</a:t>
            </a:r>
          </a:p>
        </p:txBody>
      </p:sp>
    </p:spTree>
    <p:extLst>
      <p:ext uri="{BB962C8B-B14F-4D97-AF65-F5344CB8AC3E}">
        <p14:creationId xmlns:p14="http://schemas.microsoft.com/office/powerpoint/2010/main" val="62490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3D42-C28E-448C-A6C8-87FB01C0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fork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A523-9444-43AB-8F47-CAB6C02D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create a child process</a:t>
            </a:r>
          </a:p>
          <a:p>
            <a:pPr lvl="1"/>
            <a:r>
              <a:rPr lang="en-IN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pid_t</a:t>
            </a:r>
            <a:r>
              <a:rPr lang="en-IN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fork(void);</a:t>
            </a:r>
          </a:p>
          <a:p>
            <a:r>
              <a:rPr lang="en-IN" dirty="0">
                <a:latin typeface="+mj-lt"/>
                <a:cs typeface="Miriam Fixed" panose="020B0509050101010101" pitchFamily="49" charset="-79"/>
              </a:rPr>
              <a:t>Returns two values on success! How?</a:t>
            </a:r>
          </a:p>
          <a:p>
            <a:pPr lvl="1"/>
            <a:r>
              <a:rPr lang="en-IN" dirty="0">
                <a:latin typeface="+mj-lt"/>
                <a:cs typeface="Miriam Fixed" panose="020B0509050101010101" pitchFamily="49" charset="-79"/>
              </a:rPr>
              <a:t>Returns 0 to the child process</a:t>
            </a:r>
          </a:p>
          <a:p>
            <a:pPr lvl="1"/>
            <a:r>
              <a:rPr lang="en-IN" dirty="0">
                <a:latin typeface="+mj-lt"/>
                <a:cs typeface="Miriam Fixed" panose="020B0509050101010101" pitchFamily="49" charset="-79"/>
              </a:rPr>
              <a:t>Returns a number &gt; 0 to the parent process</a:t>
            </a:r>
          </a:p>
          <a:p>
            <a:pPr lvl="2"/>
            <a:r>
              <a:rPr lang="en-IN" dirty="0">
                <a:latin typeface="+mj-lt"/>
                <a:cs typeface="Miriam Fixed" panose="020B0509050101010101" pitchFamily="49" charset="-79"/>
              </a:rPr>
              <a:t>PID of the child process</a:t>
            </a:r>
          </a:p>
          <a:p>
            <a:r>
              <a:rPr lang="en-IN" dirty="0">
                <a:latin typeface="+mj-lt"/>
                <a:cs typeface="Miriam Fixed" panose="020B0509050101010101" pitchFamily="49" charset="-79"/>
              </a:rPr>
              <a:t>Used in UNIX systems for the creation of any process</a:t>
            </a:r>
          </a:p>
          <a:p>
            <a:r>
              <a:rPr lang="en-IN" dirty="0">
                <a:latin typeface="+mj-lt"/>
                <a:cs typeface="Miriam Fixed" panose="020B0509050101010101" pitchFamily="49" charset="-79"/>
              </a:rPr>
              <a:t>Parent can monitor the child process’ resource usage, exit status, etc.</a:t>
            </a:r>
          </a:p>
        </p:txBody>
      </p:sp>
    </p:spTree>
    <p:extLst>
      <p:ext uri="{BB962C8B-B14F-4D97-AF65-F5344CB8AC3E}">
        <p14:creationId xmlns:p14="http://schemas.microsoft.com/office/powerpoint/2010/main" val="299053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CF35-1FA1-4D1F-B3CA-D2B4EA2F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the child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52CC-E69A-46BC-9BCF-08BD75CA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The open file descriptors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 copy of the code and data segments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 copy of the stack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Resource utilization is set to 0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The parent’s signal mask</a:t>
            </a:r>
          </a:p>
          <a:p>
            <a:r>
              <a:rPr lang="en-IN" dirty="0"/>
              <a:t>But not!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The process id, parent process id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Memory locks, alarms, timers, semaphores, file locks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Pending signals</a:t>
            </a:r>
          </a:p>
        </p:txBody>
      </p:sp>
    </p:spTree>
    <p:extLst>
      <p:ext uri="{BB962C8B-B14F-4D97-AF65-F5344CB8AC3E}">
        <p14:creationId xmlns:p14="http://schemas.microsoft.com/office/powerpoint/2010/main" val="425865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638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Miriam Fixed</vt:lpstr>
      <vt:lpstr>Office Theme</vt:lpstr>
      <vt:lpstr>CS111: Operating Systems Principles</vt:lpstr>
      <vt:lpstr>Note</vt:lpstr>
      <vt:lpstr>Problem 1A: Make your own shell </vt:lpstr>
      <vt:lpstr>Review of getopt_long(3)</vt:lpstr>
      <vt:lpstr>Review of open (2)</vt:lpstr>
      <vt:lpstr>Questions?</vt:lpstr>
      <vt:lpstr>pipe (3)</vt:lpstr>
      <vt:lpstr>fork (2)</vt:lpstr>
      <vt:lpstr>What does the child get?</vt:lpstr>
      <vt:lpstr>wait (2)</vt:lpstr>
      <vt:lpstr>exec (3) family of commands</vt:lpstr>
      <vt:lpstr>Illustration</vt:lpstr>
      <vt:lpstr>Remember!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CS111: Operating Systems Principles</dc:title>
  <dc:creator>Vishwas Suryanarayanan</dc:creator>
  <cp:lastModifiedBy>Vishwas Suryanarayanan</cp:lastModifiedBy>
  <cp:revision>21</cp:revision>
  <dcterms:created xsi:type="dcterms:W3CDTF">2019-01-11T03:55:59Z</dcterms:created>
  <dcterms:modified xsi:type="dcterms:W3CDTF">2019-01-18T23:54:47Z</dcterms:modified>
</cp:coreProperties>
</file>