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9" r:id="rId6"/>
    <p:sldId id="271" r:id="rId7"/>
    <p:sldId id="267" r:id="rId8"/>
    <p:sldId id="268" r:id="rId9"/>
    <p:sldId id="270" r:id="rId10"/>
    <p:sldId id="272" r:id="rId11"/>
    <p:sldId id="275" r:id="rId12"/>
    <p:sldId id="273" r:id="rId13"/>
    <p:sldId id="276" r:id="rId14"/>
    <p:sldId id="27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1-26T00:37:04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11854 5707 0,'59'0'297,"58"0"-297,-59 0 15,1 0 1,-30 0 0,88 0-1,-87 0 1,28 0 0,-29 0-1,176 0 1,-146 0-1,-30 0 1,88 0 0,-88 0-1,59 0 1,59 0 0,-1 0-1,-87 0 1,28 0 15,1 0-31,0 0 31,0 0-15,-30 0 0,1 0-1,29 0 1,29 0-1,-59 0 1,1 0 0,29 0-1,-30 0 1,1 0 0,175 0-1,-146 0 1,-30 0-1,30 0 1,-29 0 15,-1 0-15,-29 0 0,1 0-1,28 0 1,-28 0-1,-1 0 1,0 0 0,30 0 15,-30 0-15,29 0 62,-28 0-78,-1 0 15,0 0-15,1 0 110</inkml:trace>
  <inkml:trace contextRef="#ctx0" brushRef="#br0" timeOffset="17136.631">12674 4448 0,'0'30'438,"-29"-30"-345,-1 0-77,1 0 0,0 0-16,29 29 312,0 0-296,0 0-1,0 1 1,0-1 62,0 0 32,29-29 140,0 0-235,1 0-15,-1 0 16,-29 29 15,29-29 0,-29 59-15,29-59 0,-29 29-1,30 1 1,28-30-1,-58 29 1,0 0 78,0 0-63,0 1 63,0-1-63,0 0-15,-29-29 93,0 0-93,-1 0-16,1 0 15,0 0 32,0 0-31,-1 0 296,1 0-234,0 0-62,-1 0 0,1 0-1,0 0 1,29-29 0,0 0 15,-29 29-31,29-30 15</inkml:trace>
  <inkml:trace contextRef="#ctx0" brushRef="#br0" timeOffset="19370.481">13171 4009 0,'0'30'204,"0"-1"-189,0 0 48,0 0-63,0 1 15,0-1 32,0 0-31,0 30-16,0-30 15,30 30 1,-30-1 0,0 1-1,0-1 1,29-29 31,-29 1-47,0-1 0,0 0 15,0 30 1,0-1 0,0-28 77,29-30-46,1 0 47,-1 0-94,0 0 16,0 0-16,1 0 15,-1 29 1,0 0 0</inkml:trace>
  <inkml:trace contextRef="#ctx0" brushRef="#br0" timeOffset="20667.054">13025 4419 0,'29'0'312,"1"0"-312,28 0 79,30 0-64,-59-29-15,30 29 16,-1-29-1,-28 29 1</inkml:trace>
  <inkml:trace contextRef="#ctx0" brushRef="#br0" timeOffset="23353.917">14079 4800 0,'-29'0'234,"-1"0"-234,1 0 31,0 0-15,-1 0-1,-28 0 1,29 0 31,-1 0-31,1 0-1,0 0 1,0 0 46,29 58 329,0-29-360,0 1 16,0-1-31,0 0-1,0 0-15,0 30 16,0 29 15,0-30-15,0-29-1,0-58 204,29 29-203,0 0 93,-29-29-93,0 0-1,29 29-15,1 0 110,-30-30-48,29 30-30,-29-29-1,0-29-16,29 58 1,-29-30-16,29 1 16</inkml:trace>
  <inkml:trace contextRef="#ctx0" brushRef="#br0" timeOffset="24572.617">13932 4887 0,'0'-29'219,"0"0"-219,0 0 16,0-1-16,0 1 15,0-30 1,0-58-1,0 59 1,-29-1 0,29 30-1,0 0 1,0-59 15,0 30-15,0 28-1,-29 30 1,0 0 47,-1 0-48,1 0 1,29 30 31,0-1-16,0 0-31,0 30 16,0-30-1,29 0 1,1 30-1,-1-30 1,-29 29-16,0 30 16,0-29-1,0-30 1,58 59 0,-28-30-1,-1-28 1,-29 28-1,0-29 17,29 1-17,1-30 17,-1 29-1,-29 29-16,29-58 64,0 0-79,1 0 15,28 0-15,-29 0 94</inkml:trace>
  <inkml:trace contextRef="#ctx0" brushRef="#br0" timeOffset="41380.85">10771 4565 0,'0'30'407,"0"-1"-392,0 0-15,0 0 16,0 30-1,0-30 17,0 1 30,0-1-31,0 0 79,0 0-95,0 1 1,0-1 0,29-29 202,1 0-186,-1 0-17,0 0 32,30 0-47,-30 0 16,0 0-1,1 0 17,-1 0 15,0 0-32,0 0 1,-29-29 359,0-1-360,-29 1 17,29 0-17,0 0 1,0-1 0,0-28-1,-29-30 1,29 59-1,-29-1 1,-30-28 0</inkml:trace>
  <inkml:trace contextRef="#ctx0" brushRef="#br0" timeOffset="44333.364">11152 4507 0,'0'58'297,"0"-28"-266,0-1-31,0 0 16,29 0-16,-29 1 15,0 28 16,0 30-15,29-88 0,-29 29 15,30-29 47,-30-29 203,0-29-281,0-1 16,0 0-16,0 30 16,0 0-16,0 0 15,0-30 16,0 30-31,0-30 16,0 30 62,0 0-47,0 0-31,0-1 16,0 1-16,0 0 16,29 58 249,-29 0-265,29 1 16,30-30-16,-59 29 47,0 0-16,29-29-15,0 0 31,0 29-47,-29 1 15,30 28 1,-1-58-16,0 59 15,1-30 1,28-29 0,-58 29 15,29 0 16,1 1-32,-1-1 1,0 0 0,0 30-1,1-59 1,-30 29 0</inkml:trace>
  <inkml:trace contextRef="#ctx0" brushRef="#br0" timeOffset="44552.063">11825 4858 0</inkml:trace>
  <inkml:trace contextRef="#ctx0" brushRef="#br0" timeOffset="46270.567">12030 4507 0,'29'29'218,"-29"0"-202,29 1-16,-29-1 16,30-29-16,-30 29 15,29-29 16,-29 29 32,0 1-47,0 58-1</inkml:trace>
  <inkml:trace contextRef="#ctx0" brushRef="#br0" timeOffset="47457.539">12030 4156 0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1-26T01:21:05.6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26431 13432 0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1-26T01:21:08.4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15689 9482 0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1-26T01:21:09.6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16216 10301 0,'29'0'313,"0"29"-298,0-29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1-26T01:21:12.3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25319 15129 0,'29'0'235,"0"0"-220,1 0-15,-1 0 0,0 59 16,-29-30 0,0 0 15,0 1-15,0-1-1,88 29 1,-29-28-1,-1-30 1,1 0 0,29 0-1,-30 0 1,-58 29 0,0 0-16,0 30 15,0-1 1,-58 1-1,-30-59 1,58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1-26T01:21:13.3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25553 16973 0,'0'29'235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1-26T01:22:10.9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5034 15802 0,'29'0'406,"1"0"-374,-30 30 202,29-30-187,-29 29-47,0 0 47,0 0-16,0 1 32,0-1-48,0 0 16,-29-29 32,-30 0-47,30 59-1,0-59-15,-1 0 16,1 0-1,0 0 1,-88 0 0,58 0-1,1 0 1,28 0 0,-28 0-16,-1 0 15,30 0 1,0 0-1,-118 0 1,30 0 0,29 0-1,1 0 17,28 0-17,30 0 1,0 0-1,-147-30 17,0 30-17,30 0 1,117 0 0,-1 0-16,-28 0 15,29 0 1,29-29-1,-30 0 1,30 0 0,0-1-1,-58 30 32,58-29-31,-30 29-1,1-29 1,-29 29 0,28 0-1,-28 0 1,-59 0 0,87 0-1,-28 0 1,29 0 31,58 0 203,59 29-250,-30 0 15,1 1-15,29-1 16,204 146 0,-87-87-1,-117-29 1,-59-59-1,1 0-15,-1 0 16,59 0 15,-59 0-15,30 0 15,-1 0-15,235-59-1,-118 30 1,1 0 15,58-30-15,-175 59-16,29 0 16,-1 0-1,-28 0 1,-30 0-1,88 0 1,-29-29 0,117-30-1,175-58 1,-262 88 0,-89 29-1,0 0 1,59-29 46,58 0-46,-58-1 0,-29 30-1,-30 0 16,0 0 79,30-29-110,-1 29 15,1 0-15,146 0 32,87-58-32,30 58 31,-205 0-15,-58 0-1,-30 0 1,1 0-1,57 58 1,-57-58 0,-1 0-1,-29 29 17,-29-29-17,-88 0 1,-59 0-1,0 0 1,-29 0 0,1-29-1,-60 29 1,59 0 0,117 0-1,1 0 1,28 0-1,0 0 1,-145-29 0,-206 29-1,205 0 1,117 0 0,0 0-1,59 0 1,29-29 46,0-1-46,0 1 0,29 0 93,30-1-109,-1 30 0,1 0 16,58 0-16,0 0 15,59 0-15,87 0 16,88 30-1,-116 28 17,-31 1-17,-86-30 1,28 30 0,-29-30-1,-59-29 1,-58 29-1,176 30 17,-88-59-32,234 0 15,-88 0 1,-146 0 0,0 0-1,58 0 16,0 0-15,-28 0 0,116 0-1,29 0 1,-117 0 0,147 0-1,-146 0 1,-30 0-1,0 0 1,-59 0 0,-28 0-1,-1 0 63,88 0-78,-59 0 16,-28 0 0,262 0-1,-28 0 1,-89 0 0,30 0-1,-175 0 1,-1 0-1,147 0 1,-118 0-16,176 0 16,-87 0-1,-1 0 1,-29 0 0,-88 0 30,118 0-30,116 0 0,88 0-1,-175 0 1,-59 0 0,-146 0 93,-59-30-93,-205-28-16,-117-30 15,118 0-15,-499-29 16,89 88-1,146 29 1,322 0 15,87 0-15,-58 0 0,176 0-1,-29 0 1,-30 0-1,-88-29 1,-175 29 0,87 0-1,177 0 1,57 0-16,-57 0 16,57 0-1,1 0 1,0 0 15,-1 0 94,235 0 94,-29 0-219,-30 0 15,-87 0-15,-1 0 16,1 0 0,87 0-1,-58 0-15,205 0 16,87 0 0,147-59-1,146 1 16,-526 58-15,-1 0 0,-29 0-1,59 0 1,-59 0 0,29 0-1,-58 0 1,0 0 46,205 0-62,29 0 16,-88 0 0,-176 0-1,1 0 1,-1 0 15,30 0-15,117 0-1,0 29 1,-176 0 0,-29 30-1,30-30 48,-30 0-48,0 0-15,0 1 16,29-30 31,-29 29-16,0 0-15,0 1-1,-410 145 1,-556 206 0,410-147-1,263-147 1,235-57-16,-1-1 15,-29-29 1,88-59 93,30 30-93,-30 0-16,58 0 16,235-118-1,-30 89 1,235-59 0,-205 29-1,-118 59-15,147-59 16,-146 29-1,-59 59 1,-58 0 0,145 0-1,-116 0 1,-59 0 78,89 0-94,116 0 15,-146 0-15,-1 0 16,-28 0 0,-30 0-1,-58 0 48,0 0-48,-30 0-15,30 0 16,0 0 0,-1 0-16,1 0 15,-176-29 1,-29-29-1,29 28 1,117 30 0,0 0-1,59 0 1,0 0 0,29-29 15,-29 29-16,-30-29 1,-58 0-16,-176-89 16,-351 118-1,322 0 1,205 0 15,29 0-15,59 0-1,117-29 64,58 0-79,206-30 15,-60 30 1,-28 0-16,58-30 15,29 59 1,-263 0-16,87 0 16,-116 0-1,117 30 32,-30 28-47,88-58 31,-88 0-15,-58 0-16,29 0 16,0 29-1,118 1 1,204 57 0,-88-87-1,-234 0 1,-88 0-1,-29 30 48,0-1-16,0 0-32,0 1 17,0-1-17,-29-29 1,29 29 0,-59 0-1,1 30 1,-59-1-1,58-28-15,-146 57 16,147 1 0,-1-29-1,-28-30 17,57-29-32,1 0 31,-147 88-16,-526 58 1,351-58 0,292-88-1,-29 0 1,0 0 0,59 0 15,29-29 234,0-1-249,0 1 0,0 0 15,0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1-26T01:20:48.7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5912 6380 0,'0'29'297,"59"-29"-282,-59 29 17,29-29 14,30 0-46,-1 0 0,-29 0 16,1 30 0,28-30-1,1 0 1,87 0 0,30 0-1,-88 0 1,87 0-1,-116 0 1,-30 0-16,30 0 47,28 0-31,-28 0-16,87 0 15,30-30 1,-118 30-1,-28 0 1,-1 0 47,29 0-48,1 0-15,-30 0 16,30 0-1,29 0 1,-59 0 0,0 0 15,59 0-15,-29 0-1,-30 0 1,0 0-1,30 0 1,-30 0-16,29 0 16,-28 0-1,58 0 1,87 0 0,-116 0-1,-30 0 110,117 0-109,-58 0-16,-29-29 0,28 29 15,-28 0 1,58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1-26T01:20:49.9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26343 5912 0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1-26T01:20:51.7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25319 6409 0,'0'29'219,"0"1"-203,29-30 187,0 0-172,1 0-15,-1 0-1,0 0 1,1 0-16,-1 0 16,0 0 62,0 0-63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1-26T01:20:55.3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5941 7404 0,'30'0'250,"28"0"-234,1 0-16,-30 0 15,0 29 1,1 30 0,-30-30-1,29-29 48,29 0-63,118 0 15,292-176 1,-29 59 0,-351 88-1,-58 29-15,-1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1-26T01:20:59.2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25465 8106 0,'-29'0'593,"0"0"-577,29-29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1-26T01:21:00.9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25729 10067 0,'0'-29'328,"-30"29"-312,1 0 15,0-30-31,-30 1 16,30 29-1,-59-29 1,30 29 15,28-29-15,-28 29-1,29 0-15,-1 0 16,30-30 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1-26T01:21:03.3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5883 8457 0,'29'0'218,"0"0"-218,1 0 16,-1 0-16,0 0 16,1 30 46,57-1-62,1-29 16,-29 0-16,29 0 15,58 29 1,-117-29 0,0 0 15,1 0 63,-1 0-94,117 0 0,-87 0 15,-1 0 1,89 0-1,-118 0-15,0 0 16,1 0 31,-1 0-47,0 0 16,0 0-1,30 0 16,-30 0 16,-29 29-15,0 1 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1-26T01:21:04.8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25143 11706 0,'0'58'235,"0"-29"-220,-29-29 48,0 0-48,29 30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C4FE-6516-416D-8F1F-E7309C5F6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7BD1E-664D-4E7C-BAC2-FBB56FFE0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54CF-BDB9-44BE-AC0E-DEEADE69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126E7-0CEB-4F69-A6C7-BA362529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6139-F8DF-4E20-848D-C0D42329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4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F6B2-0A4B-4492-8C35-1DAD3793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55308-06BB-449C-82FC-3046B4EE1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3FD8-079A-414C-9349-3F225231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7E54A-DFAD-483C-B22D-4C6E6CC2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187B-7323-4FBD-87DA-469DC7EE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50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B0787-D273-4359-8AA7-491F7216D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CA12F-324B-4A97-B2CB-346CEBF49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A2774-70F6-49EB-A5EF-8A4CA585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8F7C-0001-4AB2-9E1C-8D95DDAF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F9AD5-27AA-409C-87E8-7EF07EF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39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94B4-1A99-4D2E-8BE4-DDD3EA3B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4972-EABB-4E4E-AAD1-6B797798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24A6-68E4-472E-B1B7-13B9B928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692D-DE19-4936-A68C-B84FAE13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0C1A-FE03-49ED-9946-F5218701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2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AD80-2E54-46B4-9E08-2AE15DCB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FA14E-8353-4604-93D8-F65D4F7C3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5DBD-CDE4-415C-9FAE-FF91FAE8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2D04-8139-4FE4-B6FD-1E2292B8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FE8A-8671-4D81-A5B0-7AE75AAD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9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76A7-02BA-4171-95DF-FB7B97B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0636-F7FF-4144-B03B-A023255E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E7AE7-4C14-40F1-8C5C-151703A8C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EB13-645A-43EA-8830-F31B2BB2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20DBF-38E8-40EF-B872-F0A76A78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FC4F5-4814-4BC3-9BBF-B54C8727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8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F828-6DDE-4952-A14A-EA5DF8AD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7A95D-7565-45B9-9541-BDD4DC5E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F7648-5261-446D-92C1-E1E09213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6645D-0725-48ED-8FA4-4A13BAEFC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48155-94EB-48A0-9DC4-64472EB97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B4D8F-319A-4047-9CB9-27300486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8780D-BD05-42F6-BAA6-07ACDB48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2A7BC-1A9F-4F3E-946B-564BBBAA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65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B8E8-B632-4CE2-A39F-029A56B7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EAF03-E654-4458-9546-815C5F2B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F6CF4-B0F5-4BE6-947C-9CB3DE2C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F9CE7-226B-4D0C-88CD-3867F26C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10E65-C0D0-4473-8431-722427DF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8AF25-3570-4FB2-B07F-2FFA5596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32FF3-31F8-40ED-8B5D-FEDEAC3C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7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C4B4-A3B8-402C-AC6E-9253611A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4CB7-19D9-4029-9605-452950D1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7B815-FEED-424B-A4AE-482FD5277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6D118-2E1A-41B5-9A32-B5D384D3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2C568-9B08-4369-887E-9D1F0315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43F0-0ADE-4A85-897D-82D4730F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3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75D4-57EF-4892-9E4F-848EB9E0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4FDE3-6883-4136-B5DF-8753D7223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621C-DFDE-46A9-90DE-74601477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93B3A-D18F-4169-B57E-ED2E289F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DFDD3-C527-4EC8-B1C2-65760BF3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38C3F-5AF3-429D-B6FF-6EF64016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4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6BFDD-4DD9-498F-90EC-3F2CF929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288A6-3103-4BB2-BB49-79C8F66FB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820D1-D0E3-4CF3-9550-15615DDCE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7C6A-CF93-4AA8-A15B-DBC15395050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8D19-B661-48EE-9173-A4AD3F074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F44BB-F47C-4C46-99A7-A5D7F5460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34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8.emf"/><Relationship Id="rId18" Type="http://schemas.openxmlformats.org/officeDocument/2006/relationships/customXml" Target="../ink/ink10.xml"/><Relationship Id="rId3" Type="http://schemas.openxmlformats.org/officeDocument/2006/relationships/image" Target="../media/image3.emf"/><Relationship Id="rId21" Type="http://schemas.openxmlformats.org/officeDocument/2006/relationships/image" Target="../media/image11.emf"/><Relationship Id="rId7" Type="http://schemas.openxmlformats.org/officeDocument/2006/relationships/image" Target="../media/image5.emf"/><Relationship Id="rId12" Type="http://schemas.openxmlformats.org/officeDocument/2006/relationships/customXml" Target="../ink/ink7.xml"/><Relationship Id="rId17" Type="http://schemas.openxmlformats.org/officeDocument/2006/relationships/image" Target="../media/image10.emf"/><Relationship Id="rId25" Type="http://schemas.openxmlformats.org/officeDocument/2006/relationships/image" Target="../media/image13.emf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7.emf"/><Relationship Id="rId24" Type="http://schemas.openxmlformats.org/officeDocument/2006/relationships/customXml" Target="../ink/ink14.xml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23" Type="http://schemas.openxmlformats.org/officeDocument/2006/relationships/image" Target="../media/image12.emf"/><Relationship Id="rId10" Type="http://schemas.openxmlformats.org/officeDocument/2006/relationships/customXml" Target="../ink/ink6.xml"/><Relationship Id="rId19" Type="http://schemas.openxmlformats.org/officeDocument/2006/relationships/customXml" Target="../ink/ink11.xml"/><Relationship Id="rId4" Type="http://schemas.openxmlformats.org/officeDocument/2006/relationships/customXml" Target="../ink/ink3.xml"/><Relationship Id="rId9" Type="http://schemas.openxmlformats.org/officeDocument/2006/relationships/image" Target="../media/image6.emf"/><Relationship Id="rId14" Type="http://schemas.openxmlformats.org/officeDocument/2006/relationships/customXml" Target="../ink/ink8.xml"/><Relationship Id="rId22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cs.ucla.edu/classes/winter19/cs111/labs/project0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B146-D7B1-4909-9D80-A3182485D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CS111: Operating Systems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E5768-EBA9-4C1A-88B6-79A642D40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Lab 1B: Simpleton Shell</a:t>
            </a:r>
          </a:p>
          <a:p>
            <a:endParaRPr lang="en-IN" dirty="0"/>
          </a:p>
          <a:p>
            <a:endParaRPr lang="en-IN" dirty="0"/>
          </a:p>
          <a:p>
            <a:pPr algn="r"/>
            <a:r>
              <a:rPr lang="en-IN" dirty="0"/>
              <a:t>Vishwas Suryanarayanan</a:t>
            </a:r>
          </a:p>
        </p:txBody>
      </p:sp>
    </p:spTree>
    <p:extLst>
      <p:ext uri="{BB962C8B-B14F-4D97-AF65-F5344CB8AC3E}">
        <p14:creationId xmlns:p14="http://schemas.microsoft.com/office/powerpoint/2010/main" val="421377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5402-0ABF-4A6F-8DCC-44928976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waitpid</a:t>
            </a:r>
            <a:r>
              <a:rPr lang="en-IN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99BB-8380-43B2-9589-3B51F42B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Function:</a:t>
            </a:r>
          </a:p>
          <a:p>
            <a:pPr lvl="1"/>
            <a:r>
              <a:rPr lang="fr-FR" dirty="0" err="1"/>
              <a:t>pid_t</a:t>
            </a:r>
            <a:r>
              <a:rPr lang="fr-FR" dirty="0"/>
              <a:t> </a:t>
            </a:r>
            <a:r>
              <a:rPr lang="fr-FR" dirty="0" err="1"/>
              <a:t>waitpid</a:t>
            </a:r>
            <a:r>
              <a:rPr lang="fr-FR" dirty="0"/>
              <a:t>(</a:t>
            </a:r>
            <a:r>
              <a:rPr lang="fr-FR" dirty="0" err="1"/>
              <a:t>pid_t</a:t>
            </a:r>
            <a:r>
              <a:rPr lang="fr-FR" dirty="0"/>
              <a:t> </a:t>
            </a:r>
            <a:r>
              <a:rPr lang="fr-FR" i="1" dirty="0" err="1"/>
              <a:t>pid</a:t>
            </a:r>
            <a:r>
              <a:rPr lang="fr-FR" b="1" dirty="0"/>
              <a:t>, </a:t>
            </a:r>
            <a:r>
              <a:rPr lang="fr-FR" b="1" dirty="0" err="1"/>
              <a:t>int</a:t>
            </a:r>
            <a:r>
              <a:rPr lang="fr-FR" b="1" dirty="0"/>
              <a:t> *</a:t>
            </a:r>
            <a:r>
              <a:rPr lang="fr-FR" i="1" dirty="0" err="1"/>
              <a:t>stat_loc</a:t>
            </a:r>
            <a:r>
              <a:rPr lang="fr-FR" b="1" dirty="0"/>
              <a:t>, </a:t>
            </a:r>
            <a:r>
              <a:rPr lang="fr-FR" b="1" dirty="0" err="1"/>
              <a:t>int</a:t>
            </a:r>
            <a:r>
              <a:rPr lang="fr-FR" dirty="0"/>
              <a:t> </a:t>
            </a:r>
            <a:r>
              <a:rPr lang="fr-FR" i="1" dirty="0"/>
              <a:t>options</a:t>
            </a:r>
            <a:r>
              <a:rPr lang="fr-FR" b="1" dirty="0"/>
              <a:t>)</a:t>
            </a:r>
          </a:p>
          <a:p>
            <a:r>
              <a:rPr lang="fr-FR" dirty="0"/>
              <a:t>Arguments</a:t>
            </a:r>
            <a:r>
              <a:rPr lang="fr-FR" b="1" dirty="0"/>
              <a:t>:</a:t>
            </a:r>
          </a:p>
          <a:p>
            <a:pPr lvl="1"/>
            <a:r>
              <a:rPr lang="fr-FR" dirty="0" err="1"/>
              <a:t>pid</a:t>
            </a:r>
            <a:r>
              <a:rPr lang="fr-FR" dirty="0"/>
              <a:t>: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to </a:t>
            </a:r>
            <a:r>
              <a:rPr lang="fr-FR" dirty="0" err="1"/>
              <a:t>wait</a:t>
            </a:r>
            <a:r>
              <a:rPr lang="fr-FR" dirty="0"/>
              <a:t> for</a:t>
            </a:r>
          </a:p>
          <a:p>
            <a:pPr lvl="2"/>
            <a:r>
              <a:rPr lang="fr-FR" dirty="0"/>
              <a:t>-1: All </a:t>
            </a:r>
            <a:r>
              <a:rPr lang="fr-FR" dirty="0" err="1"/>
              <a:t>children</a:t>
            </a:r>
            <a:endParaRPr lang="fr-FR" dirty="0"/>
          </a:p>
          <a:p>
            <a:pPr lvl="2"/>
            <a:r>
              <a:rPr lang="fr-FR" dirty="0"/>
              <a:t>&gt;0: The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pid</a:t>
            </a:r>
            <a:r>
              <a:rPr lang="fr-FR" dirty="0"/>
              <a:t> = </a:t>
            </a:r>
            <a:r>
              <a:rPr lang="fr-FR" dirty="0" err="1"/>
              <a:t>pid</a:t>
            </a:r>
            <a:endParaRPr lang="fr-FR" dirty="0"/>
          </a:p>
          <a:p>
            <a:pPr lvl="2"/>
            <a:r>
              <a:rPr lang="fr-FR" dirty="0"/>
              <a:t>0: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pgid</a:t>
            </a:r>
            <a:r>
              <a:rPr lang="fr-FR" dirty="0"/>
              <a:t> (process group id)</a:t>
            </a:r>
          </a:p>
          <a:p>
            <a:pPr lvl="2"/>
            <a:r>
              <a:rPr lang="fr-FR" dirty="0"/>
              <a:t>-x: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pgid</a:t>
            </a:r>
            <a:r>
              <a:rPr lang="fr-FR" dirty="0"/>
              <a:t> = x</a:t>
            </a:r>
          </a:p>
          <a:p>
            <a:pPr lvl="1"/>
            <a:r>
              <a:rPr lang="fr-FR" dirty="0" err="1"/>
              <a:t>status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: </a:t>
            </a:r>
            <a:r>
              <a:rPr lang="fr-FR" dirty="0" err="1"/>
              <a:t>same</a:t>
            </a:r>
            <a:r>
              <a:rPr lang="fr-FR" dirty="0"/>
              <a:t> as </a:t>
            </a:r>
            <a:r>
              <a:rPr lang="fr-FR" dirty="0" err="1"/>
              <a:t>wait</a:t>
            </a:r>
            <a:endParaRPr lang="fr-FR" dirty="0"/>
          </a:p>
          <a:p>
            <a:pPr lvl="1"/>
            <a:r>
              <a:rPr lang="fr-FR" dirty="0"/>
              <a:t>Options:</a:t>
            </a:r>
          </a:p>
          <a:p>
            <a:pPr lvl="2"/>
            <a:r>
              <a:rPr lang="fr-FR" dirty="0"/>
              <a:t>WNOHANG</a:t>
            </a:r>
          </a:p>
          <a:p>
            <a:pPr lvl="2"/>
            <a:r>
              <a:rPr lang="fr-FR" dirty="0"/>
              <a:t>WCONTINUED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272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DD3D-0C37-4E8F-8C2B-9FD5191A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Review: signal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70803E-206C-4183-B810-BC1E4C0F3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Function definition in </a:t>
            </a:r>
            <a:r>
              <a:rPr lang="en-IN" dirty="0" err="1"/>
              <a:t>signal.h</a:t>
            </a:r>
            <a:r>
              <a:rPr lang="en-IN" dirty="0"/>
              <a:t>:</a:t>
            </a:r>
          </a:p>
          <a:p>
            <a:r>
              <a:rPr lang="en-IN" dirty="0"/>
              <a:t> </a:t>
            </a: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	void (*signal(int sig, void 					                       (*</a:t>
            </a:r>
            <a:r>
              <a:rPr lang="en-IN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func</a:t>
            </a: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)(int)))(int);</a:t>
            </a:r>
          </a:p>
          <a:p>
            <a:r>
              <a:rPr lang="en-IN" dirty="0"/>
              <a:t>Used to register a signal handler function,</a:t>
            </a:r>
          </a:p>
          <a:p>
            <a:pPr lvl="1"/>
            <a:r>
              <a:rPr lang="en-IN" dirty="0"/>
              <a:t> pointed to by the second argument of the function signature</a:t>
            </a:r>
          </a:p>
          <a:p>
            <a:pPr lvl="1"/>
            <a:r>
              <a:rPr lang="en-IN" dirty="0"/>
              <a:t> handles the signal with signal code sig</a:t>
            </a:r>
          </a:p>
          <a:p>
            <a:r>
              <a:rPr lang="en-IN" dirty="0"/>
              <a:t>The signal-handler is called when the signal is encountered during execution</a:t>
            </a:r>
          </a:p>
          <a:p>
            <a:r>
              <a:rPr lang="en-IN" dirty="0"/>
              <a:t>Ignoring a signal: SIG_IGN</a:t>
            </a:r>
          </a:p>
          <a:p>
            <a:r>
              <a:rPr lang="en-IN" dirty="0"/>
              <a:t>Default handler:  SIG_DFL</a:t>
            </a:r>
          </a:p>
          <a:p>
            <a:r>
              <a:rPr lang="en-IN" dirty="0"/>
              <a:t>Can’t ignore or catch: SIGKILL, SIGSTOP</a:t>
            </a:r>
          </a:p>
        </p:txBody>
      </p:sp>
    </p:spTree>
    <p:extLst>
      <p:ext uri="{BB962C8B-B14F-4D97-AF65-F5344CB8AC3E}">
        <p14:creationId xmlns:p14="http://schemas.microsoft.com/office/powerpoint/2010/main" val="257221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D3DB-70E6-423F-9122-8B77E485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termination of child in the 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818F-61C7-4F09-BBAF-DFA2CB73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waitpid</a:t>
            </a:r>
            <a:r>
              <a:rPr lang="en-IN" dirty="0"/>
              <a:t> can be used to know if the child terminated due to a signal, or gracefully. </a:t>
            </a:r>
          </a:p>
          <a:p>
            <a:r>
              <a:rPr lang="en-IN" dirty="0"/>
              <a:t>Macros to help with this:</a:t>
            </a:r>
          </a:p>
          <a:p>
            <a:pPr lvl="1"/>
            <a:r>
              <a:rPr lang="en-IN" dirty="0"/>
              <a:t>WIFEXITED</a:t>
            </a:r>
          </a:p>
          <a:p>
            <a:pPr lvl="2"/>
            <a:r>
              <a:rPr lang="en-IN" dirty="0"/>
              <a:t>WEXITSTATUS</a:t>
            </a:r>
          </a:p>
          <a:p>
            <a:pPr lvl="1"/>
            <a:r>
              <a:rPr lang="en-IN" dirty="0"/>
              <a:t>WIFSIGNALED</a:t>
            </a:r>
          </a:p>
          <a:p>
            <a:pPr lvl="2"/>
            <a:r>
              <a:rPr lang="en-IN" dirty="0"/>
              <a:t>WTERMSIG</a:t>
            </a:r>
          </a:p>
          <a:p>
            <a:pPr lvl="1"/>
            <a:r>
              <a:rPr lang="en-IN" dirty="0"/>
              <a:t>WCOREDUMP</a:t>
            </a:r>
          </a:p>
          <a:p>
            <a:pPr lvl="1"/>
            <a:r>
              <a:rPr lang="en-IN" dirty="0"/>
              <a:t>WIFSTOPPED</a:t>
            </a:r>
          </a:p>
          <a:p>
            <a:pPr lvl="2"/>
            <a:r>
              <a:rPr lang="en-IN" dirty="0"/>
              <a:t>WSTOPSIG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958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CAF6-3EA0-43CA-9751-82F439E1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example in the 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F836B-C3B0-47B4-B20F-EF29DCB2F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1101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simpsh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rdonly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a \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--pipe \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--pipe \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creat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--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trunc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--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wronly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c \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creat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--append --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wronly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d \	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--command 3 5 6 tr A-Z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a-z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--command 0 2 6 sort \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--command 1 4 6 cat b - \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--close 2 \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--close 4 \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--wait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FF858E-0904-4409-B999-4B666E317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4139"/>
              </p:ext>
            </p:extLst>
          </p:nvPr>
        </p:nvGraphicFramePr>
        <p:xfrm>
          <a:off x="7749406" y="1471880"/>
          <a:ext cx="2501500" cy="5020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750">
                  <a:extLst>
                    <a:ext uri="{9D8B030D-6E8A-4147-A177-3AD203B41FA5}">
                      <a16:colId xmlns:a16="http://schemas.microsoft.com/office/drawing/2014/main" val="2474607696"/>
                    </a:ext>
                  </a:extLst>
                </a:gridCol>
                <a:gridCol w="1250750">
                  <a:extLst>
                    <a:ext uri="{9D8B030D-6E8A-4147-A177-3AD203B41FA5}">
                      <a16:colId xmlns:a16="http://schemas.microsoft.com/office/drawing/2014/main" val="1081865867"/>
                    </a:ext>
                  </a:extLst>
                </a:gridCol>
              </a:tblGrid>
              <a:tr h="606865">
                <a:tc>
                  <a:txBody>
                    <a:bodyPr/>
                    <a:lstStyle/>
                    <a:p>
                      <a:r>
                        <a:rPr lang="en-IN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File Descriptor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7560"/>
                  </a:ext>
                </a:extLst>
              </a:tr>
              <a:tr h="606865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692550"/>
                  </a:ext>
                </a:extLst>
              </a:tr>
              <a:tr h="606865">
                <a:tc>
                  <a:txBody>
                    <a:bodyPr/>
                    <a:lstStyle/>
                    <a:p>
                      <a:r>
                        <a:rPr lang="en-IN" dirty="0"/>
                        <a:t>Read-end of pipe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431963"/>
                  </a:ext>
                </a:extLst>
              </a:tr>
              <a:tr h="606865">
                <a:tc>
                  <a:txBody>
                    <a:bodyPr/>
                    <a:lstStyle/>
                    <a:p>
                      <a:r>
                        <a:rPr lang="en-IN" dirty="0"/>
                        <a:t>Write-end of pipe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98167"/>
                  </a:ext>
                </a:extLst>
              </a:tr>
              <a:tr h="606865">
                <a:tc>
                  <a:txBody>
                    <a:bodyPr/>
                    <a:lstStyle/>
                    <a:p>
                      <a:r>
                        <a:rPr lang="en-IN" dirty="0"/>
                        <a:t>Read-end of pipe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874643"/>
                  </a:ext>
                </a:extLst>
              </a:tr>
              <a:tr h="606865">
                <a:tc>
                  <a:txBody>
                    <a:bodyPr/>
                    <a:lstStyle/>
                    <a:p>
                      <a:r>
                        <a:rPr lang="en-IN" dirty="0"/>
                        <a:t>Write-end of pipe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89354"/>
                  </a:ext>
                </a:extLst>
              </a:tr>
              <a:tr h="606865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830483"/>
                  </a:ext>
                </a:extLst>
              </a:tr>
              <a:tr h="606865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1544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1AE5F5-0583-4B6D-BAA8-9FFC39C6C5E9}"/>
                  </a:ext>
                </a:extLst>
              </p14:cNvPr>
              <p14:cNvContentPartPr/>
              <p14:nvPr/>
            </p14:nvContentPartPr>
            <p14:xfrm>
              <a:off x="2128320" y="2296800"/>
              <a:ext cx="1201680" cy="3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1AE5F5-0583-4B6D-BAA8-9FFC39C6C5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2480" y="2233440"/>
                <a:ext cx="12330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EF5F80-8884-46B7-B6EC-32404116EBB8}"/>
                  </a:ext>
                </a:extLst>
              </p14:cNvPr>
              <p14:cNvContentPartPr/>
              <p14:nvPr/>
            </p14:nvContentPartPr>
            <p14:xfrm>
              <a:off x="9483480" y="212832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EF5F80-8884-46B7-B6EC-32404116EB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67640" y="206496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919E1C-DFC6-472D-99F0-F6BEF60DAF90}"/>
                  </a:ext>
                </a:extLst>
              </p14:cNvPr>
              <p14:cNvContentPartPr/>
              <p14:nvPr/>
            </p14:nvContentPartPr>
            <p14:xfrm>
              <a:off x="9114840" y="2307240"/>
              <a:ext cx="95040" cy="21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919E1C-DFC6-472D-99F0-F6BEF60DAF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9000" y="2243880"/>
                <a:ext cx="1263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DFB28B-D933-47C7-9E39-76A4467CF606}"/>
                  </a:ext>
                </a:extLst>
              </p14:cNvPr>
              <p14:cNvContentPartPr/>
              <p14:nvPr/>
            </p14:nvContentPartPr>
            <p14:xfrm>
              <a:off x="2138760" y="2591640"/>
              <a:ext cx="559080" cy="116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DFB28B-D933-47C7-9E39-76A4467CF6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22920" y="2528280"/>
                <a:ext cx="590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576A87B-12F1-4F54-99EE-F2F146C68DB5}"/>
                  </a:ext>
                </a:extLst>
              </p14:cNvPr>
              <p14:cNvContentPartPr/>
              <p14:nvPr/>
            </p14:nvContentPartPr>
            <p14:xfrm>
              <a:off x="9146520" y="2907720"/>
              <a:ext cx="21240" cy="10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576A87B-12F1-4F54-99EE-F2F146C68D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30680" y="2844360"/>
                <a:ext cx="525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F887B34-59D4-475D-A7A8-082B8B02AF05}"/>
                  </a:ext>
                </a:extLst>
              </p14:cNvPr>
              <p14:cNvContentPartPr/>
              <p14:nvPr/>
            </p14:nvContentPartPr>
            <p14:xfrm>
              <a:off x="9093600" y="3560760"/>
              <a:ext cx="169200" cy="63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F887B34-59D4-475D-A7A8-082B8B02AF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77760" y="3497400"/>
                <a:ext cx="2005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E72F235-9562-4899-ACBC-698CDD4C9E68}"/>
                  </a:ext>
                </a:extLst>
              </p14:cNvPr>
              <p14:cNvContentPartPr/>
              <p14:nvPr/>
            </p14:nvContentPartPr>
            <p14:xfrm>
              <a:off x="2117880" y="3044520"/>
              <a:ext cx="516600" cy="53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E72F235-9562-4899-ACBC-698CDD4C9E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02040" y="2981160"/>
                <a:ext cx="5479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542819-25FC-4353-BDA2-69BB951C1BE4}"/>
                  </a:ext>
                </a:extLst>
              </p14:cNvPr>
              <p14:cNvContentPartPr/>
              <p14:nvPr/>
            </p14:nvContentPartPr>
            <p14:xfrm>
              <a:off x="9030600" y="4214160"/>
              <a:ext cx="21240" cy="42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542819-25FC-4353-BDA2-69BB951C1B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14760" y="4150800"/>
                <a:ext cx="525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53BA86E-0EA2-4C2F-8EB0-07482850877A}"/>
                  </a:ext>
                </a:extLst>
              </p14:cNvPr>
              <p14:cNvContentPartPr/>
              <p14:nvPr/>
            </p14:nvContentPartPr>
            <p14:xfrm>
              <a:off x="9515160" y="483552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53BA86E-0EA2-4C2F-8EB0-0748285087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99320" y="477216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F2BC54-D197-46BB-95AF-2DD65C268D48}"/>
                  </a:ext>
                </a:extLst>
              </p14:cNvPr>
              <p14:cNvContentPartPr/>
              <p14:nvPr/>
            </p14:nvContentPartPr>
            <p14:xfrm>
              <a:off x="5648040" y="341352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F2BC54-D197-46BB-95AF-2DD65C268D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2200" y="335016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CC147E-7D27-43C4-ABA1-857D3CF2FACC}"/>
                  </a:ext>
                </a:extLst>
              </p14:cNvPr>
              <p14:cNvContentPartPr/>
              <p14:nvPr/>
            </p14:nvContentPartPr>
            <p14:xfrm>
              <a:off x="5837760" y="3708360"/>
              <a:ext cx="31680" cy="10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CC147E-7D27-43C4-ABA1-857D3CF2FA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21920" y="3645000"/>
                <a:ext cx="630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AC997-6A8F-4599-9E40-011A45C8AFE9}"/>
                  </a:ext>
                </a:extLst>
              </p14:cNvPr>
              <p14:cNvContentPartPr/>
              <p14:nvPr/>
            </p14:nvContentPartPr>
            <p14:xfrm>
              <a:off x="9114840" y="5446440"/>
              <a:ext cx="200520" cy="179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AC997-6A8F-4599-9E40-011A45C8AF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99000" y="5383080"/>
                <a:ext cx="2318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1A3981B-6D15-4C29-BE4A-38255DF1A85C}"/>
                  </a:ext>
                </a:extLst>
              </p14:cNvPr>
              <p14:cNvContentPartPr/>
              <p14:nvPr/>
            </p14:nvContentPartPr>
            <p14:xfrm>
              <a:off x="9199080" y="6110280"/>
              <a:ext cx="360" cy="10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1A3981B-6D15-4C29-BE4A-38255DF1A85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83240" y="6046920"/>
                <a:ext cx="31680" cy="1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826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6FEBD5-9B13-4D9C-9A22-ACFBFA53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flow of 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552D9AE-2F7D-4D04-8FBE-A0F522914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1762" y="1052186"/>
            <a:ext cx="6005015" cy="512477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728A2B-3850-4BC1-A037-8FA321448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simpsh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rdonly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a \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--pipe \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--pipe \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creat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--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trunc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--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wronly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c \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creat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--append --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wronly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d \	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--command 3 5 6 tr A-Z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a-z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--command 0 2 6 sort \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--command 1 4 6 cat b - \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--close 2 \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--close 4 \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--wait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Remember:</a:t>
            </a:r>
          </a:p>
          <a:p>
            <a:pPr marL="0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</a:t>
            </a:r>
            <a:r>
              <a:rPr lang="pl-PL" dirty="0">
                <a:latin typeface="Miriam Fixed" panose="020B0509050101010101" pitchFamily="49" charset="-79"/>
                <a:cs typeface="Miriam Fixed" panose="020B0509050101010101" pitchFamily="49" charset="-79"/>
              </a:rPr>
              <a:t>(sort &lt; a | cat b - | tr A-Z a-z &gt; c) 2&gt;&gt; d</a:t>
            </a:r>
            <a:endParaRPr lang="en-US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62EFB3-1557-43C2-8229-DC744044C35A}"/>
                  </a:ext>
                </a:extLst>
              </p14:cNvPr>
              <p14:cNvContentPartPr/>
              <p14:nvPr/>
            </p14:nvContentPartPr>
            <p14:xfrm>
              <a:off x="979920" y="5530680"/>
              <a:ext cx="4805280" cy="46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62EFB3-1557-43C2-8229-DC744044C3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080" y="5467320"/>
                <a:ext cx="4836600" cy="5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5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7109-2D66-459F-B329-623795AB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Remember!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D063-9D32-438A-BE25-FEF5EB10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a sanity test script to use again</a:t>
            </a:r>
          </a:p>
          <a:p>
            <a:r>
              <a:rPr lang="en-IN" dirty="0"/>
              <a:t>Tar-ball must contain:</a:t>
            </a:r>
          </a:p>
          <a:p>
            <a:pPr lvl="1"/>
            <a:r>
              <a:rPr lang="en-IN" dirty="0"/>
              <a:t>README with NAME, ID, EMAIL </a:t>
            </a:r>
          </a:p>
          <a:p>
            <a:pPr lvl="1"/>
            <a:r>
              <a:rPr lang="en-IN" dirty="0"/>
              <a:t>Source module, and any test scripts (for </a:t>
            </a:r>
            <a:r>
              <a:rPr lang="en-IN"/>
              <a:t>make check)</a:t>
            </a:r>
            <a:endParaRPr lang="en-IN" dirty="0"/>
          </a:p>
          <a:p>
            <a:pPr lvl="1"/>
            <a:r>
              <a:rPr lang="en-IN" dirty="0" err="1"/>
              <a:t>Makefile</a:t>
            </a:r>
            <a:endParaRPr lang="en-IN" dirty="0"/>
          </a:p>
          <a:p>
            <a:r>
              <a:rPr lang="en-IN" dirty="0"/>
              <a:t>While building, don’t forget these flags: g Wall </a:t>
            </a:r>
            <a:r>
              <a:rPr lang="en-IN" dirty="0" err="1"/>
              <a:t>Wextra</a:t>
            </a:r>
            <a:endParaRPr lang="en-IN" dirty="0"/>
          </a:p>
          <a:p>
            <a:r>
              <a:rPr lang="en-IN" dirty="0"/>
              <a:t>Make sure all erroneous input are handled as per the spec</a:t>
            </a:r>
          </a:p>
        </p:txBody>
      </p:sp>
    </p:spTree>
    <p:extLst>
      <p:ext uri="{BB962C8B-B14F-4D97-AF65-F5344CB8AC3E}">
        <p14:creationId xmlns:p14="http://schemas.microsoft.com/office/powerpoint/2010/main" val="212423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828F-DFD2-4116-8124-EEA20C4E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1B: Make your own shell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EC98-DE59-4E2A-B449-3704B5F4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hlinkClick r:id="rId2"/>
              </a:rPr>
              <a:t>Full Description here: </a:t>
            </a:r>
            <a:r>
              <a:rPr lang="en-IN" dirty="0"/>
              <a:t>https://web.cs.ucla.edu/classes/winter19/cs111/assign/lab1.html</a:t>
            </a:r>
          </a:p>
          <a:p>
            <a:r>
              <a:rPr lang="en-IN" dirty="0"/>
              <a:t>Setup:</a:t>
            </a:r>
          </a:p>
          <a:p>
            <a:pPr lvl="1"/>
            <a:r>
              <a:rPr lang="en-IN" dirty="0"/>
              <a:t>Development environment with </a:t>
            </a:r>
            <a:r>
              <a:rPr lang="en-IN" dirty="0" err="1"/>
              <a:t>gcc</a:t>
            </a:r>
            <a:r>
              <a:rPr lang="en-IN" dirty="0"/>
              <a:t>, </a:t>
            </a:r>
            <a:r>
              <a:rPr lang="en-IN" dirty="0" err="1"/>
              <a:t>glibc</a:t>
            </a:r>
            <a:r>
              <a:rPr lang="en-IN" dirty="0"/>
              <a:t>, make, </a:t>
            </a:r>
            <a:r>
              <a:rPr lang="en-IN" dirty="0" err="1"/>
              <a:t>gdb</a:t>
            </a:r>
            <a:endParaRPr lang="en-IN" dirty="0"/>
          </a:p>
          <a:p>
            <a:r>
              <a:rPr lang="en-IN" dirty="0"/>
              <a:t>Goal:</a:t>
            </a:r>
          </a:p>
          <a:p>
            <a:pPr lvl="1"/>
            <a:r>
              <a:rPr lang="en-IN" i="1" dirty="0"/>
              <a:t>Make your own shell</a:t>
            </a:r>
            <a:endParaRPr lang="en-IN" dirty="0"/>
          </a:p>
          <a:p>
            <a:pPr lvl="2"/>
            <a:r>
              <a:rPr lang="en-IN" dirty="0"/>
              <a:t>Support creation and opening of files, subprocess creation.</a:t>
            </a:r>
          </a:p>
          <a:p>
            <a:pPr lvl="2"/>
            <a:r>
              <a:rPr lang="en-IN" dirty="0"/>
              <a:t>Work with child processes and </a:t>
            </a:r>
            <a:r>
              <a:rPr lang="en-IN" dirty="0" err="1"/>
              <a:t>interprocess</a:t>
            </a:r>
            <a:r>
              <a:rPr lang="en-IN" dirty="0"/>
              <a:t> communication</a:t>
            </a:r>
          </a:p>
          <a:p>
            <a:pPr lvl="2"/>
            <a:r>
              <a:rPr lang="en-IN" dirty="0"/>
              <a:t>Exit with appropriate messages on errors</a:t>
            </a:r>
          </a:p>
          <a:p>
            <a:r>
              <a:rPr lang="en-IN" dirty="0"/>
              <a:t>Submit:</a:t>
            </a:r>
          </a:p>
          <a:p>
            <a:pPr lvl="1"/>
            <a:r>
              <a:rPr lang="en-IN" dirty="0"/>
              <a:t>Tar ball with source module, </a:t>
            </a:r>
            <a:r>
              <a:rPr lang="en-IN" dirty="0" err="1"/>
              <a:t>Makefile</a:t>
            </a:r>
            <a:r>
              <a:rPr lang="en-IN" dirty="0"/>
              <a:t>, README</a:t>
            </a:r>
          </a:p>
        </p:txBody>
      </p:sp>
    </p:spTree>
    <p:extLst>
      <p:ext uri="{BB962C8B-B14F-4D97-AF65-F5344CB8AC3E}">
        <p14:creationId xmlns:p14="http://schemas.microsoft.com/office/powerpoint/2010/main" val="18619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92EF-8234-487F-84BA-D9B8499E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of </a:t>
            </a:r>
            <a:r>
              <a:rPr lang="en-IN" dirty="0" err="1"/>
              <a:t>getopt_long</a:t>
            </a:r>
            <a:r>
              <a:rPr lang="en-IN" dirty="0"/>
              <a:t>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399A-775E-4F61-BC07-68CF0513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latin typeface="+mj-lt"/>
                <a:cs typeface="Miriam Fixed" panose="020B0509050101010101" pitchFamily="49" charset="-79"/>
              </a:rPr>
              <a:t>Function definition:</a:t>
            </a:r>
          </a:p>
          <a:p>
            <a:pPr lvl="1"/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int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getopt_long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(int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argc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, char * const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argv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[],           const char *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optstring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, const struct option *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longopts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, int *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longindex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);</a:t>
            </a:r>
          </a:p>
          <a:p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struct option</a:t>
            </a:r>
          </a:p>
          <a:p>
            <a:pPr lvl="1"/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struct option {       const char *name;</a:t>
            </a:r>
          </a:p>
          <a:p>
            <a:pPr marL="457200" lvl="1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      int        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has_arg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      int        *flag;</a:t>
            </a:r>
          </a:p>
          <a:p>
            <a:pPr marL="457200" lvl="1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      int        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val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  };</a:t>
            </a:r>
          </a:p>
          <a:p>
            <a:r>
              <a:rPr lang="en-IN" dirty="0" err="1">
                <a:latin typeface="+mj-lt"/>
              </a:rPr>
              <a:t>optstring</a:t>
            </a:r>
            <a:r>
              <a:rPr lang="en-IN" dirty="0">
                <a:latin typeface="+mj-lt"/>
              </a:rPr>
              <a:t>:</a:t>
            </a:r>
          </a:p>
          <a:p>
            <a:pPr lvl="1"/>
            <a:r>
              <a:rPr lang="en-IN" dirty="0">
                <a:latin typeface="+mj-lt"/>
              </a:rPr>
              <a:t>Contains a series of characters that correspond to the short options</a:t>
            </a:r>
          </a:p>
          <a:p>
            <a:pPr lvl="1"/>
            <a:r>
              <a:rPr lang="en-IN" dirty="0">
                <a:latin typeface="+mj-lt"/>
              </a:rPr>
              <a:t>A colon is placed after a character to indicate that the option that precedes the colon has a argument value passed</a:t>
            </a:r>
            <a:endParaRPr lang="en-US" dirty="0">
              <a:latin typeface="+mj-lt"/>
              <a:cs typeface="Miriam Fixed" panose="020B0509050101010101" pitchFamily="49" charset="-79"/>
            </a:endParaRPr>
          </a:p>
          <a:p>
            <a:endParaRPr lang="en-IN" dirty="0">
              <a:latin typeface="+mj-lt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9574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9C75-E57E-4D0A-9250-66845B9A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749"/>
            <a:ext cx="10515600" cy="1325563"/>
          </a:xfrm>
        </p:spPr>
        <p:txBody>
          <a:bodyPr/>
          <a:lstStyle/>
          <a:p>
            <a:r>
              <a:rPr lang="en-IN" dirty="0"/>
              <a:t>Review of pipe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6591-F3F6-4953-B5A4-756E22EBC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 definition in </a:t>
            </a:r>
            <a:r>
              <a:rPr lang="en-IN" dirty="0" err="1"/>
              <a:t>signal.h</a:t>
            </a:r>
            <a:r>
              <a:rPr lang="en-IN" dirty="0"/>
              <a:t>:</a:t>
            </a:r>
          </a:p>
          <a:p>
            <a:r>
              <a:rPr lang="en-IN" dirty="0"/>
              <a:t> </a:t>
            </a: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	int pipe(int </a:t>
            </a:r>
            <a:r>
              <a:rPr lang="en-IN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fd</a:t>
            </a: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[2]);</a:t>
            </a:r>
          </a:p>
          <a:p>
            <a:r>
              <a:rPr lang="en-IN" dirty="0"/>
              <a:t>Used to create a pipe:</a:t>
            </a:r>
          </a:p>
          <a:p>
            <a:pPr lvl="1"/>
            <a:r>
              <a:rPr lang="en-IN" dirty="0"/>
              <a:t>A file with no name, and 2 file descriptors: a read-end and a write end</a:t>
            </a:r>
          </a:p>
          <a:p>
            <a:pPr lvl="1"/>
            <a:r>
              <a:rPr lang="en-IN" dirty="0" err="1"/>
              <a:t>fd</a:t>
            </a:r>
            <a:r>
              <a:rPr lang="en-IN" dirty="0"/>
              <a:t>[0] : read end</a:t>
            </a:r>
          </a:p>
          <a:p>
            <a:pPr lvl="1"/>
            <a:r>
              <a:rPr lang="en-IN" dirty="0" err="1"/>
              <a:t>fd</a:t>
            </a:r>
            <a:r>
              <a:rPr lang="en-IN" dirty="0"/>
              <a:t>[1] : write end</a:t>
            </a:r>
          </a:p>
          <a:p>
            <a:r>
              <a:rPr lang="en-IN" dirty="0"/>
              <a:t>Used for </a:t>
            </a:r>
            <a:r>
              <a:rPr lang="en-IN" dirty="0" err="1"/>
              <a:t>interprocess</a:t>
            </a:r>
            <a:r>
              <a:rPr lang="en-IN" dirty="0"/>
              <a:t> communication between processes that share some level of parent-child relationship</a:t>
            </a:r>
          </a:p>
          <a:p>
            <a:r>
              <a:rPr lang="en-IN" dirty="0"/>
              <a:t>Used even in bash: </a:t>
            </a: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echo “Hello world” | grep “Hello”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ABF351-6AA2-4DDC-8ADD-03F2E821F48D}"/>
                  </a:ext>
                </a:extLst>
              </p14:cNvPr>
              <p14:cNvContentPartPr/>
              <p14:nvPr/>
            </p14:nvContentPartPr>
            <p14:xfrm>
              <a:off x="3877560" y="1443240"/>
              <a:ext cx="1644480" cy="61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ABF351-6AA2-4DDC-8ADD-03F2E821F4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8200" y="1433880"/>
                <a:ext cx="1663200" cy="63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490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3D42-C28E-448C-A6C8-87FB01C0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Review: fork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A523-9444-43AB-8F47-CAB6C02D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to create a child process</a:t>
            </a:r>
          </a:p>
          <a:p>
            <a:pPr lvl="1"/>
            <a:r>
              <a:rPr lang="en-IN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pid_t</a:t>
            </a:r>
            <a:r>
              <a:rPr lang="en-IN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fork(void);</a:t>
            </a:r>
          </a:p>
          <a:p>
            <a:r>
              <a:rPr lang="en-IN" dirty="0">
                <a:latin typeface="+mj-lt"/>
                <a:cs typeface="Miriam Fixed" panose="020B0509050101010101" pitchFamily="49" charset="-79"/>
              </a:rPr>
              <a:t>Returns two values on success! How?</a:t>
            </a:r>
          </a:p>
          <a:p>
            <a:pPr lvl="1"/>
            <a:r>
              <a:rPr lang="en-IN" dirty="0">
                <a:latin typeface="+mj-lt"/>
                <a:cs typeface="Miriam Fixed" panose="020B0509050101010101" pitchFamily="49" charset="-79"/>
              </a:rPr>
              <a:t>Returns 0 to the child process</a:t>
            </a:r>
          </a:p>
          <a:p>
            <a:pPr lvl="1"/>
            <a:r>
              <a:rPr lang="en-IN" dirty="0">
                <a:latin typeface="+mj-lt"/>
                <a:cs typeface="Miriam Fixed" panose="020B0509050101010101" pitchFamily="49" charset="-79"/>
              </a:rPr>
              <a:t>Returns a number &gt; 0 to the parent process</a:t>
            </a:r>
          </a:p>
          <a:p>
            <a:pPr lvl="2"/>
            <a:r>
              <a:rPr lang="en-IN" dirty="0">
                <a:latin typeface="+mj-lt"/>
                <a:cs typeface="Miriam Fixed" panose="020B0509050101010101" pitchFamily="49" charset="-79"/>
              </a:rPr>
              <a:t>PID of the child process</a:t>
            </a:r>
          </a:p>
          <a:p>
            <a:r>
              <a:rPr lang="en-IN" dirty="0">
                <a:latin typeface="+mj-lt"/>
                <a:cs typeface="Miriam Fixed" panose="020B0509050101010101" pitchFamily="49" charset="-79"/>
              </a:rPr>
              <a:t>Used in UNIX systems for the creation of any process</a:t>
            </a:r>
          </a:p>
          <a:p>
            <a:r>
              <a:rPr lang="en-IN" dirty="0">
                <a:latin typeface="+mj-lt"/>
                <a:cs typeface="Miriam Fixed" panose="020B0509050101010101" pitchFamily="49" charset="-79"/>
              </a:rPr>
              <a:t>Parent can monitor the child process’ resource usage, exit status, etc.</a:t>
            </a:r>
          </a:p>
        </p:txBody>
      </p:sp>
    </p:spTree>
    <p:extLst>
      <p:ext uri="{BB962C8B-B14F-4D97-AF65-F5344CB8AC3E}">
        <p14:creationId xmlns:p14="http://schemas.microsoft.com/office/powerpoint/2010/main" val="299053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CF35-1FA1-4D1F-B3CA-D2B4EA2F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Review: What does the child 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52CC-E69A-46BC-9BCF-08BD75CA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The open file descriptors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 copy of the code and data segments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 copy of the stack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Resource utilization is set to 0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The parent’s signal mask</a:t>
            </a:r>
          </a:p>
          <a:p>
            <a:r>
              <a:rPr lang="en-IN" dirty="0"/>
              <a:t>But not!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The process id, parent process id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Memory locks, alarms, timers, semaphores, file locks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Pending signals</a:t>
            </a:r>
          </a:p>
        </p:txBody>
      </p:sp>
    </p:spTree>
    <p:extLst>
      <p:ext uri="{BB962C8B-B14F-4D97-AF65-F5344CB8AC3E}">
        <p14:creationId xmlns:p14="http://schemas.microsoft.com/office/powerpoint/2010/main" val="425865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C9B1-51B2-4091-837D-FE468217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Review: exec (3) family of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79402-28BC-4E90-BA2C-C2EDB8CED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Function definitions:</a:t>
            </a:r>
          </a:p>
          <a:p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int 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execl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char *</a:t>
            </a:r>
            <a:r>
              <a:rPr lang="en-IN" sz="2400" i="1" dirty="0">
                <a:latin typeface="Miriam Fixed" panose="020B0509050101010101" pitchFamily="49" charset="-79"/>
                <a:cs typeface="Miriam Fixed" panose="020B0509050101010101" pitchFamily="49" charset="-79"/>
              </a:rPr>
              <a:t>path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, 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char *</a:t>
            </a:r>
            <a:r>
              <a:rPr lang="en-IN" sz="2400" i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, ...);</a:t>
            </a:r>
            <a:b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</a:b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int 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execlp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char *</a:t>
            </a:r>
            <a:r>
              <a:rPr lang="en-IN" sz="2400" i="1" dirty="0">
                <a:latin typeface="Miriam Fixed" panose="020B0509050101010101" pitchFamily="49" charset="-79"/>
                <a:cs typeface="Miriam Fixed" panose="020B0509050101010101" pitchFamily="49" charset="-79"/>
              </a:rPr>
              <a:t>file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, 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char *</a:t>
            </a:r>
            <a:r>
              <a:rPr lang="en-IN" sz="2400" i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, ...);</a:t>
            </a:r>
            <a:b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</a:b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int 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execle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char *</a:t>
            </a:r>
            <a:r>
              <a:rPr lang="en-IN" sz="2400" i="1" dirty="0">
                <a:latin typeface="Miriam Fixed" panose="020B0509050101010101" pitchFamily="49" charset="-79"/>
                <a:cs typeface="Miriam Fixed" panose="020B0509050101010101" pitchFamily="49" charset="-79"/>
              </a:rPr>
              <a:t>path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, 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char *</a:t>
            </a:r>
            <a:r>
              <a:rPr lang="en-IN" sz="2400" i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,</a:t>
            </a:r>
            <a:b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</a:b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..., char * 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IN" sz="2400" i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envp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[]);</a:t>
            </a:r>
            <a:b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</a:b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int 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execv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char *</a:t>
            </a:r>
            <a:r>
              <a:rPr lang="en-IN" sz="2400" i="1" dirty="0">
                <a:latin typeface="Miriam Fixed" panose="020B0509050101010101" pitchFamily="49" charset="-79"/>
                <a:cs typeface="Miriam Fixed" panose="020B0509050101010101" pitchFamily="49" charset="-79"/>
              </a:rPr>
              <a:t>path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, char *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IN" sz="2400" i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argv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[]);</a:t>
            </a:r>
            <a:b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</a:b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int 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execvp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char *</a:t>
            </a:r>
            <a:r>
              <a:rPr lang="en-IN" sz="2400" i="1" dirty="0">
                <a:latin typeface="Miriam Fixed" panose="020B0509050101010101" pitchFamily="49" charset="-79"/>
                <a:cs typeface="Miriam Fixed" panose="020B0509050101010101" pitchFamily="49" charset="-79"/>
              </a:rPr>
              <a:t>file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, char *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IN" sz="2400" i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argv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[]);</a:t>
            </a:r>
            <a:b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</a:b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int 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execvpe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char *</a:t>
            </a:r>
            <a:r>
              <a:rPr lang="en-IN" sz="2400" i="1" dirty="0">
                <a:latin typeface="Miriam Fixed" panose="020B0509050101010101" pitchFamily="49" charset="-79"/>
                <a:cs typeface="Miriam Fixed" panose="020B0509050101010101" pitchFamily="49" charset="-79"/>
              </a:rPr>
              <a:t>file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, char *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IN" sz="2400" i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argv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[],</a:t>
            </a:r>
            <a:b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</a:b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char *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IN" sz="2400" i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envp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[]);</a:t>
            </a:r>
            <a:r>
              <a:rPr lang="en-IN" sz="2400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</a:p>
          <a:p>
            <a:r>
              <a:rPr lang="en-IN" dirty="0"/>
              <a:t>But actual system call:</a:t>
            </a:r>
          </a:p>
          <a:p>
            <a:r>
              <a:rPr lang="en-IN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int </a:t>
            </a:r>
            <a:r>
              <a:rPr lang="en-IN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execve</a:t>
            </a:r>
            <a:r>
              <a:rPr lang="en-IN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IN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char *</a:t>
            </a:r>
            <a:r>
              <a:rPr lang="en-IN" i="1" dirty="0">
                <a:latin typeface="Miriam Fixed" panose="020B0509050101010101" pitchFamily="49" charset="-79"/>
                <a:cs typeface="Miriam Fixed" panose="020B0509050101010101" pitchFamily="49" charset="-79"/>
              </a:rPr>
              <a:t>filename</a:t>
            </a:r>
            <a:r>
              <a:rPr lang="en-IN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, char *</a:t>
            </a:r>
            <a:r>
              <a:rPr lang="en-IN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IN" i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argv</a:t>
            </a:r>
            <a:r>
              <a:rPr lang="en-IN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[], char *</a:t>
            </a:r>
            <a:r>
              <a:rPr lang="en-IN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IN" i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envp</a:t>
            </a:r>
            <a:r>
              <a:rPr lang="en-IN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[]);</a:t>
            </a: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26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1939-BD20-47E5-90E5-FF05A096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Review: Illustration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386EFD-05AB-46E6-95F0-91807FB6D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525" y="1825625"/>
            <a:ext cx="8084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5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2A6D-8EE3-4997-A69D-731AF4D4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Review: wait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C476-D09B-41FC-86A1-0D920FE4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Used by a parent process to wait on a child process’ execution</a:t>
            </a:r>
          </a:p>
          <a:p>
            <a:pPr lvl="1"/>
            <a:r>
              <a:rPr lang="en-IN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pid_t</a:t>
            </a:r>
            <a:r>
              <a:rPr lang="en-IN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wait(int *</a:t>
            </a:r>
            <a:r>
              <a:rPr lang="en-IN" i="1" dirty="0">
                <a:latin typeface="Miriam Fixed" panose="020B0509050101010101" pitchFamily="49" charset="-79"/>
                <a:cs typeface="Miriam Fixed" panose="020B0509050101010101" pitchFamily="49" charset="-79"/>
              </a:rPr>
              <a:t>status</a:t>
            </a:r>
            <a:r>
              <a:rPr lang="en-IN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);</a:t>
            </a: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</a:p>
          <a:p>
            <a:r>
              <a:rPr lang="en-IN" dirty="0"/>
              <a:t>Blocking function calls</a:t>
            </a:r>
          </a:p>
          <a:p>
            <a:r>
              <a:rPr lang="en-IN" dirty="0"/>
              <a:t>Returns the PID of the child process that terminated (OR ?)</a:t>
            </a:r>
          </a:p>
          <a:p>
            <a:r>
              <a:rPr lang="en-IN" dirty="0"/>
              <a:t>Status: a pointer to an integer, wherein a status word will be written</a:t>
            </a:r>
          </a:p>
          <a:p>
            <a:r>
              <a:rPr lang="en-IN" dirty="0"/>
              <a:t>Can be inspected with these macros:</a:t>
            </a:r>
          </a:p>
          <a:p>
            <a:pPr lvl="1"/>
            <a:r>
              <a:rPr lang="en-IN" dirty="0"/>
              <a:t>WIFEXITED(status)</a:t>
            </a:r>
          </a:p>
          <a:p>
            <a:pPr lvl="2"/>
            <a:r>
              <a:rPr lang="en-IN" dirty="0"/>
              <a:t>WEXITSTATUS(status)</a:t>
            </a:r>
          </a:p>
          <a:p>
            <a:pPr lvl="1"/>
            <a:r>
              <a:rPr lang="en-IN" dirty="0"/>
              <a:t>WIFSIGNALLED(status)</a:t>
            </a:r>
          </a:p>
          <a:p>
            <a:pPr lvl="2"/>
            <a:r>
              <a:rPr lang="en-IN" dirty="0"/>
              <a:t>WTERMSIG(status)</a:t>
            </a:r>
          </a:p>
          <a:p>
            <a:pPr lvl="1"/>
            <a:r>
              <a:rPr lang="en-IN" dirty="0"/>
              <a:t>WIFSTOPPED(status)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16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683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Miriam Fixed</vt:lpstr>
      <vt:lpstr>Office Theme</vt:lpstr>
      <vt:lpstr>CS111: Operating Systems Principles</vt:lpstr>
      <vt:lpstr>Problem 1B: Make your own shell </vt:lpstr>
      <vt:lpstr>Review of getopt_long(3)</vt:lpstr>
      <vt:lpstr>Review of pipe (3)</vt:lpstr>
      <vt:lpstr>Review: fork (2)</vt:lpstr>
      <vt:lpstr>Review: What does the child get?</vt:lpstr>
      <vt:lpstr>Review: exec (3) family of commands</vt:lpstr>
      <vt:lpstr>Review: Illustration</vt:lpstr>
      <vt:lpstr>Review: wait (2)</vt:lpstr>
      <vt:lpstr>waitpid (2)</vt:lpstr>
      <vt:lpstr>Review: signal</vt:lpstr>
      <vt:lpstr>Handling termination of child in the parent</vt:lpstr>
      <vt:lpstr>The example in the problem description</vt:lpstr>
      <vt:lpstr>The flow of data</vt:lpstr>
      <vt:lpstr>Remember!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CS111: Operating Systems Principles</dc:title>
  <dc:creator>Vishwas Suryanarayanan</dc:creator>
  <cp:lastModifiedBy>Vishwas Suryanarayanan</cp:lastModifiedBy>
  <cp:revision>34</cp:revision>
  <dcterms:created xsi:type="dcterms:W3CDTF">2019-01-11T03:55:59Z</dcterms:created>
  <dcterms:modified xsi:type="dcterms:W3CDTF">2019-01-26T01:49:46Z</dcterms:modified>
</cp:coreProperties>
</file>