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25" autoAdjust="0"/>
    <p:restoredTop sz="94660"/>
  </p:normalViewPr>
  <p:slideViewPr>
    <p:cSldViewPr snapToGrid="0">
      <p:cViewPr>
        <p:scale>
          <a:sx n="125" d="100"/>
          <a:sy n="125" d="100"/>
        </p:scale>
        <p:origin x="-4468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C4FE-6516-416D-8F1F-E7309C5F6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7BD1E-664D-4E7C-BAC2-FBB56FFE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54CF-BDB9-44BE-AC0E-DEEADE69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26E7-0CEB-4F69-A6C7-BA36252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139-F8DF-4E20-848D-C0D4232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4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F6B2-0A4B-4492-8C35-1DAD3793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5308-06BB-449C-82FC-3046B4EE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3FD8-079A-414C-9349-3F225231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E54A-DFAD-483C-B22D-4C6E6CC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187B-7323-4FBD-87DA-469DC7E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0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0787-D273-4359-8AA7-491F7216D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CA12F-324B-4A97-B2CB-346CEBF4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2774-70F6-49EB-A5EF-8A4CA585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8F7C-0001-4AB2-9E1C-8D95DDAF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9AD5-27AA-409C-87E8-7EF07E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9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94B4-1A99-4D2E-8BE4-DDD3EA3B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972-EABB-4E4E-AAD1-6B797798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24A6-68E4-472E-B1B7-13B9B928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692D-DE19-4936-A68C-B84FAE13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0C1A-FE03-49ED-9946-F5218701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D80-2E54-46B4-9E08-2AE15DCB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A14E-8353-4604-93D8-F65D4F7C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5DBD-CDE4-415C-9FAE-FF91FAE8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2D04-8139-4FE4-B6FD-1E2292B8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FE8A-8671-4D81-A5B0-7AE75AAD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9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6A7-02BA-4171-95DF-FB7B97B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0636-F7FF-4144-B03B-A023255E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7AE7-4C14-40F1-8C5C-151703A8C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EB13-645A-43EA-8830-F31B2BB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0DBF-38E8-40EF-B872-F0A76A78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C4F5-4814-4BC3-9BBF-B54C8727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F828-6DDE-4952-A14A-EA5DF8AD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A95D-7565-45B9-9541-BDD4DC5E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7648-5261-446D-92C1-E1E09213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6645D-0725-48ED-8FA4-4A13BAEF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48155-94EB-48A0-9DC4-64472EB9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B4D8F-319A-4047-9CB9-27300486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8780D-BD05-42F6-BAA6-07ACDB4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2A7BC-1A9F-4F3E-946B-564BBBAA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B8E8-B632-4CE2-A39F-029A56B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EAF03-E654-4458-9546-815C5F2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F6CF4-B0F5-4BE6-947C-9CB3DE2C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F9CE7-226B-4D0C-88CD-3867F26C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10E65-C0D0-4473-8431-722427DF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8AF25-3570-4FB2-B07F-2FFA5596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32FF3-31F8-40ED-8B5D-FEDEAC3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C4B4-A3B8-402C-AC6E-9253611A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4CB7-19D9-4029-9605-452950D1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B815-FEED-424B-A4AE-482FD527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6D118-2E1A-41B5-9A32-B5D384D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C568-9B08-4369-887E-9D1F0315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43F0-0ADE-4A85-897D-82D4730F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75D4-57EF-4892-9E4F-848EB9E0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4FDE3-6883-4136-B5DF-8753D722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621C-DFDE-46A9-90DE-74601477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3B3A-D18F-4169-B57E-ED2E289F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FDD3-C527-4EC8-B1C2-65760BF3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38C3F-5AF3-429D-B6FF-6EF64016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6BFDD-4DD9-498F-90EC-3F2CF929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88A6-3103-4BB2-BB49-79C8F66F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20D1-D0E3-4CF3-9550-15615DDCE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7C6A-CF93-4AA8-A15B-DBC153950508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8D19-B661-48EE-9173-A4AD3F07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44BB-F47C-4C46-99A7-A5D7F546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.ucla.edu/classes/winter19/cs111/labs/project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resource.h" TargetMode="External"/><Relationship Id="rId2" Type="http://schemas.openxmlformats.org/officeDocument/2006/relationships/hyperlink" Target="https://linux.die.net/include/sys/time.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146-D7B1-4909-9D80-A3182485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CS111: Operating Systems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E5768-EBA9-4C1A-88B6-79A642D40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Lab 1C: Profiling the Simpleton Shell</a:t>
            </a:r>
          </a:p>
          <a:p>
            <a:r>
              <a:rPr lang="en-IN" dirty="0"/>
              <a:t>Midterm Review!</a:t>
            </a:r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Vishwas Suryanarayanan</a:t>
            </a:r>
          </a:p>
        </p:txBody>
      </p:sp>
    </p:spTree>
    <p:extLst>
      <p:ext uri="{BB962C8B-B14F-4D97-AF65-F5344CB8AC3E}">
        <p14:creationId xmlns:p14="http://schemas.microsoft.com/office/powerpoint/2010/main" val="421377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B5763-BB8F-434C-90C0-843060904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24"/>
          <a:stretch/>
        </p:blipFill>
        <p:spPr>
          <a:xfrm>
            <a:off x="657959" y="63500"/>
            <a:ext cx="10721693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28F-DFD2-4116-8124-EEA20C4E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1C: Compare your shell to others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EC98-DE59-4E2A-B449-3704B5F4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Full Description here: </a:t>
            </a:r>
            <a:r>
              <a:rPr lang="en-IN" dirty="0"/>
              <a:t>https://web.cs.ucla.edu/classes/winter19/cs111/assign/lab1.html</a:t>
            </a:r>
          </a:p>
          <a:p>
            <a:r>
              <a:rPr lang="en-IN" dirty="0"/>
              <a:t>Setup:</a:t>
            </a:r>
          </a:p>
          <a:p>
            <a:pPr lvl="1"/>
            <a:r>
              <a:rPr lang="en-IN" dirty="0"/>
              <a:t>Development environment with </a:t>
            </a:r>
            <a:r>
              <a:rPr lang="en-IN" dirty="0" err="1"/>
              <a:t>gcc</a:t>
            </a:r>
            <a:r>
              <a:rPr lang="en-IN" dirty="0"/>
              <a:t>, </a:t>
            </a:r>
            <a:r>
              <a:rPr lang="en-IN" dirty="0" err="1"/>
              <a:t>glibc</a:t>
            </a:r>
            <a:r>
              <a:rPr lang="en-IN" dirty="0"/>
              <a:t>, make, </a:t>
            </a:r>
            <a:r>
              <a:rPr lang="en-IN" dirty="0" err="1"/>
              <a:t>gdb</a:t>
            </a:r>
            <a:endParaRPr lang="en-IN" dirty="0"/>
          </a:p>
          <a:p>
            <a:r>
              <a:rPr lang="en-IN" dirty="0"/>
              <a:t>Goal:</a:t>
            </a:r>
          </a:p>
          <a:p>
            <a:pPr lvl="1"/>
            <a:r>
              <a:rPr lang="en-IN" i="1" dirty="0"/>
              <a:t>Profile </a:t>
            </a:r>
            <a:r>
              <a:rPr lang="en-IN" i="1" dirty="0" err="1"/>
              <a:t>simpsh</a:t>
            </a:r>
            <a:r>
              <a:rPr lang="en-IN" i="1" dirty="0"/>
              <a:t> to compare to bash and dash</a:t>
            </a:r>
            <a:endParaRPr lang="en-IN" dirty="0"/>
          </a:p>
          <a:p>
            <a:pPr lvl="2"/>
            <a:r>
              <a:rPr lang="en-IN" dirty="0"/>
              <a:t>Come up with at least 3 non-trivial benchmark commands</a:t>
            </a:r>
          </a:p>
          <a:p>
            <a:r>
              <a:rPr lang="en-IN" dirty="0"/>
              <a:t>Submit:</a:t>
            </a:r>
          </a:p>
          <a:p>
            <a:pPr lvl="1"/>
            <a:r>
              <a:rPr lang="en-IN" dirty="0"/>
              <a:t>Tar ball with source module, </a:t>
            </a:r>
            <a:r>
              <a:rPr lang="en-IN" dirty="0" err="1"/>
              <a:t>Makefile</a:t>
            </a:r>
            <a:r>
              <a:rPr lang="en-IN" dirty="0"/>
              <a:t>, README and Report</a:t>
            </a:r>
          </a:p>
        </p:txBody>
      </p:sp>
    </p:spTree>
    <p:extLst>
      <p:ext uri="{BB962C8B-B14F-4D97-AF65-F5344CB8AC3E}">
        <p14:creationId xmlns:p14="http://schemas.microsoft.com/office/powerpoint/2010/main" val="1861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1E5-8513-4952-AAB0-B3D6487B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getrusage</a:t>
            </a:r>
            <a:r>
              <a:rPr lang="en-IN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3A60-A6D5-42D8-AD9A-DAF4D362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IN" dirty="0"/>
              <a:t>Include:</a:t>
            </a:r>
          </a:p>
          <a:p>
            <a:pPr marL="0" indent="0">
              <a:buNone/>
            </a:pPr>
            <a: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	#include &lt;</a:t>
            </a:r>
            <a: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  <a:hlinkClick r:id="rId2"/>
              </a:rPr>
              <a:t>sys/</a:t>
            </a:r>
            <a:r>
              <a:rPr lang="en-US" b="1" dirty="0" err="1">
                <a:latin typeface="Miriam Fixed" panose="020B0509050101010101" pitchFamily="49" charset="-79"/>
                <a:cs typeface="Miriam Fixed" panose="020B0509050101010101" pitchFamily="49" charset="-79"/>
                <a:hlinkClick r:id="rId2"/>
              </a:rPr>
              <a:t>time.h</a:t>
            </a:r>
            <a: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&gt;</a:t>
            </a:r>
            <a:b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	#include &lt;</a:t>
            </a:r>
            <a: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  <a:hlinkClick r:id="rId3"/>
              </a:rPr>
              <a:t>sys/</a:t>
            </a:r>
            <a:r>
              <a:rPr lang="en-US" b="1" dirty="0" err="1">
                <a:latin typeface="Miriam Fixed" panose="020B0509050101010101" pitchFamily="49" charset="-79"/>
                <a:cs typeface="Miriam Fixed" panose="020B0509050101010101" pitchFamily="49" charset="-79"/>
                <a:hlinkClick r:id="rId3"/>
              </a:rPr>
              <a:t>resource.h</a:t>
            </a:r>
            <a: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&gt;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</a:p>
          <a:p>
            <a:r>
              <a:rPr lang="en-US" dirty="0"/>
              <a:t>Function</a:t>
            </a:r>
            <a:r>
              <a:rPr lang="en-US" b="1" dirty="0"/>
              <a:t> </a:t>
            </a:r>
            <a:r>
              <a:rPr lang="en-US" dirty="0"/>
              <a:t>Definition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	int </a:t>
            </a:r>
            <a:r>
              <a:rPr lang="en-US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getrusage</a:t>
            </a:r>
            <a: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(int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US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who</a:t>
            </a:r>
            <a: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struct </a:t>
            </a:r>
            <a:r>
              <a:rPr lang="en-US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rusage</a:t>
            </a:r>
            <a: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*</a:t>
            </a:r>
            <a:r>
              <a:rPr lang="en-US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usage</a:t>
            </a:r>
            <a:r>
              <a:rPr lang="en-US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</a:p>
          <a:p>
            <a:r>
              <a:rPr lang="en-US" dirty="0">
                <a:cs typeface="Miriam Fixed" panose="020B0509050101010101" pitchFamily="49" charset="-79"/>
              </a:rPr>
              <a:t>who?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RUSAGE_SELF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RUSAGE_CHILDREN</a:t>
            </a:r>
          </a:p>
          <a:p>
            <a:pPr lvl="1"/>
            <a:r>
              <a:rPr lang="en-IN" b="1" dirty="0"/>
              <a:t>RUSAGE_THREAD</a:t>
            </a:r>
            <a:r>
              <a:rPr lang="en-IN" dirty="0"/>
              <a:t> </a:t>
            </a:r>
            <a:endParaRPr lang="en-US" dirty="0">
              <a:cs typeface="Miriam Fixed" panose="020B0509050101010101" pitchFamily="49" charset="-79"/>
            </a:endParaRPr>
          </a:p>
          <a:p>
            <a:r>
              <a:rPr lang="en-US" dirty="0">
                <a:cs typeface="Miriam Fixed" panose="020B0509050101010101" pitchFamily="49" charset="-79"/>
              </a:rPr>
              <a:t>Returns: 0 and -1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56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A84B-1AD0-4FA5-B9A0-FC9D981A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definition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D26B0-CC10-46A9-8774-BBA4ADBF5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005" y="1825625"/>
            <a:ext cx="6989989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C452F-414E-48F8-B724-155DCC8BD760}"/>
              </a:ext>
            </a:extLst>
          </p:cNvPr>
          <p:cNvSpPr/>
          <p:nvPr/>
        </p:nvSpPr>
        <p:spPr>
          <a:xfrm>
            <a:off x="2929467" y="2159000"/>
            <a:ext cx="5359400" cy="4572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7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D95A-AF9F-46CA-92EE-483CBCA2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timeval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88A4-B14D-44D1-8F87-5F9BA50C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 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struct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timeval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{</a:t>
            </a:r>
          </a:p>
          <a:p>
            <a:pPr marL="0" indent="0">
              <a:buNone/>
            </a:pP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       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time_t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tv_sec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;     /* seconds */</a:t>
            </a:r>
          </a:p>
          <a:p>
            <a:pPr marL="0" indent="0">
              <a:buNone/>
            </a:pP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       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suseconds_t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tv_usec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;    /* microseconds */</a:t>
            </a:r>
          </a:p>
          <a:p>
            <a:pPr marL="0" indent="0">
              <a:buNone/>
            </a:pP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    };</a:t>
            </a:r>
          </a:p>
          <a:p>
            <a:r>
              <a:rPr lang="en-IN" dirty="0"/>
              <a:t>For reference:</a:t>
            </a:r>
          </a:p>
          <a:p>
            <a:pPr lvl="1"/>
            <a:r>
              <a:rPr lang="en-IN" dirty="0"/>
              <a:t>Epoch:  1970-01-01 00:00:00 +0000 (UTC)</a:t>
            </a:r>
          </a:p>
          <a:p>
            <a:r>
              <a:rPr lang="en-IN" dirty="0"/>
              <a:t>Call before and after, and report the difference.</a:t>
            </a:r>
          </a:p>
          <a:p>
            <a:r>
              <a:rPr lang="en-IN" dirty="0"/>
              <a:t>Values are not floating point -&gt; they are integral values.</a:t>
            </a:r>
          </a:p>
          <a:p>
            <a:r>
              <a:rPr lang="en-IN" dirty="0"/>
              <a:t>Operations in the user space count towards user time</a:t>
            </a:r>
          </a:p>
          <a:p>
            <a:r>
              <a:rPr lang="en-IN" dirty="0"/>
              <a:t>Operations in the kernel space (system calls) count towards system time.</a:t>
            </a:r>
          </a:p>
        </p:txBody>
      </p:sp>
    </p:spTree>
    <p:extLst>
      <p:ext uri="{BB962C8B-B14F-4D97-AF65-F5344CB8AC3E}">
        <p14:creationId xmlns:p14="http://schemas.microsoft.com/office/powerpoint/2010/main" val="87174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796F-A0FA-4926-B5D0-FE8152C4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4C00-6985-47AA-80B1-08503D41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Bash command to profile a shell script</a:t>
            </a:r>
          </a:p>
          <a:p>
            <a:r>
              <a:rPr lang="en-IN" dirty="0"/>
              <a:t>Gives statistics for the current shell</a:t>
            </a:r>
          </a:p>
          <a:p>
            <a:r>
              <a:rPr lang="en-IN" dirty="0"/>
              <a:t>Invoke a new shell with bash –c “Non-trivial benchmark here; times;”</a:t>
            </a:r>
          </a:p>
          <a:p>
            <a:r>
              <a:rPr lang="en-IN" dirty="0"/>
              <a:t>Output:</a:t>
            </a:r>
          </a:p>
          <a:p>
            <a:pPr lvl="1"/>
            <a:r>
              <a:rPr lang="en-IN" dirty="0"/>
              <a:t>User Time		System Time</a:t>
            </a:r>
            <a:br>
              <a:rPr lang="en-IN" dirty="0"/>
            </a:br>
            <a:r>
              <a:rPr lang="en-IN" dirty="0"/>
              <a:t>User Time (child) 	System Time (child)</a:t>
            </a:r>
          </a:p>
          <a:p>
            <a:r>
              <a:rPr lang="en-IN" dirty="0"/>
              <a:t>The children must have been `</a:t>
            </a:r>
            <a:r>
              <a:rPr lang="en-IN" dirty="0" err="1"/>
              <a:t>wait`ed</a:t>
            </a:r>
            <a:r>
              <a:rPr lang="en-IN" dirty="0"/>
              <a:t> for</a:t>
            </a:r>
          </a:p>
          <a:p>
            <a:r>
              <a:rPr lang="en-IN" dirty="0"/>
              <a:t>Reiteration:</a:t>
            </a:r>
          </a:p>
          <a:p>
            <a:pPr lvl="1"/>
            <a:r>
              <a:rPr lang="en-IN" dirty="0"/>
              <a:t>Operations in the user space count towards user time</a:t>
            </a:r>
          </a:p>
          <a:p>
            <a:pPr lvl="1"/>
            <a:r>
              <a:rPr lang="en-IN" dirty="0"/>
              <a:t>Operations in the kernel space (system calls) count towards system time.</a:t>
            </a:r>
          </a:p>
        </p:txBody>
      </p:sp>
    </p:spTree>
    <p:extLst>
      <p:ext uri="{BB962C8B-B14F-4D97-AF65-F5344CB8AC3E}">
        <p14:creationId xmlns:p14="http://schemas.microsoft.com/office/powerpoint/2010/main" val="85595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A8D95-6E86-4650-9A99-58265F450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IN" sz="5800"/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9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0A2380-C6BA-4968-823A-A49ECDAC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Midterm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3FF9D-0517-4C3B-AB4A-21BB4C93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Winter 2017 Paper for CS-111</a:t>
            </a:r>
          </a:p>
          <a:p>
            <a:r>
              <a:rPr lang="en-US" sz="2000" dirty="0">
                <a:solidFill>
                  <a:srgbClr val="FFC000"/>
                </a:solidFill>
              </a:rPr>
              <a:t>Remember: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Open Book, Open 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Closed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Assignments are also important!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5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6F89FF-E6D3-43EF-82E1-3376AB760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92384"/>
            <a:ext cx="10734602" cy="67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1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247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Miriam Fixed</vt:lpstr>
      <vt:lpstr>Office Theme</vt:lpstr>
      <vt:lpstr>CS111: Operating Systems Principles</vt:lpstr>
      <vt:lpstr>Problem 1C: Compare your shell to others </vt:lpstr>
      <vt:lpstr>getrusage (2)</vt:lpstr>
      <vt:lpstr>Structure definition</vt:lpstr>
      <vt:lpstr>struct timeval </vt:lpstr>
      <vt:lpstr>times (2)</vt:lpstr>
      <vt:lpstr>Questions?</vt:lpstr>
      <vt:lpstr>Midterm Review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CS111: Operating Systems Principles</dc:title>
  <dc:creator>Vishwas Suryanarayanan</dc:creator>
  <cp:lastModifiedBy>Vishwas Suryanarayanan</cp:lastModifiedBy>
  <cp:revision>5</cp:revision>
  <dcterms:created xsi:type="dcterms:W3CDTF">2019-02-01T21:02:24Z</dcterms:created>
  <dcterms:modified xsi:type="dcterms:W3CDTF">2019-02-02T06:51:35Z</dcterms:modified>
</cp:coreProperties>
</file>