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8" r:id="rId12"/>
    <p:sldId id="272" r:id="rId13"/>
    <p:sldId id="269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2-09T01:11:10.7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4712 11442 0,'29'0'312,"1"0"-312,28 0 16,1 0-16,29 0 16,-1 0-1,1 0 1,-29 0-1,-1 0 1,-28 0 0,-1 0-1,29 0 1,89 0 0,-30 0-1,0 0 1,58 0 15,-57-29-15,-60 29-1,30 0 1,-59 0-16,59 0 16,0-29-1,-30 29 1,59 0-1,-58 0 1,0 0 0,-1 0-1,1 0 1,-30 0 15,59 0-15,-59 0-1,30 0 1,87 0 0,-29 0-1,0 0 1,29 0 0,-116 0-1,-1 0 1,88 0-1,-29 0 1,29 0 0,29 0-1,1 0 1,-118 0 0,59 0-1,-59 0 16,0 0-15,59 0 0,88 0-1,-88 0 1,116 0 0,-116 0-1,-59 0 1,1 0 15,-1 0 0,59 0-31,29 0 16,59-30 0,-89 30-1,-57 0 1,292 147 218,-352-147-203,89-30 1,-1 1-17,118 0-15,29 0 0,146-30 16,235 30 0,-89 29-1,-321 0 1,-30 0-1,-58 0 1,-29 29 0,-30-29-1,117 0 1,-58 0 0,-59 29-1,1-29 16,57 30-15,-57-30-16,57 0 16,89 0-1,-88 0 1,175 0 0,-175 0-1,-59 0 1,59 0-1,-58 0 1,-1 0 0,-29 29-1,29-29 63,-29 29-62,0 0 31,29-29-47,1 0 125,57 0-109,-57 0-16,28 0 15,-29 0 1,1 0-1,28 0 1,1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2-09T01:11:16.70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4624 14895 0,'88'29'204,"29"-29"-204,-58 0 15,-30 30-15,0-30 16,1 0-1,-1 0 204,29 0-203,1 0-16,-1 0 15,1 0-15,87 0 16,-58 0 0,-29 0-1,-30 0 32,0 0-47,118 0 16,-89 0-1,88 0 1,-28 0-16,-60 0 31,-29 0-15,-29 29 31,59 0-32,58-58 314,0-30-329,147-28 15,58-1-15,-147 29 16,30 1-16,0-1 31,-88 59-15,-58 0-1,-30 0 1,59 0 0,58 0-1,-87 0 1,28 0-1,-57 0-15,28 0 16,-29 0 0,1 0-1,28 0 17,89 0-17,-60 0 16,-57 0-31,-1 0 16,30 0 0,-1 30 15,1-30-15,-30 0-1,59 0 1,-1 0-1,-57 0 1,-1 0 15,0 0-31,30 0 16,-1 0 0,1 0-1,-1 0 16,-28 0-15,-1 0 0,0 0-1,1 0 1,87 0 0,0 0-1,-29 0 1,29 0-1,58 0 1,-116 0 0,-30 0-1,0 0 48,1 0-63,-1 0 15,0 0 1,59-30 0,-29 30-1,-30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4A0EC-2032-46A6-BC8E-848BE4A84EE0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45C39-BD44-47B7-BAA0-CBDE88E79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462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45C39-BD44-47B7-BAA0-CBDE88E798F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142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pthread_attr_t</a:t>
            </a:r>
            <a:r>
              <a:rPr lang="en-IN" dirty="0"/>
              <a:t> </a:t>
            </a:r>
            <a:r>
              <a:rPr lang="en-IN" dirty="0" err="1"/>
              <a:t>attr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 err="1"/>
              <a:t>pthread_attr_init</a:t>
            </a:r>
            <a:r>
              <a:rPr lang="en-IN" dirty="0"/>
              <a:t>(&amp;</a:t>
            </a:r>
            <a:r>
              <a:rPr lang="en-IN" dirty="0" err="1"/>
              <a:t>attr</a:t>
            </a:r>
            <a:r>
              <a:rPr lang="en-IN" dirty="0"/>
              <a:t>);</a:t>
            </a:r>
          </a:p>
          <a:p>
            <a:r>
              <a:rPr lang="en-IN" dirty="0"/>
              <a:t>Can be used to set state, detach state, </a:t>
            </a:r>
            <a:r>
              <a:rPr lang="en-IN" dirty="0" err="1"/>
              <a:t>cancelstate</a:t>
            </a:r>
            <a:r>
              <a:rPr lang="en-IN" dirty="0"/>
              <a:t>, scheduling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45C39-BD44-47B7-BAA0-CBDE88E798F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161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C4FE-6516-416D-8F1F-E7309C5F6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7BD1E-664D-4E7C-BAC2-FBB56FFE0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C54CF-BDB9-44BE-AC0E-DEEADE69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126E7-0CEB-4F69-A6C7-BA362529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6139-F8DF-4E20-848D-C0D42329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64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F6B2-0A4B-4492-8C35-1DAD3793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55308-06BB-449C-82FC-3046B4EE1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A3FD8-079A-414C-9349-3F225231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7E54A-DFAD-483C-B22D-4C6E6CC2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B187B-7323-4FBD-87DA-469DC7EE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50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B0787-D273-4359-8AA7-491F7216D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CA12F-324B-4A97-B2CB-346CEBF49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A2774-70F6-49EB-A5EF-8A4CA585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8F7C-0001-4AB2-9E1C-8D95DDAF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F9AD5-27AA-409C-87E8-7EF07EF4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39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94B4-1A99-4D2E-8BE4-DDD3EA3B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4972-EABB-4E4E-AAD1-6B7977980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224A6-68E4-472E-B1B7-13B9B928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5692D-DE19-4936-A68C-B84FAE13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40C1A-FE03-49ED-9946-F5218701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2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AD80-2E54-46B4-9E08-2AE15DCB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FA14E-8353-4604-93D8-F65D4F7C3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5DBD-CDE4-415C-9FAE-FF91FAE8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72D04-8139-4FE4-B6FD-1E2292B8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EFE8A-8671-4D81-A5B0-7AE75AAD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9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76A7-02BA-4171-95DF-FB7B97B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C0636-F7FF-4144-B03B-A023255E3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E7AE7-4C14-40F1-8C5C-151703A8C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2EB13-645A-43EA-8830-F31B2BB2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20DBF-38E8-40EF-B872-F0A76A78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FC4F5-4814-4BC3-9BBF-B54C8727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88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F828-6DDE-4952-A14A-EA5DF8AD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7A95D-7565-45B9-9541-BDD4DC5EB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F7648-5261-446D-92C1-E1E092136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6645D-0725-48ED-8FA4-4A13BAEFC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48155-94EB-48A0-9DC4-64472EB97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B4D8F-319A-4047-9CB9-27300486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8780D-BD05-42F6-BAA6-07ACDB48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2A7BC-1A9F-4F3E-946B-564BBBAA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65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B8E8-B632-4CE2-A39F-029A56B7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EAF03-E654-4458-9546-815C5F2B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F6CF4-B0F5-4BE6-947C-9CB3DE2C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F9CE7-226B-4D0C-88CD-3867F26C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10E65-C0D0-4473-8431-722427DF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8AF25-3570-4FB2-B07F-2FFA5596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32FF3-31F8-40ED-8B5D-FEDEAC3C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87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C4B4-A3B8-402C-AC6E-9253611A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F4CB7-19D9-4029-9605-452950D18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7B815-FEED-424B-A4AE-482FD5277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6D118-2E1A-41B5-9A32-B5D384D3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2C568-9B08-4369-887E-9D1F0315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743F0-0ADE-4A85-897D-82D4730F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13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75D4-57EF-4892-9E4F-848EB9E0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4FDE3-6883-4136-B5DF-8753D7223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D621C-DFDE-46A9-90DE-74601477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93B3A-D18F-4169-B57E-ED2E289F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DFDD3-C527-4EC8-B1C2-65760BF3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38C3F-5AF3-429D-B6FF-6EF64016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14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6BFDD-4DD9-498F-90EC-3F2CF929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288A6-3103-4BB2-BB49-79C8F66FB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820D1-D0E3-4CF3-9550-15615DDCE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67C6A-CF93-4AA8-A15B-DBC15395050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78D19-B661-48EE-9173-A4AD3F074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F44BB-F47C-4C46-99A7-A5D7F5460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34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B146-D7B1-4909-9D80-A3182485D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CS111: Operating Systems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E5768-EBA9-4C1A-88B6-79A642D40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Lab 2A: Race conditions and Synchronization</a:t>
            </a:r>
          </a:p>
          <a:p>
            <a:endParaRPr lang="en-IN" dirty="0"/>
          </a:p>
          <a:p>
            <a:endParaRPr lang="en-IN" dirty="0"/>
          </a:p>
          <a:p>
            <a:pPr algn="r"/>
            <a:r>
              <a:rPr lang="en-IN" dirty="0"/>
              <a:t>Vishwas Suryanarayanan</a:t>
            </a:r>
          </a:p>
        </p:txBody>
      </p:sp>
    </p:spTree>
    <p:extLst>
      <p:ext uri="{BB962C8B-B14F-4D97-AF65-F5344CB8AC3E}">
        <p14:creationId xmlns:p14="http://schemas.microsoft.com/office/powerpoint/2010/main" val="421377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03E7-6F42-4230-A68C-8CD13960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645"/>
            <a:ext cx="10515600" cy="1325563"/>
          </a:xfrm>
        </p:spPr>
        <p:txBody>
          <a:bodyPr/>
          <a:lstStyle/>
          <a:p>
            <a:r>
              <a:rPr lang="en-IN" dirty="0"/>
              <a:t>Yielding: </a:t>
            </a:r>
            <a:r>
              <a:rPr lang="en-IN" dirty="0" err="1"/>
              <a:t>sched_yield</a:t>
            </a:r>
            <a:r>
              <a:rPr lang="en-IN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ADF7C-6712-411A-AB88-6632DC59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Function definition:</a:t>
            </a:r>
          </a:p>
          <a:p>
            <a:pPr marL="0" indent="0">
              <a:buNone/>
            </a:pPr>
            <a:r>
              <a:rPr lang="en-IN" dirty="0">
                <a:latin typeface="Miriam Fixed" panose="020B0509050101010101" pitchFamily="49" charset="-79"/>
                <a:cs typeface="Miriam Fixed" panose="020B0509050101010101" pitchFamily="49" charset="-79"/>
              </a:rPr>
              <a:t>       int </a:t>
            </a:r>
            <a:r>
              <a:rPr lang="en-IN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sched_yield</a:t>
            </a:r>
            <a:r>
              <a:rPr lang="en-IN" dirty="0">
                <a:latin typeface="Miriam Fixed" panose="020B0509050101010101" pitchFamily="49" charset="-79"/>
                <a:cs typeface="Miriam Fixed" panose="020B0509050101010101" pitchFamily="49" charset="-79"/>
              </a:rPr>
              <a:t>(void);</a:t>
            </a:r>
          </a:p>
          <a:p>
            <a:r>
              <a:rPr lang="en-IN" dirty="0"/>
              <a:t>Calling thread yields the processor </a:t>
            </a:r>
          </a:p>
          <a:p>
            <a:r>
              <a:rPr lang="en-IN" dirty="0"/>
              <a:t>Yielding: voluntarily relinquishing control of the processor</a:t>
            </a:r>
          </a:p>
          <a:p>
            <a:r>
              <a:rPr lang="en-IN" dirty="0"/>
              <a:t>Does not mean that the thread exits:</a:t>
            </a:r>
          </a:p>
          <a:p>
            <a:pPr lvl="1"/>
            <a:r>
              <a:rPr lang="en-IN" dirty="0"/>
              <a:t>Imagine waiting to get billed at the grocery store</a:t>
            </a:r>
          </a:p>
          <a:p>
            <a:pPr lvl="1"/>
            <a:r>
              <a:rPr lang="en-IN" dirty="0"/>
              <a:t>Calling yield is essentially the same as telling the employee to stop billing your things and save the state,</a:t>
            </a:r>
          </a:p>
          <a:p>
            <a:pPr lvl="1"/>
            <a:r>
              <a:rPr lang="en-IN" dirty="0"/>
              <a:t>And then </a:t>
            </a:r>
            <a:r>
              <a:rPr lang="en-IN" i="1" dirty="0"/>
              <a:t>Leaving the queue and </a:t>
            </a:r>
            <a:r>
              <a:rPr lang="en-IN" i="1" dirty="0" err="1"/>
              <a:t>rejoining</a:t>
            </a:r>
            <a:r>
              <a:rPr lang="en-IN" i="1" dirty="0"/>
              <a:t> it at the end</a:t>
            </a:r>
            <a:endParaRPr lang="en-IN" dirty="0"/>
          </a:p>
          <a:p>
            <a:pPr lvl="1"/>
            <a:r>
              <a:rPr lang="en-IN" dirty="0"/>
              <a:t>When you reach the front of the queue again, you </a:t>
            </a:r>
            <a:r>
              <a:rPr lang="en-IN" b="1" dirty="0"/>
              <a:t>continue</a:t>
            </a:r>
            <a:r>
              <a:rPr lang="en-IN" dirty="0"/>
              <a:t> where you left off.</a:t>
            </a:r>
          </a:p>
          <a:p>
            <a:r>
              <a:rPr lang="en-IN" dirty="0"/>
              <a:t>Does this help with synchronized access to shared data?	</a:t>
            </a:r>
          </a:p>
        </p:txBody>
      </p:sp>
    </p:spTree>
    <p:extLst>
      <p:ext uri="{BB962C8B-B14F-4D97-AF65-F5344CB8AC3E}">
        <p14:creationId xmlns:p14="http://schemas.microsoft.com/office/powerpoint/2010/main" val="312991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4B72-84D5-4859-8AF8-194D1651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pthread</a:t>
            </a:r>
            <a:r>
              <a:rPr lang="en-IN" dirty="0"/>
              <a:t>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63E4B-533B-4D5A-A2D9-9EDC6FD8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Creating:</a:t>
            </a:r>
          </a:p>
          <a:p>
            <a:r>
              <a:rPr lang="en-IN" dirty="0"/>
              <a:t>Two ways: </a:t>
            </a:r>
          </a:p>
          <a:p>
            <a:pPr lvl="1"/>
            <a:r>
              <a:rPr lang="en-IN" dirty="0"/>
              <a:t>Static - </a:t>
            </a:r>
            <a:r>
              <a:rPr lang="en-US" dirty="0" err="1"/>
              <a:t>mymutex</a:t>
            </a:r>
            <a:r>
              <a:rPr lang="en-US" dirty="0"/>
              <a:t> = PTHREAD_MUTEX_INITIALIZER;</a:t>
            </a:r>
          </a:p>
          <a:p>
            <a:pPr lvl="1"/>
            <a:r>
              <a:rPr lang="en-US" dirty="0"/>
              <a:t>Dynamic – Using </a:t>
            </a:r>
            <a:r>
              <a:rPr lang="en-US" dirty="0" err="1"/>
              <a:t>pthread_mutex_init</a:t>
            </a:r>
            <a:r>
              <a:rPr lang="en-US" dirty="0"/>
              <a:t>(mutex, </a:t>
            </a:r>
            <a:r>
              <a:rPr lang="en-US" dirty="0" err="1"/>
              <a:t>attr</a:t>
            </a:r>
            <a:r>
              <a:rPr lang="en-US" dirty="0"/>
              <a:t>)  -&gt; Can set attributes</a:t>
            </a:r>
            <a:endParaRPr lang="en-IN" dirty="0"/>
          </a:p>
          <a:p>
            <a:r>
              <a:rPr lang="en-IN" dirty="0"/>
              <a:t>Locking and Unlocking:</a:t>
            </a:r>
          </a:p>
          <a:p>
            <a:r>
              <a:rPr lang="en-IN" dirty="0"/>
              <a:t>int </a:t>
            </a:r>
            <a:r>
              <a:rPr lang="en-IN" dirty="0" err="1"/>
              <a:t>pthread_mutex_lock</a:t>
            </a:r>
            <a:r>
              <a:rPr lang="en-IN" dirty="0"/>
              <a:t>(</a:t>
            </a:r>
            <a:r>
              <a:rPr lang="en-IN" dirty="0" err="1"/>
              <a:t>pthread_mutex_t</a:t>
            </a:r>
            <a:r>
              <a:rPr lang="en-IN" dirty="0"/>
              <a:t> *</a:t>
            </a:r>
            <a:r>
              <a:rPr lang="en-IN" i="1" dirty="0"/>
              <a:t>mutex</a:t>
            </a:r>
            <a:r>
              <a:rPr lang="en-IN" b="1" dirty="0"/>
              <a:t>);</a:t>
            </a:r>
            <a:br>
              <a:rPr lang="en-IN" b="1" dirty="0"/>
            </a:br>
            <a:r>
              <a:rPr lang="en-IN" dirty="0"/>
              <a:t>int </a:t>
            </a:r>
            <a:r>
              <a:rPr lang="en-IN" dirty="0" err="1"/>
              <a:t>pthread_mutex_trylock</a:t>
            </a:r>
            <a:r>
              <a:rPr lang="en-IN" dirty="0"/>
              <a:t>(</a:t>
            </a:r>
            <a:r>
              <a:rPr lang="en-IN" dirty="0" err="1"/>
              <a:t>pthread_mutex_t</a:t>
            </a:r>
            <a:r>
              <a:rPr lang="en-IN" dirty="0"/>
              <a:t> *</a:t>
            </a:r>
            <a:r>
              <a:rPr lang="en-IN" i="1" dirty="0"/>
              <a:t>mutex</a:t>
            </a:r>
            <a:r>
              <a:rPr lang="en-IN" b="1" dirty="0"/>
              <a:t>);</a:t>
            </a:r>
            <a:br>
              <a:rPr lang="en-IN" b="1" dirty="0"/>
            </a:br>
            <a:r>
              <a:rPr lang="en-IN" dirty="0"/>
              <a:t>int </a:t>
            </a:r>
            <a:r>
              <a:rPr lang="en-IN" dirty="0" err="1"/>
              <a:t>pthread_mutex_unlock</a:t>
            </a:r>
            <a:r>
              <a:rPr lang="en-IN" dirty="0"/>
              <a:t>(</a:t>
            </a:r>
            <a:r>
              <a:rPr lang="en-IN" dirty="0" err="1"/>
              <a:t>pthread_mutex_t</a:t>
            </a:r>
            <a:r>
              <a:rPr lang="en-IN" dirty="0"/>
              <a:t> *</a:t>
            </a:r>
            <a:r>
              <a:rPr lang="en-IN" i="1" dirty="0"/>
              <a:t>mutex</a:t>
            </a:r>
            <a:r>
              <a:rPr lang="en-IN" b="1" dirty="0"/>
              <a:t>); </a:t>
            </a:r>
          </a:p>
          <a:p>
            <a:r>
              <a:rPr lang="en-IN" dirty="0"/>
              <a:t>Destroy:</a:t>
            </a:r>
          </a:p>
          <a:p>
            <a:pPr lvl="2"/>
            <a:r>
              <a:rPr lang="en-IN" dirty="0" err="1"/>
              <a:t>pthread_mutex_destroy</a:t>
            </a:r>
            <a:r>
              <a:rPr lang="en-IN" dirty="0"/>
              <a:t>(&amp;mutex);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4336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89EE-4790-4225-ABCC-80EBEB253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mutexes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3A532-4761-436D-93DE-7013A7291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LOCK: Used to lock a mutex. Blocks if another thread is holding the lock</a:t>
            </a:r>
          </a:p>
          <a:p>
            <a:r>
              <a:rPr lang="en-IN" dirty="0"/>
              <a:t>TRY LOCK: Non-Blocking version of LOCK</a:t>
            </a:r>
          </a:p>
          <a:p>
            <a:r>
              <a:rPr lang="en-IN" dirty="0"/>
              <a:t>UNLOCK: Only useful if thread has the lock: will unlock it. Error if already unlocked or not owned by calling thread</a:t>
            </a:r>
          </a:p>
          <a:p>
            <a:r>
              <a:rPr lang="en-IN" dirty="0"/>
              <a:t>Use them right! Don’t lock and forget to unlock</a:t>
            </a:r>
          </a:p>
        </p:txBody>
      </p:sp>
    </p:spTree>
    <p:extLst>
      <p:ext uri="{BB962C8B-B14F-4D97-AF65-F5344CB8AC3E}">
        <p14:creationId xmlns:p14="http://schemas.microsoft.com/office/powerpoint/2010/main" val="492540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80B7-1946-4E61-9B22-DB966BA9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Implementing Spin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6E2AB-84CF-4E67-94B3-E43E50D6D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Atomic operations – Problems when operations are not atomic</a:t>
            </a:r>
          </a:p>
          <a:p>
            <a:pPr lvl="1"/>
            <a:r>
              <a:rPr lang="en-IN" dirty="0"/>
              <a:t>Bank operation: A deposits 100, B withdraws 100, but final balance increases by 100 – How?</a:t>
            </a:r>
          </a:p>
          <a:p>
            <a:r>
              <a:rPr lang="en-IN" dirty="0"/>
              <a:t>How to implement an atomic operator with GCC’s atomic built-ins?</a:t>
            </a:r>
          </a:p>
          <a:p>
            <a:pPr lvl="1"/>
            <a:r>
              <a:rPr lang="en-US" dirty="0"/>
              <a:t>	type __</a:t>
            </a:r>
            <a:r>
              <a:rPr lang="en-US" dirty="0" err="1"/>
              <a:t>sync_fetch_and_add</a:t>
            </a:r>
            <a:r>
              <a:rPr lang="en-US" dirty="0"/>
              <a:t> (type* </a:t>
            </a:r>
            <a:r>
              <a:rPr lang="en-US" dirty="0" err="1"/>
              <a:t>ptr</a:t>
            </a:r>
            <a:r>
              <a:rPr lang="en-US" dirty="0"/>
              <a:t>,  type value, …)</a:t>
            </a:r>
          </a:p>
          <a:p>
            <a:pPr lvl="1"/>
            <a:r>
              <a:rPr lang="en-US" dirty="0"/>
              <a:t>Essentially does:</a:t>
            </a:r>
          </a:p>
          <a:p>
            <a:pPr lvl="2"/>
            <a:r>
              <a:rPr lang="en-US" dirty="0"/>
              <a:t>Temp = *</a:t>
            </a:r>
            <a:r>
              <a:rPr lang="en-US" dirty="0" err="1"/>
              <a:t>ptr</a:t>
            </a:r>
            <a:r>
              <a:rPr lang="en-US" dirty="0"/>
              <a:t>; *</a:t>
            </a:r>
            <a:r>
              <a:rPr lang="en-US" dirty="0" err="1"/>
              <a:t>ptr</a:t>
            </a:r>
            <a:r>
              <a:rPr lang="en-US" dirty="0"/>
              <a:t>+=value; return Temp;</a:t>
            </a:r>
          </a:p>
          <a:p>
            <a:r>
              <a:rPr lang="en-IN" dirty="0"/>
              <a:t>Another atomic function: </a:t>
            </a:r>
            <a:br>
              <a:rPr lang="en-IN" dirty="0"/>
            </a:br>
            <a:r>
              <a:rPr lang="en-US" dirty="0"/>
              <a:t>type __</a:t>
            </a:r>
            <a:r>
              <a:rPr lang="en-US" dirty="0" err="1"/>
              <a:t>sync_lock_test_and_set</a:t>
            </a:r>
            <a:r>
              <a:rPr lang="en-US" dirty="0"/>
              <a:t> (type *</a:t>
            </a:r>
            <a:r>
              <a:rPr lang="en-US" dirty="0" err="1"/>
              <a:t>ptr</a:t>
            </a:r>
            <a:r>
              <a:rPr lang="en-US" dirty="0"/>
              <a:t>, type value, ...)</a:t>
            </a:r>
          </a:p>
          <a:p>
            <a:pPr lvl="1"/>
            <a:r>
              <a:rPr lang="en-US" dirty="0"/>
              <a:t>Test: if *</a:t>
            </a:r>
            <a:r>
              <a:rPr lang="en-US" dirty="0" err="1"/>
              <a:t>ptr</a:t>
            </a:r>
            <a:r>
              <a:rPr lang="en-US" dirty="0"/>
              <a:t> == value</a:t>
            </a:r>
          </a:p>
          <a:p>
            <a:pPr lvl="1"/>
            <a:r>
              <a:rPr lang="en-US" dirty="0"/>
              <a:t>And Set *</a:t>
            </a:r>
            <a:r>
              <a:rPr lang="en-US" dirty="0" err="1"/>
              <a:t>ptr</a:t>
            </a:r>
            <a:r>
              <a:rPr lang="en-US" dirty="0"/>
              <a:t> to value.</a:t>
            </a:r>
          </a:p>
          <a:p>
            <a:r>
              <a:rPr lang="en-IN" dirty="0"/>
              <a:t>Last one:</a:t>
            </a:r>
          </a:p>
          <a:p>
            <a:pPr lvl="1"/>
            <a:r>
              <a:rPr lang="en-IN" dirty="0"/>
              <a:t>__</a:t>
            </a:r>
            <a:r>
              <a:rPr lang="en-IN" dirty="0" err="1"/>
              <a:t>sync_lock_release</a:t>
            </a:r>
            <a:r>
              <a:rPr lang="en-IN" dirty="0"/>
              <a:t>: releases the lock.</a:t>
            </a:r>
          </a:p>
          <a:p>
            <a:r>
              <a:rPr lang="en-US" dirty="0"/>
              <a:t>Sorry, can’t give away any </a:t>
            </a:r>
            <a:r>
              <a:rPr lang="en-US"/>
              <a:t>code-hints for this </a:t>
            </a:r>
            <a:r>
              <a:rPr lang="en-US" dirty="0"/>
              <a:t>part!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FB17D3-29C2-4E66-A8DD-E0127EAD78BD}"/>
                  </a:ext>
                </a:extLst>
              </p14:cNvPr>
              <p14:cNvContentPartPr/>
              <p14:nvPr/>
            </p14:nvContentPartPr>
            <p14:xfrm>
              <a:off x="1696320" y="4066560"/>
              <a:ext cx="3372480" cy="74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FB17D3-29C2-4E66-A8DD-E0127EAD78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0480" y="4003200"/>
                <a:ext cx="34038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4A5FD78-2DB0-41C3-8171-8E789584EC0E}"/>
                  </a:ext>
                </a:extLst>
              </p14:cNvPr>
              <p14:cNvContentPartPr/>
              <p14:nvPr/>
            </p14:nvContentPartPr>
            <p14:xfrm>
              <a:off x="1664640" y="5246280"/>
              <a:ext cx="2118600" cy="158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4A5FD78-2DB0-41C3-8171-8E789584EC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8800" y="5182920"/>
                <a:ext cx="2149920" cy="28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3C94-4B05-4153-A418-EC74A73C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But here’s a work-flow: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8DCB-65E4-4289-A56A-3EBB09F90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Lock(lock) { … }  //Implement this.</a:t>
            </a:r>
          </a:p>
          <a:p>
            <a:r>
              <a:rPr lang="en-US" dirty="0"/>
              <a:t>Let lock = 1 =&gt; locked. lock = 0 =&gt; unlocked</a:t>
            </a:r>
          </a:p>
          <a:p>
            <a:r>
              <a:rPr lang="en-US" dirty="0"/>
              <a:t>How do I use it?</a:t>
            </a:r>
          </a:p>
          <a:p>
            <a:r>
              <a:rPr lang="en-US" dirty="0"/>
              <a:t>P1, P2 wants to write to X.</a:t>
            </a:r>
          </a:p>
          <a:p>
            <a:r>
              <a:rPr lang="en-US" dirty="0"/>
              <a:t>Initially, lock = 0.</a:t>
            </a:r>
          </a:p>
          <a:p>
            <a:r>
              <a:rPr lang="en-US" dirty="0"/>
              <a:t>P1 calls Lock(&amp;lock) -&gt; gets value 0, sets it to 1, returns 0.</a:t>
            </a:r>
          </a:p>
          <a:p>
            <a:r>
              <a:rPr lang="en-US" dirty="0"/>
              <a:t>P2 calls Lock(&amp;lock) -&gt; gets value 1, sets it to 1, returns 1.</a:t>
            </a:r>
          </a:p>
          <a:p>
            <a:r>
              <a:rPr lang="en-US" dirty="0"/>
              <a:t>P1 got return value: 0 =&gt; can execute.</a:t>
            </a:r>
          </a:p>
          <a:p>
            <a:r>
              <a:rPr lang="en-US" dirty="0"/>
              <a:t>P2 got return value: 1 =&gt; has to wait till it gets 0.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P1 HAS TO UNLOCK the lock BEFORE P2 CAN CONTINUE!</a:t>
            </a:r>
          </a:p>
        </p:txBody>
      </p:sp>
    </p:spTree>
    <p:extLst>
      <p:ext uri="{BB962C8B-B14F-4D97-AF65-F5344CB8AC3E}">
        <p14:creationId xmlns:p14="http://schemas.microsoft.com/office/powerpoint/2010/main" val="3986766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5E52-DAFC-4D0E-87FF-992DB0A8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61BF-5A26-473E-8F4C-09BBFE237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Submit your </a:t>
            </a:r>
            <a:r>
              <a:rPr lang="en-IN" dirty="0" err="1"/>
              <a:t>tarball</a:t>
            </a:r>
            <a:r>
              <a:rPr lang="en-IN" dirty="0"/>
              <a:t> containing:</a:t>
            </a:r>
          </a:p>
          <a:p>
            <a:pPr lvl="1"/>
            <a:r>
              <a:rPr lang="en-IN" dirty="0"/>
              <a:t>4 source modules</a:t>
            </a:r>
          </a:p>
          <a:p>
            <a:pPr lvl="1"/>
            <a:r>
              <a:rPr lang="en-IN" dirty="0"/>
              <a:t>README with answers, e-mail, UID and Name</a:t>
            </a:r>
          </a:p>
          <a:p>
            <a:pPr lvl="1"/>
            <a:r>
              <a:rPr lang="en-IN" dirty="0"/>
              <a:t>PNG files, CSV files.</a:t>
            </a:r>
          </a:p>
          <a:p>
            <a:pPr lvl="1"/>
            <a:r>
              <a:rPr lang="en-IN" dirty="0" err="1"/>
              <a:t>Makefile</a:t>
            </a:r>
            <a:r>
              <a:rPr lang="en-IN" dirty="0"/>
              <a:t> (with tests)</a:t>
            </a:r>
          </a:p>
          <a:p>
            <a:r>
              <a:rPr lang="en-IN" dirty="0"/>
              <a:t>Code must pass sanity test script</a:t>
            </a:r>
          </a:p>
          <a:p>
            <a:r>
              <a:rPr lang="en-IN" dirty="0"/>
              <a:t>No need to use the slip-days parameter</a:t>
            </a:r>
          </a:p>
          <a:p>
            <a:r>
              <a:rPr lang="en-IN" dirty="0"/>
              <a:t>Code must run on the test </a:t>
            </a:r>
            <a:r>
              <a:rPr lang="en-IN" dirty="0" err="1"/>
              <a:t>linux</a:t>
            </a:r>
            <a:r>
              <a:rPr lang="en-IN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172051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2E67-87D3-4E7A-B08C-7A5C3871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Any Questions about the Midterm Paper?</a:t>
            </a:r>
          </a:p>
        </p:txBody>
      </p:sp>
    </p:spTree>
    <p:extLst>
      <p:ext uri="{BB962C8B-B14F-4D97-AF65-F5344CB8AC3E}">
        <p14:creationId xmlns:p14="http://schemas.microsoft.com/office/powerpoint/2010/main" val="299258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828F-DFD2-4116-8124-EEA20C4E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2A: Races and Synchronization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EC98-DE59-4E2A-B449-3704B5F4C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Full Description:</a:t>
            </a:r>
          </a:p>
          <a:p>
            <a:pPr lvl="1"/>
            <a:r>
              <a:rPr lang="en-IN" dirty="0"/>
              <a:t>https://web.cs.ucla.edu/classes/winter19/cs111/labs</a:t>
            </a:r>
            <a:r>
              <a:rPr lang="en-IN" b="1" dirty="0"/>
              <a:t>/P2A_lock/ASSIGNMENT/P2A.html</a:t>
            </a:r>
          </a:p>
          <a:p>
            <a:r>
              <a:rPr lang="en-IN" dirty="0"/>
              <a:t>Additional Setup:</a:t>
            </a:r>
          </a:p>
          <a:p>
            <a:pPr lvl="1"/>
            <a:r>
              <a:rPr lang="en-IN" dirty="0" err="1"/>
              <a:t>gnuplot</a:t>
            </a:r>
            <a:r>
              <a:rPr lang="en-IN" dirty="0"/>
              <a:t>(1)</a:t>
            </a:r>
          </a:p>
          <a:p>
            <a:r>
              <a:rPr lang="en-IN" dirty="0"/>
              <a:t>Goal:</a:t>
            </a:r>
          </a:p>
          <a:p>
            <a:pPr lvl="1"/>
            <a:r>
              <a:rPr lang="en-IN" dirty="0"/>
              <a:t>Understand how synchronization works when using </a:t>
            </a:r>
            <a:r>
              <a:rPr lang="en-IN" dirty="0" err="1"/>
              <a:t>pthreads</a:t>
            </a:r>
            <a:endParaRPr lang="en-IN" dirty="0"/>
          </a:p>
          <a:p>
            <a:pPr lvl="1"/>
            <a:r>
              <a:rPr lang="en-IN" dirty="0"/>
              <a:t>Perform synchronized update to a shared, complex variable </a:t>
            </a:r>
          </a:p>
          <a:p>
            <a:r>
              <a:rPr lang="en-IN" dirty="0"/>
              <a:t>Submit:</a:t>
            </a:r>
          </a:p>
          <a:p>
            <a:pPr lvl="1"/>
            <a:r>
              <a:rPr lang="en-IN" dirty="0"/>
              <a:t>Tar ball with 4 source module, </a:t>
            </a:r>
            <a:r>
              <a:rPr lang="en-IN" dirty="0" err="1"/>
              <a:t>Makefile</a:t>
            </a:r>
            <a:r>
              <a:rPr lang="en-IN" dirty="0"/>
              <a:t>, README, the CSV files, the PNG (graphs) files.</a:t>
            </a:r>
          </a:p>
        </p:txBody>
      </p:sp>
    </p:spTree>
    <p:extLst>
      <p:ext uri="{BB962C8B-B14F-4D97-AF65-F5344CB8AC3E}">
        <p14:creationId xmlns:p14="http://schemas.microsoft.com/office/powerpoint/2010/main" val="18619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B064-D185-4EE7-9C6B-E49DC1E4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clock_gettime</a:t>
            </a:r>
            <a:r>
              <a:rPr lang="en-IN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1786F-8EAC-477B-A3E6-767BEAFE1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Function definition:</a:t>
            </a:r>
          </a:p>
          <a:p>
            <a:pPr marL="457200" lvl="1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int 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clock_gettime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(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clockid_t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clk_id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, struct 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timespec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*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tp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)</a:t>
            </a:r>
          </a:p>
          <a:p>
            <a:r>
              <a:rPr lang="en-US" dirty="0"/>
              <a:t>Clocks that we can get time from:</a:t>
            </a:r>
          </a:p>
          <a:p>
            <a:pPr lvl="1"/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CLOCK_REALTIME CLOCK_REALTIME_COARSE</a:t>
            </a:r>
          </a:p>
          <a:p>
            <a:pPr lvl="1"/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CLOCK_MONOTONIC</a:t>
            </a:r>
          </a:p>
          <a:p>
            <a:pPr lvl="1"/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CLOCK_MONOTONIC_COARSE </a:t>
            </a:r>
          </a:p>
          <a:p>
            <a:pPr lvl="1"/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CLOCK_MONOTONIC_RAW</a:t>
            </a:r>
          </a:p>
          <a:p>
            <a:pPr lvl="1"/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CLOCK_BOOTTIME </a:t>
            </a:r>
          </a:p>
          <a:p>
            <a:pPr lvl="1"/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CLOCK_PROCESS_CPUTIME_ID </a:t>
            </a:r>
          </a:p>
          <a:p>
            <a:pPr lvl="1"/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CLOCK_THREAD_CPUTIME_ID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4455-E1D3-40F6-BD81-67F41639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 </a:t>
            </a:r>
            <a:r>
              <a:rPr lang="en-IN" dirty="0" err="1"/>
              <a:t>timespec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FD187-0D8C-471C-8ED7-2F4DEA44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Definition:</a:t>
            </a:r>
          </a:p>
          <a:p>
            <a:pPr marL="457200" lvl="1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struct 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timespec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{</a:t>
            </a:r>
          </a:p>
          <a:p>
            <a:pPr marL="457200" lvl="1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              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time_t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  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tv_sec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;      /* seconds */</a:t>
            </a:r>
          </a:p>
          <a:p>
            <a:pPr marL="457200" lvl="1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              long     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tv_nsec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;     /* nanoseconds */</a:t>
            </a:r>
          </a:p>
          <a:p>
            <a:pPr marL="457200" lvl="1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          };</a:t>
            </a:r>
          </a:p>
          <a:p>
            <a:r>
              <a:rPr lang="en-IN" dirty="0"/>
              <a:t>Remember: </a:t>
            </a:r>
            <a:r>
              <a:rPr lang="en-IN" dirty="0" err="1"/>
              <a:t>time_t</a:t>
            </a:r>
            <a:r>
              <a:rPr lang="en-IN" dirty="0"/>
              <a:t> is an integral type.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337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2A8F-5F82-4E11-ACB7-AEBB6214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Thread-Level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EE43A-14A8-4B33-AB8A-17C4637C1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a thread?</a:t>
            </a:r>
          </a:p>
          <a:p>
            <a:pPr lvl="1"/>
            <a:r>
              <a:rPr lang="en-IN" dirty="0"/>
              <a:t>An independent stream of instructions</a:t>
            </a:r>
          </a:p>
          <a:p>
            <a:r>
              <a:rPr lang="en-IN" dirty="0"/>
              <a:t>Difference between a thread and a process</a:t>
            </a:r>
          </a:p>
          <a:p>
            <a:pPr lvl="1"/>
            <a:r>
              <a:rPr lang="en-IN" dirty="0"/>
              <a:t>A thread is a lightweight process</a:t>
            </a:r>
          </a:p>
          <a:p>
            <a:pPr lvl="1"/>
            <a:r>
              <a:rPr lang="en-IN" dirty="0"/>
              <a:t>They don’t incur the overhead of creating an entirely new process with a separate environment, registers, file descriptors, etc.</a:t>
            </a:r>
          </a:p>
          <a:p>
            <a:pPr lvl="1"/>
            <a:r>
              <a:rPr lang="en-IN" dirty="0"/>
              <a:t>Threads shares the same stack space as the process (divided)</a:t>
            </a:r>
            <a:br>
              <a:rPr lang="en-IN" dirty="0"/>
            </a:br>
            <a:r>
              <a:rPr lang="en-IN" dirty="0"/>
              <a:t>but each thread has it’s own stack. They also share text, data and heap.</a:t>
            </a:r>
          </a:p>
          <a:p>
            <a:r>
              <a:rPr lang="en-IN" dirty="0"/>
              <a:t>What is </a:t>
            </a:r>
            <a:r>
              <a:rPr lang="en-IN" dirty="0" err="1"/>
              <a:t>pthread</a:t>
            </a:r>
            <a:r>
              <a:rPr lang="en-IN" dirty="0"/>
              <a:t>?</a:t>
            </a:r>
          </a:p>
          <a:p>
            <a:pPr lvl="1"/>
            <a:r>
              <a:rPr lang="en-IN" dirty="0"/>
              <a:t>POSIX Thread – a specification for threading libraries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0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B74E-8717-4B20-92D6-04A0BB17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</a:t>
            </a:r>
            <a:r>
              <a:rPr lang="en-IN" dirty="0" err="1"/>
              <a:t>pthreads</a:t>
            </a:r>
            <a:r>
              <a:rPr lang="en-IN" dirty="0"/>
              <a:t> (the C API)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D10AA-6533-4713-AAC1-EAE4B7475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Used to create multi-threaded programs</a:t>
            </a:r>
          </a:p>
          <a:p>
            <a:r>
              <a:rPr lang="en-IN" dirty="0"/>
              <a:t>Considerations for multi-threaded programs:</a:t>
            </a:r>
          </a:p>
          <a:p>
            <a:pPr lvl="1"/>
            <a:r>
              <a:rPr lang="en-IN" dirty="0"/>
              <a:t>Parallel programming model to use</a:t>
            </a:r>
          </a:p>
          <a:p>
            <a:pPr lvl="1"/>
            <a:r>
              <a:rPr lang="en-IN" dirty="0"/>
              <a:t>Partitioning a problem: divide and conquer works intuitively.</a:t>
            </a:r>
          </a:p>
          <a:p>
            <a:pPr lvl="1"/>
            <a:r>
              <a:rPr lang="en-IN" dirty="0"/>
              <a:t>Memory and I/O handling</a:t>
            </a:r>
          </a:p>
          <a:p>
            <a:pPr lvl="1"/>
            <a:r>
              <a:rPr lang="en-IN" dirty="0"/>
              <a:t>Race conditions and dependencies</a:t>
            </a:r>
          </a:p>
          <a:p>
            <a:r>
              <a:rPr lang="en-IN" dirty="0"/>
              <a:t>Responsibility to ensure that shared data is accessed in a synchronized manner</a:t>
            </a:r>
          </a:p>
          <a:p>
            <a:r>
              <a:rPr lang="en-IN" dirty="0"/>
              <a:t>Include: </a:t>
            </a:r>
            <a:r>
              <a:rPr lang="en-IN" dirty="0" err="1"/>
              <a:t>pthread.h</a:t>
            </a:r>
            <a:endParaRPr lang="en-IN" dirty="0"/>
          </a:p>
          <a:p>
            <a:r>
              <a:rPr lang="en-IN" dirty="0"/>
              <a:t>Link with: -</a:t>
            </a:r>
            <a:r>
              <a:rPr lang="en-IN" dirty="0" err="1"/>
              <a:t>pthread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6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EBEB-05CA-4437-98B5-CB1C01A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D82D-B0F1-4318-9572-2FE9964AE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Function definition: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Miriam Fixed" panose="020B0509050101010101" pitchFamily="49" charset="-79"/>
                <a:cs typeface="Miriam Fixed" panose="020B0509050101010101" pitchFamily="49" charset="-79"/>
              </a:rPr>
              <a:t>int </a:t>
            </a:r>
            <a:r>
              <a:rPr lang="en-US" sz="16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pthread_create</a:t>
            </a:r>
            <a:r>
              <a:rPr lang="en-US" sz="1600" dirty="0">
                <a:latin typeface="Miriam Fixed" panose="020B0509050101010101" pitchFamily="49" charset="-79"/>
                <a:cs typeface="Miriam Fixed" panose="020B0509050101010101" pitchFamily="49" charset="-79"/>
              </a:rPr>
              <a:t>(</a:t>
            </a:r>
            <a:r>
              <a:rPr lang="en-US" sz="16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pthread_t</a:t>
            </a:r>
            <a:r>
              <a:rPr lang="en-US" sz="1600" dirty="0">
                <a:latin typeface="Miriam Fixed" panose="020B0509050101010101" pitchFamily="49" charset="-79"/>
                <a:cs typeface="Miriam Fixed" panose="020B0509050101010101" pitchFamily="49" charset="-79"/>
              </a:rPr>
              <a:t> *thread,</a:t>
            </a:r>
          </a:p>
          <a:p>
            <a:pPr marL="457200" lvl="1" indent="0">
              <a:buNone/>
            </a:pPr>
            <a:r>
              <a:rPr lang="en-US" sz="1600" dirty="0">
                <a:latin typeface="Miriam Fixed" panose="020B0509050101010101" pitchFamily="49" charset="-79"/>
                <a:cs typeface="Miriam Fixed" panose="020B0509050101010101" pitchFamily="49" charset="-79"/>
              </a:rPr>
              <a:t>              const </a:t>
            </a:r>
            <a:r>
              <a:rPr lang="en-US" sz="16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pthread_attr_t</a:t>
            </a:r>
            <a:r>
              <a:rPr lang="en-US" sz="1600" dirty="0">
                <a:latin typeface="Miriam Fixed" panose="020B0509050101010101" pitchFamily="49" charset="-79"/>
                <a:cs typeface="Miriam Fixed" panose="020B0509050101010101" pitchFamily="49" charset="-79"/>
              </a:rPr>
              <a:t> *</a:t>
            </a:r>
            <a:r>
              <a:rPr lang="en-US" sz="16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attr</a:t>
            </a:r>
            <a:r>
              <a:rPr lang="en-US" sz="1600" dirty="0">
                <a:latin typeface="Miriam Fixed" panose="020B0509050101010101" pitchFamily="49" charset="-79"/>
                <a:cs typeface="Miriam Fixed" panose="020B0509050101010101" pitchFamily="49" charset="-79"/>
              </a:rPr>
              <a:t>,</a:t>
            </a:r>
          </a:p>
          <a:p>
            <a:pPr marL="457200" lvl="1" indent="0">
              <a:buNone/>
            </a:pPr>
            <a:r>
              <a:rPr lang="en-US" sz="1600" dirty="0">
                <a:latin typeface="Miriam Fixed" panose="020B0509050101010101" pitchFamily="49" charset="-79"/>
                <a:cs typeface="Miriam Fixed" panose="020B0509050101010101" pitchFamily="49" charset="-79"/>
              </a:rPr>
              <a:t>              void *(*</a:t>
            </a:r>
            <a:r>
              <a:rPr lang="en-US" sz="16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start_routine</a:t>
            </a:r>
            <a:r>
              <a:rPr lang="en-US" sz="1600" dirty="0">
                <a:latin typeface="Miriam Fixed" panose="020B0509050101010101" pitchFamily="49" charset="-79"/>
                <a:cs typeface="Miriam Fixed" panose="020B0509050101010101" pitchFamily="49" charset="-79"/>
              </a:rPr>
              <a:t>)(void*), void *</a:t>
            </a:r>
            <a:r>
              <a:rPr lang="en-US" sz="16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arg</a:t>
            </a:r>
            <a:r>
              <a:rPr lang="en-US" sz="1600" dirty="0">
                <a:latin typeface="Miriam Fixed" panose="020B0509050101010101" pitchFamily="49" charset="-79"/>
                <a:cs typeface="Miriam Fixed" panose="020B0509050101010101" pitchFamily="49" charset="-79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pthread_t</a:t>
            </a:r>
            <a:r>
              <a:rPr lang="en-US" dirty="0"/>
              <a:t> *thread: Pointer to a thread id variable.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pthread_attr_t</a:t>
            </a:r>
            <a:r>
              <a:rPr lang="en-US" dirty="0"/>
              <a:t> *</a:t>
            </a:r>
            <a:r>
              <a:rPr lang="en-US" dirty="0" err="1"/>
              <a:t>attr</a:t>
            </a:r>
            <a:r>
              <a:rPr lang="en-US" dirty="0"/>
              <a:t>: Pointer to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start_routine</a:t>
            </a:r>
            <a:r>
              <a:rPr lang="en-US" dirty="0"/>
              <a:t>: The function to run when thread starts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arg</a:t>
            </a:r>
            <a:r>
              <a:rPr lang="en-US" dirty="0"/>
              <a:t>: pointer to arguments to the routine as a void pointer</a:t>
            </a:r>
            <a:endParaRPr lang="en-IN" dirty="0"/>
          </a:p>
          <a:p>
            <a:r>
              <a:rPr lang="en-IN" dirty="0"/>
              <a:t>It runs till it is either cancelled or it exits.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63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A0B0-4A22-4112-81CC-B6DEA3E7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Joining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7C64C-3703-4DDD-8591-1D81D3633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Function definition:</a:t>
            </a:r>
          </a:p>
          <a:p>
            <a:pPr marL="0" indent="0">
              <a:buNone/>
            </a:pPr>
            <a:r>
              <a:rPr lang="en-US" sz="2400" dirty="0">
                <a:latin typeface="Miriam Fixed" panose="020B0509050101010101" pitchFamily="49" charset="-79"/>
                <a:cs typeface="Miriam Fixed" panose="020B0509050101010101" pitchFamily="49" charset="-79"/>
              </a:rPr>
              <a:t> int </a:t>
            </a:r>
            <a:r>
              <a:rPr lang="en-US" sz="24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pthread_join</a:t>
            </a:r>
            <a:r>
              <a:rPr lang="en-US" sz="2400" dirty="0">
                <a:latin typeface="Miriam Fixed" panose="020B0509050101010101" pitchFamily="49" charset="-79"/>
                <a:cs typeface="Miriam Fixed" panose="020B0509050101010101" pitchFamily="49" charset="-79"/>
              </a:rPr>
              <a:t>(</a:t>
            </a:r>
            <a:r>
              <a:rPr lang="en-US" sz="24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pthread_t</a:t>
            </a:r>
            <a:r>
              <a:rPr lang="en-US" sz="2400" dirty="0">
                <a:latin typeface="Miriam Fixed" panose="020B0509050101010101" pitchFamily="49" charset="-79"/>
                <a:cs typeface="Miriam Fixed" panose="020B0509050101010101" pitchFamily="49" charset="-79"/>
              </a:rPr>
              <a:t> thread, void **</a:t>
            </a:r>
            <a:r>
              <a:rPr lang="en-US" sz="24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value_ptr</a:t>
            </a:r>
            <a:r>
              <a:rPr lang="en-US" sz="2400" dirty="0">
                <a:latin typeface="Miriam Fixed" panose="020B0509050101010101" pitchFamily="49" charset="-79"/>
                <a:cs typeface="Miriam Fixed" panose="020B0509050101010101" pitchFamily="49" charset="-79"/>
              </a:rPr>
              <a:t>);</a:t>
            </a:r>
          </a:p>
          <a:p>
            <a:r>
              <a:rPr lang="en-IN" dirty="0"/>
              <a:t>Blocks until thread with id `thread` exits, and returns a value into </a:t>
            </a:r>
            <a:r>
              <a:rPr lang="en-IN" dirty="0" err="1"/>
              <a:t>value_ptr</a:t>
            </a:r>
            <a:r>
              <a:rPr lang="en-IN" dirty="0"/>
              <a:t>.</a:t>
            </a:r>
          </a:p>
          <a:p>
            <a:r>
              <a:rPr lang="en-IN" dirty="0"/>
              <a:t>There is no concept of parent-child in threads</a:t>
            </a:r>
          </a:p>
          <a:p>
            <a:r>
              <a:rPr lang="en-IN" dirty="0"/>
              <a:t>All threads are peers</a:t>
            </a:r>
          </a:p>
          <a:p>
            <a:r>
              <a:rPr lang="en-IN" dirty="0"/>
              <a:t>Any thread that is calling join will block the process from exiting.</a:t>
            </a:r>
          </a:p>
          <a:p>
            <a:r>
              <a:rPr lang="en-IN" dirty="0"/>
              <a:t>Join fails if:</a:t>
            </a:r>
          </a:p>
          <a:p>
            <a:pPr lvl="1"/>
            <a:r>
              <a:rPr lang="en-IN" dirty="0"/>
              <a:t>Thread does not exist (e.g. already exited)</a:t>
            </a:r>
          </a:p>
          <a:p>
            <a:pPr lvl="1"/>
            <a:r>
              <a:rPr lang="en-IN" dirty="0"/>
              <a:t>Thread is not joinable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56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972</Words>
  <Application>Microsoft Office PowerPoint</Application>
  <PresentationFormat>Widescreen</PresentationFormat>
  <Paragraphs>136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Miriam Fixed</vt:lpstr>
      <vt:lpstr>Office Theme</vt:lpstr>
      <vt:lpstr>CS111: Operating Systems Principles</vt:lpstr>
      <vt:lpstr>Any Questions about the Midterm Paper?</vt:lpstr>
      <vt:lpstr>Problem 2A: Races and Synchronization </vt:lpstr>
      <vt:lpstr>clock_gettime (2)</vt:lpstr>
      <vt:lpstr>struct timespec</vt:lpstr>
      <vt:lpstr>Thread-Level Parallelism</vt:lpstr>
      <vt:lpstr>Overview of pthreads (the C API)</vt:lpstr>
      <vt:lpstr>Creating threads</vt:lpstr>
      <vt:lpstr>Joining Threads</vt:lpstr>
      <vt:lpstr>Yielding: sched_yield (2)</vt:lpstr>
      <vt:lpstr>pthread mutex</vt:lpstr>
      <vt:lpstr>More mutexes</vt:lpstr>
      <vt:lpstr>Implementing Spin locks</vt:lpstr>
      <vt:lpstr>But here’s a work-flow:</vt:lpstr>
      <vt:lpstr>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CS111: Operating Systems Principles</dc:title>
  <dc:creator>Vishwas Suryanarayanan</dc:creator>
  <cp:lastModifiedBy>Vishwas Suryanarayanan</cp:lastModifiedBy>
  <cp:revision>30</cp:revision>
  <dcterms:created xsi:type="dcterms:W3CDTF">2019-02-01T21:02:24Z</dcterms:created>
  <dcterms:modified xsi:type="dcterms:W3CDTF">2019-02-09T20:42:20Z</dcterms:modified>
</cp:coreProperties>
</file>