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6" r:id="rId4"/>
    <p:sldId id="277" r:id="rId5"/>
    <p:sldId id="275" r:id="rId6"/>
    <p:sldId id="278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4A0EC-2032-46A6-BC8E-848BE4A84EE0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45C39-BD44-47B7-BAA0-CBDE88E79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6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45C39-BD44-47B7-BAA0-CBDE88E798F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14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C4FE-6516-416D-8F1F-E7309C5F6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7BD1E-664D-4E7C-BAC2-FBB56FFE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54CF-BDB9-44BE-AC0E-DEEADE69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26E7-0CEB-4F69-A6C7-BA362529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139-F8DF-4E20-848D-C0D42329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4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F6B2-0A4B-4492-8C35-1DAD3793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55308-06BB-449C-82FC-3046B4EE1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3FD8-079A-414C-9349-3F225231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E54A-DFAD-483C-B22D-4C6E6CC2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187B-7323-4FBD-87DA-469DC7EE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0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0787-D273-4359-8AA7-491F7216D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CA12F-324B-4A97-B2CB-346CEBF4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2774-70F6-49EB-A5EF-8A4CA585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8F7C-0001-4AB2-9E1C-8D95DDAF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9AD5-27AA-409C-87E8-7EF07E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9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94B4-1A99-4D2E-8BE4-DDD3EA3B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972-EABB-4E4E-AAD1-6B797798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24A6-68E4-472E-B1B7-13B9B928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692D-DE19-4936-A68C-B84FAE13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0C1A-FE03-49ED-9946-F5218701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AD80-2E54-46B4-9E08-2AE15DCB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FA14E-8353-4604-93D8-F65D4F7C3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5DBD-CDE4-415C-9FAE-FF91FAE8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2D04-8139-4FE4-B6FD-1E2292B8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FE8A-8671-4D81-A5B0-7AE75AAD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9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76A7-02BA-4171-95DF-FB7B97B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0636-F7FF-4144-B03B-A023255E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E7AE7-4C14-40F1-8C5C-151703A8C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EB13-645A-43EA-8830-F31B2BB2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0DBF-38E8-40EF-B872-F0A76A78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FC4F5-4814-4BC3-9BBF-B54C8727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8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F828-6DDE-4952-A14A-EA5DF8AD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A95D-7565-45B9-9541-BDD4DC5E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7648-5261-446D-92C1-E1E09213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6645D-0725-48ED-8FA4-4A13BAEFC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48155-94EB-48A0-9DC4-64472EB9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B4D8F-319A-4047-9CB9-27300486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8780D-BD05-42F6-BAA6-07ACDB4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2A7BC-1A9F-4F3E-946B-564BBBAA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5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B8E8-B632-4CE2-A39F-029A56B7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EAF03-E654-4458-9546-815C5F2B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F6CF4-B0F5-4BE6-947C-9CB3DE2C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F9CE7-226B-4D0C-88CD-3867F26C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10E65-C0D0-4473-8431-722427DF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8AF25-3570-4FB2-B07F-2FFA5596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32FF3-31F8-40ED-8B5D-FEDEAC3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7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C4B4-A3B8-402C-AC6E-9253611A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4CB7-19D9-4029-9605-452950D1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B815-FEED-424B-A4AE-482FD527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6D118-2E1A-41B5-9A32-B5D384D3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C568-9B08-4369-887E-9D1F0315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43F0-0ADE-4A85-897D-82D4730F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75D4-57EF-4892-9E4F-848EB9E0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4FDE3-6883-4136-B5DF-8753D722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621C-DFDE-46A9-90DE-74601477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3B3A-D18F-4169-B57E-ED2E289F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FDD3-C527-4EC8-B1C2-65760BF3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38C3F-5AF3-429D-B6FF-6EF64016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4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6BFDD-4DD9-498F-90EC-3F2CF929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88A6-3103-4BB2-BB49-79C8F66F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20D1-D0E3-4CF3-9550-15615DDCE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8D19-B661-48EE-9173-A4AD3F07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44BB-F47C-4C46-99A7-A5D7F546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4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.zoy.org/writings/programming/gprof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erftools/gperftools/blob/at8_0-release/INSTALL" TargetMode="External"/><Relationship Id="rId2" Type="http://schemas.openxmlformats.org/officeDocument/2006/relationships/hyperlink" Target="https://github.com/gperftools/gperftoo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B146-D7B1-4909-9D80-A3182485D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CS111: Operating Systems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E5768-EBA9-4C1A-88B6-79A642D40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2B: Lock granularity and Performance</a:t>
            </a:r>
          </a:p>
          <a:p>
            <a:endParaRPr lang="en-IN" dirty="0"/>
          </a:p>
          <a:p>
            <a:pPr algn="r"/>
            <a:r>
              <a:rPr lang="en-IN" dirty="0"/>
              <a:t>Vishwas Suryanarayanan</a:t>
            </a:r>
          </a:p>
        </p:txBody>
      </p:sp>
    </p:spTree>
    <p:extLst>
      <p:ext uri="{BB962C8B-B14F-4D97-AF65-F5344CB8AC3E}">
        <p14:creationId xmlns:p14="http://schemas.microsoft.com/office/powerpoint/2010/main" val="421377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828F-DFD2-4116-8124-EEA20C4E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2B: Lock Granularity and Performance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EC98-DE59-4E2A-B449-3704B5F4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Full Description:</a:t>
            </a:r>
          </a:p>
          <a:p>
            <a:pPr lvl="1"/>
            <a:r>
              <a:rPr lang="en-IN" dirty="0"/>
              <a:t>https://web.cs.ucla.edu/classes/winter19/cs111/labs</a:t>
            </a:r>
            <a:r>
              <a:rPr lang="en-IN" b="1" dirty="0"/>
              <a:t>/P2B_contention/ASSIGNMENT/P2B.html</a:t>
            </a:r>
          </a:p>
          <a:p>
            <a:r>
              <a:rPr lang="en-IN" dirty="0"/>
              <a:t>Additional Setup:</a:t>
            </a:r>
          </a:p>
          <a:p>
            <a:pPr lvl="1"/>
            <a:r>
              <a:rPr lang="en-IN" dirty="0" err="1"/>
              <a:t>gnuplot</a:t>
            </a:r>
            <a:r>
              <a:rPr lang="en-IN" dirty="0"/>
              <a:t>(1)</a:t>
            </a:r>
          </a:p>
          <a:p>
            <a:r>
              <a:rPr lang="en-IN" dirty="0"/>
              <a:t>Goal:</a:t>
            </a:r>
          </a:p>
          <a:p>
            <a:pPr lvl="1"/>
            <a:r>
              <a:rPr lang="en-IN" dirty="0"/>
              <a:t>Profile the performance of mutexes and spin locks</a:t>
            </a:r>
          </a:p>
          <a:p>
            <a:pPr lvl="1"/>
            <a:r>
              <a:rPr lang="en-IN" dirty="0"/>
              <a:t>Parallelize after identifying problems in supporting parallel access to list</a:t>
            </a:r>
          </a:p>
          <a:p>
            <a:pPr lvl="1"/>
            <a:r>
              <a:rPr lang="en-IN" dirty="0"/>
              <a:t>Profile the solution</a:t>
            </a:r>
          </a:p>
          <a:p>
            <a:r>
              <a:rPr lang="en-IN" dirty="0"/>
              <a:t>Submit:</a:t>
            </a:r>
          </a:p>
          <a:p>
            <a:pPr lvl="1"/>
            <a:r>
              <a:rPr lang="en-IN" dirty="0"/>
              <a:t>Tar ball with source modules, </a:t>
            </a:r>
            <a:r>
              <a:rPr lang="en-IN" dirty="0" err="1"/>
              <a:t>Makefile</a:t>
            </a:r>
            <a:r>
              <a:rPr lang="en-IN" dirty="0"/>
              <a:t>, README, the CSV files, the PNG (graphs) files, tests, profiling report.</a:t>
            </a:r>
          </a:p>
        </p:txBody>
      </p:sp>
    </p:spTree>
    <p:extLst>
      <p:ext uri="{BB962C8B-B14F-4D97-AF65-F5344CB8AC3E}">
        <p14:creationId xmlns:p14="http://schemas.microsoft.com/office/powerpoint/2010/main" val="1861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D158-528A-4444-9D96-35203DA0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(1)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F0D9-F6D8-481C-9D1F-352411B2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Linux’s profiling tool</a:t>
            </a:r>
          </a:p>
          <a:p>
            <a:pPr lvl="1"/>
            <a:r>
              <a:rPr lang="en-US" dirty="0"/>
              <a:t>Not entirely thread-safe</a:t>
            </a:r>
          </a:p>
          <a:p>
            <a:r>
              <a:rPr lang="en-US" dirty="0"/>
              <a:t>From the man-page: “Displays call-graph data” </a:t>
            </a:r>
          </a:p>
          <a:p>
            <a:r>
              <a:rPr lang="en-US" dirty="0"/>
              <a:t>How to use?</a:t>
            </a:r>
          </a:p>
          <a:p>
            <a:pPr lvl="1"/>
            <a:r>
              <a:rPr lang="en-US" dirty="0"/>
              <a:t>Compile, Link with -</a:t>
            </a:r>
            <a:r>
              <a:rPr lang="en-US" dirty="0" err="1"/>
              <a:t>pg</a:t>
            </a:r>
            <a:r>
              <a:rPr lang="en-US" dirty="0"/>
              <a:t> flags and Run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gmon.out</a:t>
            </a:r>
            <a:r>
              <a:rPr lang="en-US" dirty="0"/>
              <a:t>” generated</a:t>
            </a:r>
          </a:p>
          <a:p>
            <a:pPr lvl="1"/>
            <a:r>
              <a:rPr lang="en-US" dirty="0"/>
              <a:t>Run `</a:t>
            </a:r>
            <a:r>
              <a:rPr lang="en-US" dirty="0" err="1"/>
              <a:t>gprof</a:t>
            </a:r>
            <a:r>
              <a:rPr lang="en-US" dirty="0"/>
              <a:t> &lt;executable name&gt;` </a:t>
            </a:r>
          </a:p>
          <a:p>
            <a:pPr lvl="1"/>
            <a:r>
              <a:rPr lang="en-US" dirty="0"/>
              <a:t>Generates flat performance summary</a:t>
            </a:r>
          </a:p>
          <a:p>
            <a:r>
              <a:rPr lang="en-US" dirty="0"/>
              <a:t>Interesting read:</a:t>
            </a:r>
          </a:p>
          <a:p>
            <a:pPr lvl="1"/>
            <a:r>
              <a:rPr lang="en-US" dirty="0">
                <a:hlinkClick r:id="rId2"/>
              </a:rPr>
              <a:t>http://sam.zoy.org/writings/programming/gprof.html</a:t>
            </a:r>
            <a:endParaRPr lang="en-US" dirty="0"/>
          </a:p>
          <a:p>
            <a:pPr lvl="1"/>
            <a:r>
              <a:rPr lang="en-US" dirty="0"/>
              <a:t>Not recommending for use (Redefines </a:t>
            </a:r>
            <a:r>
              <a:rPr lang="en-US" dirty="0" err="1"/>
              <a:t>pthread_create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9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6139-2702-4F71-86C6-F7151B22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FF21-9F2B-4761-AA8A-6DBA4559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Memory profiling tool (Might have to install on Ubuntu)</a:t>
            </a:r>
          </a:p>
          <a:p>
            <a:r>
              <a:rPr lang="en-IN" dirty="0"/>
              <a:t>Used mostly for checking for memory leaks</a:t>
            </a:r>
          </a:p>
          <a:p>
            <a:r>
              <a:rPr lang="en-IN" dirty="0"/>
              <a:t>Has extra tools for CPU profiling and cache profiling</a:t>
            </a:r>
          </a:p>
          <a:p>
            <a:r>
              <a:rPr lang="en-IN" dirty="0"/>
              <a:t>CPU Profiling:</a:t>
            </a:r>
          </a:p>
          <a:p>
            <a:pPr lvl="1"/>
            <a:r>
              <a:rPr lang="en-IN" dirty="0" err="1"/>
              <a:t>valgrind</a:t>
            </a:r>
            <a:r>
              <a:rPr lang="en-IN" dirty="0"/>
              <a:t> --tool=</a:t>
            </a:r>
            <a:r>
              <a:rPr lang="en-IN" dirty="0" err="1"/>
              <a:t>callgrind</a:t>
            </a:r>
            <a:r>
              <a:rPr lang="en-IN" dirty="0"/>
              <a:t> [program]</a:t>
            </a:r>
          </a:p>
          <a:p>
            <a:pPr lvl="1"/>
            <a:r>
              <a:rPr lang="en-IN" dirty="0" err="1"/>
              <a:t>callgrind_annotate</a:t>
            </a:r>
            <a:r>
              <a:rPr lang="en-IN" dirty="0"/>
              <a:t> </a:t>
            </a:r>
            <a:r>
              <a:rPr lang="en-IN" dirty="0" err="1"/>
              <a:t>callgrind.out.xyz</a:t>
            </a:r>
            <a:r>
              <a:rPr lang="en-IN" dirty="0"/>
              <a:t> </a:t>
            </a:r>
          </a:p>
          <a:p>
            <a:r>
              <a:rPr lang="en-IN" dirty="0"/>
              <a:t>Cache profiling:</a:t>
            </a:r>
          </a:p>
          <a:p>
            <a:pPr lvl="1"/>
            <a:r>
              <a:rPr lang="en-IN" dirty="0"/>
              <a:t>Use the tool: </a:t>
            </a:r>
            <a:r>
              <a:rPr lang="en-IN" dirty="0" err="1"/>
              <a:t>cachegrind</a:t>
            </a:r>
            <a:r>
              <a:rPr lang="en-IN" dirty="0"/>
              <a:t>.</a:t>
            </a:r>
          </a:p>
          <a:p>
            <a:r>
              <a:rPr lang="en-IN" dirty="0"/>
              <a:t>Option to dump separate files for each thread: </a:t>
            </a:r>
            <a:br>
              <a:rPr lang="en-IN" dirty="0"/>
            </a:br>
            <a:r>
              <a:rPr lang="en-IN" dirty="0"/>
              <a:t>--separate-threads=yes</a:t>
            </a:r>
          </a:p>
        </p:txBody>
      </p:sp>
    </p:spTree>
    <p:extLst>
      <p:ext uri="{BB962C8B-B14F-4D97-AF65-F5344CB8AC3E}">
        <p14:creationId xmlns:p14="http://schemas.microsoft.com/office/powerpoint/2010/main" val="176168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3E6-E13A-4D53-8F2F-3BFAB3AC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gperftools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2941-883A-4E89-AE84-84BE2273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Installation:</a:t>
            </a:r>
          </a:p>
          <a:p>
            <a:pPr lvl="1"/>
            <a:r>
              <a:rPr lang="en-US" dirty="0"/>
              <a:t>On your system:</a:t>
            </a:r>
          </a:p>
          <a:p>
            <a:pPr lvl="2"/>
            <a:r>
              <a:rPr lang="en-US" dirty="0"/>
              <a:t>(Ubuntu) </a:t>
            </a:r>
            <a:r>
              <a:rPr lang="en-US" dirty="0" err="1"/>
              <a:t>sudo</a:t>
            </a:r>
            <a:r>
              <a:rPr lang="en-US" dirty="0"/>
              <a:t> apt-get install google-</a:t>
            </a:r>
            <a:r>
              <a:rPr lang="en-US" dirty="0" err="1"/>
              <a:t>perftools</a:t>
            </a:r>
            <a:endParaRPr lang="en-US" dirty="0"/>
          </a:p>
          <a:p>
            <a:pPr lvl="1"/>
            <a:r>
              <a:rPr lang="en-US" dirty="0"/>
              <a:t>On a system you don’t have </a:t>
            </a:r>
            <a:r>
              <a:rPr lang="en-US" dirty="0" err="1"/>
              <a:t>sudo</a:t>
            </a:r>
            <a:r>
              <a:rPr lang="en-US" dirty="0"/>
              <a:t> access to?</a:t>
            </a:r>
          </a:p>
          <a:p>
            <a:pPr lvl="2"/>
            <a:r>
              <a:rPr lang="en-US" dirty="0"/>
              <a:t>Build from source</a:t>
            </a:r>
          </a:p>
          <a:p>
            <a:pPr lvl="2"/>
            <a:r>
              <a:rPr lang="en-IN" dirty="0">
                <a:hlinkClick r:id="rId2"/>
              </a:rPr>
              <a:t>https://github.com/gperftools/gperftools</a:t>
            </a:r>
            <a:endParaRPr lang="en-IN" dirty="0"/>
          </a:p>
          <a:p>
            <a:pPr lvl="2"/>
            <a:r>
              <a:rPr lang="en-IN" dirty="0"/>
              <a:t>Read the INSTALL directions:</a:t>
            </a:r>
          </a:p>
          <a:p>
            <a:pPr lvl="3"/>
            <a:r>
              <a:rPr lang="en-IN" dirty="0">
                <a:hlinkClick r:id="rId3"/>
              </a:rPr>
              <a:t>https://github.com/gperftools/gperftools/blob/at8_0-release/INSTALL</a:t>
            </a:r>
            <a:endParaRPr lang="en-IN" dirty="0"/>
          </a:p>
          <a:p>
            <a:pPr lvl="2"/>
            <a:r>
              <a:rPr lang="en-IN" dirty="0"/>
              <a:t>Install to a directory you have write-access to (e.g. /</a:t>
            </a:r>
            <a:r>
              <a:rPr lang="en-IN" dirty="0" err="1"/>
              <a:t>usr</a:t>
            </a:r>
            <a:r>
              <a:rPr lang="en-IN" dirty="0"/>
              <a:t>/local/)</a:t>
            </a:r>
          </a:p>
          <a:p>
            <a:r>
              <a:rPr lang="en-IN" dirty="0"/>
              <a:t>Usage:</a:t>
            </a:r>
          </a:p>
          <a:p>
            <a:r>
              <a:rPr lang="en-IN" dirty="0"/>
              <a:t> 	CPUPROFILE=</a:t>
            </a:r>
            <a:r>
              <a:rPr lang="en-IN" dirty="0" err="1"/>
              <a:t>a.prof</a:t>
            </a:r>
            <a:r>
              <a:rPr lang="en-IN" dirty="0"/>
              <a:t> LD_PRELOAD=./libprofiler.so ./</a:t>
            </a:r>
            <a:r>
              <a:rPr lang="en-IN" dirty="0" err="1"/>
              <a:t>a.out</a:t>
            </a:r>
            <a:endParaRPr lang="en-IN" dirty="0"/>
          </a:p>
          <a:p>
            <a:r>
              <a:rPr lang="en-IN" dirty="0"/>
              <a:t>google-</a:t>
            </a:r>
            <a:r>
              <a:rPr lang="en-IN" dirty="0" err="1"/>
              <a:t>pprof</a:t>
            </a:r>
            <a:r>
              <a:rPr lang="en-IN" dirty="0"/>
              <a:t> ./</a:t>
            </a:r>
            <a:r>
              <a:rPr lang="en-IN" dirty="0" err="1"/>
              <a:t>a.out</a:t>
            </a:r>
            <a:r>
              <a:rPr lang="en-IN" dirty="0"/>
              <a:t> ./</a:t>
            </a:r>
            <a:r>
              <a:rPr lang="en-IN" dirty="0" err="1"/>
              <a:t>a.prof</a:t>
            </a:r>
            <a:endParaRPr lang="en-IN" dirty="0"/>
          </a:p>
          <a:p>
            <a:r>
              <a:rPr lang="en-IN" dirty="0"/>
              <a:t>Use top to see text view</a:t>
            </a:r>
          </a:p>
          <a:p>
            <a:r>
              <a:rPr lang="en-IN" dirty="0"/>
              <a:t>Use </a:t>
            </a:r>
            <a:r>
              <a:rPr lang="en-IN" dirty="0" err="1"/>
              <a:t>gv</a:t>
            </a:r>
            <a:r>
              <a:rPr lang="en-IN" dirty="0"/>
              <a:t> to see graph-viz view</a:t>
            </a:r>
          </a:p>
          <a:p>
            <a:r>
              <a:rPr lang="en-IN" dirty="0"/>
              <a:t>Use web to see web view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39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A6C0-74DE-4F70-80AD-1AA5B791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Improving Performance with Sub-Lists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702F-4B57-40A2-9C8E-D916A7E8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is the single list a problem?</a:t>
            </a:r>
          </a:p>
          <a:p>
            <a:r>
              <a:rPr lang="en-IN" dirty="0"/>
              <a:t>How do we solve it?</a:t>
            </a:r>
          </a:p>
          <a:p>
            <a:pPr lvl="1"/>
            <a:r>
              <a:rPr lang="en-IN" dirty="0"/>
              <a:t>Break the list into multiple lists</a:t>
            </a:r>
          </a:p>
          <a:p>
            <a:pPr lvl="1"/>
            <a:r>
              <a:rPr lang="en-IN" dirty="0" err="1"/>
              <a:t>Big_list</a:t>
            </a:r>
            <a:r>
              <a:rPr lang="en-IN" dirty="0"/>
              <a:t> = {list1, list2, list3}</a:t>
            </a:r>
          </a:p>
          <a:p>
            <a:pPr lvl="2"/>
            <a:r>
              <a:rPr lang="en-IN" dirty="0"/>
              <a:t>List 1 contains key if key%3 == 0</a:t>
            </a:r>
          </a:p>
          <a:p>
            <a:pPr lvl="2"/>
            <a:r>
              <a:rPr lang="en-IN" dirty="0"/>
              <a:t>List 2 contains key if key%3 == 1</a:t>
            </a:r>
          </a:p>
          <a:p>
            <a:pPr lvl="2"/>
            <a:r>
              <a:rPr lang="en-IN" dirty="0"/>
              <a:t>List 3 contains key if key%3 == 2</a:t>
            </a:r>
          </a:p>
          <a:p>
            <a:r>
              <a:rPr lang="en-IN" dirty="0"/>
              <a:t>How many lists?</a:t>
            </a:r>
          </a:p>
          <a:p>
            <a:pPr lvl="1"/>
            <a:r>
              <a:rPr lang="en-IN" dirty="0"/>
              <a:t>Take in another input: --lists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23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5E52-DAFC-4D0E-87FF-992DB0A8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61BF-5A26-473E-8F4C-09BBFE23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Submit your </a:t>
            </a:r>
            <a:r>
              <a:rPr lang="en-IN" dirty="0" err="1"/>
              <a:t>tarball</a:t>
            </a:r>
            <a:r>
              <a:rPr lang="en-IN" dirty="0"/>
              <a:t> by 11:59 PM on Sunday</a:t>
            </a:r>
          </a:p>
          <a:p>
            <a:r>
              <a:rPr lang="en-IN" dirty="0"/>
              <a:t>Code must pass sanity test script</a:t>
            </a:r>
          </a:p>
          <a:p>
            <a:r>
              <a:rPr lang="en-IN" dirty="0"/>
              <a:t>Answer the questions in the README</a:t>
            </a:r>
          </a:p>
          <a:p>
            <a:r>
              <a:rPr lang="en-IN" dirty="0"/>
              <a:t>No need to use the slip-days parameter</a:t>
            </a:r>
          </a:p>
          <a:p>
            <a:r>
              <a:rPr lang="en-IN" dirty="0"/>
              <a:t>Code must run on the test </a:t>
            </a:r>
            <a:r>
              <a:rPr lang="en-IN" dirty="0" err="1"/>
              <a:t>linux</a:t>
            </a:r>
            <a:r>
              <a:rPr lang="en-IN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72051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441</Words>
  <Application>Microsoft Office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CS111: Operating Systems Principles</vt:lpstr>
      <vt:lpstr>Problem 2B: Lock Granularity and Performance </vt:lpstr>
      <vt:lpstr>gprof (1)</vt:lpstr>
      <vt:lpstr>valgrind </vt:lpstr>
      <vt:lpstr>gperftools</vt:lpstr>
      <vt:lpstr>Improving Performance with Sub-Lists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CS111: Operating Systems Principles</dc:title>
  <dc:creator>Vishwas Suryanarayanan</dc:creator>
  <cp:lastModifiedBy>Vishwas Suryanarayanan</cp:lastModifiedBy>
  <cp:revision>44</cp:revision>
  <dcterms:created xsi:type="dcterms:W3CDTF">2019-02-01T21:02:24Z</dcterms:created>
  <dcterms:modified xsi:type="dcterms:W3CDTF">2019-02-22T08:26:27Z</dcterms:modified>
</cp:coreProperties>
</file>